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F0E07-F90F-4B30-BC24-FBC473360E4F}" type="datetimeFigureOut">
              <a:rPr lang="en-US" smtClean="0"/>
              <a:t>2/24/2017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5D879-FC46-4902-A2BC-60ED836A2D55}" type="slidenum">
              <a:rPr lang="en-US" smtClean="0"/>
              <a:t>‹#›</a:t>
            </a:fld>
            <a:endParaRPr lang="en-US"/>
          </a:p>
        </p:txBody>
      </p:sp>
    </p:spTree>
    <p:extLst>
      <p:ext uri="{BB962C8B-B14F-4D97-AF65-F5344CB8AC3E}">
        <p14:creationId xmlns:p14="http://schemas.microsoft.com/office/powerpoint/2010/main" val="177815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F09DC49-75B7-4D98-9248-CC122BE40C1C}" type="slidenum">
              <a:rPr lang="en-US" altLang="en-US" sz="1000" smtClean="0"/>
              <a:pPr/>
              <a:t>4</a:t>
            </a:fld>
            <a:endParaRPr lang="en-US" altLang="en-US" sz="1000" smtClean="0"/>
          </a:p>
        </p:txBody>
      </p:sp>
    </p:spTree>
    <p:extLst>
      <p:ext uri="{BB962C8B-B14F-4D97-AF65-F5344CB8AC3E}">
        <p14:creationId xmlns:p14="http://schemas.microsoft.com/office/powerpoint/2010/main" val="76414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D56E768-48C2-43FA-9F95-348D638E1A57}" type="datetimeFigureOut">
              <a:rPr lang="en-US" smtClean="0"/>
              <a:t>2/24/2017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8F3A534-6FCD-498A-93F6-F1170507BA35}"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6E768-48C2-43FA-9F95-348D638E1A57}"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6E768-48C2-43FA-9F95-348D638E1A57}"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6E768-48C2-43FA-9F95-348D638E1A57}"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56E768-48C2-43FA-9F95-348D638E1A57}"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8F3A534-6FCD-498A-93F6-F1170507BA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56E768-48C2-43FA-9F95-348D638E1A57}"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56E768-48C2-43FA-9F95-348D638E1A57}"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56E768-48C2-43FA-9F95-348D638E1A57}"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6E768-48C2-43FA-9F95-348D638E1A57}"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56E768-48C2-43FA-9F95-348D638E1A57}"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56E768-48C2-43FA-9F95-348D638E1A57}"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56E768-48C2-43FA-9F95-348D638E1A57}" type="datetimeFigureOut">
              <a:rPr lang="en-US" smtClean="0"/>
              <a:t>2/24/2017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8F3A534-6FCD-498A-93F6-F1170507BA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macvso.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80" name="Picture 8"/>
          <p:cNvPicPr>
            <a:picLocks noChangeAspect="1" noChangeArrowheads="1"/>
          </p:cNvPicPr>
          <p:nvPr/>
        </p:nvPicPr>
        <p:blipFill>
          <a:blip r:embed="rId3" cstate="print"/>
          <a:srcRect/>
          <a:stretch>
            <a:fillRect/>
          </a:stretch>
        </p:blipFill>
        <p:spPr bwMode="auto">
          <a:xfrm>
            <a:off x="2057400" y="1295400"/>
            <a:ext cx="5562600" cy="4171950"/>
          </a:xfrm>
          <a:prstGeom prst="rect">
            <a:avLst/>
          </a:prstGeom>
          <a:ln w="228600" cap="sq" cmpd="thickThin">
            <a:solidFill>
              <a:srgbClr val="000000"/>
            </a:solidFill>
            <a:prstDash val="solid"/>
            <a:miter lim="800000"/>
          </a:ln>
          <a:effectLst>
            <a:innerShdw blurRad="76200">
              <a:srgbClr val="000000"/>
            </a:innerShdw>
          </a:effectLst>
        </p:spPr>
      </p:pic>
      <p:pic>
        <p:nvPicPr>
          <p:cNvPr id="259095" name="Picture 23" descr="http://www.helis.com/h/h1_3nam.jp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1752600" y="1371600"/>
            <a:ext cx="3470074" cy="2667000"/>
          </a:xfrm>
          <a:prstGeom prst="rect">
            <a:avLst/>
          </a:prstGeom>
          <a:noFill/>
          <a:effectLst>
            <a:softEdge rad="635000"/>
          </a:effectLst>
        </p:spPr>
      </p:pic>
      <p:pic>
        <p:nvPicPr>
          <p:cNvPr id="259093" name="Picture 21" descr="http://www.britsattheirbest.com/images/f_wwii_parachutes.gif"/>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5105400" y="1295400"/>
            <a:ext cx="2525059" cy="1981200"/>
          </a:xfrm>
          <a:prstGeom prst="rect">
            <a:avLst/>
          </a:prstGeom>
          <a:noFill/>
          <a:effectLst>
            <a:softEdge rad="317500"/>
          </a:effectLst>
        </p:spPr>
      </p:pic>
      <p:sp>
        <p:nvSpPr>
          <p:cNvPr id="259077" name="Text Box 5"/>
          <p:cNvSpPr txBox="1">
            <a:spLocks noChangeArrowheads="1"/>
          </p:cNvSpPr>
          <p:nvPr/>
        </p:nvSpPr>
        <p:spPr bwMode="auto">
          <a:xfrm>
            <a:off x="152400" y="152400"/>
            <a:ext cx="8839200" cy="923330"/>
          </a:xfrm>
          <a:prstGeom prst="rect">
            <a:avLst/>
          </a:prstGeom>
          <a:noFill/>
          <a:ln w="9525">
            <a:noFill/>
            <a:miter lim="800000"/>
            <a:headEnd/>
            <a:tailEnd/>
          </a:ln>
          <a:effectLst/>
        </p:spPr>
        <p:txBody>
          <a:bodyPr>
            <a:spAutoFit/>
            <a:scene3d>
              <a:camera prst="orthographicFront"/>
              <a:lightRig rig="threePt" dir="t"/>
            </a:scene3d>
            <a:sp3d extrusionH="57150">
              <a:bevelT w="38100" h="38100"/>
            </a:sp3d>
          </a:bodyPr>
          <a:lstStyle/>
          <a:p>
            <a:pPr eaLnBrk="1" hangingPunct="1">
              <a:spcBef>
                <a:spcPct val="50000"/>
              </a:spcBef>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Fillmore County Veteran Services</a:t>
            </a:r>
          </a:p>
        </p:txBody>
      </p:sp>
      <p:sp>
        <p:nvSpPr>
          <p:cNvPr id="259079" name="Text Box 7"/>
          <p:cNvSpPr txBox="1">
            <a:spLocks noChangeArrowheads="1"/>
          </p:cNvSpPr>
          <p:nvPr/>
        </p:nvSpPr>
        <p:spPr bwMode="auto">
          <a:xfrm>
            <a:off x="214489" y="5410200"/>
            <a:ext cx="5410200" cy="1015663"/>
          </a:xfrm>
          <a:prstGeom prst="rect">
            <a:avLst/>
          </a:prstGeom>
          <a:solidFill>
            <a:schemeClr val="accent3">
              <a:lumMod val="75000"/>
            </a:schemeClr>
          </a:solidFill>
          <a:ln w="19050">
            <a:solidFill>
              <a:schemeClr val="bg1"/>
            </a:solidFill>
            <a:miter lim="800000"/>
            <a:headEnd/>
            <a:tailEnd/>
          </a:ln>
          <a:effectLst/>
          <a:scene3d>
            <a:camera prst="orthographicFront"/>
            <a:lightRig rig="sunset" dir="t"/>
          </a:scene3d>
          <a:sp3d>
            <a:bevelT w="114300" prst="artDeco"/>
          </a:sp3d>
        </p:spPr>
        <p:txBody>
          <a:bodyPr>
            <a:spAutoFit/>
            <a:sp3d prstMaterial="dkEdge"/>
          </a:bodyPr>
          <a:lstStyle/>
          <a:p>
            <a:pPr eaLnBrk="1" hangingPunct="1">
              <a:spcBef>
                <a:spcPct val="50000"/>
              </a:spcBef>
              <a:defRPr/>
            </a:pPr>
            <a:r>
              <a:rPr lang="en-US" b="1" dirty="0">
                <a:ln w="10541" cmpd="thinThick">
                  <a:solidFill>
                    <a:srgbClr val="7D7D7D">
                      <a:tint val="100000"/>
                      <a:shade val="100000"/>
                      <a:satMod val="110000"/>
                    </a:srgbClr>
                  </a:solidFill>
                  <a:prstDash val="solid"/>
                </a:ln>
                <a:gradFill>
                  <a:gsLst>
                    <a:gs pos="0">
                      <a:srgbClr val="FFFFFF">
                        <a:tint val="40000"/>
                        <a:satMod val="250000"/>
                      </a:srgbClr>
                    </a:gs>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rnard MT Condensed" pitchFamily="18" charset="0"/>
              </a:rPr>
              <a:t>Jason Marquardt, Veterans Service Officer</a:t>
            </a:r>
          </a:p>
          <a:p>
            <a:pPr eaLnBrk="1" hangingPunct="1">
              <a:spcBef>
                <a:spcPct val="50000"/>
              </a:spcBef>
              <a:defRPr/>
            </a:pPr>
            <a:r>
              <a:rPr lang="en-US" b="1" dirty="0">
                <a:ln w="10541" cmpd="thinThick">
                  <a:solidFill>
                    <a:srgbClr val="7D7D7D">
                      <a:tint val="100000"/>
                      <a:shade val="100000"/>
                      <a:satMod val="110000"/>
                    </a:srgbClr>
                  </a:solidFill>
                  <a:prstDash val="solid"/>
                </a:ln>
                <a:gradFill>
                  <a:gsLst>
                    <a:gs pos="0">
                      <a:srgbClr val="FFFFFF">
                        <a:tint val="40000"/>
                        <a:satMod val="250000"/>
                      </a:srgbClr>
                    </a:gs>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rnard MT Condensed" pitchFamily="18" charset="0"/>
              </a:rPr>
              <a:t>President MACVSO</a:t>
            </a:r>
          </a:p>
        </p:txBody>
      </p:sp>
      <p:pic>
        <p:nvPicPr>
          <p:cNvPr id="259091" name="Picture 19" descr="http://www.army.mil/-images/2009/06/12/40919/army.mil-40919-2009-06-12-160622.jpg"/>
          <p:cNvPicPr>
            <a:picLocks noChangeAspect="1" noChangeArrowheads="1"/>
          </p:cNvPicPr>
          <p:nvPr/>
        </p:nvPicPr>
        <p:blipFill>
          <a:blip r:embed="rId6" cstate="print">
            <a:lum bright="-10000"/>
          </a:blip>
          <a:srcRect/>
          <a:stretch>
            <a:fillRect/>
          </a:stretch>
        </p:blipFill>
        <p:spPr bwMode="auto">
          <a:xfrm>
            <a:off x="4495800" y="3048000"/>
            <a:ext cx="2667000" cy="2006520"/>
          </a:xfrm>
          <a:prstGeom prst="rect">
            <a:avLst/>
          </a:prstGeom>
          <a:noFill/>
          <a:effectLst>
            <a:softEdge rad="635000"/>
          </a:effectLst>
        </p:spPr>
      </p:pic>
      <p:pic>
        <p:nvPicPr>
          <p:cNvPr id="259084" name="Picture 12"/>
          <p:cNvPicPr>
            <a:picLocks noChangeAspect="1" noChangeArrowheads="1"/>
          </p:cNvPicPr>
          <p:nvPr/>
        </p:nvPicPr>
        <p:blipFill>
          <a:blip r:embed="rId7" cstate="print"/>
          <a:srcRect/>
          <a:stretch>
            <a:fillRect/>
          </a:stretch>
        </p:blipFill>
        <p:spPr bwMode="auto">
          <a:xfrm>
            <a:off x="1828800" y="2971800"/>
            <a:ext cx="3442771" cy="2286000"/>
          </a:xfrm>
          <a:prstGeom prst="rect">
            <a:avLst/>
          </a:prstGeom>
          <a:noFill/>
          <a:ln w="12700" cap="flat" cmpd="sng">
            <a:noFill/>
            <a:prstDash val="solid"/>
            <a:miter lim="800000"/>
            <a:headEnd type="none" w="sm" len="sm"/>
            <a:tailEnd type="none" w="sm" len="sm"/>
          </a:ln>
          <a:effectLst>
            <a:softEdge rad="635000"/>
          </a:effectLst>
        </p:spPr>
      </p:pic>
      <p:pic>
        <p:nvPicPr>
          <p:cNvPr id="259089" name="Picture 17" descr="http://blog.cleveland.com/world_impact/2009/01/large_Marine-Sunset-Afghanistan-Dec8-09.jpg"/>
          <p:cNvPicPr>
            <a:picLocks noChangeAspect="1" noChangeArrowheads="1"/>
          </p:cNvPicPr>
          <p:nvPr/>
        </p:nvPicPr>
        <p:blipFill>
          <a:blip r:embed="rId8" cstate="print">
            <a:lum bright="-10000"/>
          </a:blip>
          <a:srcRect/>
          <a:stretch>
            <a:fillRect/>
          </a:stretch>
        </p:blipFill>
        <p:spPr bwMode="auto">
          <a:xfrm>
            <a:off x="3276600" y="3581400"/>
            <a:ext cx="3476625" cy="2310076"/>
          </a:xfrm>
          <a:prstGeom prst="rect">
            <a:avLst/>
          </a:prstGeom>
          <a:noFill/>
          <a:effectLst>
            <a:softEdge rad="635000"/>
          </a:effectLst>
        </p:spPr>
      </p:pic>
    </p:spTree>
    <p:extLst>
      <p:ext uri="{BB962C8B-B14F-4D97-AF65-F5344CB8AC3E}">
        <p14:creationId xmlns:p14="http://schemas.microsoft.com/office/powerpoint/2010/main" val="252455705"/>
      </p:ext>
    </p:extLst>
  </p:cSld>
  <p:clrMapOvr>
    <a:masterClrMapping/>
  </p:clrMapOvr>
  <p:transition spd="slow">
    <p:fade thruBlk="1"/>
    <p:sndAc>
      <p:stSnd>
        <p:snd r:embed="rId2" name="wavamericathebeautifu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590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5909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5909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5908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59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http://www.karencarr.com/auto_image/US_Revolutionary_War_american_musket_loading.jpg"/>
          <p:cNvPicPr>
            <a:picLocks noChangeAspect="1" noChangeArrowheads="1"/>
          </p:cNvPicPr>
          <p:nvPr/>
        </p:nvPicPr>
        <p:blipFill>
          <a:blip r:embed="rId2" cstate="print">
            <a:lum bright="-10000"/>
          </a:blip>
          <a:srcRect/>
          <a:stretch>
            <a:fillRect/>
          </a:stretch>
        </p:blipFill>
        <p:spPr bwMode="auto">
          <a:xfrm>
            <a:off x="3657600" y="3394562"/>
            <a:ext cx="5486400" cy="3463439"/>
          </a:xfrm>
          <a:prstGeom prst="rect">
            <a:avLst/>
          </a:prstGeom>
          <a:noFill/>
          <a:effectLst>
            <a:softEdge rad="635000"/>
          </a:effectLst>
        </p:spPr>
      </p:pic>
      <p:sp>
        <p:nvSpPr>
          <p:cNvPr id="10243" name="Rectangle 2"/>
          <p:cNvSpPr>
            <a:spLocks noGrp="1" noChangeArrowheads="1"/>
          </p:cNvSpPr>
          <p:nvPr>
            <p:ph idx="1"/>
          </p:nvPr>
        </p:nvSpPr>
        <p:spPr>
          <a:xfrm>
            <a:off x="457200" y="1882775"/>
            <a:ext cx="8229600" cy="4572000"/>
          </a:xfrm>
        </p:spPr>
        <p:txBody>
          <a:bodyPr/>
          <a:lstStyle/>
          <a:p>
            <a:pPr eaLnBrk="1" hangingPunct="1">
              <a:buFontTx/>
              <a:buNone/>
            </a:pPr>
            <a:r>
              <a:rPr lang="en-US" altLang="en-US" smtClean="0"/>
              <a:t/>
            </a:r>
            <a:br>
              <a:rPr lang="en-US" altLang="en-US" smtClean="0"/>
            </a:br>
            <a:endParaRPr lang="en-US" altLang="en-US" smtClean="0"/>
          </a:p>
        </p:txBody>
      </p:sp>
      <p:sp>
        <p:nvSpPr>
          <p:cNvPr id="260100" name="Text Box 4"/>
          <p:cNvSpPr txBox="1">
            <a:spLocks noChangeArrowheads="1"/>
          </p:cNvSpPr>
          <p:nvPr/>
        </p:nvSpPr>
        <p:spPr bwMode="auto">
          <a:xfrm>
            <a:off x="381000" y="1219200"/>
            <a:ext cx="8305800" cy="4524315"/>
          </a:xfrm>
          <a:prstGeom prst="rect">
            <a:avLst/>
          </a:prstGeom>
          <a:noFill/>
          <a:ln w="38100">
            <a:noFill/>
            <a:miter lim="800000"/>
            <a:headEnd/>
            <a:tailEnd/>
          </a:ln>
          <a:effectLst/>
          <a:scene3d>
            <a:camera prst="orthographicFront"/>
            <a:lightRig rig="threePt" dir="t"/>
          </a:scene3d>
          <a:sp3d>
            <a:bevelT/>
          </a:sp3d>
        </p:spPr>
        <p:txBody>
          <a:bodyPr>
            <a:spAutoFit/>
          </a:bodyPr>
          <a:lstStyle/>
          <a:p>
            <a:pPr algn="l" eaLnBrk="1" hangingPunct="1">
              <a:buFontTx/>
              <a:buBlip>
                <a:blip r:embed="rId3"/>
              </a:buBlip>
              <a:defRPr/>
            </a:pPr>
            <a:r>
              <a:rPr lang="en-US" sz="1800" b="1" dirty="0">
                <a:latin typeface="Arial" charset="0"/>
              </a:rPr>
              <a:t>To promote the interests and welfare of veterans, their dependents and survivors and to enhance their quality of life through counseling, claims assistance, education, advocacy and special projects.</a:t>
            </a:r>
          </a:p>
          <a:p>
            <a:pPr algn="l" eaLnBrk="1" hangingPunct="1">
              <a:buFontTx/>
              <a:buBlip>
                <a:blip r:embed="rId4"/>
              </a:buBlip>
              <a:defRPr/>
            </a:pPr>
            <a:endParaRPr lang="en-US" sz="1800" b="1" dirty="0">
              <a:latin typeface="Arial" charset="0"/>
            </a:endParaRPr>
          </a:p>
          <a:p>
            <a:pPr algn="l" eaLnBrk="1" hangingPunct="1">
              <a:buFontTx/>
              <a:buBlip>
                <a:blip r:embed="rId3"/>
              </a:buBlip>
              <a:defRPr/>
            </a:pPr>
            <a:r>
              <a:rPr lang="en-US" sz="1800" b="1" dirty="0">
                <a:latin typeface="Arial" charset="0"/>
              </a:rPr>
              <a:t>The Veterans Service Office assists county residents, who have served under honorable conditions in the Armed Forces of the United States, in securing federal and state benefits which they are provided by law.  It further assists them in accessing these benefits through the Veterans Transport Van Program.</a:t>
            </a:r>
          </a:p>
          <a:p>
            <a:pPr algn="l" eaLnBrk="1" hangingPunct="1">
              <a:buFontTx/>
              <a:buBlip>
                <a:blip r:embed="rId4"/>
              </a:buBlip>
              <a:defRPr/>
            </a:pPr>
            <a:endParaRPr lang="en-US" sz="1800" b="1" dirty="0">
              <a:latin typeface="Arial" charset="0"/>
            </a:endParaRPr>
          </a:p>
          <a:p>
            <a:pPr algn="l" eaLnBrk="1" hangingPunct="1">
              <a:buFontTx/>
              <a:buBlip>
                <a:blip r:embed="rId3"/>
              </a:buBlip>
              <a:defRPr/>
            </a:pPr>
            <a:r>
              <a:rPr lang="en-US" sz="1800" b="1" dirty="0">
                <a:latin typeface="Arial" charset="0"/>
              </a:rPr>
              <a:t>Assistance is also provided to </a:t>
            </a:r>
          </a:p>
          <a:p>
            <a:pPr algn="l" eaLnBrk="1" hangingPunct="1">
              <a:defRPr/>
            </a:pPr>
            <a:r>
              <a:rPr lang="en-US" sz="1800" b="1" dirty="0">
                <a:latin typeface="Arial" charset="0"/>
              </a:rPr>
              <a:t>all residents, regardless of the</a:t>
            </a:r>
          </a:p>
          <a:p>
            <a:pPr algn="l" eaLnBrk="1" hangingPunct="1">
              <a:defRPr/>
            </a:pPr>
            <a:r>
              <a:rPr lang="en-US" sz="1800" b="1" dirty="0">
                <a:latin typeface="Arial" charset="0"/>
              </a:rPr>
              <a:t> character of their service, in </a:t>
            </a:r>
          </a:p>
          <a:p>
            <a:pPr algn="l" eaLnBrk="1" hangingPunct="1">
              <a:defRPr/>
            </a:pPr>
            <a:r>
              <a:rPr lang="en-US" sz="1800" b="1" dirty="0">
                <a:latin typeface="Arial" charset="0"/>
              </a:rPr>
              <a:t>securing mental health </a:t>
            </a:r>
          </a:p>
          <a:p>
            <a:pPr algn="l" eaLnBrk="1" hangingPunct="1">
              <a:defRPr/>
            </a:pPr>
            <a:r>
              <a:rPr lang="en-US" sz="1800" b="1" dirty="0">
                <a:latin typeface="Arial" charset="0"/>
              </a:rPr>
              <a:t>counseling and treatment for </a:t>
            </a:r>
          </a:p>
          <a:p>
            <a:pPr algn="l" eaLnBrk="1" hangingPunct="1">
              <a:defRPr/>
            </a:pPr>
            <a:r>
              <a:rPr lang="en-US" sz="1800" b="1" dirty="0">
                <a:latin typeface="Arial" charset="0"/>
              </a:rPr>
              <a:t>alcohol and/or drug dependency.</a:t>
            </a:r>
            <a:r>
              <a:rPr lang="en-US" sz="1800" b="1" dirty="0">
                <a:solidFill>
                  <a:srgbClr val="00B0F0"/>
                </a:solidFill>
                <a:latin typeface="Arial" charset="0"/>
              </a:rPr>
              <a:t> </a:t>
            </a:r>
          </a:p>
        </p:txBody>
      </p:sp>
      <p:sp>
        <p:nvSpPr>
          <p:cNvPr id="19463" name="TextBox 7"/>
          <p:cNvSpPr txBox="1">
            <a:spLocks noChangeArrowheads="1"/>
          </p:cNvSpPr>
          <p:nvPr/>
        </p:nvSpPr>
        <p:spPr bwMode="auto">
          <a:xfrm>
            <a:off x="533400" y="228600"/>
            <a:ext cx="8610600" cy="830997"/>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38100">
            <a:solidFill>
              <a:schemeClr val="bg1">
                <a:lumMod val="95000"/>
                <a:lumOff val="5000"/>
              </a:schemeClr>
            </a:solidFill>
            <a:miter lim="800000"/>
            <a:headEnd/>
            <a:tailEnd/>
          </a:ln>
          <a:scene3d>
            <a:camera prst="orthographicFront"/>
            <a:lightRig rig="threePt" dir="t"/>
          </a:scene3d>
          <a:sp3d>
            <a:bevelT w="165100" prst="coolSlant"/>
          </a:sp3d>
        </p:spPr>
        <p:txBody>
          <a:bodyPr>
            <a:spAutoFit/>
          </a:bodyPr>
          <a:lstStyle/>
          <a:p>
            <a:pPr>
              <a:defRPr/>
            </a:pPr>
            <a:r>
              <a:rPr lang="en-US" sz="4800" i="1" dirty="0"/>
              <a:t>Mission Statement</a:t>
            </a:r>
          </a:p>
        </p:txBody>
      </p:sp>
    </p:spTree>
    <p:extLst>
      <p:ext uri="{BB962C8B-B14F-4D97-AF65-F5344CB8AC3E}">
        <p14:creationId xmlns:p14="http://schemas.microsoft.com/office/powerpoint/2010/main" val="56883780"/>
      </p:ext>
    </p:extLst>
  </p:cSld>
  <p:clrMapOvr>
    <a:masterClrMapping/>
  </p:clrMapOvr>
  <p:transition>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Minnesota Statutes that govern CVSO’s</a:t>
            </a:r>
            <a:endParaRPr lang="en-US" dirty="0"/>
          </a:p>
        </p:txBody>
      </p:sp>
      <p:sp>
        <p:nvSpPr>
          <p:cNvPr id="3" name="Content Placeholder 2"/>
          <p:cNvSpPr>
            <a:spLocks noGrp="1"/>
          </p:cNvSpPr>
          <p:nvPr>
            <p:ph idx="1"/>
          </p:nvPr>
        </p:nvSpPr>
        <p:spPr>
          <a:xfrm>
            <a:off x="457200" y="1882775"/>
            <a:ext cx="8229600" cy="4572000"/>
          </a:xfrm>
        </p:spPr>
        <p:txBody>
          <a:bodyPr/>
          <a:lstStyle/>
          <a:p>
            <a:pPr algn="ctr">
              <a:defRPr/>
            </a:pPr>
            <a:endParaRPr lang="en-US" dirty="0" smtClean="0"/>
          </a:p>
          <a:p>
            <a:pPr marL="65087" indent="0" algn="ctr">
              <a:buFont typeface="Wingdings 2" pitchFamily="18" charset="2"/>
              <a:buNone/>
              <a:defRPr/>
            </a:pPr>
            <a:endParaRPr lang="en-US" dirty="0" smtClean="0"/>
          </a:p>
          <a:p>
            <a:pPr algn="ctr">
              <a:defRPr/>
            </a:pPr>
            <a:endParaRPr lang="en-US" dirty="0"/>
          </a:p>
          <a:p>
            <a:pPr algn="ctr">
              <a:buFont typeface="Wingdings" panose="05000000000000000000" pitchFamily="2" charset="2"/>
              <a:buChar char="Ø"/>
              <a:defRPr/>
            </a:pPr>
            <a:r>
              <a:rPr lang="en-US" sz="6600" dirty="0" smtClean="0"/>
              <a:t>197.60 – 197.608</a:t>
            </a:r>
            <a:endParaRPr lang="en-US" sz="6600" dirty="0"/>
          </a:p>
        </p:txBody>
      </p:sp>
    </p:spTree>
    <p:extLst>
      <p:ext uri="{BB962C8B-B14F-4D97-AF65-F5344CB8AC3E}">
        <p14:creationId xmlns:p14="http://schemas.microsoft.com/office/powerpoint/2010/main" val="340022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29718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2295" name="Picture 7" descr="http://4.bp.blogspot.com/_0dZToGEKRG8/TSY4IcT-PnI/AAAAAAAAAaY/ALnu1JxUe0w/s1600/baberoe1.jpg"/>
          <p:cNvPicPr>
            <a:picLocks noChangeAspect="1" noChangeArrowheads="1"/>
          </p:cNvPicPr>
          <p:nvPr/>
        </p:nvPicPr>
        <p:blipFill>
          <a:blip r:embed="rId5" cstate="print"/>
          <a:srcRect/>
          <a:stretch>
            <a:fillRect/>
          </a:stretch>
        </p:blipFill>
        <p:spPr bwMode="auto">
          <a:xfrm>
            <a:off x="1727077" y="3200401"/>
            <a:ext cx="7054973" cy="3967228"/>
          </a:xfrm>
          <a:prstGeom prst="rect">
            <a:avLst/>
          </a:prstGeom>
          <a:noFill/>
          <a:effectLst>
            <a:softEdge rad="635000"/>
          </a:effectLst>
        </p:spPr>
      </p:pic>
      <p:sp>
        <p:nvSpPr>
          <p:cNvPr id="262146" name="Rectangle 2"/>
          <p:cNvSpPr>
            <a:spLocks noGrp="1" noChangeArrowheads="1"/>
          </p:cNvSpPr>
          <p:nvPr>
            <p:ph type="title"/>
          </p:nvPr>
        </p:nvSpPr>
        <p:spPr>
          <a:xfrm>
            <a:off x="609600" y="381000"/>
            <a:ext cx="8534400" cy="1066800"/>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a:solidFill>
              <a:schemeClr val="tx1"/>
            </a:solidFill>
          </a:ln>
        </p:spPr>
        <p:txBody>
          <a:bodyPr/>
          <a:lstStyle/>
          <a:p>
            <a:pPr indent="0" algn="ctr">
              <a:defRPr/>
            </a:pPr>
            <a:r>
              <a:rPr lang="en-US" sz="5400" dirty="0" smtClean="0">
                <a:ln>
                  <a:noFill/>
                </a:ln>
                <a:solidFill>
                  <a:schemeClr val="tx1"/>
                </a:solidFill>
                <a:effectLst/>
                <a:latin typeface="Times New Roman" pitchFamily="18" charset="0"/>
                <a:ea typeface="+mn-ea"/>
                <a:cs typeface="+mn-cs"/>
              </a:rPr>
              <a:t>   </a:t>
            </a:r>
            <a:r>
              <a:rPr lang="en-US" sz="5400" i="1" dirty="0" smtClean="0">
                <a:ln>
                  <a:noFill/>
                </a:ln>
                <a:solidFill>
                  <a:schemeClr val="tx1"/>
                </a:solidFill>
                <a:effectLst/>
                <a:latin typeface="Times New Roman" pitchFamily="18" charset="0"/>
                <a:ea typeface="+mn-ea"/>
                <a:cs typeface="+mn-cs"/>
              </a:rPr>
              <a:t>Something </a:t>
            </a:r>
            <a:r>
              <a:rPr lang="en-US" sz="5400" i="1" dirty="0">
                <a:ln>
                  <a:noFill/>
                </a:ln>
                <a:solidFill>
                  <a:schemeClr val="tx1"/>
                </a:solidFill>
                <a:effectLst/>
                <a:latin typeface="Times New Roman" pitchFamily="18" charset="0"/>
                <a:ea typeface="+mn-ea"/>
                <a:cs typeface="+mn-cs"/>
              </a:rPr>
              <a:t>to think about</a:t>
            </a:r>
          </a:p>
        </p:txBody>
      </p:sp>
      <p:sp>
        <p:nvSpPr>
          <p:cNvPr id="2" name="Rectangle 3"/>
          <p:cNvSpPr>
            <a:spLocks noGrp="1" noChangeArrowheads="1"/>
          </p:cNvSpPr>
          <p:nvPr>
            <p:ph sz="half" idx="1"/>
          </p:nvPr>
        </p:nvSpPr>
        <p:spPr>
          <a:xfrm>
            <a:off x="304800" y="1524000"/>
            <a:ext cx="8534400" cy="4876800"/>
          </a:xfrm>
        </p:spPr>
        <p:txBody>
          <a:bodyPr/>
          <a:lstStyle/>
          <a:p>
            <a:pPr eaLnBrk="1" hangingPunct="1">
              <a:buClr>
                <a:schemeClr val="tx1"/>
              </a:buClr>
              <a:buFont typeface="Arial" charset="0"/>
              <a:buChar char="♠"/>
              <a:defRPr/>
            </a:pPr>
            <a:r>
              <a:rPr lang="en-US" altLang="en-US" sz="2400" b="1" dirty="0" smtClean="0">
                <a:solidFill>
                  <a:schemeClr val="accent1">
                    <a:lumMod val="75000"/>
                  </a:schemeClr>
                </a:solidFill>
                <a:latin typeface="Arial" charset="0"/>
              </a:rPr>
              <a:t>Nationwide, there are 22.2 Million living veterans</a:t>
            </a:r>
          </a:p>
          <a:p>
            <a:pPr eaLnBrk="1" hangingPunct="1">
              <a:buClr>
                <a:schemeClr val="tx1"/>
              </a:buClr>
              <a:buFont typeface="Arial" charset="0"/>
              <a:buChar char="♠"/>
              <a:defRPr/>
            </a:pPr>
            <a:endParaRPr lang="en-US" altLang="en-US" sz="2400" dirty="0" smtClean="0">
              <a:solidFill>
                <a:schemeClr val="accent1">
                  <a:lumMod val="75000"/>
                </a:schemeClr>
              </a:solidFill>
            </a:endParaRPr>
          </a:p>
          <a:p>
            <a:pPr eaLnBrk="1" hangingPunct="1">
              <a:buClr>
                <a:schemeClr val="tx1"/>
              </a:buClr>
              <a:buFont typeface="Arial" charset="0"/>
              <a:buChar char="♠"/>
              <a:defRPr/>
            </a:pPr>
            <a:r>
              <a:rPr lang="en-US" altLang="en-US" sz="2400" dirty="0" smtClean="0">
                <a:solidFill>
                  <a:schemeClr val="accent1">
                    <a:lumMod val="75000"/>
                  </a:schemeClr>
                </a:solidFill>
              </a:rPr>
              <a:t>Approximately 361,000 Veterans in Minnesota (or about seven percent of the states population)</a:t>
            </a:r>
          </a:p>
          <a:p>
            <a:pPr eaLnBrk="1" hangingPunct="1">
              <a:buClr>
                <a:schemeClr val="tx1"/>
              </a:buClr>
              <a:buFont typeface="Arial" charset="0"/>
              <a:buChar char="♠"/>
              <a:defRPr/>
            </a:pPr>
            <a:endParaRPr lang="en-US" altLang="en-US" sz="2400" dirty="0" smtClean="0">
              <a:solidFill>
                <a:schemeClr val="accent1">
                  <a:lumMod val="75000"/>
                </a:schemeClr>
              </a:solidFill>
            </a:endParaRPr>
          </a:p>
          <a:p>
            <a:pPr eaLnBrk="1" hangingPunct="1">
              <a:buClr>
                <a:schemeClr val="tx1"/>
              </a:buClr>
              <a:buFont typeface="Arial" charset="0"/>
              <a:buChar char="♠"/>
              <a:defRPr/>
            </a:pPr>
            <a:r>
              <a:rPr lang="en-US" altLang="en-US" sz="2400" dirty="0" smtClean="0">
                <a:solidFill>
                  <a:schemeClr val="accent1">
                    <a:lumMod val="75000"/>
                  </a:schemeClr>
                </a:solidFill>
              </a:rPr>
              <a:t>Since 9/11, over 66,000 Minnesota Veterans have been discharged from active duty, of which 43,000 have served in a combat zone </a:t>
            </a:r>
          </a:p>
          <a:p>
            <a:pPr>
              <a:defRPr/>
            </a:pPr>
            <a:endParaRPr lang="en-US" altLang="en-US" sz="2400" dirty="0" smtClean="0"/>
          </a:p>
          <a:p>
            <a:pPr eaLnBrk="1" hangingPunct="1">
              <a:buClr>
                <a:schemeClr val="tx1"/>
              </a:buClr>
              <a:buFont typeface="Arial" charset="0"/>
              <a:buChar char="♠"/>
              <a:defRPr/>
            </a:pPr>
            <a:endParaRPr lang="en-US" altLang="en-US" sz="2400" b="1" dirty="0" smtClean="0">
              <a:latin typeface="Arial" charset="0"/>
            </a:endParaRPr>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pic>
        <p:nvPicPr>
          <p:cNvPr id="4" name="Picture 4" descr="http://www.veteranstoday.com/wp-content/uploads/2010/05/va_seal_logo.jpg"/>
          <p:cNvPicPr>
            <a:picLocks noChangeAspect="1" noChangeArrowheads="1"/>
          </p:cNvPicPr>
          <p:nvPr/>
        </p:nvPicPr>
        <p:blipFill>
          <a:blip r:embed="rId6" cstate="print"/>
          <a:srcRect/>
          <a:stretch>
            <a:fillRect/>
          </a:stretch>
        </p:blipFill>
        <p:spPr bwMode="auto">
          <a:xfrm>
            <a:off x="152400" y="381000"/>
            <a:ext cx="1066800" cy="1066801"/>
          </a:xfrm>
          <a:prstGeom prst="ellipse">
            <a:avLst/>
          </a:prstGeom>
          <a:ln w="63500" cap="rnd">
            <a:solidFill>
              <a:srgbClr val="333333"/>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
        <p:nvSpPr>
          <p:cNvPr id="6" name="Oval 5"/>
          <p:cNvSpPr/>
          <p:nvPr/>
        </p:nvSpPr>
        <p:spPr>
          <a:xfrm>
            <a:off x="3276600" y="3505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4343400" y="3200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36576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Oval 8"/>
          <p:cNvSpPr/>
          <p:nvPr/>
        </p:nvSpPr>
        <p:spPr>
          <a:xfrm>
            <a:off x="5562600" y="3200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4724400" y="3581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Oval 10"/>
          <p:cNvSpPr/>
          <p:nvPr/>
        </p:nvSpPr>
        <p:spPr>
          <a:xfrm>
            <a:off x="4191000" y="38100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Oval 11"/>
          <p:cNvSpPr/>
          <p:nvPr/>
        </p:nvSpPr>
        <p:spPr>
          <a:xfrm>
            <a:off x="5410200" y="4648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Oval 12"/>
          <p:cNvSpPr/>
          <p:nvPr/>
        </p:nvSpPr>
        <p:spPr>
          <a:xfrm>
            <a:off x="60960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Oval 14"/>
          <p:cNvSpPr/>
          <p:nvPr/>
        </p:nvSpPr>
        <p:spPr>
          <a:xfrm>
            <a:off x="50292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6" name="Oval 15"/>
          <p:cNvSpPr/>
          <p:nvPr/>
        </p:nvSpPr>
        <p:spPr>
          <a:xfrm>
            <a:off x="7010400" y="3581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Oval 16"/>
          <p:cNvSpPr/>
          <p:nvPr/>
        </p:nvSpPr>
        <p:spPr>
          <a:xfrm>
            <a:off x="6324600" y="2743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Oval 20"/>
          <p:cNvSpPr/>
          <p:nvPr/>
        </p:nvSpPr>
        <p:spPr>
          <a:xfrm>
            <a:off x="30480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8" name="Oval 17"/>
          <p:cNvSpPr/>
          <p:nvPr/>
        </p:nvSpPr>
        <p:spPr>
          <a:xfrm>
            <a:off x="72390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Oval 18"/>
          <p:cNvSpPr/>
          <p:nvPr/>
        </p:nvSpPr>
        <p:spPr>
          <a:xfrm>
            <a:off x="58674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 name="Oval 19"/>
          <p:cNvSpPr/>
          <p:nvPr/>
        </p:nvSpPr>
        <p:spPr>
          <a:xfrm>
            <a:off x="7162800" y="37338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Oval 21"/>
          <p:cNvSpPr/>
          <p:nvPr/>
        </p:nvSpPr>
        <p:spPr>
          <a:xfrm>
            <a:off x="44196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3" name="Oval 22"/>
          <p:cNvSpPr/>
          <p:nvPr/>
        </p:nvSpPr>
        <p:spPr>
          <a:xfrm>
            <a:off x="4572000" y="11430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4" name="Oval 23"/>
          <p:cNvSpPr/>
          <p:nvPr/>
        </p:nvSpPr>
        <p:spPr>
          <a:xfrm>
            <a:off x="5029200" y="609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5" name="Oval 24"/>
          <p:cNvSpPr/>
          <p:nvPr/>
        </p:nvSpPr>
        <p:spPr>
          <a:xfrm>
            <a:off x="5257800" y="11430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6" name="Oval 25"/>
          <p:cNvSpPr/>
          <p:nvPr/>
        </p:nvSpPr>
        <p:spPr>
          <a:xfrm>
            <a:off x="57912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7" name="Oval 26"/>
          <p:cNvSpPr/>
          <p:nvPr/>
        </p:nvSpPr>
        <p:spPr>
          <a:xfrm>
            <a:off x="6172200" y="1219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8" name="Oval 27"/>
          <p:cNvSpPr/>
          <p:nvPr/>
        </p:nvSpPr>
        <p:spPr>
          <a:xfrm>
            <a:off x="6324600" y="533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9" name="Oval 28"/>
          <p:cNvSpPr/>
          <p:nvPr/>
        </p:nvSpPr>
        <p:spPr>
          <a:xfrm>
            <a:off x="6705600" y="533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0" name="Oval 29"/>
          <p:cNvSpPr/>
          <p:nvPr/>
        </p:nvSpPr>
        <p:spPr>
          <a:xfrm>
            <a:off x="6781800" y="1219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1" name="Oval 30"/>
          <p:cNvSpPr/>
          <p:nvPr/>
        </p:nvSpPr>
        <p:spPr>
          <a:xfrm>
            <a:off x="71628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2" name="Oval 31"/>
          <p:cNvSpPr/>
          <p:nvPr/>
        </p:nvSpPr>
        <p:spPr>
          <a:xfrm>
            <a:off x="7467600" y="1219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4" name="Oval 33"/>
          <p:cNvSpPr/>
          <p:nvPr/>
        </p:nvSpPr>
        <p:spPr>
          <a:xfrm>
            <a:off x="3657600" y="533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extLst>
      <p:ext uri="{BB962C8B-B14F-4D97-AF65-F5344CB8AC3E}">
        <p14:creationId xmlns:p14="http://schemas.microsoft.com/office/powerpoint/2010/main" val="1712377291"/>
      </p:ext>
    </p:extLst>
  </p:cSld>
  <p:clrMapOvr>
    <a:masterClrMapping/>
  </p:clrMapOvr>
  <p:transition spd="slow">
    <p:sndAc>
      <p:stSnd>
        <p:snd r:embed="rId3" name="8mortar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2000"/>
                                        <p:tgtEl>
                                          <p:spTgt spid="12295"/>
                                        </p:tgtEl>
                                      </p:cBhvr>
                                    </p:animEffect>
                                  </p:childTnLst>
                                  <p:subTnLst>
                                    <p:audio>
                                      <p:cMediaNode>
                                        <p:cTn display="0" masterRel="sameClick">
                                          <p:stCondLst>
                                            <p:cond evt="begin" delay="0">
                                              <p:tn val="5"/>
                                            </p:cond>
                                          </p:stCondLst>
                                          <p:endCondLst>
                                            <p:cond evt="onStopAudio" delay="0">
                                              <p:tgtEl>
                                                <p:sldTgt/>
                                              </p:tgtEl>
                                            </p:cond>
                                          </p:endCondLst>
                                        </p:cTn>
                                        <p:tgtEl>
                                          <p:sndTgt r:embed="rId4" name="30cal5.wav"/>
                                        </p:tgtEl>
                                      </p:cMediaNode>
                                    </p:audio>
                                  </p:subTnLst>
                                </p:cTn>
                              </p:par>
                              <p:par>
                                <p:cTn id="8" presetID="2" presetClass="exit" presetSubtype="4" repeatCount="indefinite" fill="hold" nodeType="withEffect">
                                  <p:stCondLst>
                                    <p:cond delay="0"/>
                                  </p:stCondLst>
                                  <p:childTnLst>
                                    <p:anim calcmode="lin" valueType="num">
                                      <p:cBhvr additive="base">
                                        <p:cTn id="9" dur="1000"/>
                                        <p:tgtEl>
                                          <p:spTgt spid="12"/>
                                        </p:tgtEl>
                                        <p:attrNameLst>
                                          <p:attrName>ppt_x</p:attrName>
                                        </p:attrNameLst>
                                      </p:cBhvr>
                                      <p:tavLst>
                                        <p:tav tm="0">
                                          <p:val>
                                            <p:strVal val="ppt_x"/>
                                          </p:val>
                                        </p:tav>
                                        <p:tav tm="100000">
                                          <p:val>
                                            <p:strVal val="ppt_x"/>
                                          </p:val>
                                        </p:tav>
                                      </p:tavLst>
                                    </p:anim>
                                    <p:anim calcmode="lin" valueType="num">
                                      <p:cBhvr additive="base">
                                        <p:cTn id="10" dur="1000"/>
                                        <p:tgtEl>
                                          <p:spTgt spid="12"/>
                                        </p:tgtEl>
                                        <p:attrNameLst>
                                          <p:attrName>ppt_y</p:attrName>
                                        </p:attrNameLst>
                                      </p:cBhvr>
                                      <p:tavLst>
                                        <p:tav tm="0">
                                          <p:val>
                                            <p:strVal val="ppt_y"/>
                                          </p:val>
                                        </p:tav>
                                        <p:tav tm="100000">
                                          <p:val>
                                            <p:strVal val="1+ppt_h/2"/>
                                          </p:val>
                                        </p:tav>
                                      </p:tavLst>
                                    </p:anim>
                                    <p:set>
                                      <p:cBhvr>
                                        <p:cTn id="11" dur="1" fill="hold">
                                          <p:stCondLst>
                                            <p:cond delay="999"/>
                                          </p:stCondLst>
                                        </p:cTn>
                                        <p:tgtEl>
                                          <p:spTgt spid="12"/>
                                        </p:tgtEl>
                                        <p:attrNameLst>
                                          <p:attrName>style.visibility</p:attrName>
                                        </p:attrNameLst>
                                      </p:cBhvr>
                                      <p:to>
                                        <p:strVal val="hidden"/>
                                      </p:to>
                                    </p:set>
                                  </p:childTnLst>
                                </p:cTn>
                              </p:par>
                              <p:par>
                                <p:cTn id="12" presetID="2" presetClass="exit" presetSubtype="4" repeatCount="indefinite" fill="hold" nodeType="withEffect">
                                  <p:stCondLst>
                                    <p:cond delay="0"/>
                                  </p:stCondLst>
                                  <p:childTnLst>
                                    <p:anim calcmode="lin" valueType="num">
                                      <p:cBhvr additive="base">
                                        <p:cTn id="13" dur="2000"/>
                                        <p:tgtEl>
                                          <p:spTgt spid="19"/>
                                        </p:tgtEl>
                                        <p:attrNameLst>
                                          <p:attrName>ppt_x</p:attrName>
                                        </p:attrNameLst>
                                      </p:cBhvr>
                                      <p:tavLst>
                                        <p:tav tm="0">
                                          <p:val>
                                            <p:strVal val="ppt_x"/>
                                          </p:val>
                                        </p:tav>
                                        <p:tav tm="100000">
                                          <p:val>
                                            <p:strVal val="ppt_x"/>
                                          </p:val>
                                        </p:tav>
                                      </p:tavLst>
                                    </p:anim>
                                    <p:anim calcmode="lin" valueType="num">
                                      <p:cBhvr additive="base">
                                        <p:cTn id="14" dur="2000"/>
                                        <p:tgtEl>
                                          <p:spTgt spid="19"/>
                                        </p:tgtEl>
                                        <p:attrNameLst>
                                          <p:attrName>ppt_y</p:attrName>
                                        </p:attrNameLst>
                                      </p:cBhvr>
                                      <p:tavLst>
                                        <p:tav tm="0">
                                          <p:val>
                                            <p:strVal val="ppt_y"/>
                                          </p:val>
                                        </p:tav>
                                        <p:tav tm="100000">
                                          <p:val>
                                            <p:strVal val="1+ppt_h/2"/>
                                          </p:val>
                                        </p:tav>
                                      </p:tavLst>
                                    </p:anim>
                                    <p:set>
                                      <p:cBhvr>
                                        <p:cTn id="15" dur="1" fill="hold">
                                          <p:stCondLst>
                                            <p:cond delay="1999"/>
                                          </p:stCondLst>
                                        </p:cTn>
                                        <p:tgtEl>
                                          <p:spTgt spid="19"/>
                                        </p:tgtEl>
                                        <p:attrNameLst>
                                          <p:attrName>style.visibility</p:attrName>
                                        </p:attrNameLst>
                                      </p:cBhvr>
                                      <p:to>
                                        <p:strVal val="hidden"/>
                                      </p:to>
                                    </p:set>
                                  </p:childTnLst>
                                </p:cTn>
                              </p:par>
                              <p:par>
                                <p:cTn id="16" presetID="2" presetClass="exit" presetSubtype="4" repeatCount="indefinite" fill="hold" nodeType="withEffect">
                                  <p:stCondLst>
                                    <p:cond delay="0"/>
                                  </p:stCondLst>
                                  <p:childTnLst>
                                    <p:anim calcmode="lin" valueType="num">
                                      <p:cBhvr additive="base">
                                        <p:cTn id="17" dur="1000"/>
                                        <p:tgtEl>
                                          <p:spTgt spid="9"/>
                                        </p:tgtEl>
                                        <p:attrNameLst>
                                          <p:attrName>ppt_x</p:attrName>
                                        </p:attrNameLst>
                                      </p:cBhvr>
                                      <p:tavLst>
                                        <p:tav tm="0">
                                          <p:val>
                                            <p:strVal val="ppt_x"/>
                                          </p:val>
                                        </p:tav>
                                        <p:tav tm="100000">
                                          <p:val>
                                            <p:strVal val="ppt_x"/>
                                          </p:val>
                                        </p:tav>
                                      </p:tavLst>
                                    </p:anim>
                                    <p:anim calcmode="lin" valueType="num">
                                      <p:cBhvr additive="base">
                                        <p:cTn id="18" dur="1000"/>
                                        <p:tgtEl>
                                          <p:spTgt spid="9"/>
                                        </p:tgtEl>
                                        <p:attrNameLst>
                                          <p:attrName>ppt_y</p:attrName>
                                        </p:attrNameLst>
                                      </p:cBhvr>
                                      <p:tavLst>
                                        <p:tav tm="0">
                                          <p:val>
                                            <p:strVal val="ppt_y"/>
                                          </p:val>
                                        </p:tav>
                                        <p:tav tm="100000">
                                          <p:val>
                                            <p:strVal val="1+ppt_h/2"/>
                                          </p:val>
                                        </p:tav>
                                      </p:tavLst>
                                    </p:anim>
                                    <p:set>
                                      <p:cBhvr>
                                        <p:cTn id="19" dur="1" fill="hold">
                                          <p:stCondLst>
                                            <p:cond delay="999"/>
                                          </p:stCondLst>
                                        </p:cTn>
                                        <p:tgtEl>
                                          <p:spTgt spid="9"/>
                                        </p:tgtEl>
                                        <p:attrNameLst>
                                          <p:attrName>style.visibility</p:attrName>
                                        </p:attrNameLst>
                                      </p:cBhvr>
                                      <p:to>
                                        <p:strVal val="hidden"/>
                                      </p:to>
                                    </p:set>
                                  </p:childTnLst>
                                </p:cTn>
                              </p:par>
                              <p:par>
                                <p:cTn id="20" presetID="2" presetClass="exit" presetSubtype="4" repeatCount="indefinite" fill="hold" nodeType="withEffect">
                                  <p:stCondLst>
                                    <p:cond delay="0"/>
                                  </p:stCondLst>
                                  <p:childTnLst>
                                    <p:anim calcmode="lin" valueType="num">
                                      <p:cBhvr additive="base">
                                        <p:cTn id="21" dur="1000"/>
                                        <p:tgtEl>
                                          <p:spTgt spid="16"/>
                                        </p:tgtEl>
                                        <p:attrNameLst>
                                          <p:attrName>ppt_x</p:attrName>
                                        </p:attrNameLst>
                                      </p:cBhvr>
                                      <p:tavLst>
                                        <p:tav tm="0">
                                          <p:val>
                                            <p:strVal val="ppt_x"/>
                                          </p:val>
                                        </p:tav>
                                        <p:tav tm="100000">
                                          <p:val>
                                            <p:strVal val="ppt_x"/>
                                          </p:val>
                                        </p:tav>
                                      </p:tavLst>
                                    </p:anim>
                                    <p:anim calcmode="lin" valueType="num">
                                      <p:cBhvr additive="base">
                                        <p:cTn id="22" dur="1000"/>
                                        <p:tgtEl>
                                          <p:spTgt spid="16"/>
                                        </p:tgtEl>
                                        <p:attrNameLst>
                                          <p:attrName>ppt_y</p:attrName>
                                        </p:attrNameLst>
                                      </p:cBhvr>
                                      <p:tavLst>
                                        <p:tav tm="0">
                                          <p:val>
                                            <p:strVal val="ppt_y"/>
                                          </p:val>
                                        </p:tav>
                                        <p:tav tm="100000">
                                          <p:val>
                                            <p:strVal val="1+ppt_h/2"/>
                                          </p:val>
                                        </p:tav>
                                      </p:tavLst>
                                    </p:anim>
                                    <p:set>
                                      <p:cBhvr>
                                        <p:cTn id="23" dur="1" fill="hold">
                                          <p:stCondLst>
                                            <p:cond delay="999"/>
                                          </p:stCondLst>
                                        </p:cTn>
                                        <p:tgtEl>
                                          <p:spTgt spid="16"/>
                                        </p:tgtEl>
                                        <p:attrNameLst>
                                          <p:attrName>style.visibility</p:attrName>
                                        </p:attrNameLst>
                                      </p:cBhvr>
                                      <p:to>
                                        <p:strVal val="hidden"/>
                                      </p:to>
                                    </p:set>
                                  </p:childTnLst>
                                </p:cTn>
                              </p:par>
                              <p:par>
                                <p:cTn id="24" presetID="2" presetClass="exit" presetSubtype="4" repeatCount="indefinite" fill="hold" nodeType="withEffect">
                                  <p:stCondLst>
                                    <p:cond delay="0"/>
                                  </p:stCondLst>
                                  <p:childTnLst>
                                    <p:anim calcmode="lin" valueType="num">
                                      <p:cBhvr additive="base">
                                        <p:cTn id="25" dur="2000"/>
                                        <p:tgtEl>
                                          <p:spTgt spid="18"/>
                                        </p:tgtEl>
                                        <p:attrNameLst>
                                          <p:attrName>ppt_x</p:attrName>
                                        </p:attrNameLst>
                                      </p:cBhvr>
                                      <p:tavLst>
                                        <p:tav tm="0">
                                          <p:val>
                                            <p:strVal val="ppt_x"/>
                                          </p:val>
                                        </p:tav>
                                        <p:tav tm="100000">
                                          <p:val>
                                            <p:strVal val="ppt_x"/>
                                          </p:val>
                                        </p:tav>
                                      </p:tavLst>
                                    </p:anim>
                                    <p:anim calcmode="lin" valueType="num">
                                      <p:cBhvr additive="base">
                                        <p:cTn id="26" dur="2000"/>
                                        <p:tgtEl>
                                          <p:spTgt spid="18"/>
                                        </p:tgtEl>
                                        <p:attrNameLst>
                                          <p:attrName>ppt_y</p:attrName>
                                        </p:attrNameLst>
                                      </p:cBhvr>
                                      <p:tavLst>
                                        <p:tav tm="0">
                                          <p:val>
                                            <p:strVal val="ppt_y"/>
                                          </p:val>
                                        </p:tav>
                                        <p:tav tm="100000">
                                          <p:val>
                                            <p:strVal val="1+ppt_h/2"/>
                                          </p:val>
                                        </p:tav>
                                      </p:tavLst>
                                    </p:anim>
                                    <p:set>
                                      <p:cBhvr>
                                        <p:cTn id="27" dur="1" fill="hold">
                                          <p:stCondLst>
                                            <p:cond delay="1999"/>
                                          </p:stCondLst>
                                        </p:cTn>
                                        <p:tgtEl>
                                          <p:spTgt spid="18"/>
                                        </p:tgtEl>
                                        <p:attrNameLst>
                                          <p:attrName>style.visibility</p:attrName>
                                        </p:attrNameLst>
                                      </p:cBhvr>
                                      <p:to>
                                        <p:strVal val="hidden"/>
                                      </p:to>
                                    </p:set>
                                  </p:childTnLst>
                                </p:cTn>
                              </p:par>
                              <p:par>
                                <p:cTn id="28" presetID="2" presetClass="exit" presetSubtype="4" repeatCount="indefinite" fill="hold" nodeType="withEffect">
                                  <p:stCondLst>
                                    <p:cond delay="0"/>
                                  </p:stCondLst>
                                  <p:childTnLst>
                                    <p:anim calcmode="lin" valueType="num">
                                      <p:cBhvr additive="base">
                                        <p:cTn id="29" dur="1000"/>
                                        <p:tgtEl>
                                          <p:spTgt spid="17"/>
                                        </p:tgtEl>
                                        <p:attrNameLst>
                                          <p:attrName>ppt_x</p:attrName>
                                        </p:attrNameLst>
                                      </p:cBhvr>
                                      <p:tavLst>
                                        <p:tav tm="0">
                                          <p:val>
                                            <p:strVal val="ppt_x"/>
                                          </p:val>
                                        </p:tav>
                                        <p:tav tm="100000">
                                          <p:val>
                                            <p:strVal val="ppt_x"/>
                                          </p:val>
                                        </p:tav>
                                      </p:tavLst>
                                    </p:anim>
                                    <p:anim calcmode="lin" valueType="num">
                                      <p:cBhvr additive="base">
                                        <p:cTn id="30" dur="1000"/>
                                        <p:tgtEl>
                                          <p:spTgt spid="17"/>
                                        </p:tgtEl>
                                        <p:attrNameLst>
                                          <p:attrName>ppt_y</p:attrName>
                                        </p:attrNameLst>
                                      </p:cBhvr>
                                      <p:tavLst>
                                        <p:tav tm="0">
                                          <p:val>
                                            <p:strVal val="ppt_y"/>
                                          </p:val>
                                        </p:tav>
                                        <p:tav tm="100000">
                                          <p:val>
                                            <p:strVal val="1+ppt_h/2"/>
                                          </p:val>
                                        </p:tav>
                                      </p:tavLst>
                                    </p:anim>
                                    <p:set>
                                      <p:cBhvr>
                                        <p:cTn id="31" dur="1" fill="hold">
                                          <p:stCondLst>
                                            <p:cond delay="999"/>
                                          </p:stCondLst>
                                        </p:cTn>
                                        <p:tgtEl>
                                          <p:spTgt spid="17"/>
                                        </p:tgtEl>
                                        <p:attrNameLst>
                                          <p:attrName>style.visibility</p:attrName>
                                        </p:attrNameLst>
                                      </p:cBhvr>
                                      <p:to>
                                        <p:strVal val="hidden"/>
                                      </p:to>
                                    </p:set>
                                  </p:childTnLst>
                                </p:cTn>
                              </p:par>
                              <p:par>
                                <p:cTn id="32" presetID="2" presetClass="exit" presetSubtype="4" repeatCount="indefinite" fill="hold" nodeType="withEffect">
                                  <p:stCondLst>
                                    <p:cond delay="0"/>
                                  </p:stCondLst>
                                  <p:childTnLst>
                                    <p:anim calcmode="lin" valueType="num">
                                      <p:cBhvr additive="base">
                                        <p:cTn id="33" dur="2000"/>
                                        <p:tgtEl>
                                          <p:spTgt spid="13"/>
                                        </p:tgtEl>
                                        <p:attrNameLst>
                                          <p:attrName>ppt_x</p:attrName>
                                        </p:attrNameLst>
                                      </p:cBhvr>
                                      <p:tavLst>
                                        <p:tav tm="0">
                                          <p:val>
                                            <p:strVal val="ppt_x"/>
                                          </p:val>
                                        </p:tav>
                                        <p:tav tm="100000">
                                          <p:val>
                                            <p:strVal val="ppt_x"/>
                                          </p:val>
                                        </p:tav>
                                      </p:tavLst>
                                    </p:anim>
                                    <p:anim calcmode="lin" valueType="num">
                                      <p:cBhvr additive="base">
                                        <p:cTn id="34" dur="2000"/>
                                        <p:tgtEl>
                                          <p:spTgt spid="13"/>
                                        </p:tgtEl>
                                        <p:attrNameLst>
                                          <p:attrName>ppt_y</p:attrName>
                                        </p:attrNameLst>
                                      </p:cBhvr>
                                      <p:tavLst>
                                        <p:tav tm="0">
                                          <p:val>
                                            <p:strVal val="ppt_y"/>
                                          </p:val>
                                        </p:tav>
                                        <p:tav tm="100000">
                                          <p:val>
                                            <p:strVal val="1+ppt_h/2"/>
                                          </p:val>
                                        </p:tav>
                                      </p:tavLst>
                                    </p:anim>
                                    <p:set>
                                      <p:cBhvr>
                                        <p:cTn id="35" dur="1" fill="hold">
                                          <p:stCondLst>
                                            <p:cond delay="1999"/>
                                          </p:stCondLst>
                                        </p:cTn>
                                        <p:tgtEl>
                                          <p:spTgt spid="13"/>
                                        </p:tgtEl>
                                        <p:attrNameLst>
                                          <p:attrName>style.visibility</p:attrName>
                                        </p:attrNameLst>
                                      </p:cBhvr>
                                      <p:to>
                                        <p:strVal val="hidden"/>
                                      </p:to>
                                    </p:set>
                                  </p:childTnLst>
                                </p:cTn>
                              </p:par>
                              <p:par>
                                <p:cTn id="36" presetID="2" presetClass="exit" presetSubtype="4" repeatCount="indefinite" fill="hold" nodeType="withEffect">
                                  <p:stCondLst>
                                    <p:cond delay="0"/>
                                  </p:stCondLst>
                                  <p:childTnLst>
                                    <p:anim calcmode="lin" valueType="num">
                                      <p:cBhvr additive="base">
                                        <p:cTn id="37" dur="2000"/>
                                        <p:tgtEl>
                                          <p:spTgt spid="7"/>
                                        </p:tgtEl>
                                        <p:attrNameLst>
                                          <p:attrName>ppt_x</p:attrName>
                                        </p:attrNameLst>
                                      </p:cBhvr>
                                      <p:tavLst>
                                        <p:tav tm="0">
                                          <p:val>
                                            <p:strVal val="ppt_x"/>
                                          </p:val>
                                        </p:tav>
                                        <p:tav tm="100000">
                                          <p:val>
                                            <p:strVal val="ppt_x"/>
                                          </p:val>
                                        </p:tav>
                                      </p:tavLst>
                                    </p:anim>
                                    <p:anim calcmode="lin" valueType="num">
                                      <p:cBhvr additive="base">
                                        <p:cTn id="38" dur="2000"/>
                                        <p:tgtEl>
                                          <p:spTgt spid="7"/>
                                        </p:tgtEl>
                                        <p:attrNameLst>
                                          <p:attrName>ppt_y</p:attrName>
                                        </p:attrNameLst>
                                      </p:cBhvr>
                                      <p:tavLst>
                                        <p:tav tm="0">
                                          <p:val>
                                            <p:strVal val="ppt_y"/>
                                          </p:val>
                                        </p:tav>
                                        <p:tav tm="100000">
                                          <p:val>
                                            <p:strVal val="1+ppt_h/2"/>
                                          </p:val>
                                        </p:tav>
                                      </p:tavLst>
                                    </p:anim>
                                    <p:set>
                                      <p:cBhvr>
                                        <p:cTn id="39" dur="1" fill="hold">
                                          <p:stCondLst>
                                            <p:cond delay="1999"/>
                                          </p:stCondLst>
                                        </p:cTn>
                                        <p:tgtEl>
                                          <p:spTgt spid="7"/>
                                        </p:tgtEl>
                                        <p:attrNameLst>
                                          <p:attrName>style.visibility</p:attrName>
                                        </p:attrNameLst>
                                      </p:cBhvr>
                                      <p:to>
                                        <p:strVal val="hidden"/>
                                      </p:to>
                                    </p:set>
                                  </p:childTnLst>
                                </p:cTn>
                              </p:par>
                              <p:par>
                                <p:cTn id="40" presetID="2" presetClass="exit" presetSubtype="4" repeatCount="indefinite" fill="hold" nodeType="withEffect">
                                  <p:stCondLst>
                                    <p:cond delay="0"/>
                                  </p:stCondLst>
                                  <p:childTnLst>
                                    <p:anim calcmode="lin" valueType="num">
                                      <p:cBhvr additive="base">
                                        <p:cTn id="41" dur="2000"/>
                                        <p:tgtEl>
                                          <p:spTgt spid="8"/>
                                        </p:tgtEl>
                                        <p:attrNameLst>
                                          <p:attrName>ppt_x</p:attrName>
                                        </p:attrNameLst>
                                      </p:cBhvr>
                                      <p:tavLst>
                                        <p:tav tm="0">
                                          <p:val>
                                            <p:strVal val="ppt_x"/>
                                          </p:val>
                                        </p:tav>
                                        <p:tav tm="100000">
                                          <p:val>
                                            <p:strVal val="ppt_x"/>
                                          </p:val>
                                        </p:tav>
                                      </p:tavLst>
                                    </p:anim>
                                    <p:anim calcmode="lin" valueType="num">
                                      <p:cBhvr additive="base">
                                        <p:cTn id="42" dur="2000"/>
                                        <p:tgtEl>
                                          <p:spTgt spid="8"/>
                                        </p:tgtEl>
                                        <p:attrNameLst>
                                          <p:attrName>ppt_y</p:attrName>
                                        </p:attrNameLst>
                                      </p:cBhvr>
                                      <p:tavLst>
                                        <p:tav tm="0">
                                          <p:val>
                                            <p:strVal val="ppt_y"/>
                                          </p:val>
                                        </p:tav>
                                        <p:tav tm="100000">
                                          <p:val>
                                            <p:strVal val="1+ppt_h/2"/>
                                          </p:val>
                                        </p:tav>
                                      </p:tavLst>
                                    </p:anim>
                                    <p:set>
                                      <p:cBhvr>
                                        <p:cTn id="43" dur="1" fill="hold">
                                          <p:stCondLst>
                                            <p:cond delay="1999"/>
                                          </p:stCondLst>
                                        </p:cTn>
                                        <p:tgtEl>
                                          <p:spTgt spid="8"/>
                                        </p:tgtEl>
                                        <p:attrNameLst>
                                          <p:attrName>style.visibility</p:attrName>
                                        </p:attrNameLst>
                                      </p:cBhvr>
                                      <p:to>
                                        <p:strVal val="hidden"/>
                                      </p:to>
                                    </p:set>
                                  </p:childTnLst>
                                </p:cTn>
                              </p:par>
                              <p:par>
                                <p:cTn id="44" presetID="2" presetClass="exit" presetSubtype="4" repeatCount="indefinite" fill="hold" nodeType="withEffect">
                                  <p:stCondLst>
                                    <p:cond delay="0"/>
                                  </p:stCondLst>
                                  <p:childTnLst>
                                    <p:anim calcmode="lin" valueType="num">
                                      <p:cBhvr additive="base">
                                        <p:cTn id="45" dur="2000"/>
                                        <p:tgtEl>
                                          <p:spTgt spid="10"/>
                                        </p:tgtEl>
                                        <p:attrNameLst>
                                          <p:attrName>ppt_x</p:attrName>
                                        </p:attrNameLst>
                                      </p:cBhvr>
                                      <p:tavLst>
                                        <p:tav tm="0">
                                          <p:val>
                                            <p:strVal val="ppt_x"/>
                                          </p:val>
                                        </p:tav>
                                        <p:tav tm="100000">
                                          <p:val>
                                            <p:strVal val="ppt_x"/>
                                          </p:val>
                                        </p:tav>
                                      </p:tavLst>
                                    </p:anim>
                                    <p:anim calcmode="lin" valueType="num">
                                      <p:cBhvr additive="base">
                                        <p:cTn id="46" dur="2000"/>
                                        <p:tgtEl>
                                          <p:spTgt spid="10"/>
                                        </p:tgtEl>
                                        <p:attrNameLst>
                                          <p:attrName>ppt_y</p:attrName>
                                        </p:attrNameLst>
                                      </p:cBhvr>
                                      <p:tavLst>
                                        <p:tav tm="0">
                                          <p:val>
                                            <p:strVal val="ppt_y"/>
                                          </p:val>
                                        </p:tav>
                                        <p:tav tm="100000">
                                          <p:val>
                                            <p:strVal val="1+ppt_h/2"/>
                                          </p:val>
                                        </p:tav>
                                      </p:tavLst>
                                    </p:anim>
                                    <p:set>
                                      <p:cBhvr>
                                        <p:cTn id="47" dur="1" fill="hold">
                                          <p:stCondLst>
                                            <p:cond delay="1999"/>
                                          </p:stCondLst>
                                        </p:cTn>
                                        <p:tgtEl>
                                          <p:spTgt spid="10"/>
                                        </p:tgtEl>
                                        <p:attrNameLst>
                                          <p:attrName>style.visibility</p:attrName>
                                        </p:attrNameLst>
                                      </p:cBhvr>
                                      <p:to>
                                        <p:strVal val="hidden"/>
                                      </p:to>
                                    </p:set>
                                  </p:childTnLst>
                                </p:cTn>
                              </p:par>
                              <p:par>
                                <p:cTn id="48" presetID="2" presetClass="exit" presetSubtype="4" repeatCount="indefinite" fill="hold" nodeType="withEffect">
                                  <p:stCondLst>
                                    <p:cond delay="0"/>
                                  </p:stCondLst>
                                  <p:childTnLst>
                                    <p:anim calcmode="lin" valueType="num">
                                      <p:cBhvr additive="base">
                                        <p:cTn id="49" dur="1000"/>
                                        <p:tgtEl>
                                          <p:spTgt spid="6"/>
                                        </p:tgtEl>
                                        <p:attrNameLst>
                                          <p:attrName>ppt_x</p:attrName>
                                        </p:attrNameLst>
                                      </p:cBhvr>
                                      <p:tavLst>
                                        <p:tav tm="0">
                                          <p:val>
                                            <p:strVal val="ppt_x"/>
                                          </p:val>
                                        </p:tav>
                                        <p:tav tm="100000">
                                          <p:val>
                                            <p:strVal val="ppt_x"/>
                                          </p:val>
                                        </p:tav>
                                      </p:tavLst>
                                    </p:anim>
                                    <p:anim calcmode="lin" valueType="num">
                                      <p:cBhvr additive="base">
                                        <p:cTn id="50" dur="1000"/>
                                        <p:tgtEl>
                                          <p:spTgt spid="6"/>
                                        </p:tgtEl>
                                        <p:attrNameLst>
                                          <p:attrName>ppt_y</p:attrName>
                                        </p:attrNameLst>
                                      </p:cBhvr>
                                      <p:tavLst>
                                        <p:tav tm="0">
                                          <p:val>
                                            <p:strVal val="ppt_y"/>
                                          </p:val>
                                        </p:tav>
                                        <p:tav tm="100000">
                                          <p:val>
                                            <p:strVal val="1+ppt_h/2"/>
                                          </p:val>
                                        </p:tav>
                                      </p:tavLst>
                                    </p:anim>
                                    <p:set>
                                      <p:cBhvr>
                                        <p:cTn id="51" dur="1" fill="hold">
                                          <p:stCondLst>
                                            <p:cond delay="999"/>
                                          </p:stCondLst>
                                        </p:cTn>
                                        <p:tgtEl>
                                          <p:spTgt spid="6"/>
                                        </p:tgtEl>
                                        <p:attrNameLst>
                                          <p:attrName>style.visibility</p:attrName>
                                        </p:attrNameLst>
                                      </p:cBhvr>
                                      <p:to>
                                        <p:strVal val="hidden"/>
                                      </p:to>
                                    </p:set>
                                  </p:childTnLst>
                                </p:cTn>
                              </p:par>
                              <p:par>
                                <p:cTn id="52" presetID="2" presetClass="exit" presetSubtype="4" repeatCount="indefinite" fill="hold" nodeType="withEffect">
                                  <p:stCondLst>
                                    <p:cond delay="0"/>
                                  </p:stCondLst>
                                  <p:childTnLst>
                                    <p:anim calcmode="lin" valueType="num">
                                      <p:cBhvr additive="base">
                                        <p:cTn id="53" dur="2000"/>
                                        <p:tgtEl>
                                          <p:spTgt spid="15"/>
                                        </p:tgtEl>
                                        <p:attrNameLst>
                                          <p:attrName>ppt_x</p:attrName>
                                        </p:attrNameLst>
                                      </p:cBhvr>
                                      <p:tavLst>
                                        <p:tav tm="0">
                                          <p:val>
                                            <p:strVal val="ppt_x"/>
                                          </p:val>
                                        </p:tav>
                                        <p:tav tm="100000">
                                          <p:val>
                                            <p:strVal val="ppt_x"/>
                                          </p:val>
                                        </p:tav>
                                      </p:tavLst>
                                    </p:anim>
                                    <p:anim calcmode="lin" valueType="num">
                                      <p:cBhvr additive="base">
                                        <p:cTn id="54" dur="2000"/>
                                        <p:tgtEl>
                                          <p:spTgt spid="15"/>
                                        </p:tgtEl>
                                        <p:attrNameLst>
                                          <p:attrName>ppt_y</p:attrName>
                                        </p:attrNameLst>
                                      </p:cBhvr>
                                      <p:tavLst>
                                        <p:tav tm="0">
                                          <p:val>
                                            <p:strVal val="ppt_y"/>
                                          </p:val>
                                        </p:tav>
                                        <p:tav tm="100000">
                                          <p:val>
                                            <p:strVal val="1+ppt_h/2"/>
                                          </p:val>
                                        </p:tav>
                                      </p:tavLst>
                                    </p:anim>
                                    <p:set>
                                      <p:cBhvr>
                                        <p:cTn id="55" dur="1" fill="hold">
                                          <p:stCondLst>
                                            <p:cond delay="1999"/>
                                          </p:stCondLst>
                                        </p:cTn>
                                        <p:tgtEl>
                                          <p:spTgt spid="15"/>
                                        </p:tgtEl>
                                        <p:attrNameLst>
                                          <p:attrName>style.visibility</p:attrName>
                                        </p:attrNameLst>
                                      </p:cBhvr>
                                      <p:to>
                                        <p:strVal val="hidden"/>
                                      </p:to>
                                    </p:set>
                                  </p:childTnLst>
                                </p:cTn>
                              </p:par>
                              <p:par>
                                <p:cTn id="56" presetID="2" presetClass="exit" presetSubtype="4" repeatCount="indefinite" fill="hold" nodeType="withEffect">
                                  <p:stCondLst>
                                    <p:cond delay="0"/>
                                  </p:stCondLst>
                                  <p:childTnLst>
                                    <p:anim calcmode="lin" valueType="num">
                                      <p:cBhvr additive="base">
                                        <p:cTn id="57" dur="1000"/>
                                        <p:tgtEl>
                                          <p:spTgt spid="20"/>
                                        </p:tgtEl>
                                        <p:attrNameLst>
                                          <p:attrName>ppt_x</p:attrName>
                                        </p:attrNameLst>
                                      </p:cBhvr>
                                      <p:tavLst>
                                        <p:tav tm="0">
                                          <p:val>
                                            <p:strVal val="ppt_x"/>
                                          </p:val>
                                        </p:tav>
                                        <p:tav tm="100000">
                                          <p:val>
                                            <p:strVal val="ppt_x"/>
                                          </p:val>
                                        </p:tav>
                                      </p:tavLst>
                                    </p:anim>
                                    <p:anim calcmode="lin" valueType="num">
                                      <p:cBhvr additive="base">
                                        <p:cTn id="58" dur="1000"/>
                                        <p:tgtEl>
                                          <p:spTgt spid="20"/>
                                        </p:tgtEl>
                                        <p:attrNameLst>
                                          <p:attrName>ppt_y</p:attrName>
                                        </p:attrNameLst>
                                      </p:cBhvr>
                                      <p:tavLst>
                                        <p:tav tm="0">
                                          <p:val>
                                            <p:strVal val="ppt_y"/>
                                          </p:val>
                                        </p:tav>
                                        <p:tav tm="100000">
                                          <p:val>
                                            <p:strVal val="1+ppt_h/2"/>
                                          </p:val>
                                        </p:tav>
                                      </p:tavLst>
                                    </p:anim>
                                    <p:set>
                                      <p:cBhvr>
                                        <p:cTn id="59" dur="1" fill="hold">
                                          <p:stCondLst>
                                            <p:cond delay="999"/>
                                          </p:stCondLst>
                                        </p:cTn>
                                        <p:tgtEl>
                                          <p:spTgt spid="20"/>
                                        </p:tgtEl>
                                        <p:attrNameLst>
                                          <p:attrName>style.visibility</p:attrName>
                                        </p:attrNameLst>
                                      </p:cBhvr>
                                      <p:to>
                                        <p:strVal val="hidden"/>
                                      </p:to>
                                    </p:set>
                                  </p:childTnLst>
                                </p:cTn>
                              </p:par>
                              <p:par>
                                <p:cTn id="60" presetID="2" presetClass="exit" presetSubtype="4" repeatCount="indefinite" fill="hold" nodeType="withEffect">
                                  <p:stCondLst>
                                    <p:cond delay="0"/>
                                  </p:stCondLst>
                                  <p:childTnLst>
                                    <p:anim calcmode="lin" valueType="num">
                                      <p:cBhvr additive="base">
                                        <p:cTn id="61" dur="2000"/>
                                        <p:tgtEl>
                                          <p:spTgt spid="20"/>
                                        </p:tgtEl>
                                        <p:attrNameLst>
                                          <p:attrName>ppt_x</p:attrName>
                                        </p:attrNameLst>
                                      </p:cBhvr>
                                      <p:tavLst>
                                        <p:tav tm="0">
                                          <p:val>
                                            <p:strVal val="ppt_x"/>
                                          </p:val>
                                        </p:tav>
                                        <p:tav tm="100000">
                                          <p:val>
                                            <p:strVal val="ppt_x"/>
                                          </p:val>
                                        </p:tav>
                                      </p:tavLst>
                                    </p:anim>
                                    <p:anim calcmode="lin" valueType="num">
                                      <p:cBhvr additive="base">
                                        <p:cTn id="62" dur="2000"/>
                                        <p:tgtEl>
                                          <p:spTgt spid="20"/>
                                        </p:tgtEl>
                                        <p:attrNameLst>
                                          <p:attrName>ppt_y</p:attrName>
                                        </p:attrNameLst>
                                      </p:cBhvr>
                                      <p:tavLst>
                                        <p:tav tm="0">
                                          <p:val>
                                            <p:strVal val="ppt_y"/>
                                          </p:val>
                                        </p:tav>
                                        <p:tav tm="100000">
                                          <p:val>
                                            <p:strVal val="1+ppt_h/2"/>
                                          </p:val>
                                        </p:tav>
                                      </p:tavLst>
                                    </p:anim>
                                    <p:set>
                                      <p:cBhvr>
                                        <p:cTn id="63" dur="1" fill="hold">
                                          <p:stCondLst>
                                            <p:cond delay="1999"/>
                                          </p:stCondLst>
                                        </p:cTn>
                                        <p:tgtEl>
                                          <p:spTgt spid="20"/>
                                        </p:tgtEl>
                                        <p:attrNameLst>
                                          <p:attrName>style.visibility</p:attrName>
                                        </p:attrNameLst>
                                      </p:cBhvr>
                                      <p:to>
                                        <p:strVal val="hidden"/>
                                      </p:to>
                                    </p:set>
                                  </p:childTnLst>
                                </p:cTn>
                              </p:par>
                              <p:par>
                                <p:cTn id="64" presetID="2" presetClass="exit" presetSubtype="4" repeatCount="indefinite" fill="hold" nodeType="withEffect">
                                  <p:stCondLst>
                                    <p:cond delay="0"/>
                                  </p:stCondLst>
                                  <p:childTnLst>
                                    <p:anim calcmode="lin" valueType="num">
                                      <p:cBhvr additive="base">
                                        <p:cTn id="65" dur="2000"/>
                                        <p:tgtEl>
                                          <p:spTgt spid="21"/>
                                        </p:tgtEl>
                                        <p:attrNameLst>
                                          <p:attrName>ppt_x</p:attrName>
                                        </p:attrNameLst>
                                      </p:cBhvr>
                                      <p:tavLst>
                                        <p:tav tm="0">
                                          <p:val>
                                            <p:strVal val="ppt_x"/>
                                          </p:val>
                                        </p:tav>
                                        <p:tav tm="100000">
                                          <p:val>
                                            <p:strVal val="ppt_x"/>
                                          </p:val>
                                        </p:tav>
                                      </p:tavLst>
                                    </p:anim>
                                    <p:anim calcmode="lin" valueType="num">
                                      <p:cBhvr additive="base">
                                        <p:cTn id="66" dur="2000"/>
                                        <p:tgtEl>
                                          <p:spTgt spid="21"/>
                                        </p:tgtEl>
                                        <p:attrNameLst>
                                          <p:attrName>ppt_y</p:attrName>
                                        </p:attrNameLst>
                                      </p:cBhvr>
                                      <p:tavLst>
                                        <p:tav tm="0">
                                          <p:val>
                                            <p:strVal val="ppt_y"/>
                                          </p:val>
                                        </p:tav>
                                        <p:tav tm="100000">
                                          <p:val>
                                            <p:strVal val="1+ppt_h/2"/>
                                          </p:val>
                                        </p:tav>
                                      </p:tavLst>
                                    </p:anim>
                                    <p:set>
                                      <p:cBhvr>
                                        <p:cTn id="67" dur="1" fill="hold">
                                          <p:stCondLst>
                                            <p:cond delay="1999"/>
                                          </p:stCondLst>
                                        </p:cTn>
                                        <p:tgtEl>
                                          <p:spTgt spid="21"/>
                                        </p:tgtEl>
                                        <p:attrNameLst>
                                          <p:attrName>style.visibility</p:attrName>
                                        </p:attrNameLst>
                                      </p:cBhvr>
                                      <p:to>
                                        <p:strVal val="hidden"/>
                                      </p:to>
                                    </p:set>
                                  </p:childTnLst>
                                </p:cTn>
                              </p:par>
                              <p:par>
                                <p:cTn id="68" presetID="2" presetClass="exit" presetSubtype="4" repeatCount="indefinite" fill="hold" nodeType="withEffect">
                                  <p:stCondLst>
                                    <p:cond delay="0"/>
                                  </p:stCondLst>
                                  <p:childTnLst>
                                    <p:anim calcmode="lin" valueType="num">
                                      <p:cBhvr additive="base">
                                        <p:cTn id="69" dur="2000"/>
                                        <p:tgtEl>
                                          <p:spTgt spid="22"/>
                                        </p:tgtEl>
                                        <p:attrNameLst>
                                          <p:attrName>ppt_x</p:attrName>
                                        </p:attrNameLst>
                                      </p:cBhvr>
                                      <p:tavLst>
                                        <p:tav tm="0">
                                          <p:val>
                                            <p:strVal val="ppt_x"/>
                                          </p:val>
                                        </p:tav>
                                        <p:tav tm="100000">
                                          <p:val>
                                            <p:strVal val="ppt_x"/>
                                          </p:val>
                                        </p:tav>
                                      </p:tavLst>
                                    </p:anim>
                                    <p:anim calcmode="lin" valueType="num">
                                      <p:cBhvr additive="base">
                                        <p:cTn id="70" dur="2000"/>
                                        <p:tgtEl>
                                          <p:spTgt spid="22"/>
                                        </p:tgtEl>
                                        <p:attrNameLst>
                                          <p:attrName>ppt_y</p:attrName>
                                        </p:attrNameLst>
                                      </p:cBhvr>
                                      <p:tavLst>
                                        <p:tav tm="0">
                                          <p:val>
                                            <p:strVal val="ppt_y"/>
                                          </p:val>
                                        </p:tav>
                                        <p:tav tm="100000">
                                          <p:val>
                                            <p:strVal val="1+ppt_h/2"/>
                                          </p:val>
                                        </p:tav>
                                      </p:tavLst>
                                    </p:anim>
                                    <p:set>
                                      <p:cBhvr>
                                        <p:cTn id="71" dur="1" fill="hold">
                                          <p:stCondLst>
                                            <p:cond delay="1999"/>
                                          </p:stCondLst>
                                        </p:cTn>
                                        <p:tgtEl>
                                          <p:spTgt spid="22"/>
                                        </p:tgtEl>
                                        <p:attrNameLst>
                                          <p:attrName>style.visibility</p:attrName>
                                        </p:attrNameLst>
                                      </p:cBhvr>
                                      <p:to>
                                        <p:strVal val="hidden"/>
                                      </p:to>
                                    </p:set>
                                  </p:childTnLst>
                                </p:cTn>
                              </p:par>
                              <p:par>
                                <p:cTn id="72" presetID="2" presetClass="exit" presetSubtype="4" repeatCount="indefinite" fill="hold" nodeType="withEffect">
                                  <p:stCondLst>
                                    <p:cond delay="0"/>
                                  </p:stCondLst>
                                  <p:childTnLst>
                                    <p:anim calcmode="lin" valueType="num">
                                      <p:cBhvr additive="base">
                                        <p:cTn id="73" dur="2000"/>
                                        <p:tgtEl>
                                          <p:spTgt spid="23"/>
                                        </p:tgtEl>
                                        <p:attrNameLst>
                                          <p:attrName>ppt_x</p:attrName>
                                        </p:attrNameLst>
                                      </p:cBhvr>
                                      <p:tavLst>
                                        <p:tav tm="0">
                                          <p:val>
                                            <p:strVal val="ppt_x"/>
                                          </p:val>
                                        </p:tav>
                                        <p:tav tm="100000">
                                          <p:val>
                                            <p:strVal val="ppt_x"/>
                                          </p:val>
                                        </p:tav>
                                      </p:tavLst>
                                    </p:anim>
                                    <p:anim calcmode="lin" valueType="num">
                                      <p:cBhvr additive="base">
                                        <p:cTn id="74" dur="2000"/>
                                        <p:tgtEl>
                                          <p:spTgt spid="23"/>
                                        </p:tgtEl>
                                        <p:attrNameLst>
                                          <p:attrName>ppt_y</p:attrName>
                                        </p:attrNameLst>
                                      </p:cBhvr>
                                      <p:tavLst>
                                        <p:tav tm="0">
                                          <p:val>
                                            <p:strVal val="ppt_y"/>
                                          </p:val>
                                        </p:tav>
                                        <p:tav tm="100000">
                                          <p:val>
                                            <p:strVal val="1+ppt_h/2"/>
                                          </p:val>
                                        </p:tav>
                                      </p:tavLst>
                                    </p:anim>
                                    <p:set>
                                      <p:cBhvr>
                                        <p:cTn id="75" dur="1" fill="hold">
                                          <p:stCondLst>
                                            <p:cond delay="1999"/>
                                          </p:stCondLst>
                                        </p:cTn>
                                        <p:tgtEl>
                                          <p:spTgt spid="23"/>
                                        </p:tgtEl>
                                        <p:attrNameLst>
                                          <p:attrName>style.visibility</p:attrName>
                                        </p:attrNameLst>
                                      </p:cBhvr>
                                      <p:to>
                                        <p:strVal val="hidden"/>
                                      </p:to>
                                    </p:set>
                                  </p:childTnLst>
                                </p:cTn>
                              </p:par>
                              <p:par>
                                <p:cTn id="76" presetID="2" presetClass="exit" presetSubtype="4" repeatCount="indefinite" fill="hold" nodeType="withEffect">
                                  <p:stCondLst>
                                    <p:cond delay="0"/>
                                  </p:stCondLst>
                                  <p:childTnLst>
                                    <p:anim calcmode="lin" valueType="num">
                                      <p:cBhvr additive="base">
                                        <p:cTn id="77" dur="2000"/>
                                        <p:tgtEl>
                                          <p:spTgt spid="24"/>
                                        </p:tgtEl>
                                        <p:attrNameLst>
                                          <p:attrName>ppt_x</p:attrName>
                                        </p:attrNameLst>
                                      </p:cBhvr>
                                      <p:tavLst>
                                        <p:tav tm="0">
                                          <p:val>
                                            <p:strVal val="ppt_x"/>
                                          </p:val>
                                        </p:tav>
                                        <p:tav tm="100000">
                                          <p:val>
                                            <p:strVal val="ppt_x"/>
                                          </p:val>
                                        </p:tav>
                                      </p:tavLst>
                                    </p:anim>
                                    <p:anim calcmode="lin" valueType="num">
                                      <p:cBhvr additive="base">
                                        <p:cTn id="78" dur="2000"/>
                                        <p:tgtEl>
                                          <p:spTgt spid="24"/>
                                        </p:tgtEl>
                                        <p:attrNameLst>
                                          <p:attrName>ppt_y</p:attrName>
                                        </p:attrNameLst>
                                      </p:cBhvr>
                                      <p:tavLst>
                                        <p:tav tm="0">
                                          <p:val>
                                            <p:strVal val="ppt_y"/>
                                          </p:val>
                                        </p:tav>
                                        <p:tav tm="100000">
                                          <p:val>
                                            <p:strVal val="1+ppt_h/2"/>
                                          </p:val>
                                        </p:tav>
                                      </p:tavLst>
                                    </p:anim>
                                    <p:set>
                                      <p:cBhvr>
                                        <p:cTn id="79" dur="1" fill="hold">
                                          <p:stCondLst>
                                            <p:cond delay="1999"/>
                                          </p:stCondLst>
                                        </p:cTn>
                                        <p:tgtEl>
                                          <p:spTgt spid="24"/>
                                        </p:tgtEl>
                                        <p:attrNameLst>
                                          <p:attrName>style.visibility</p:attrName>
                                        </p:attrNameLst>
                                      </p:cBhvr>
                                      <p:to>
                                        <p:strVal val="hidden"/>
                                      </p:to>
                                    </p:set>
                                  </p:childTnLst>
                                </p:cTn>
                              </p:par>
                              <p:par>
                                <p:cTn id="80" presetID="2" presetClass="exit" presetSubtype="4" repeatCount="indefinite" fill="hold" nodeType="withEffect">
                                  <p:stCondLst>
                                    <p:cond delay="0"/>
                                  </p:stCondLst>
                                  <p:childTnLst>
                                    <p:anim calcmode="lin" valueType="num">
                                      <p:cBhvr additive="base">
                                        <p:cTn id="81" dur="2000"/>
                                        <p:tgtEl>
                                          <p:spTgt spid="25"/>
                                        </p:tgtEl>
                                        <p:attrNameLst>
                                          <p:attrName>ppt_x</p:attrName>
                                        </p:attrNameLst>
                                      </p:cBhvr>
                                      <p:tavLst>
                                        <p:tav tm="0">
                                          <p:val>
                                            <p:strVal val="ppt_x"/>
                                          </p:val>
                                        </p:tav>
                                        <p:tav tm="100000">
                                          <p:val>
                                            <p:strVal val="ppt_x"/>
                                          </p:val>
                                        </p:tav>
                                      </p:tavLst>
                                    </p:anim>
                                    <p:anim calcmode="lin" valueType="num">
                                      <p:cBhvr additive="base">
                                        <p:cTn id="82" dur="2000"/>
                                        <p:tgtEl>
                                          <p:spTgt spid="25"/>
                                        </p:tgtEl>
                                        <p:attrNameLst>
                                          <p:attrName>ppt_y</p:attrName>
                                        </p:attrNameLst>
                                      </p:cBhvr>
                                      <p:tavLst>
                                        <p:tav tm="0">
                                          <p:val>
                                            <p:strVal val="ppt_y"/>
                                          </p:val>
                                        </p:tav>
                                        <p:tav tm="100000">
                                          <p:val>
                                            <p:strVal val="1+ppt_h/2"/>
                                          </p:val>
                                        </p:tav>
                                      </p:tavLst>
                                    </p:anim>
                                    <p:set>
                                      <p:cBhvr>
                                        <p:cTn id="83" dur="1" fill="hold">
                                          <p:stCondLst>
                                            <p:cond delay="1999"/>
                                          </p:stCondLst>
                                        </p:cTn>
                                        <p:tgtEl>
                                          <p:spTgt spid="25"/>
                                        </p:tgtEl>
                                        <p:attrNameLst>
                                          <p:attrName>style.visibility</p:attrName>
                                        </p:attrNameLst>
                                      </p:cBhvr>
                                      <p:to>
                                        <p:strVal val="hidden"/>
                                      </p:to>
                                    </p:set>
                                  </p:childTnLst>
                                </p:cTn>
                              </p:par>
                              <p:par>
                                <p:cTn id="84" presetID="2" presetClass="exit" presetSubtype="4" repeatCount="indefinite" fill="hold" nodeType="withEffect">
                                  <p:stCondLst>
                                    <p:cond delay="0"/>
                                  </p:stCondLst>
                                  <p:childTnLst>
                                    <p:anim calcmode="lin" valueType="num">
                                      <p:cBhvr additive="base">
                                        <p:cTn id="85" dur="2000"/>
                                        <p:tgtEl>
                                          <p:spTgt spid="26"/>
                                        </p:tgtEl>
                                        <p:attrNameLst>
                                          <p:attrName>ppt_x</p:attrName>
                                        </p:attrNameLst>
                                      </p:cBhvr>
                                      <p:tavLst>
                                        <p:tav tm="0">
                                          <p:val>
                                            <p:strVal val="ppt_x"/>
                                          </p:val>
                                        </p:tav>
                                        <p:tav tm="100000">
                                          <p:val>
                                            <p:strVal val="ppt_x"/>
                                          </p:val>
                                        </p:tav>
                                      </p:tavLst>
                                    </p:anim>
                                    <p:anim calcmode="lin" valueType="num">
                                      <p:cBhvr additive="base">
                                        <p:cTn id="86" dur="2000"/>
                                        <p:tgtEl>
                                          <p:spTgt spid="26"/>
                                        </p:tgtEl>
                                        <p:attrNameLst>
                                          <p:attrName>ppt_y</p:attrName>
                                        </p:attrNameLst>
                                      </p:cBhvr>
                                      <p:tavLst>
                                        <p:tav tm="0">
                                          <p:val>
                                            <p:strVal val="ppt_y"/>
                                          </p:val>
                                        </p:tav>
                                        <p:tav tm="100000">
                                          <p:val>
                                            <p:strVal val="1+ppt_h/2"/>
                                          </p:val>
                                        </p:tav>
                                      </p:tavLst>
                                    </p:anim>
                                    <p:set>
                                      <p:cBhvr>
                                        <p:cTn id="87" dur="1" fill="hold">
                                          <p:stCondLst>
                                            <p:cond delay="1999"/>
                                          </p:stCondLst>
                                        </p:cTn>
                                        <p:tgtEl>
                                          <p:spTgt spid="26"/>
                                        </p:tgtEl>
                                        <p:attrNameLst>
                                          <p:attrName>style.visibility</p:attrName>
                                        </p:attrNameLst>
                                      </p:cBhvr>
                                      <p:to>
                                        <p:strVal val="hidden"/>
                                      </p:to>
                                    </p:set>
                                  </p:childTnLst>
                                </p:cTn>
                              </p:par>
                              <p:par>
                                <p:cTn id="88" presetID="2" presetClass="exit" presetSubtype="4" repeatCount="indefinite" fill="hold" nodeType="withEffect">
                                  <p:stCondLst>
                                    <p:cond delay="0"/>
                                  </p:stCondLst>
                                  <p:childTnLst>
                                    <p:anim calcmode="lin" valueType="num">
                                      <p:cBhvr additive="base">
                                        <p:cTn id="89" dur="2000"/>
                                        <p:tgtEl>
                                          <p:spTgt spid="27"/>
                                        </p:tgtEl>
                                        <p:attrNameLst>
                                          <p:attrName>ppt_x</p:attrName>
                                        </p:attrNameLst>
                                      </p:cBhvr>
                                      <p:tavLst>
                                        <p:tav tm="0">
                                          <p:val>
                                            <p:strVal val="ppt_x"/>
                                          </p:val>
                                        </p:tav>
                                        <p:tav tm="100000">
                                          <p:val>
                                            <p:strVal val="ppt_x"/>
                                          </p:val>
                                        </p:tav>
                                      </p:tavLst>
                                    </p:anim>
                                    <p:anim calcmode="lin" valueType="num">
                                      <p:cBhvr additive="base">
                                        <p:cTn id="90" dur="2000"/>
                                        <p:tgtEl>
                                          <p:spTgt spid="27"/>
                                        </p:tgtEl>
                                        <p:attrNameLst>
                                          <p:attrName>ppt_y</p:attrName>
                                        </p:attrNameLst>
                                      </p:cBhvr>
                                      <p:tavLst>
                                        <p:tav tm="0">
                                          <p:val>
                                            <p:strVal val="ppt_y"/>
                                          </p:val>
                                        </p:tav>
                                        <p:tav tm="100000">
                                          <p:val>
                                            <p:strVal val="1+ppt_h/2"/>
                                          </p:val>
                                        </p:tav>
                                      </p:tavLst>
                                    </p:anim>
                                    <p:set>
                                      <p:cBhvr>
                                        <p:cTn id="91" dur="1" fill="hold">
                                          <p:stCondLst>
                                            <p:cond delay="1999"/>
                                          </p:stCondLst>
                                        </p:cTn>
                                        <p:tgtEl>
                                          <p:spTgt spid="27"/>
                                        </p:tgtEl>
                                        <p:attrNameLst>
                                          <p:attrName>style.visibility</p:attrName>
                                        </p:attrNameLst>
                                      </p:cBhvr>
                                      <p:to>
                                        <p:strVal val="hidden"/>
                                      </p:to>
                                    </p:set>
                                  </p:childTnLst>
                                </p:cTn>
                              </p:par>
                              <p:par>
                                <p:cTn id="92" presetID="2" presetClass="exit" presetSubtype="4" repeatCount="indefinite" fill="hold" nodeType="withEffect">
                                  <p:stCondLst>
                                    <p:cond delay="0"/>
                                  </p:stCondLst>
                                  <p:childTnLst>
                                    <p:anim calcmode="lin" valueType="num">
                                      <p:cBhvr additive="base">
                                        <p:cTn id="93" dur="2000"/>
                                        <p:tgtEl>
                                          <p:spTgt spid="28"/>
                                        </p:tgtEl>
                                        <p:attrNameLst>
                                          <p:attrName>ppt_x</p:attrName>
                                        </p:attrNameLst>
                                      </p:cBhvr>
                                      <p:tavLst>
                                        <p:tav tm="0">
                                          <p:val>
                                            <p:strVal val="ppt_x"/>
                                          </p:val>
                                        </p:tav>
                                        <p:tav tm="100000">
                                          <p:val>
                                            <p:strVal val="ppt_x"/>
                                          </p:val>
                                        </p:tav>
                                      </p:tavLst>
                                    </p:anim>
                                    <p:anim calcmode="lin" valueType="num">
                                      <p:cBhvr additive="base">
                                        <p:cTn id="94" dur="2000"/>
                                        <p:tgtEl>
                                          <p:spTgt spid="28"/>
                                        </p:tgtEl>
                                        <p:attrNameLst>
                                          <p:attrName>ppt_y</p:attrName>
                                        </p:attrNameLst>
                                      </p:cBhvr>
                                      <p:tavLst>
                                        <p:tav tm="0">
                                          <p:val>
                                            <p:strVal val="ppt_y"/>
                                          </p:val>
                                        </p:tav>
                                        <p:tav tm="100000">
                                          <p:val>
                                            <p:strVal val="1+ppt_h/2"/>
                                          </p:val>
                                        </p:tav>
                                      </p:tavLst>
                                    </p:anim>
                                    <p:set>
                                      <p:cBhvr>
                                        <p:cTn id="95" dur="1" fill="hold">
                                          <p:stCondLst>
                                            <p:cond delay="1999"/>
                                          </p:stCondLst>
                                        </p:cTn>
                                        <p:tgtEl>
                                          <p:spTgt spid="28"/>
                                        </p:tgtEl>
                                        <p:attrNameLst>
                                          <p:attrName>style.visibility</p:attrName>
                                        </p:attrNameLst>
                                      </p:cBhvr>
                                      <p:to>
                                        <p:strVal val="hidden"/>
                                      </p:to>
                                    </p:set>
                                  </p:childTnLst>
                                </p:cTn>
                              </p:par>
                              <p:par>
                                <p:cTn id="96" presetID="2" presetClass="exit" presetSubtype="4" repeatCount="indefinite" fill="hold" nodeType="withEffect">
                                  <p:stCondLst>
                                    <p:cond delay="0"/>
                                  </p:stCondLst>
                                  <p:childTnLst>
                                    <p:anim calcmode="lin" valueType="num">
                                      <p:cBhvr additive="base">
                                        <p:cTn id="97" dur="2000"/>
                                        <p:tgtEl>
                                          <p:spTgt spid="29"/>
                                        </p:tgtEl>
                                        <p:attrNameLst>
                                          <p:attrName>ppt_x</p:attrName>
                                        </p:attrNameLst>
                                      </p:cBhvr>
                                      <p:tavLst>
                                        <p:tav tm="0">
                                          <p:val>
                                            <p:strVal val="ppt_x"/>
                                          </p:val>
                                        </p:tav>
                                        <p:tav tm="100000">
                                          <p:val>
                                            <p:strVal val="ppt_x"/>
                                          </p:val>
                                        </p:tav>
                                      </p:tavLst>
                                    </p:anim>
                                    <p:anim calcmode="lin" valueType="num">
                                      <p:cBhvr additive="base">
                                        <p:cTn id="98" dur="2000"/>
                                        <p:tgtEl>
                                          <p:spTgt spid="29"/>
                                        </p:tgtEl>
                                        <p:attrNameLst>
                                          <p:attrName>ppt_y</p:attrName>
                                        </p:attrNameLst>
                                      </p:cBhvr>
                                      <p:tavLst>
                                        <p:tav tm="0">
                                          <p:val>
                                            <p:strVal val="ppt_y"/>
                                          </p:val>
                                        </p:tav>
                                        <p:tav tm="100000">
                                          <p:val>
                                            <p:strVal val="1+ppt_h/2"/>
                                          </p:val>
                                        </p:tav>
                                      </p:tavLst>
                                    </p:anim>
                                    <p:set>
                                      <p:cBhvr>
                                        <p:cTn id="99" dur="1" fill="hold">
                                          <p:stCondLst>
                                            <p:cond delay="1999"/>
                                          </p:stCondLst>
                                        </p:cTn>
                                        <p:tgtEl>
                                          <p:spTgt spid="29"/>
                                        </p:tgtEl>
                                        <p:attrNameLst>
                                          <p:attrName>style.visibility</p:attrName>
                                        </p:attrNameLst>
                                      </p:cBhvr>
                                      <p:to>
                                        <p:strVal val="hidden"/>
                                      </p:to>
                                    </p:set>
                                  </p:childTnLst>
                                </p:cTn>
                              </p:par>
                              <p:par>
                                <p:cTn id="100" presetID="2" presetClass="exit" presetSubtype="4" repeatCount="indefinite" fill="hold" nodeType="withEffect">
                                  <p:stCondLst>
                                    <p:cond delay="0"/>
                                  </p:stCondLst>
                                  <p:childTnLst>
                                    <p:anim calcmode="lin" valueType="num">
                                      <p:cBhvr additive="base">
                                        <p:cTn id="101" dur="2000"/>
                                        <p:tgtEl>
                                          <p:spTgt spid="30"/>
                                        </p:tgtEl>
                                        <p:attrNameLst>
                                          <p:attrName>ppt_x</p:attrName>
                                        </p:attrNameLst>
                                      </p:cBhvr>
                                      <p:tavLst>
                                        <p:tav tm="0">
                                          <p:val>
                                            <p:strVal val="ppt_x"/>
                                          </p:val>
                                        </p:tav>
                                        <p:tav tm="100000">
                                          <p:val>
                                            <p:strVal val="ppt_x"/>
                                          </p:val>
                                        </p:tav>
                                      </p:tavLst>
                                    </p:anim>
                                    <p:anim calcmode="lin" valueType="num">
                                      <p:cBhvr additive="base">
                                        <p:cTn id="102" dur="2000"/>
                                        <p:tgtEl>
                                          <p:spTgt spid="30"/>
                                        </p:tgtEl>
                                        <p:attrNameLst>
                                          <p:attrName>ppt_y</p:attrName>
                                        </p:attrNameLst>
                                      </p:cBhvr>
                                      <p:tavLst>
                                        <p:tav tm="0">
                                          <p:val>
                                            <p:strVal val="ppt_y"/>
                                          </p:val>
                                        </p:tav>
                                        <p:tav tm="100000">
                                          <p:val>
                                            <p:strVal val="1+ppt_h/2"/>
                                          </p:val>
                                        </p:tav>
                                      </p:tavLst>
                                    </p:anim>
                                    <p:set>
                                      <p:cBhvr>
                                        <p:cTn id="103" dur="1" fill="hold">
                                          <p:stCondLst>
                                            <p:cond delay="1999"/>
                                          </p:stCondLst>
                                        </p:cTn>
                                        <p:tgtEl>
                                          <p:spTgt spid="30"/>
                                        </p:tgtEl>
                                        <p:attrNameLst>
                                          <p:attrName>style.visibility</p:attrName>
                                        </p:attrNameLst>
                                      </p:cBhvr>
                                      <p:to>
                                        <p:strVal val="hidden"/>
                                      </p:to>
                                    </p:set>
                                  </p:childTnLst>
                                </p:cTn>
                              </p:par>
                              <p:par>
                                <p:cTn id="104" presetID="2" presetClass="exit" presetSubtype="4" repeatCount="indefinite" fill="hold" nodeType="withEffect">
                                  <p:stCondLst>
                                    <p:cond delay="0"/>
                                  </p:stCondLst>
                                  <p:childTnLst>
                                    <p:anim calcmode="lin" valueType="num">
                                      <p:cBhvr additive="base">
                                        <p:cTn id="105" dur="2000"/>
                                        <p:tgtEl>
                                          <p:spTgt spid="31"/>
                                        </p:tgtEl>
                                        <p:attrNameLst>
                                          <p:attrName>ppt_x</p:attrName>
                                        </p:attrNameLst>
                                      </p:cBhvr>
                                      <p:tavLst>
                                        <p:tav tm="0">
                                          <p:val>
                                            <p:strVal val="ppt_x"/>
                                          </p:val>
                                        </p:tav>
                                        <p:tav tm="100000">
                                          <p:val>
                                            <p:strVal val="ppt_x"/>
                                          </p:val>
                                        </p:tav>
                                      </p:tavLst>
                                    </p:anim>
                                    <p:anim calcmode="lin" valueType="num">
                                      <p:cBhvr additive="base">
                                        <p:cTn id="106" dur="2000"/>
                                        <p:tgtEl>
                                          <p:spTgt spid="31"/>
                                        </p:tgtEl>
                                        <p:attrNameLst>
                                          <p:attrName>ppt_y</p:attrName>
                                        </p:attrNameLst>
                                      </p:cBhvr>
                                      <p:tavLst>
                                        <p:tav tm="0">
                                          <p:val>
                                            <p:strVal val="ppt_y"/>
                                          </p:val>
                                        </p:tav>
                                        <p:tav tm="100000">
                                          <p:val>
                                            <p:strVal val="1+ppt_h/2"/>
                                          </p:val>
                                        </p:tav>
                                      </p:tavLst>
                                    </p:anim>
                                    <p:set>
                                      <p:cBhvr>
                                        <p:cTn id="107" dur="1" fill="hold">
                                          <p:stCondLst>
                                            <p:cond delay="1999"/>
                                          </p:stCondLst>
                                        </p:cTn>
                                        <p:tgtEl>
                                          <p:spTgt spid="31"/>
                                        </p:tgtEl>
                                        <p:attrNameLst>
                                          <p:attrName>style.visibility</p:attrName>
                                        </p:attrNameLst>
                                      </p:cBhvr>
                                      <p:to>
                                        <p:strVal val="hidden"/>
                                      </p:to>
                                    </p:set>
                                  </p:childTnLst>
                                </p:cTn>
                              </p:par>
                              <p:par>
                                <p:cTn id="108" presetID="2" presetClass="exit" presetSubtype="4" repeatCount="indefinite" fill="hold" nodeType="withEffect">
                                  <p:stCondLst>
                                    <p:cond delay="0"/>
                                  </p:stCondLst>
                                  <p:childTnLst>
                                    <p:anim calcmode="lin" valueType="num">
                                      <p:cBhvr additive="base">
                                        <p:cTn id="109" dur="2000"/>
                                        <p:tgtEl>
                                          <p:spTgt spid="32"/>
                                        </p:tgtEl>
                                        <p:attrNameLst>
                                          <p:attrName>ppt_x</p:attrName>
                                        </p:attrNameLst>
                                      </p:cBhvr>
                                      <p:tavLst>
                                        <p:tav tm="0">
                                          <p:val>
                                            <p:strVal val="ppt_x"/>
                                          </p:val>
                                        </p:tav>
                                        <p:tav tm="100000">
                                          <p:val>
                                            <p:strVal val="ppt_x"/>
                                          </p:val>
                                        </p:tav>
                                      </p:tavLst>
                                    </p:anim>
                                    <p:anim calcmode="lin" valueType="num">
                                      <p:cBhvr additive="base">
                                        <p:cTn id="110" dur="2000"/>
                                        <p:tgtEl>
                                          <p:spTgt spid="32"/>
                                        </p:tgtEl>
                                        <p:attrNameLst>
                                          <p:attrName>ppt_y</p:attrName>
                                        </p:attrNameLst>
                                      </p:cBhvr>
                                      <p:tavLst>
                                        <p:tav tm="0">
                                          <p:val>
                                            <p:strVal val="ppt_y"/>
                                          </p:val>
                                        </p:tav>
                                        <p:tav tm="100000">
                                          <p:val>
                                            <p:strVal val="1+ppt_h/2"/>
                                          </p:val>
                                        </p:tav>
                                      </p:tavLst>
                                    </p:anim>
                                    <p:set>
                                      <p:cBhvr>
                                        <p:cTn id="111" dur="1" fill="hold">
                                          <p:stCondLst>
                                            <p:cond delay="1999"/>
                                          </p:stCondLst>
                                        </p:cTn>
                                        <p:tgtEl>
                                          <p:spTgt spid="32"/>
                                        </p:tgtEl>
                                        <p:attrNameLst>
                                          <p:attrName>style.visibility</p:attrName>
                                        </p:attrNameLst>
                                      </p:cBhvr>
                                      <p:to>
                                        <p:strVal val="hidden"/>
                                      </p:to>
                                    </p:set>
                                  </p:childTnLst>
                                </p:cTn>
                              </p:par>
                              <p:par>
                                <p:cTn id="112" presetID="2" presetClass="exit" presetSubtype="4" repeatCount="indefinite" fill="hold" nodeType="withEffect">
                                  <p:stCondLst>
                                    <p:cond delay="0"/>
                                  </p:stCondLst>
                                  <p:childTnLst>
                                    <p:anim calcmode="lin" valueType="num">
                                      <p:cBhvr additive="base">
                                        <p:cTn id="113" dur="2000"/>
                                        <p:tgtEl>
                                          <p:spTgt spid="33"/>
                                        </p:tgtEl>
                                        <p:attrNameLst>
                                          <p:attrName>ppt_x</p:attrName>
                                        </p:attrNameLst>
                                      </p:cBhvr>
                                      <p:tavLst>
                                        <p:tav tm="0">
                                          <p:val>
                                            <p:strVal val="ppt_x"/>
                                          </p:val>
                                        </p:tav>
                                        <p:tav tm="100000">
                                          <p:val>
                                            <p:strVal val="ppt_x"/>
                                          </p:val>
                                        </p:tav>
                                      </p:tavLst>
                                    </p:anim>
                                    <p:anim calcmode="lin" valueType="num">
                                      <p:cBhvr additive="base">
                                        <p:cTn id="114" dur="2000"/>
                                        <p:tgtEl>
                                          <p:spTgt spid="33"/>
                                        </p:tgtEl>
                                        <p:attrNameLst>
                                          <p:attrName>ppt_y</p:attrName>
                                        </p:attrNameLst>
                                      </p:cBhvr>
                                      <p:tavLst>
                                        <p:tav tm="0">
                                          <p:val>
                                            <p:strVal val="ppt_y"/>
                                          </p:val>
                                        </p:tav>
                                        <p:tav tm="100000">
                                          <p:val>
                                            <p:strVal val="1+ppt_h/2"/>
                                          </p:val>
                                        </p:tav>
                                      </p:tavLst>
                                    </p:anim>
                                    <p:set>
                                      <p:cBhvr>
                                        <p:cTn id="115" dur="1" fill="hold">
                                          <p:stCondLst>
                                            <p:cond delay="1999"/>
                                          </p:stCondLst>
                                        </p:cTn>
                                        <p:tgtEl>
                                          <p:spTgt spid="33"/>
                                        </p:tgtEl>
                                        <p:attrNameLst>
                                          <p:attrName>style.visibility</p:attrName>
                                        </p:attrNameLst>
                                      </p:cBhvr>
                                      <p:to>
                                        <p:strVal val="hidden"/>
                                      </p:to>
                                    </p:set>
                                  </p:childTnLst>
                                </p:cTn>
                              </p:par>
                              <p:par>
                                <p:cTn id="116" presetID="2" presetClass="exit" presetSubtype="4" repeatCount="indefinite" fill="hold" nodeType="withEffect">
                                  <p:stCondLst>
                                    <p:cond delay="0"/>
                                  </p:stCondLst>
                                  <p:childTnLst>
                                    <p:anim calcmode="lin" valueType="num">
                                      <p:cBhvr additive="base">
                                        <p:cTn id="117" dur="2000"/>
                                        <p:tgtEl>
                                          <p:spTgt spid="34"/>
                                        </p:tgtEl>
                                        <p:attrNameLst>
                                          <p:attrName>ppt_x</p:attrName>
                                        </p:attrNameLst>
                                      </p:cBhvr>
                                      <p:tavLst>
                                        <p:tav tm="0">
                                          <p:val>
                                            <p:strVal val="ppt_x"/>
                                          </p:val>
                                        </p:tav>
                                        <p:tav tm="100000">
                                          <p:val>
                                            <p:strVal val="ppt_x"/>
                                          </p:val>
                                        </p:tav>
                                      </p:tavLst>
                                    </p:anim>
                                    <p:anim calcmode="lin" valueType="num">
                                      <p:cBhvr additive="base">
                                        <p:cTn id="118" dur="2000"/>
                                        <p:tgtEl>
                                          <p:spTgt spid="34"/>
                                        </p:tgtEl>
                                        <p:attrNameLst>
                                          <p:attrName>ppt_y</p:attrName>
                                        </p:attrNameLst>
                                      </p:cBhvr>
                                      <p:tavLst>
                                        <p:tav tm="0">
                                          <p:val>
                                            <p:strVal val="ppt_y"/>
                                          </p:val>
                                        </p:tav>
                                        <p:tav tm="100000">
                                          <p:val>
                                            <p:strVal val="1+ppt_h/2"/>
                                          </p:val>
                                        </p:tav>
                                      </p:tavLst>
                                    </p:anim>
                                    <p:set>
                                      <p:cBhvr>
                                        <p:cTn id="119" dur="1" fill="hold">
                                          <p:stCondLst>
                                            <p:cond delay="1999"/>
                                          </p:stCondLst>
                                        </p:cTn>
                                        <p:tgtEl>
                                          <p:spTgt spid="34"/>
                                        </p:tgtEl>
                                        <p:attrNameLst>
                                          <p:attrName>style.visibility</p:attrName>
                                        </p:attrNameLst>
                                      </p:cBhvr>
                                      <p:to>
                                        <p:strVal val="hidden"/>
                                      </p:to>
                                    </p:set>
                                  </p:childTnLst>
                                </p:cTn>
                              </p:par>
                              <p:par>
                                <p:cTn id="120" presetID="2" presetClass="exit" presetSubtype="4" repeatCount="indefinite" fill="hold" nodeType="withEffect">
                                  <p:stCondLst>
                                    <p:cond delay="0"/>
                                  </p:stCondLst>
                                  <p:childTnLst>
                                    <p:anim calcmode="lin" valueType="num">
                                      <p:cBhvr additive="base">
                                        <p:cTn id="121" dur="500"/>
                                        <p:tgtEl>
                                          <p:spTgt spid="33"/>
                                        </p:tgtEl>
                                        <p:attrNameLst>
                                          <p:attrName>ppt_x</p:attrName>
                                        </p:attrNameLst>
                                      </p:cBhvr>
                                      <p:tavLst>
                                        <p:tav tm="0">
                                          <p:val>
                                            <p:strVal val="ppt_x"/>
                                          </p:val>
                                        </p:tav>
                                        <p:tav tm="100000">
                                          <p:val>
                                            <p:strVal val="ppt_x"/>
                                          </p:val>
                                        </p:tav>
                                      </p:tavLst>
                                    </p:anim>
                                    <p:anim calcmode="lin" valueType="num">
                                      <p:cBhvr additive="base">
                                        <p:cTn id="122" dur="500"/>
                                        <p:tgtEl>
                                          <p:spTgt spid="33"/>
                                        </p:tgtEl>
                                        <p:attrNameLst>
                                          <p:attrName>ppt_y</p:attrName>
                                        </p:attrNameLst>
                                      </p:cBhvr>
                                      <p:tavLst>
                                        <p:tav tm="0">
                                          <p:val>
                                            <p:strVal val="ppt_y"/>
                                          </p:val>
                                        </p:tav>
                                        <p:tav tm="100000">
                                          <p:val>
                                            <p:strVal val="1+ppt_h/2"/>
                                          </p:val>
                                        </p:tav>
                                      </p:tavLst>
                                    </p:anim>
                                    <p:set>
                                      <p:cBhvr>
                                        <p:cTn id="123" dur="1" fill="hold">
                                          <p:stCondLst>
                                            <p:cond delay="499"/>
                                          </p:stCondLst>
                                        </p:cTn>
                                        <p:tgtEl>
                                          <p:spTgt spid="33"/>
                                        </p:tgtEl>
                                        <p:attrNameLst>
                                          <p:attrName>style.visibility</p:attrName>
                                        </p:attrNameLst>
                                      </p:cBhvr>
                                      <p:to>
                                        <p:strVal val="hidden"/>
                                      </p:to>
                                    </p:set>
                                  </p:childTnLst>
                                </p:cTn>
                              </p:par>
                            </p:childTnLst>
                          </p:cTn>
                        </p:par>
                        <p:par>
                          <p:cTn id="124" fill="hold" nodeType="afterGroup">
                            <p:stCondLst>
                              <p:cond delay="2000"/>
                            </p:stCondLst>
                            <p:childTnLst>
                              <p:par>
                                <p:cTn id="125" presetID="2" presetClass="exit" presetSubtype="4" repeatCount="indefinite" fill="hold" nodeType="afterEffect">
                                  <p:stCondLst>
                                    <p:cond delay="0"/>
                                  </p:stCondLst>
                                  <p:childTnLst>
                                    <p:anim calcmode="lin" valueType="num">
                                      <p:cBhvr additive="base">
                                        <p:cTn id="126" dur="1000"/>
                                        <p:tgtEl>
                                          <p:spTgt spid="34"/>
                                        </p:tgtEl>
                                        <p:attrNameLst>
                                          <p:attrName>ppt_x</p:attrName>
                                        </p:attrNameLst>
                                      </p:cBhvr>
                                      <p:tavLst>
                                        <p:tav tm="0">
                                          <p:val>
                                            <p:strVal val="ppt_x"/>
                                          </p:val>
                                        </p:tav>
                                        <p:tav tm="100000">
                                          <p:val>
                                            <p:strVal val="ppt_x"/>
                                          </p:val>
                                        </p:tav>
                                      </p:tavLst>
                                    </p:anim>
                                    <p:anim calcmode="lin" valueType="num">
                                      <p:cBhvr additive="base">
                                        <p:cTn id="127" dur="1000"/>
                                        <p:tgtEl>
                                          <p:spTgt spid="34"/>
                                        </p:tgtEl>
                                        <p:attrNameLst>
                                          <p:attrName>ppt_y</p:attrName>
                                        </p:attrNameLst>
                                      </p:cBhvr>
                                      <p:tavLst>
                                        <p:tav tm="0">
                                          <p:val>
                                            <p:strVal val="ppt_y"/>
                                          </p:val>
                                        </p:tav>
                                        <p:tav tm="100000">
                                          <p:val>
                                            <p:strVal val="1+ppt_h/2"/>
                                          </p:val>
                                        </p:tav>
                                      </p:tavLst>
                                    </p:anim>
                                    <p:set>
                                      <p:cBhvr>
                                        <p:cTn id="128"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3" name="8mortars.wav"/>
                                        </p:tgtEl>
                                      </p:cMediaNode>
                                    </p:audio>
                                  </p:subTnLst>
                                </p:cTn>
                              </p:par>
                              <p:par>
                                <p:cTn id="129" presetID="2" presetClass="exit" presetSubtype="4" repeatCount="indefinite" fill="hold" nodeType="withEffect">
                                  <p:stCondLst>
                                    <p:cond delay="0"/>
                                  </p:stCondLst>
                                  <p:childTnLst>
                                    <p:anim calcmode="lin" valueType="num">
                                      <p:cBhvr additive="base">
                                        <p:cTn id="130" dur="2000"/>
                                        <p:tgtEl>
                                          <p:spTgt spid="21"/>
                                        </p:tgtEl>
                                        <p:attrNameLst>
                                          <p:attrName>ppt_x</p:attrName>
                                        </p:attrNameLst>
                                      </p:cBhvr>
                                      <p:tavLst>
                                        <p:tav tm="0">
                                          <p:val>
                                            <p:strVal val="ppt_x"/>
                                          </p:val>
                                        </p:tav>
                                        <p:tav tm="100000">
                                          <p:val>
                                            <p:strVal val="ppt_x"/>
                                          </p:val>
                                        </p:tav>
                                      </p:tavLst>
                                    </p:anim>
                                    <p:anim calcmode="lin" valueType="num">
                                      <p:cBhvr additive="base">
                                        <p:cTn id="131" dur="2000"/>
                                        <p:tgtEl>
                                          <p:spTgt spid="21"/>
                                        </p:tgtEl>
                                        <p:attrNameLst>
                                          <p:attrName>ppt_y</p:attrName>
                                        </p:attrNameLst>
                                      </p:cBhvr>
                                      <p:tavLst>
                                        <p:tav tm="0">
                                          <p:val>
                                            <p:strVal val="ppt_y"/>
                                          </p:val>
                                        </p:tav>
                                        <p:tav tm="100000">
                                          <p:val>
                                            <p:strVal val="1+ppt_h/2"/>
                                          </p:val>
                                        </p:tav>
                                      </p:tavLst>
                                    </p:anim>
                                    <p:set>
                                      <p:cBhvr>
                                        <p:cTn id="132" dur="1" fill="hold">
                                          <p:stCondLst>
                                            <p:cond delay="1999"/>
                                          </p:stCondLst>
                                        </p:cTn>
                                        <p:tgtEl>
                                          <p:spTgt spid="21"/>
                                        </p:tgtEl>
                                        <p:attrNameLst>
                                          <p:attrName>style.visibility</p:attrName>
                                        </p:attrNameLst>
                                      </p:cBhvr>
                                      <p:to>
                                        <p:strVal val="hidden"/>
                                      </p:to>
                                    </p:set>
                                  </p:childTnLst>
                                </p:cTn>
                              </p:par>
                              <p:par>
                                <p:cTn id="133" presetID="2" presetClass="exit" presetSubtype="4" repeatCount="indefinite" fill="hold" nodeType="withEffect">
                                  <p:stCondLst>
                                    <p:cond delay="0"/>
                                  </p:stCondLst>
                                  <p:childTnLst>
                                    <p:anim calcmode="lin" valueType="num">
                                      <p:cBhvr additive="base">
                                        <p:cTn id="134" dur="2000"/>
                                        <p:tgtEl>
                                          <p:spTgt spid="22"/>
                                        </p:tgtEl>
                                        <p:attrNameLst>
                                          <p:attrName>ppt_x</p:attrName>
                                        </p:attrNameLst>
                                      </p:cBhvr>
                                      <p:tavLst>
                                        <p:tav tm="0">
                                          <p:val>
                                            <p:strVal val="ppt_x"/>
                                          </p:val>
                                        </p:tav>
                                        <p:tav tm="100000">
                                          <p:val>
                                            <p:strVal val="ppt_x"/>
                                          </p:val>
                                        </p:tav>
                                      </p:tavLst>
                                    </p:anim>
                                    <p:anim calcmode="lin" valueType="num">
                                      <p:cBhvr additive="base">
                                        <p:cTn id="135" dur="2000"/>
                                        <p:tgtEl>
                                          <p:spTgt spid="22"/>
                                        </p:tgtEl>
                                        <p:attrNameLst>
                                          <p:attrName>ppt_y</p:attrName>
                                        </p:attrNameLst>
                                      </p:cBhvr>
                                      <p:tavLst>
                                        <p:tav tm="0">
                                          <p:val>
                                            <p:strVal val="ppt_y"/>
                                          </p:val>
                                        </p:tav>
                                        <p:tav tm="100000">
                                          <p:val>
                                            <p:strVal val="1+ppt_h/2"/>
                                          </p:val>
                                        </p:tav>
                                      </p:tavLst>
                                    </p:anim>
                                    <p:set>
                                      <p:cBhvr>
                                        <p:cTn id="136" dur="1" fill="hold">
                                          <p:stCondLst>
                                            <p:cond delay="1999"/>
                                          </p:stCondLst>
                                        </p:cTn>
                                        <p:tgtEl>
                                          <p:spTgt spid="22"/>
                                        </p:tgtEl>
                                        <p:attrNameLst>
                                          <p:attrName>style.visibility</p:attrName>
                                        </p:attrNameLst>
                                      </p:cBhvr>
                                      <p:to>
                                        <p:strVal val="hidden"/>
                                      </p:to>
                                    </p:set>
                                  </p:childTnLst>
                                </p:cTn>
                              </p:par>
                              <p:par>
                                <p:cTn id="137" presetID="2" presetClass="exit" presetSubtype="4" repeatCount="indefinite" fill="hold" nodeType="withEffect">
                                  <p:stCondLst>
                                    <p:cond delay="0"/>
                                  </p:stCondLst>
                                  <p:childTnLst>
                                    <p:anim calcmode="lin" valueType="num">
                                      <p:cBhvr additive="base">
                                        <p:cTn id="138" dur="2000"/>
                                        <p:tgtEl>
                                          <p:spTgt spid="24"/>
                                        </p:tgtEl>
                                        <p:attrNameLst>
                                          <p:attrName>ppt_x</p:attrName>
                                        </p:attrNameLst>
                                      </p:cBhvr>
                                      <p:tavLst>
                                        <p:tav tm="0">
                                          <p:val>
                                            <p:strVal val="ppt_x"/>
                                          </p:val>
                                        </p:tav>
                                        <p:tav tm="100000">
                                          <p:val>
                                            <p:strVal val="ppt_x"/>
                                          </p:val>
                                        </p:tav>
                                      </p:tavLst>
                                    </p:anim>
                                    <p:anim calcmode="lin" valueType="num">
                                      <p:cBhvr additive="base">
                                        <p:cTn id="139" dur="2000"/>
                                        <p:tgtEl>
                                          <p:spTgt spid="24"/>
                                        </p:tgtEl>
                                        <p:attrNameLst>
                                          <p:attrName>ppt_y</p:attrName>
                                        </p:attrNameLst>
                                      </p:cBhvr>
                                      <p:tavLst>
                                        <p:tav tm="0">
                                          <p:val>
                                            <p:strVal val="ppt_y"/>
                                          </p:val>
                                        </p:tav>
                                        <p:tav tm="100000">
                                          <p:val>
                                            <p:strVal val="1+ppt_h/2"/>
                                          </p:val>
                                        </p:tav>
                                      </p:tavLst>
                                    </p:anim>
                                    <p:set>
                                      <p:cBhvr>
                                        <p:cTn id="140" dur="1" fill="hold">
                                          <p:stCondLst>
                                            <p:cond delay="1999"/>
                                          </p:stCondLst>
                                        </p:cTn>
                                        <p:tgtEl>
                                          <p:spTgt spid="24"/>
                                        </p:tgtEl>
                                        <p:attrNameLst>
                                          <p:attrName>style.visibility</p:attrName>
                                        </p:attrNameLst>
                                      </p:cBhvr>
                                      <p:to>
                                        <p:strVal val="hidden"/>
                                      </p:to>
                                    </p:set>
                                  </p:childTnLst>
                                </p:cTn>
                              </p:par>
                              <p:par>
                                <p:cTn id="141" presetID="2" presetClass="exit" presetSubtype="4" repeatCount="indefinite" fill="hold" nodeType="withEffect">
                                  <p:stCondLst>
                                    <p:cond delay="0"/>
                                  </p:stCondLst>
                                  <p:childTnLst>
                                    <p:anim calcmode="lin" valueType="num">
                                      <p:cBhvr additive="base">
                                        <p:cTn id="142" dur="1000"/>
                                        <p:tgtEl>
                                          <p:spTgt spid="26"/>
                                        </p:tgtEl>
                                        <p:attrNameLst>
                                          <p:attrName>ppt_x</p:attrName>
                                        </p:attrNameLst>
                                      </p:cBhvr>
                                      <p:tavLst>
                                        <p:tav tm="0">
                                          <p:val>
                                            <p:strVal val="ppt_x"/>
                                          </p:val>
                                        </p:tav>
                                        <p:tav tm="100000">
                                          <p:val>
                                            <p:strVal val="ppt_x"/>
                                          </p:val>
                                        </p:tav>
                                      </p:tavLst>
                                    </p:anim>
                                    <p:anim calcmode="lin" valueType="num">
                                      <p:cBhvr additive="base">
                                        <p:cTn id="143" dur="1000"/>
                                        <p:tgtEl>
                                          <p:spTgt spid="26"/>
                                        </p:tgtEl>
                                        <p:attrNameLst>
                                          <p:attrName>ppt_y</p:attrName>
                                        </p:attrNameLst>
                                      </p:cBhvr>
                                      <p:tavLst>
                                        <p:tav tm="0">
                                          <p:val>
                                            <p:strVal val="ppt_y"/>
                                          </p:val>
                                        </p:tav>
                                        <p:tav tm="100000">
                                          <p:val>
                                            <p:strVal val="1+ppt_h/2"/>
                                          </p:val>
                                        </p:tav>
                                      </p:tavLst>
                                    </p:anim>
                                    <p:set>
                                      <p:cBhvr>
                                        <p:cTn id="144" dur="1" fill="hold">
                                          <p:stCondLst>
                                            <p:cond delay="999"/>
                                          </p:stCondLst>
                                        </p:cTn>
                                        <p:tgtEl>
                                          <p:spTgt spid="26"/>
                                        </p:tgtEl>
                                        <p:attrNameLst>
                                          <p:attrName>style.visibility</p:attrName>
                                        </p:attrNameLst>
                                      </p:cBhvr>
                                      <p:to>
                                        <p:strVal val="hidden"/>
                                      </p:to>
                                    </p:set>
                                  </p:childTnLst>
                                </p:cTn>
                              </p:par>
                              <p:par>
                                <p:cTn id="145" presetID="2" presetClass="exit" presetSubtype="4" repeatCount="indefinite" fill="hold" nodeType="withEffect">
                                  <p:stCondLst>
                                    <p:cond delay="0"/>
                                  </p:stCondLst>
                                  <p:childTnLst>
                                    <p:anim calcmode="lin" valueType="num">
                                      <p:cBhvr additive="base">
                                        <p:cTn id="146" dur="1000"/>
                                        <p:tgtEl>
                                          <p:spTgt spid="28"/>
                                        </p:tgtEl>
                                        <p:attrNameLst>
                                          <p:attrName>ppt_x</p:attrName>
                                        </p:attrNameLst>
                                      </p:cBhvr>
                                      <p:tavLst>
                                        <p:tav tm="0">
                                          <p:val>
                                            <p:strVal val="ppt_x"/>
                                          </p:val>
                                        </p:tav>
                                        <p:tav tm="100000">
                                          <p:val>
                                            <p:strVal val="ppt_x"/>
                                          </p:val>
                                        </p:tav>
                                      </p:tavLst>
                                    </p:anim>
                                    <p:anim calcmode="lin" valueType="num">
                                      <p:cBhvr additive="base">
                                        <p:cTn id="147" dur="1000"/>
                                        <p:tgtEl>
                                          <p:spTgt spid="28"/>
                                        </p:tgtEl>
                                        <p:attrNameLst>
                                          <p:attrName>ppt_y</p:attrName>
                                        </p:attrNameLst>
                                      </p:cBhvr>
                                      <p:tavLst>
                                        <p:tav tm="0">
                                          <p:val>
                                            <p:strVal val="ppt_y"/>
                                          </p:val>
                                        </p:tav>
                                        <p:tav tm="100000">
                                          <p:val>
                                            <p:strVal val="1+ppt_h/2"/>
                                          </p:val>
                                        </p:tav>
                                      </p:tavLst>
                                    </p:anim>
                                    <p:set>
                                      <p:cBhvr>
                                        <p:cTn id="148" dur="1" fill="hold">
                                          <p:stCondLst>
                                            <p:cond delay="999"/>
                                          </p:stCondLst>
                                        </p:cTn>
                                        <p:tgtEl>
                                          <p:spTgt spid="28"/>
                                        </p:tgtEl>
                                        <p:attrNameLst>
                                          <p:attrName>style.visibility</p:attrName>
                                        </p:attrNameLst>
                                      </p:cBhvr>
                                      <p:to>
                                        <p:strVal val="hidden"/>
                                      </p:to>
                                    </p:set>
                                  </p:childTnLst>
                                </p:cTn>
                              </p:par>
                              <p:par>
                                <p:cTn id="149" presetID="2" presetClass="exit" presetSubtype="4" repeatCount="indefinite" fill="hold" nodeType="withEffect">
                                  <p:stCondLst>
                                    <p:cond delay="0"/>
                                  </p:stCondLst>
                                  <p:childTnLst>
                                    <p:anim calcmode="lin" valueType="num">
                                      <p:cBhvr additive="base">
                                        <p:cTn id="150" dur="2000"/>
                                        <p:tgtEl>
                                          <p:spTgt spid="29"/>
                                        </p:tgtEl>
                                        <p:attrNameLst>
                                          <p:attrName>ppt_x</p:attrName>
                                        </p:attrNameLst>
                                      </p:cBhvr>
                                      <p:tavLst>
                                        <p:tav tm="0">
                                          <p:val>
                                            <p:strVal val="ppt_x"/>
                                          </p:val>
                                        </p:tav>
                                        <p:tav tm="100000">
                                          <p:val>
                                            <p:strVal val="ppt_x"/>
                                          </p:val>
                                        </p:tav>
                                      </p:tavLst>
                                    </p:anim>
                                    <p:anim calcmode="lin" valueType="num">
                                      <p:cBhvr additive="base">
                                        <p:cTn id="151" dur="2000"/>
                                        <p:tgtEl>
                                          <p:spTgt spid="29"/>
                                        </p:tgtEl>
                                        <p:attrNameLst>
                                          <p:attrName>ppt_y</p:attrName>
                                        </p:attrNameLst>
                                      </p:cBhvr>
                                      <p:tavLst>
                                        <p:tav tm="0">
                                          <p:val>
                                            <p:strVal val="ppt_y"/>
                                          </p:val>
                                        </p:tav>
                                        <p:tav tm="100000">
                                          <p:val>
                                            <p:strVal val="1+ppt_h/2"/>
                                          </p:val>
                                        </p:tav>
                                      </p:tavLst>
                                    </p:anim>
                                    <p:set>
                                      <p:cBhvr>
                                        <p:cTn id="152" dur="1" fill="hold">
                                          <p:stCondLst>
                                            <p:cond delay="1999"/>
                                          </p:stCondLst>
                                        </p:cTn>
                                        <p:tgtEl>
                                          <p:spTgt spid="29"/>
                                        </p:tgtEl>
                                        <p:attrNameLst>
                                          <p:attrName>style.visibility</p:attrName>
                                        </p:attrNameLst>
                                      </p:cBhvr>
                                      <p:to>
                                        <p:strVal val="hidden"/>
                                      </p:to>
                                    </p:set>
                                  </p:childTnLst>
                                </p:cTn>
                              </p:par>
                            </p:childTnLst>
                          </p:cTn>
                        </p:par>
                        <p:par>
                          <p:cTn id="153" fill="hold" nodeType="afterGroup">
                            <p:stCondLst>
                              <p:cond delay="4000"/>
                            </p:stCondLst>
                            <p:childTnLst>
                              <p:par>
                                <p:cTn id="154" presetID="2" presetClass="exit" presetSubtype="4" repeatCount="indefinite" fill="hold" nodeType="afterEffect">
                                  <p:stCondLst>
                                    <p:cond delay="0"/>
                                  </p:stCondLst>
                                  <p:childTnLst>
                                    <p:anim calcmode="lin" valueType="num">
                                      <p:cBhvr additive="base">
                                        <p:cTn id="155" dur="2000"/>
                                        <p:tgtEl>
                                          <p:spTgt spid="31"/>
                                        </p:tgtEl>
                                        <p:attrNameLst>
                                          <p:attrName>ppt_x</p:attrName>
                                        </p:attrNameLst>
                                      </p:cBhvr>
                                      <p:tavLst>
                                        <p:tav tm="0">
                                          <p:val>
                                            <p:strVal val="ppt_x"/>
                                          </p:val>
                                        </p:tav>
                                        <p:tav tm="100000">
                                          <p:val>
                                            <p:strVal val="ppt_x"/>
                                          </p:val>
                                        </p:tav>
                                      </p:tavLst>
                                    </p:anim>
                                    <p:anim calcmode="lin" valueType="num">
                                      <p:cBhvr additive="base">
                                        <p:cTn id="156" dur="2000"/>
                                        <p:tgtEl>
                                          <p:spTgt spid="31"/>
                                        </p:tgtEl>
                                        <p:attrNameLst>
                                          <p:attrName>ppt_y</p:attrName>
                                        </p:attrNameLst>
                                      </p:cBhvr>
                                      <p:tavLst>
                                        <p:tav tm="0">
                                          <p:val>
                                            <p:strVal val="ppt_y"/>
                                          </p:val>
                                        </p:tav>
                                        <p:tav tm="100000">
                                          <p:val>
                                            <p:strVal val="1+ppt_h/2"/>
                                          </p:val>
                                        </p:tav>
                                      </p:tavLst>
                                    </p:anim>
                                    <p:set>
                                      <p:cBhvr>
                                        <p:cTn id="157" dur="1" fill="hold">
                                          <p:stCondLst>
                                            <p:cond delay="1999"/>
                                          </p:stCondLst>
                                        </p:cTn>
                                        <p:tgtEl>
                                          <p:spTgt spid="31"/>
                                        </p:tgtEl>
                                        <p:attrNameLst>
                                          <p:attrName>style.visibility</p:attrName>
                                        </p:attrNameLst>
                                      </p:cBhvr>
                                      <p:to>
                                        <p:strVal val="hidden"/>
                                      </p:to>
                                    </p:set>
                                  </p:childTnLst>
                                  <p:subTnLst>
                                    <p:audio>
                                      <p:cMediaNode>
                                        <p:cTn display="0" masterRel="sameClick">
                                          <p:stCondLst>
                                            <p:cond evt="begin" delay="0">
                                              <p:tn val="154"/>
                                            </p:cond>
                                          </p:stCondLst>
                                          <p:endCondLst>
                                            <p:cond evt="onStopAudio" delay="0">
                                              <p:tgtEl>
                                                <p:sldTgt/>
                                              </p:tgtEl>
                                            </p:cond>
                                          </p:endCondLst>
                                        </p:cTn>
                                        <p:tgtEl>
                                          <p:sndTgt r:embed="rId4" name="30cal5.wav"/>
                                        </p:tgtEl>
                                      </p:cMediaNode>
                                    </p:audio>
                                  </p:subTnLst>
                                </p:cTn>
                              </p:par>
                              <p:par>
                                <p:cTn id="158" presetID="2" presetClass="exit" presetSubtype="4" repeatCount="indefinite" fill="hold" nodeType="withEffect">
                                  <p:stCondLst>
                                    <p:cond delay="0"/>
                                  </p:stCondLst>
                                  <p:childTnLst>
                                    <p:anim calcmode="lin" valueType="num">
                                      <p:cBhvr additive="base">
                                        <p:cTn id="159" dur="2000"/>
                                        <p:tgtEl>
                                          <p:spTgt spid="32"/>
                                        </p:tgtEl>
                                        <p:attrNameLst>
                                          <p:attrName>ppt_x</p:attrName>
                                        </p:attrNameLst>
                                      </p:cBhvr>
                                      <p:tavLst>
                                        <p:tav tm="0">
                                          <p:val>
                                            <p:strVal val="ppt_x"/>
                                          </p:val>
                                        </p:tav>
                                        <p:tav tm="100000">
                                          <p:val>
                                            <p:strVal val="ppt_x"/>
                                          </p:val>
                                        </p:tav>
                                      </p:tavLst>
                                    </p:anim>
                                    <p:anim calcmode="lin" valueType="num">
                                      <p:cBhvr additive="base">
                                        <p:cTn id="160" dur="2000"/>
                                        <p:tgtEl>
                                          <p:spTgt spid="32"/>
                                        </p:tgtEl>
                                        <p:attrNameLst>
                                          <p:attrName>ppt_y</p:attrName>
                                        </p:attrNameLst>
                                      </p:cBhvr>
                                      <p:tavLst>
                                        <p:tav tm="0">
                                          <p:val>
                                            <p:strVal val="ppt_y"/>
                                          </p:val>
                                        </p:tav>
                                        <p:tav tm="100000">
                                          <p:val>
                                            <p:strVal val="1+ppt_h/2"/>
                                          </p:val>
                                        </p:tav>
                                      </p:tavLst>
                                    </p:anim>
                                    <p:set>
                                      <p:cBhvr>
                                        <p:cTn id="161"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t>Where are CVSO’s</a:t>
            </a:r>
            <a:endParaRPr lang="en-US" b="1" dirty="0"/>
          </a:p>
        </p:txBody>
      </p:sp>
      <p:sp>
        <p:nvSpPr>
          <p:cNvPr id="13315" name="Content Placeholder 2"/>
          <p:cNvSpPr>
            <a:spLocks noGrp="1"/>
          </p:cNvSpPr>
          <p:nvPr>
            <p:ph sz="half" idx="1"/>
          </p:nvPr>
        </p:nvSpPr>
        <p:spPr>
          <a:xfrm>
            <a:off x="457200" y="1722438"/>
            <a:ext cx="4038600" cy="4525962"/>
          </a:xfrm>
        </p:spPr>
        <p:txBody>
          <a:bodyPr/>
          <a:lstStyle/>
          <a:p>
            <a:endParaRPr lang="en-US" altLang="en-US" smtClean="0"/>
          </a:p>
          <a:p>
            <a:r>
              <a:rPr lang="en-US" altLang="en-US" sz="2000" smtClean="0"/>
              <a:t>Serving Veterans in all 87 counties</a:t>
            </a:r>
          </a:p>
          <a:p>
            <a:r>
              <a:rPr lang="en-US" altLang="en-US" sz="2000" smtClean="0"/>
              <a:t>Strong partnerships with Minnesota Department of Veterans Affairs</a:t>
            </a:r>
          </a:p>
          <a:p>
            <a:r>
              <a:rPr lang="en-US" altLang="en-US" sz="2000" smtClean="0"/>
              <a:t>CVSO’s  assist in the $2.6 billion annually in federal benefits and services for Minnesota Veterans </a:t>
            </a:r>
          </a:p>
          <a:p>
            <a:r>
              <a:rPr lang="en-US" altLang="en-US" sz="2000" smtClean="0"/>
              <a:t>To find a Service Officer go to </a:t>
            </a:r>
            <a:r>
              <a:rPr lang="en-US" altLang="en-US" sz="2000" smtClean="0">
                <a:hlinkClick r:id="rId2"/>
              </a:rPr>
              <a:t>http://www.macvso.org</a:t>
            </a:r>
            <a:endParaRPr lang="en-US" altLang="en-US" sz="2000" smtClean="0"/>
          </a:p>
          <a:p>
            <a:endParaRPr lang="en-US" altLang="en-US" sz="2000" smtClean="0"/>
          </a:p>
          <a:p>
            <a:endParaRPr lang="en-US" altLang="en-US" smtClean="0"/>
          </a:p>
        </p:txBody>
      </p:sp>
      <p:pic>
        <p:nvPicPr>
          <p:cNvPr id="1331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32514"/>
            <a:ext cx="4038600" cy="446133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462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7" name="Picture 13" descr="http://www.veteranstoday.com/wp-content/uploads/2010/05/va_seal_logo.jpg"/>
          <p:cNvPicPr>
            <a:picLocks noChangeAspect="1" noChangeArrowheads="1"/>
          </p:cNvPicPr>
          <p:nvPr/>
        </p:nvPicPr>
        <p:blipFill>
          <a:blip r:embed="rId2" cstate="print"/>
          <a:srcRect/>
          <a:stretch>
            <a:fillRect/>
          </a:stretch>
        </p:blipFill>
        <p:spPr bwMode="auto">
          <a:xfrm>
            <a:off x="6324600" y="1295400"/>
            <a:ext cx="2666999" cy="2667000"/>
          </a:xfrm>
          <a:prstGeom prst="ellipse">
            <a:avLst/>
          </a:prstGeom>
          <a:ln w="63500" cap="rnd">
            <a:solidFill>
              <a:srgbClr val="003366"/>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prst="artDeco"/>
            <a:contourClr>
              <a:srgbClr val="333333"/>
            </a:contourClr>
          </a:sp3d>
        </p:spPr>
      </p:pic>
      <p:sp>
        <p:nvSpPr>
          <p:cNvPr id="20482" name="Text Box 3"/>
          <p:cNvSpPr txBox="1">
            <a:spLocks noChangeArrowheads="1"/>
          </p:cNvSpPr>
          <p:nvPr/>
        </p:nvSpPr>
        <p:spPr bwMode="auto">
          <a:xfrm>
            <a:off x="228600" y="228600"/>
            <a:ext cx="8763000" cy="822960"/>
          </a:xfrm>
          <a:prstGeom prst="rect">
            <a:avLst/>
          </a:prstGeom>
          <a:solidFill>
            <a:srgbClr val="003366"/>
          </a:solidFill>
          <a:ln w="38100">
            <a:solidFill>
              <a:srgbClr val="FFCC00"/>
            </a:solidFill>
            <a:miter lim="800000"/>
            <a:headEnd/>
            <a:tailEnd/>
          </a:ln>
          <a:scene3d>
            <a:camera prst="orthographicFront"/>
            <a:lightRig rig="threePt" dir="t"/>
          </a:scene3d>
          <a:sp3d>
            <a:bevelT w="165100" prst="coolSlant"/>
          </a:sp3d>
        </p:spPr>
        <p:txBody>
          <a:bodyPr anchor="ctr">
            <a:spAutoFit/>
          </a:bodyPr>
          <a:lstStyle/>
          <a:p>
            <a:pPr>
              <a:defRPr/>
            </a:pPr>
            <a:r>
              <a:rPr lang="en-US" sz="2800" i="1" dirty="0"/>
              <a:t>What benefits and services do we assist our veterans with?</a:t>
            </a:r>
          </a:p>
        </p:txBody>
      </p:sp>
      <p:sp>
        <p:nvSpPr>
          <p:cNvPr id="14342" name="Text Box 4"/>
          <p:cNvSpPr txBox="1">
            <a:spLocks noChangeArrowheads="1"/>
          </p:cNvSpPr>
          <p:nvPr/>
        </p:nvSpPr>
        <p:spPr bwMode="auto">
          <a:xfrm>
            <a:off x="228600" y="1371600"/>
            <a:ext cx="37338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a:solidFill>
                  <a:srgbClr val="FFCC00"/>
                </a:solidFill>
                <a:latin typeface="Arial" charset="0"/>
              </a:rPr>
              <a:t>Assistance for Recently Discharged Veterans</a:t>
            </a:r>
          </a:p>
          <a:p>
            <a:pPr algn="l" eaLnBrk="1" hangingPunct="1"/>
            <a:endParaRPr lang="en-US" altLang="en-US" sz="1000" b="1">
              <a:solidFill>
                <a:srgbClr val="FF6633"/>
              </a:solidFill>
              <a:latin typeface="Arial" charset="0"/>
            </a:endParaRPr>
          </a:p>
          <a:p>
            <a:pPr algn="l" eaLnBrk="1" hangingPunct="1">
              <a:buFontTx/>
              <a:buBlip>
                <a:blip r:embed="rId3"/>
              </a:buBlip>
            </a:pPr>
            <a:r>
              <a:rPr lang="en-US" altLang="en-US" sz="1000">
                <a:latin typeface="Arial" charset="0"/>
              </a:rPr>
              <a:t>Recording of military discharge </a:t>
            </a:r>
          </a:p>
          <a:p>
            <a:pPr algn="l" eaLnBrk="1" hangingPunct="1">
              <a:buFontTx/>
              <a:buBlip>
                <a:blip r:embed="rId3"/>
              </a:buBlip>
            </a:pPr>
            <a:r>
              <a:rPr lang="en-US" altLang="en-US" sz="1000">
                <a:latin typeface="Arial" charset="0"/>
              </a:rPr>
              <a:t>Applications for VA medical/dental care </a:t>
            </a:r>
          </a:p>
          <a:p>
            <a:pPr algn="l" eaLnBrk="1" hangingPunct="1">
              <a:buFontTx/>
              <a:buBlip>
                <a:blip r:embed="rId3"/>
              </a:buBlip>
            </a:pPr>
            <a:r>
              <a:rPr lang="en-US" altLang="en-US" sz="1000">
                <a:latin typeface="Arial" charset="0"/>
              </a:rPr>
              <a:t>Conversion of Servicemen’s Group Life Insurance</a:t>
            </a:r>
          </a:p>
          <a:p>
            <a:pPr algn="l" eaLnBrk="1" hangingPunct="1">
              <a:buFontTx/>
              <a:buBlip>
                <a:blip r:embed="rId3"/>
              </a:buBlip>
            </a:pPr>
            <a:r>
              <a:rPr lang="en-US" altLang="en-US" sz="1000">
                <a:latin typeface="Arial" charset="0"/>
              </a:rPr>
              <a:t>  to Veteran’s Group Life Insurance </a:t>
            </a:r>
          </a:p>
          <a:p>
            <a:pPr algn="l" eaLnBrk="1" hangingPunct="1">
              <a:buFontTx/>
              <a:buBlip>
                <a:blip r:embed="rId3"/>
              </a:buBlip>
            </a:pPr>
            <a:r>
              <a:rPr lang="en-US" altLang="en-US" sz="1000">
                <a:latin typeface="Arial" charset="0"/>
              </a:rPr>
              <a:t>State and Federal benefit counseling </a:t>
            </a:r>
          </a:p>
          <a:p>
            <a:pPr algn="l" eaLnBrk="1" hangingPunct="1">
              <a:buFontTx/>
              <a:buBlip>
                <a:blip r:embed="rId3"/>
              </a:buBlip>
            </a:pPr>
            <a:r>
              <a:rPr lang="en-US" altLang="en-US" sz="1000">
                <a:latin typeface="Arial" charset="0"/>
              </a:rPr>
              <a:t>Employment and re-employment rights </a:t>
            </a:r>
          </a:p>
          <a:p>
            <a:pPr algn="l" eaLnBrk="1" hangingPunct="1">
              <a:buFontTx/>
              <a:buBlip>
                <a:blip r:embed="rId3"/>
              </a:buBlip>
            </a:pPr>
            <a:r>
              <a:rPr lang="en-US" altLang="en-US" sz="1000">
                <a:latin typeface="Arial" charset="0"/>
              </a:rPr>
              <a:t>Military discharge review and correction boards </a:t>
            </a:r>
            <a:endParaRPr lang="en-US" altLang="en-US" sz="1800">
              <a:latin typeface="Arial" charset="0"/>
            </a:endParaRPr>
          </a:p>
        </p:txBody>
      </p:sp>
      <p:sp>
        <p:nvSpPr>
          <p:cNvPr id="14343" name="Text Box 5"/>
          <p:cNvSpPr txBox="1">
            <a:spLocks noChangeArrowheads="1"/>
          </p:cNvSpPr>
          <p:nvPr/>
        </p:nvSpPr>
        <p:spPr bwMode="auto">
          <a:xfrm>
            <a:off x="228600" y="3124200"/>
            <a:ext cx="33528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a:solidFill>
                  <a:srgbClr val="FFCC00"/>
                </a:solidFill>
                <a:latin typeface="Arial" charset="0"/>
              </a:rPr>
              <a:t>Disabled Veteran Benefits</a:t>
            </a:r>
          </a:p>
          <a:p>
            <a:pPr algn="l" eaLnBrk="1" hangingPunct="1"/>
            <a:endParaRPr lang="en-US" altLang="en-US" sz="1000" b="1">
              <a:solidFill>
                <a:srgbClr val="FF6633"/>
              </a:solidFill>
              <a:latin typeface="Arial" charset="0"/>
            </a:endParaRPr>
          </a:p>
          <a:p>
            <a:pPr algn="l" eaLnBrk="1" hangingPunct="1">
              <a:buFontTx/>
              <a:buBlip>
                <a:blip r:embed="rId3"/>
              </a:buBlip>
            </a:pPr>
            <a:r>
              <a:rPr lang="en-US" altLang="en-US" sz="1000">
                <a:latin typeface="Arial" charset="0"/>
              </a:rPr>
              <a:t>Service connected VA compensation claims </a:t>
            </a:r>
          </a:p>
          <a:p>
            <a:pPr algn="l" eaLnBrk="1" hangingPunct="1">
              <a:buFontTx/>
              <a:buBlip>
                <a:blip r:embed="rId3"/>
              </a:buBlip>
            </a:pPr>
            <a:r>
              <a:rPr lang="en-US" altLang="en-US" sz="1000">
                <a:latin typeface="Arial" charset="0"/>
              </a:rPr>
              <a:t>Non-service connected VA disability pension claims </a:t>
            </a:r>
          </a:p>
          <a:p>
            <a:pPr algn="l" eaLnBrk="1" hangingPunct="1">
              <a:buFontTx/>
              <a:buBlip>
                <a:blip r:embed="rId3"/>
              </a:buBlip>
            </a:pPr>
            <a:r>
              <a:rPr lang="en-US" altLang="en-US" sz="1000">
                <a:latin typeface="Arial" charset="0"/>
              </a:rPr>
              <a:t>Service disabled veteran’s life insurance </a:t>
            </a:r>
          </a:p>
          <a:p>
            <a:pPr algn="l" eaLnBrk="1" hangingPunct="1">
              <a:buFontTx/>
              <a:buBlip>
                <a:blip r:embed="rId3"/>
              </a:buBlip>
            </a:pPr>
            <a:r>
              <a:rPr lang="en-US" altLang="en-US" sz="1000">
                <a:latin typeface="Arial" charset="0"/>
              </a:rPr>
              <a:t>VA vocational rehabilitation </a:t>
            </a:r>
          </a:p>
          <a:p>
            <a:pPr algn="l" eaLnBrk="1" hangingPunct="1">
              <a:buFontTx/>
              <a:buBlip>
                <a:blip r:embed="rId3"/>
              </a:buBlip>
            </a:pPr>
            <a:r>
              <a:rPr lang="en-US" altLang="en-US" sz="1000">
                <a:latin typeface="Arial" charset="0"/>
              </a:rPr>
              <a:t>VA appeals assistance</a:t>
            </a:r>
          </a:p>
          <a:p>
            <a:pPr algn="l" eaLnBrk="1" hangingPunct="1">
              <a:buFontTx/>
              <a:buBlip>
                <a:blip r:embed="rId3"/>
              </a:buBlip>
            </a:pPr>
            <a:r>
              <a:rPr lang="en-US" altLang="en-US" sz="1000">
                <a:latin typeface="Arial" charset="0"/>
              </a:rPr>
              <a:t>Special Adaptive Housing Grants</a:t>
            </a:r>
          </a:p>
          <a:p>
            <a:pPr algn="l" eaLnBrk="1" hangingPunct="1">
              <a:buFontTx/>
              <a:buBlip>
                <a:blip r:embed="rId3"/>
              </a:buBlip>
            </a:pPr>
            <a:r>
              <a:rPr lang="en-US" altLang="en-US" sz="1000">
                <a:latin typeface="Arial" charset="0"/>
              </a:rPr>
              <a:t>Automobile and Special Adaptive Equipment Grants</a:t>
            </a:r>
          </a:p>
          <a:p>
            <a:pPr algn="l" eaLnBrk="1" hangingPunct="1">
              <a:spcBef>
                <a:spcPct val="50000"/>
              </a:spcBef>
            </a:pPr>
            <a:endParaRPr lang="en-US" altLang="en-US" sz="1000">
              <a:solidFill>
                <a:srgbClr val="000000"/>
              </a:solidFill>
              <a:latin typeface="Arial" charset="0"/>
            </a:endParaRPr>
          </a:p>
        </p:txBody>
      </p:sp>
      <p:sp>
        <p:nvSpPr>
          <p:cNvPr id="14344" name="Text Box 6"/>
          <p:cNvSpPr txBox="1">
            <a:spLocks noChangeArrowheads="1"/>
          </p:cNvSpPr>
          <p:nvPr/>
        </p:nvSpPr>
        <p:spPr bwMode="auto">
          <a:xfrm>
            <a:off x="228600" y="4876800"/>
            <a:ext cx="228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a:solidFill>
                  <a:srgbClr val="FFCC00"/>
                </a:solidFill>
                <a:latin typeface="Arial" charset="0"/>
              </a:rPr>
              <a:t>Health Benefits</a:t>
            </a:r>
          </a:p>
          <a:p>
            <a:pPr algn="l" eaLnBrk="1" hangingPunct="1"/>
            <a:endParaRPr lang="en-US" altLang="en-US" sz="1200" b="1" u="sng">
              <a:solidFill>
                <a:srgbClr val="FF6633"/>
              </a:solidFill>
              <a:latin typeface="Arial" charset="0"/>
            </a:endParaRPr>
          </a:p>
          <a:p>
            <a:pPr algn="l" eaLnBrk="1" hangingPunct="1">
              <a:buFontTx/>
              <a:buBlip>
                <a:blip r:embed="rId3"/>
              </a:buBlip>
            </a:pPr>
            <a:r>
              <a:rPr lang="en-US" altLang="en-US" sz="1000">
                <a:latin typeface="Arial" charset="0"/>
              </a:rPr>
              <a:t>VA medical care enrollment </a:t>
            </a:r>
          </a:p>
          <a:p>
            <a:pPr algn="l" eaLnBrk="1" hangingPunct="1">
              <a:buFontTx/>
              <a:buBlip>
                <a:blip r:embed="rId3"/>
              </a:buBlip>
            </a:pPr>
            <a:r>
              <a:rPr lang="en-US" altLang="en-US" sz="1000">
                <a:latin typeface="Arial" charset="0"/>
              </a:rPr>
              <a:t>      (inpatient &amp; outpatient) </a:t>
            </a:r>
          </a:p>
          <a:p>
            <a:pPr algn="l" eaLnBrk="1" hangingPunct="1">
              <a:buFontTx/>
              <a:buBlip>
                <a:blip r:embed="rId3"/>
              </a:buBlip>
            </a:pPr>
            <a:r>
              <a:rPr lang="en-US" altLang="en-US" sz="1000">
                <a:latin typeface="Arial" charset="0"/>
              </a:rPr>
              <a:t>Chemical dependency treatment </a:t>
            </a:r>
          </a:p>
          <a:p>
            <a:pPr algn="l" eaLnBrk="1" hangingPunct="1">
              <a:buFontTx/>
              <a:buBlip>
                <a:blip r:embed="rId3"/>
              </a:buBlip>
            </a:pPr>
            <a:r>
              <a:rPr lang="en-US" altLang="en-US" sz="1000">
                <a:latin typeface="Arial" charset="0"/>
              </a:rPr>
              <a:t>TRICARE </a:t>
            </a:r>
          </a:p>
          <a:p>
            <a:pPr algn="l" eaLnBrk="1" hangingPunct="1">
              <a:buFontTx/>
              <a:buBlip>
                <a:blip r:embed="rId3"/>
              </a:buBlip>
            </a:pPr>
            <a:r>
              <a:rPr lang="en-US" altLang="en-US" sz="1000">
                <a:latin typeface="Arial" charset="0"/>
              </a:rPr>
              <a:t>CHAMPVA (Civilian Health And             Medical Program VA)</a:t>
            </a:r>
          </a:p>
          <a:p>
            <a:pPr algn="l" eaLnBrk="1" hangingPunct="1">
              <a:buFontTx/>
              <a:buBlip>
                <a:blip r:embed="rId3"/>
              </a:buBlip>
            </a:pPr>
            <a:r>
              <a:rPr lang="en-US" altLang="en-US" sz="1000">
                <a:latin typeface="Arial" charset="0"/>
              </a:rPr>
              <a:t>Minnesota veterans homes</a:t>
            </a:r>
          </a:p>
          <a:p>
            <a:pPr algn="l" eaLnBrk="1" hangingPunct="1">
              <a:buFontTx/>
              <a:buBlip>
                <a:blip r:embed="rId3"/>
              </a:buBlip>
            </a:pPr>
            <a:r>
              <a:rPr lang="en-US" altLang="en-US" sz="1000">
                <a:latin typeface="Arial" charset="0"/>
              </a:rPr>
              <a:t>Prosthetics </a:t>
            </a:r>
          </a:p>
        </p:txBody>
      </p:sp>
      <p:sp>
        <p:nvSpPr>
          <p:cNvPr id="14345" name="Text Box 7"/>
          <p:cNvSpPr txBox="1">
            <a:spLocks noChangeArrowheads="1"/>
          </p:cNvSpPr>
          <p:nvPr/>
        </p:nvSpPr>
        <p:spPr bwMode="auto">
          <a:xfrm>
            <a:off x="3733800" y="1371600"/>
            <a:ext cx="33528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a:solidFill>
                  <a:srgbClr val="FFCC00"/>
                </a:solidFill>
                <a:latin typeface="Arial" charset="0"/>
              </a:rPr>
              <a:t>Survivor and Death Benefits</a:t>
            </a:r>
          </a:p>
          <a:p>
            <a:pPr algn="l" eaLnBrk="1" hangingPunct="1">
              <a:buFontTx/>
              <a:buBlip>
                <a:blip r:embed="rId3"/>
              </a:buBlip>
            </a:pPr>
            <a:endParaRPr lang="en-US" altLang="en-US" sz="1000">
              <a:solidFill>
                <a:srgbClr val="FF6633"/>
              </a:solidFill>
              <a:latin typeface="Arial" charset="0"/>
            </a:endParaRPr>
          </a:p>
          <a:p>
            <a:pPr algn="l" eaLnBrk="1" hangingPunct="1">
              <a:buFontTx/>
              <a:buBlip>
                <a:blip r:embed="rId3"/>
              </a:buBlip>
            </a:pPr>
            <a:r>
              <a:rPr lang="en-US" altLang="en-US" sz="1000">
                <a:latin typeface="Arial" charset="0"/>
              </a:rPr>
              <a:t>Service connected death benefits </a:t>
            </a:r>
          </a:p>
          <a:p>
            <a:pPr algn="l" eaLnBrk="1" hangingPunct="1">
              <a:buFontTx/>
              <a:buBlip>
                <a:blip r:embed="rId3"/>
              </a:buBlip>
            </a:pPr>
            <a:r>
              <a:rPr lang="en-US" altLang="en-US" sz="1000">
                <a:latin typeface="Arial" charset="0"/>
              </a:rPr>
              <a:t>  (Dependency and Indemnity Compensation) </a:t>
            </a:r>
          </a:p>
          <a:p>
            <a:pPr algn="l" eaLnBrk="1" hangingPunct="1">
              <a:buFontTx/>
              <a:buBlip>
                <a:blip r:embed="rId3"/>
              </a:buBlip>
            </a:pPr>
            <a:r>
              <a:rPr lang="en-US" altLang="en-US" sz="1000">
                <a:latin typeface="Arial" charset="0"/>
              </a:rPr>
              <a:t>Non-service connected death benefits</a:t>
            </a:r>
          </a:p>
          <a:p>
            <a:pPr algn="l" eaLnBrk="1" hangingPunct="1">
              <a:buFontTx/>
              <a:buBlip>
                <a:blip r:embed="rId3"/>
              </a:buBlip>
            </a:pPr>
            <a:r>
              <a:rPr lang="en-US" altLang="en-US" sz="1000">
                <a:latin typeface="Arial" charset="0"/>
              </a:rPr>
              <a:t>  (Widow/Widower Pension) </a:t>
            </a:r>
          </a:p>
          <a:p>
            <a:pPr algn="l" eaLnBrk="1" hangingPunct="1">
              <a:buFontTx/>
              <a:buBlip>
                <a:blip r:embed="rId3"/>
              </a:buBlip>
            </a:pPr>
            <a:r>
              <a:rPr lang="en-US" altLang="en-US" sz="1000">
                <a:latin typeface="Arial" charset="0"/>
              </a:rPr>
              <a:t>VA burial allowances  </a:t>
            </a:r>
          </a:p>
          <a:p>
            <a:pPr algn="l" eaLnBrk="1" hangingPunct="1">
              <a:buFontTx/>
              <a:buBlip>
                <a:blip r:embed="rId3"/>
              </a:buBlip>
            </a:pPr>
            <a:r>
              <a:rPr lang="en-US" altLang="en-US" sz="1000">
                <a:latin typeface="Arial" charset="0"/>
              </a:rPr>
              <a:t>Government burial markers/headstones</a:t>
            </a:r>
          </a:p>
          <a:p>
            <a:pPr algn="l" eaLnBrk="1" hangingPunct="1">
              <a:buFontTx/>
              <a:buBlip>
                <a:blip r:embed="rId3"/>
              </a:buBlip>
            </a:pPr>
            <a:r>
              <a:rPr lang="en-US" altLang="en-US" sz="1000">
                <a:latin typeface="Arial" charset="0"/>
              </a:rPr>
              <a:t>Bronze star grave flag holders </a:t>
            </a:r>
          </a:p>
          <a:p>
            <a:pPr algn="l" eaLnBrk="1" hangingPunct="1">
              <a:buFontTx/>
              <a:buBlip>
                <a:blip r:embed="rId3"/>
              </a:buBlip>
            </a:pPr>
            <a:r>
              <a:rPr lang="en-US" altLang="en-US" sz="1000">
                <a:latin typeface="Arial" charset="0"/>
              </a:rPr>
              <a:t>Government life insurance claims </a:t>
            </a:r>
          </a:p>
          <a:p>
            <a:pPr algn="l" eaLnBrk="1" hangingPunct="1">
              <a:buFontTx/>
              <a:buBlip>
                <a:blip r:embed="rId3"/>
              </a:buBlip>
            </a:pPr>
            <a:r>
              <a:rPr lang="en-US" altLang="en-US" sz="1000">
                <a:latin typeface="Arial" charset="0"/>
              </a:rPr>
              <a:t>U.S. burial flags </a:t>
            </a:r>
          </a:p>
          <a:p>
            <a:pPr algn="l" eaLnBrk="1" hangingPunct="1">
              <a:buFontTx/>
              <a:buBlip>
                <a:blip r:embed="rId3"/>
              </a:buBlip>
            </a:pPr>
            <a:r>
              <a:rPr lang="en-US" altLang="en-US" sz="1000">
                <a:latin typeface="Arial" charset="0"/>
              </a:rPr>
              <a:t>Ft. Snelling National Cemetery </a:t>
            </a:r>
          </a:p>
          <a:p>
            <a:pPr algn="l" eaLnBrk="1" hangingPunct="1">
              <a:buFontTx/>
              <a:buBlip>
                <a:blip r:embed="rId3"/>
              </a:buBlip>
            </a:pPr>
            <a:r>
              <a:rPr lang="en-US" altLang="en-US" sz="1000">
                <a:latin typeface="Arial" charset="0"/>
              </a:rPr>
              <a:t>Minnesota State Veteran’s Cemetery</a:t>
            </a:r>
          </a:p>
          <a:p>
            <a:pPr algn="l" eaLnBrk="1" hangingPunct="1">
              <a:buFontTx/>
              <a:buBlip>
                <a:blip r:embed="rId3"/>
              </a:buBlip>
            </a:pPr>
            <a:r>
              <a:rPr lang="en-US" altLang="en-US" sz="1000">
                <a:latin typeface="Arial" charset="0"/>
              </a:rPr>
              <a:t>Replacement medals</a:t>
            </a:r>
          </a:p>
        </p:txBody>
      </p:sp>
      <p:sp>
        <p:nvSpPr>
          <p:cNvPr id="14346" name="Text Box 8"/>
          <p:cNvSpPr txBox="1">
            <a:spLocks noChangeArrowheads="1"/>
          </p:cNvSpPr>
          <p:nvPr/>
        </p:nvSpPr>
        <p:spPr bwMode="auto">
          <a:xfrm>
            <a:off x="3733800" y="3657600"/>
            <a:ext cx="3733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a:solidFill>
                  <a:srgbClr val="FFCC00"/>
                </a:solidFill>
                <a:latin typeface="Arial" charset="0"/>
              </a:rPr>
              <a:t>Education Benefits</a:t>
            </a:r>
          </a:p>
          <a:p>
            <a:pPr algn="l" eaLnBrk="1" hangingPunct="1"/>
            <a:endParaRPr lang="en-US" altLang="en-US" sz="1000" b="1">
              <a:solidFill>
                <a:srgbClr val="FF6633"/>
              </a:solidFill>
              <a:latin typeface="Arial" charset="0"/>
            </a:endParaRPr>
          </a:p>
          <a:p>
            <a:pPr algn="l" eaLnBrk="1" hangingPunct="1">
              <a:buFontTx/>
              <a:buBlip>
                <a:blip r:embed="rId3"/>
              </a:buBlip>
            </a:pPr>
            <a:r>
              <a:rPr lang="en-US" altLang="en-US" sz="1000" b="1">
                <a:latin typeface="Arial" charset="0"/>
              </a:rPr>
              <a:t>GI Bill for college, vocational and apprenticeship training </a:t>
            </a:r>
          </a:p>
          <a:p>
            <a:pPr algn="l" eaLnBrk="1" hangingPunct="1">
              <a:buFontTx/>
              <a:buBlip>
                <a:blip r:embed="rId3"/>
              </a:buBlip>
            </a:pPr>
            <a:r>
              <a:rPr lang="en-US" altLang="en-US" sz="1000" b="1">
                <a:latin typeface="Arial" charset="0"/>
              </a:rPr>
              <a:t>Dependent &amp; Survivor Education (Chapter 35) </a:t>
            </a:r>
          </a:p>
          <a:p>
            <a:pPr algn="l" eaLnBrk="1" hangingPunct="1">
              <a:buFontTx/>
              <a:buBlip>
                <a:blip r:embed="rId3"/>
              </a:buBlip>
            </a:pPr>
            <a:r>
              <a:rPr lang="en-US" altLang="en-US" sz="1000" b="1">
                <a:latin typeface="Arial" charset="0"/>
              </a:rPr>
              <a:t>Minnesota State War Orphans Education Grants</a:t>
            </a:r>
          </a:p>
          <a:p>
            <a:pPr algn="l" eaLnBrk="1" hangingPunct="1">
              <a:buFontTx/>
              <a:buBlip>
                <a:blip r:embed="rId3"/>
              </a:buBlip>
            </a:pPr>
            <a:r>
              <a:rPr lang="en-US" altLang="en-US" sz="1000" b="1">
                <a:latin typeface="Arial" charset="0"/>
              </a:rPr>
              <a:t>Minnesota State Veterans Educational Assistance Grant</a:t>
            </a:r>
          </a:p>
        </p:txBody>
      </p:sp>
      <p:sp>
        <p:nvSpPr>
          <p:cNvPr id="14347" name="Text Box 9"/>
          <p:cNvSpPr txBox="1">
            <a:spLocks noChangeArrowheads="1"/>
          </p:cNvSpPr>
          <p:nvPr/>
        </p:nvSpPr>
        <p:spPr bwMode="auto">
          <a:xfrm>
            <a:off x="3733800" y="4800600"/>
            <a:ext cx="3886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en-US" altLang="en-US" sz="1200" b="1" i="1" u="sng" dirty="0" smtClean="0">
                <a:solidFill>
                  <a:srgbClr val="FFCC00"/>
                </a:solidFill>
                <a:latin typeface="Arial" charset="0"/>
              </a:rPr>
              <a:t>Minnesota State Assistance Programs </a:t>
            </a:r>
          </a:p>
          <a:p>
            <a:pPr algn="l" eaLnBrk="1" hangingPunct="1">
              <a:defRPr/>
            </a:pPr>
            <a:r>
              <a:rPr lang="en-US" altLang="en-US" sz="1200" b="1" i="1" u="sng" dirty="0" smtClean="0">
                <a:solidFill>
                  <a:srgbClr val="FFCC00"/>
                </a:solidFill>
                <a:latin typeface="Arial" charset="0"/>
              </a:rPr>
              <a:t>for Veterans and their Families</a:t>
            </a:r>
          </a:p>
          <a:p>
            <a:pPr algn="l" eaLnBrk="1" hangingPunct="1">
              <a:defRPr/>
            </a:pPr>
            <a:endParaRPr lang="en-US" altLang="en-US" sz="1200" b="1" u="sng" dirty="0" smtClean="0">
              <a:latin typeface="Arial" charset="0"/>
            </a:endParaRPr>
          </a:p>
          <a:p>
            <a:pPr algn="l" eaLnBrk="1" hangingPunct="1">
              <a:buFontTx/>
              <a:buBlip>
                <a:blip r:embed="rId3"/>
              </a:buBlip>
              <a:defRPr/>
            </a:pPr>
            <a:r>
              <a:rPr lang="en-US" altLang="en-US" sz="1000" b="1" dirty="0" smtClean="0">
                <a:latin typeface="Arial" charset="0"/>
              </a:rPr>
              <a:t>Minnesota Department of Veterans Affairs, </a:t>
            </a:r>
          </a:p>
          <a:p>
            <a:pPr algn="l" eaLnBrk="1" hangingPunct="1">
              <a:buFontTx/>
              <a:buBlip>
                <a:blip r:embed="rId3"/>
              </a:buBlip>
              <a:defRPr/>
            </a:pPr>
            <a:r>
              <a:rPr lang="en-US" altLang="en-US" sz="1000" b="1" dirty="0" smtClean="0">
                <a:latin typeface="Arial" charset="0"/>
              </a:rPr>
              <a:t>  State Soldiers Assistance Program:</a:t>
            </a:r>
          </a:p>
          <a:p>
            <a:pPr algn="l" eaLnBrk="1" hangingPunct="1">
              <a:buFontTx/>
              <a:buBlip>
                <a:blip r:embed="rId3"/>
              </a:buBlip>
              <a:defRPr/>
            </a:pPr>
            <a:r>
              <a:rPr lang="en-US" altLang="en-US" sz="1000" b="1" dirty="0" smtClean="0">
                <a:latin typeface="Arial" charset="0"/>
              </a:rPr>
              <a:t>Temporary financial assistance for disabled veterans </a:t>
            </a:r>
          </a:p>
          <a:p>
            <a:pPr algn="l" eaLnBrk="1" hangingPunct="1">
              <a:buFontTx/>
              <a:buBlip>
                <a:blip r:embed="rId3"/>
              </a:buBlip>
              <a:defRPr/>
            </a:pPr>
            <a:r>
              <a:rPr lang="en-US" altLang="en-US" sz="1000" b="1" dirty="0" smtClean="0">
                <a:latin typeface="Arial" charset="0"/>
              </a:rPr>
              <a:t>Dental care </a:t>
            </a:r>
          </a:p>
          <a:p>
            <a:pPr algn="l" eaLnBrk="1" hangingPunct="1">
              <a:buFontTx/>
              <a:buBlip>
                <a:blip r:embed="rId3"/>
              </a:buBlip>
              <a:defRPr/>
            </a:pPr>
            <a:r>
              <a:rPr lang="en-US" altLang="en-US" sz="1000" b="1" dirty="0" smtClean="0">
                <a:latin typeface="Arial" charset="0"/>
              </a:rPr>
              <a:t>Optical care </a:t>
            </a:r>
          </a:p>
          <a:p>
            <a:pPr algn="l" eaLnBrk="1" hangingPunct="1">
              <a:buFontTx/>
              <a:buBlip>
                <a:blip r:embed="rId3"/>
              </a:buBlip>
              <a:defRPr/>
            </a:pPr>
            <a:r>
              <a:rPr lang="en-US" altLang="en-US" sz="1000" b="1" dirty="0" smtClean="0">
                <a:latin typeface="Arial" charset="0"/>
              </a:rPr>
              <a:t>Financial assistance for medical emergencies</a:t>
            </a:r>
          </a:p>
          <a:p>
            <a:pPr algn="l" eaLnBrk="1" hangingPunct="1">
              <a:spcBef>
                <a:spcPct val="50000"/>
              </a:spcBef>
              <a:defRPr/>
            </a:pPr>
            <a:r>
              <a:rPr lang="en-US" altLang="en-US" dirty="0" smtClean="0">
                <a:solidFill>
                  <a:schemeClr val="accent1">
                    <a:lumMod val="75000"/>
                  </a:schemeClr>
                </a:solidFill>
                <a:latin typeface="Arial" charset="0"/>
              </a:rPr>
              <a:t>AND MUCH MORE</a:t>
            </a:r>
          </a:p>
        </p:txBody>
      </p:sp>
      <p:sp>
        <p:nvSpPr>
          <p:cNvPr id="14348" name="Text Box 10"/>
          <p:cNvSpPr txBox="1">
            <a:spLocks noChangeArrowheads="1"/>
          </p:cNvSpPr>
          <p:nvPr/>
        </p:nvSpPr>
        <p:spPr bwMode="auto">
          <a:xfrm>
            <a:off x="7010400" y="4800600"/>
            <a:ext cx="21336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a:solidFill>
                  <a:srgbClr val="FFCC00"/>
                </a:solidFill>
                <a:latin typeface="Arial" charset="0"/>
              </a:rPr>
              <a:t>Home Loan Guarantee</a:t>
            </a:r>
          </a:p>
          <a:p>
            <a:pPr algn="l" eaLnBrk="1" hangingPunct="1"/>
            <a:endParaRPr lang="en-US" altLang="en-US" sz="1000" b="1" u="sng">
              <a:solidFill>
                <a:srgbClr val="FF6633"/>
              </a:solidFill>
              <a:latin typeface="Arial" charset="0"/>
            </a:endParaRPr>
          </a:p>
          <a:p>
            <a:pPr algn="l" eaLnBrk="1" hangingPunct="1">
              <a:buFontTx/>
              <a:buBlip>
                <a:blip r:embed="rId3"/>
              </a:buBlip>
            </a:pPr>
            <a:r>
              <a:rPr lang="en-US" altLang="en-US" sz="1000">
                <a:latin typeface="Arial" charset="0"/>
              </a:rPr>
              <a:t>VA certificates of eligibility </a:t>
            </a:r>
          </a:p>
          <a:p>
            <a:pPr algn="l" eaLnBrk="1" hangingPunct="1">
              <a:buFontTx/>
              <a:buBlip>
                <a:blip r:embed="rId3"/>
              </a:buBlip>
            </a:pPr>
            <a:r>
              <a:rPr lang="en-US" altLang="en-US" sz="1000">
                <a:latin typeface="Arial" charset="0"/>
              </a:rPr>
              <a:t>Release of liability </a:t>
            </a:r>
          </a:p>
          <a:p>
            <a:pPr algn="l" eaLnBrk="1" hangingPunct="1">
              <a:buFontTx/>
              <a:buBlip>
                <a:blip r:embed="rId3"/>
              </a:buBlip>
            </a:pPr>
            <a:r>
              <a:rPr lang="en-US" altLang="en-US" sz="1000">
                <a:latin typeface="Arial" charset="0"/>
              </a:rPr>
              <a:t>VA repossessed houses </a:t>
            </a:r>
          </a:p>
          <a:p>
            <a:pPr algn="l" eaLnBrk="1" hangingPunct="1">
              <a:spcBef>
                <a:spcPct val="50000"/>
              </a:spcBef>
            </a:pPr>
            <a:endParaRPr lang="en-US" altLang="en-US" sz="1000">
              <a:solidFill>
                <a:srgbClr val="000000"/>
              </a:solidFill>
              <a:latin typeface="Arial" charset="0"/>
            </a:endParaRPr>
          </a:p>
        </p:txBody>
      </p:sp>
    </p:spTree>
    <p:extLst>
      <p:ext uri="{BB962C8B-B14F-4D97-AF65-F5344CB8AC3E}">
        <p14:creationId xmlns:p14="http://schemas.microsoft.com/office/powerpoint/2010/main" val="96642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wipe(down)">
                                      <p:cBhvr>
                                        <p:cTn id="7" dur="580">
                                          <p:stCondLst>
                                            <p:cond delay="0"/>
                                          </p:stCondLst>
                                        </p:cTn>
                                        <p:tgtEl>
                                          <p:spTgt spid="11277"/>
                                        </p:tgtEl>
                                      </p:cBhvr>
                                    </p:animEffect>
                                    <p:anim calcmode="lin" valueType="num">
                                      <p:cBhvr>
                                        <p:cTn id="8" dur="1822" tmFilter="0,0; 0.14,0.36; 0.43,0.73; 0.71,0.91; 1.0,1.0">
                                          <p:stCondLst>
                                            <p:cond delay="0"/>
                                          </p:stCondLst>
                                        </p:cTn>
                                        <p:tgtEl>
                                          <p:spTgt spid="112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77"/>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77"/>
                                        </p:tgtEl>
                                      </p:cBhvr>
                                      <p:to x="100000" y="60000"/>
                                    </p:animScale>
                                    <p:animScale>
                                      <p:cBhvr>
                                        <p:cTn id="14" dur="166" decel="50000">
                                          <p:stCondLst>
                                            <p:cond delay="676"/>
                                          </p:stCondLst>
                                        </p:cTn>
                                        <p:tgtEl>
                                          <p:spTgt spid="11277"/>
                                        </p:tgtEl>
                                      </p:cBhvr>
                                      <p:to x="100000" y="100000"/>
                                    </p:animScale>
                                    <p:animScale>
                                      <p:cBhvr>
                                        <p:cTn id="15" dur="26">
                                          <p:stCondLst>
                                            <p:cond delay="1312"/>
                                          </p:stCondLst>
                                        </p:cTn>
                                        <p:tgtEl>
                                          <p:spTgt spid="11277"/>
                                        </p:tgtEl>
                                      </p:cBhvr>
                                      <p:to x="100000" y="80000"/>
                                    </p:animScale>
                                    <p:animScale>
                                      <p:cBhvr>
                                        <p:cTn id="16" dur="166" decel="50000">
                                          <p:stCondLst>
                                            <p:cond delay="1338"/>
                                          </p:stCondLst>
                                        </p:cTn>
                                        <p:tgtEl>
                                          <p:spTgt spid="11277"/>
                                        </p:tgtEl>
                                      </p:cBhvr>
                                      <p:to x="100000" y="100000"/>
                                    </p:animScale>
                                    <p:animScale>
                                      <p:cBhvr>
                                        <p:cTn id="17" dur="26">
                                          <p:stCondLst>
                                            <p:cond delay="1642"/>
                                          </p:stCondLst>
                                        </p:cTn>
                                        <p:tgtEl>
                                          <p:spTgt spid="11277"/>
                                        </p:tgtEl>
                                      </p:cBhvr>
                                      <p:to x="100000" y="90000"/>
                                    </p:animScale>
                                    <p:animScale>
                                      <p:cBhvr>
                                        <p:cTn id="18" dur="166" decel="50000">
                                          <p:stCondLst>
                                            <p:cond delay="1668"/>
                                          </p:stCondLst>
                                        </p:cTn>
                                        <p:tgtEl>
                                          <p:spTgt spid="11277"/>
                                        </p:tgtEl>
                                      </p:cBhvr>
                                      <p:to x="100000" y="100000"/>
                                    </p:animScale>
                                    <p:animScale>
                                      <p:cBhvr>
                                        <p:cTn id="19" dur="26">
                                          <p:stCondLst>
                                            <p:cond delay="1808"/>
                                          </p:stCondLst>
                                        </p:cTn>
                                        <p:tgtEl>
                                          <p:spTgt spid="11277"/>
                                        </p:tgtEl>
                                      </p:cBhvr>
                                      <p:to x="100000" y="95000"/>
                                    </p:animScale>
                                    <p:animScale>
                                      <p:cBhvr>
                                        <p:cTn id="20" dur="166" decel="50000">
                                          <p:stCondLst>
                                            <p:cond delay="1834"/>
                                          </p:stCondLst>
                                        </p:cTn>
                                        <p:tgtEl>
                                          <p:spTgt spid="112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Other work</a:t>
            </a:r>
            <a:endParaRPr lang="en-US" dirty="0"/>
          </a:p>
        </p:txBody>
      </p:sp>
      <p:sp>
        <p:nvSpPr>
          <p:cNvPr id="83971" name="Content Placeholder 2"/>
          <p:cNvSpPr>
            <a:spLocks noGrp="1"/>
          </p:cNvSpPr>
          <p:nvPr>
            <p:ph idx="1"/>
          </p:nvPr>
        </p:nvSpPr>
        <p:spPr>
          <a:xfrm>
            <a:off x="457200" y="1882775"/>
            <a:ext cx="8229600" cy="4572000"/>
          </a:xfrm>
        </p:spPr>
        <p:txBody>
          <a:bodyPr/>
          <a:lstStyle/>
          <a:p>
            <a:r>
              <a:rPr lang="en-US" altLang="en-US" sz="2800" smtClean="0"/>
              <a:t>All CVSO’s Offices are unique and are molded to assist the Veterans in that area.</a:t>
            </a:r>
          </a:p>
          <a:p>
            <a:r>
              <a:rPr lang="en-US" altLang="en-US" sz="2800" smtClean="0"/>
              <a:t>CVSO’s also work with </a:t>
            </a:r>
            <a:r>
              <a:rPr lang="en-US" altLang="en-US" sz="2800" smtClean="0">
                <a:solidFill>
                  <a:srgbClr val="FF0000"/>
                </a:solidFill>
              </a:rPr>
              <a:t>ALL </a:t>
            </a:r>
            <a:r>
              <a:rPr lang="en-US" altLang="en-US" sz="2800" smtClean="0"/>
              <a:t>other County Departments to unsure that the Veterans and families are receiving the needed benefits.</a:t>
            </a:r>
          </a:p>
          <a:p>
            <a:r>
              <a:rPr lang="en-US" altLang="en-US" sz="2800" smtClean="0"/>
              <a:t> CVSO’s are and should be the Veterans and families go to because they are their true advocate and will find ways to assist.   </a:t>
            </a:r>
          </a:p>
        </p:txBody>
      </p:sp>
    </p:spTree>
    <p:extLst>
      <p:ext uri="{BB962C8B-B14F-4D97-AF65-F5344CB8AC3E}">
        <p14:creationId xmlns:p14="http://schemas.microsoft.com/office/powerpoint/2010/main" val="3468102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TotalTime>
  <Words>548</Words>
  <Application>Microsoft Office PowerPoint</Application>
  <PresentationFormat>On-screen Show (4:3)</PresentationFormat>
  <Paragraphs>105</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Bernard MT Condensed</vt:lpstr>
      <vt:lpstr>Book Antiqua</vt:lpstr>
      <vt:lpstr>Calibri</vt:lpstr>
      <vt:lpstr>Lucida Sans</vt:lpstr>
      <vt:lpstr>Times New Roman</vt:lpstr>
      <vt:lpstr>Wingdings</vt:lpstr>
      <vt:lpstr>Wingdings 2</vt:lpstr>
      <vt:lpstr>Wingdings 3</vt:lpstr>
      <vt:lpstr>Apex</vt:lpstr>
      <vt:lpstr>PowerPoint Presentation</vt:lpstr>
      <vt:lpstr>PowerPoint Presentation</vt:lpstr>
      <vt:lpstr>Minnesota Statutes that govern CVSO’s</vt:lpstr>
      <vt:lpstr>   Something to think about</vt:lpstr>
      <vt:lpstr>Where are CVSO’s</vt:lpstr>
      <vt:lpstr>PowerPoint Presentation</vt:lpstr>
      <vt:lpstr>Other work</vt:lpstr>
    </vt:vector>
  </TitlesOfParts>
  <Company>Fillmore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Marquardt, Jason</dc:creator>
  <cp:lastModifiedBy>GOPGuest</cp:lastModifiedBy>
  <cp:revision>1</cp:revision>
  <dcterms:created xsi:type="dcterms:W3CDTF">2017-02-24T17:59:35Z</dcterms:created>
  <dcterms:modified xsi:type="dcterms:W3CDTF">2017-02-24T22:03:56Z</dcterms:modified>
</cp:coreProperties>
</file>