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13"/>
  </p:notesMasterIdLst>
  <p:handoutMasterIdLst>
    <p:handoutMasterId r:id="rId14"/>
  </p:handoutMasterIdLst>
  <p:sldIdLst>
    <p:sldId id="494" r:id="rId5"/>
    <p:sldId id="487" r:id="rId6"/>
    <p:sldId id="488" r:id="rId7"/>
    <p:sldId id="489" r:id="rId8"/>
    <p:sldId id="490" r:id="rId9"/>
    <p:sldId id="491" r:id="rId10"/>
    <p:sldId id="492" r:id="rId11"/>
    <p:sldId id="48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000000"/>
    <a:srgbClr val="78BE21"/>
    <a:srgbClr val="0D0D0D"/>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1250" autoAdjust="0"/>
  </p:normalViewPr>
  <p:slideViewPr>
    <p:cSldViewPr snapToGrid="0">
      <p:cViewPr varScale="1">
        <p:scale>
          <a:sx n="59" d="100"/>
          <a:sy n="59" d="100"/>
        </p:scale>
        <p:origin x="1176" y="78"/>
      </p:cViewPr>
      <p:guideLst/>
    </p:cSldViewPr>
  </p:slideViewPr>
  <p:outlineViewPr>
    <p:cViewPr>
      <p:scale>
        <a:sx n="33" d="100"/>
        <a:sy n="33" d="100"/>
      </p:scale>
      <p:origin x="0" y="-2028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1" d="100"/>
          <a:sy n="71" d="100"/>
        </p:scale>
        <p:origin x="2597" y="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4CDE26-CB88-48CB-BFF6-B8829CF3B66D}"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US"/>
        </a:p>
      </dgm:t>
    </dgm:pt>
    <dgm:pt modelId="{4EE85B9B-843C-47B3-B740-FA58930A5935}">
      <dgm:prSet phldrT="[Text]"/>
      <dgm:spPr/>
      <dgm:t>
        <a:bodyPr/>
        <a:lstStyle/>
        <a:p>
          <a:r>
            <a:rPr lang="en-US" dirty="0"/>
            <a:t>Conduct Needs Assessment</a:t>
          </a:r>
        </a:p>
      </dgm:t>
    </dgm:pt>
    <dgm:pt modelId="{5E596AEA-277A-442C-9806-35CED3C688A0}" type="parTrans" cxnId="{09A5667F-BA22-4688-A4C3-0FE27DA55EAA}">
      <dgm:prSet/>
      <dgm:spPr/>
      <dgm:t>
        <a:bodyPr/>
        <a:lstStyle/>
        <a:p>
          <a:endParaRPr lang="en-US"/>
        </a:p>
      </dgm:t>
    </dgm:pt>
    <dgm:pt modelId="{BA03B726-77F8-49AB-8F43-83DE6A0DCC19}" type="sibTrans" cxnId="{09A5667F-BA22-4688-A4C3-0FE27DA55EAA}">
      <dgm:prSet/>
      <dgm:spPr/>
      <dgm:t>
        <a:bodyPr/>
        <a:lstStyle/>
        <a:p>
          <a:endParaRPr lang="en-US"/>
        </a:p>
      </dgm:t>
    </dgm:pt>
    <dgm:pt modelId="{D49F5228-3FD2-429C-801C-E6A86265798F}">
      <dgm:prSet phldrT="[Text]" custT="1"/>
      <dgm:spPr/>
      <dgm:t>
        <a:bodyPr/>
        <a:lstStyle/>
        <a:p>
          <a:r>
            <a:rPr lang="en-US" sz="1400" dirty="0">
              <a:solidFill>
                <a:sysClr val="windowText" lastClr="000000"/>
              </a:solidFill>
            </a:rPr>
            <a:t>Statewide stakeholder engagement </a:t>
          </a:r>
        </a:p>
      </dgm:t>
    </dgm:pt>
    <dgm:pt modelId="{3E64544C-881A-4429-A5EA-29DCC69312EA}" type="parTrans" cxnId="{DBB94ED3-45C9-4731-9270-7C06A54F3845}">
      <dgm:prSet/>
      <dgm:spPr/>
      <dgm:t>
        <a:bodyPr/>
        <a:lstStyle/>
        <a:p>
          <a:endParaRPr lang="en-US"/>
        </a:p>
      </dgm:t>
    </dgm:pt>
    <dgm:pt modelId="{2ACC2B73-39A6-4F63-9603-6F765C46AF5A}" type="sibTrans" cxnId="{DBB94ED3-45C9-4731-9270-7C06A54F3845}">
      <dgm:prSet/>
      <dgm:spPr/>
      <dgm:t>
        <a:bodyPr/>
        <a:lstStyle/>
        <a:p>
          <a:endParaRPr lang="en-US"/>
        </a:p>
      </dgm:t>
    </dgm:pt>
    <dgm:pt modelId="{FBCCA88C-66D8-49BD-A9E3-F7EA32AC724F}">
      <dgm:prSet phldrT="[Text]" custT="1"/>
      <dgm:spPr/>
      <dgm:t>
        <a:bodyPr/>
        <a:lstStyle/>
        <a:p>
          <a:r>
            <a:rPr lang="en-US" sz="1400" dirty="0">
              <a:solidFill>
                <a:sysClr val="windowText" lastClr="000000"/>
              </a:solidFill>
            </a:rPr>
            <a:t>Explore cross-agency data systems development</a:t>
          </a:r>
        </a:p>
      </dgm:t>
    </dgm:pt>
    <dgm:pt modelId="{A8299C53-D7D9-4F40-8890-BD571479F71F}" type="parTrans" cxnId="{8F2846AA-D69E-4899-8F17-AEDCB2C8E9B8}">
      <dgm:prSet/>
      <dgm:spPr/>
      <dgm:t>
        <a:bodyPr/>
        <a:lstStyle/>
        <a:p>
          <a:endParaRPr lang="en-US"/>
        </a:p>
      </dgm:t>
    </dgm:pt>
    <dgm:pt modelId="{B0E6786F-BE62-45E8-8830-658940BF09E3}" type="sibTrans" cxnId="{8F2846AA-D69E-4899-8F17-AEDCB2C8E9B8}">
      <dgm:prSet/>
      <dgm:spPr/>
      <dgm:t>
        <a:bodyPr/>
        <a:lstStyle/>
        <a:p>
          <a:endParaRPr lang="en-US"/>
        </a:p>
      </dgm:t>
    </dgm:pt>
    <dgm:pt modelId="{EDA04187-C8AB-4EC0-9FB6-0C11F68704E2}">
      <dgm:prSet phldrT="[Text]"/>
      <dgm:spPr/>
      <dgm:t>
        <a:bodyPr/>
        <a:lstStyle/>
        <a:p>
          <a:r>
            <a:rPr lang="en-US" dirty="0"/>
            <a:t>Develop Strategic Plan</a:t>
          </a:r>
        </a:p>
      </dgm:t>
    </dgm:pt>
    <dgm:pt modelId="{37F84534-BB2B-4707-AF00-49630930B935}" type="parTrans" cxnId="{F92D6315-D3C8-4EDC-A5FC-4EF9759146B6}">
      <dgm:prSet/>
      <dgm:spPr/>
      <dgm:t>
        <a:bodyPr/>
        <a:lstStyle/>
        <a:p>
          <a:endParaRPr lang="en-US"/>
        </a:p>
      </dgm:t>
    </dgm:pt>
    <dgm:pt modelId="{63A01589-66E7-41B4-9C8C-DC878A60C617}" type="sibTrans" cxnId="{F92D6315-D3C8-4EDC-A5FC-4EF9759146B6}">
      <dgm:prSet/>
      <dgm:spPr/>
      <dgm:t>
        <a:bodyPr/>
        <a:lstStyle/>
        <a:p>
          <a:endParaRPr lang="en-US"/>
        </a:p>
      </dgm:t>
    </dgm:pt>
    <dgm:pt modelId="{0173A4CD-6237-455C-876D-7BE836139896}">
      <dgm:prSet phldrT="[Text]" custT="1"/>
      <dgm:spPr/>
      <dgm:t>
        <a:bodyPr/>
        <a:lstStyle/>
        <a:p>
          <a:r>
            <a:rPr lang="en-US" sz="1400" dirty="0">
              <a:solidFill>
                <a:sysClr val="windowText" lastClr="000000"/>
              </a:solidFill>
            </a:rPr>
            <a:t>Summarize data from Needs Assessment and engage community stakeholders in the development of a Strategic Plan</a:t>
          </a:r>
        </a:p>
      </dgm:t>
    </dgm:pt>
    <dgm:pt modelId="{2C3A6A3D-A5E2-460D-898E-5E52C1E23BD4}" type="parTrans" cxnId="{B8F74896-4BCE-4E31-9EA5-313EB1427057}">
      <dgm:prSet/>
      <dgm:spPr/>
      <dgm:t>
        <a:bodyPr/>
        <a:lstStyle/>
        <a:p>
          <a:endParaRPr lang="en-US"/>
        </a:p>
      </dgm:t>
    </dgm:pt>
    <dgm:pt modelId="{748D9AF8-7831-477D-933D-C403EB7C1FA0}" type="sibTrans" cxnId="{B8F74896-4BCE-4E31-9EA5-313EB1427057}">
      <dgm:prSet/>
      <dgm:spPr/>
      <dgm:t>
        <a:bodyPr/>
        <a:lstStyle/>
        <a:p>
          <a:endParaRPr lang="en-US"/>
        </a:p>
      </dgm:t>
    </dgm:pt>
    <dgm:pt modelId="{6B58F970-CB02-456E-B8D2-67805E8036C0}">
      <dgm:prSet phldrT="[Text]"/>
      <dgm:spPr/>
      <dgm:t>
        <a:bodyPr/>
        <a:lstStyle/>
        <a:p>
          <a:r>
            <a:rPr lang="en-US" dirty="0"/>
            <a:t>Improve Overall Quality of Programs</a:t>
          </a:r>
        </a:p>
      </dgm:t>
    </dgm:pt>
    <dgm:pt modelId="{737F88EF-C5ED-4778-B192-DE322EC8E1D3}" type="parTrans" cxnId="{836180B6-50DC-4758-81C6-4827B9434B69}">
      <dgm:prSet/>
      <dgm:spPr/>
      <dgm:t>
        <a:bodyPr/>
        <a:lstStyle/>
        <a:p>
          <a:endParaRPr lang="en-US"/>
        </a:p>
      </dgm:t>
    </dgm:pt>
    <dgm:pt modelId="{08F5E6DF-C1C5-43D7-BF20-9DFAE33C7623}" type="sibTrans" cxnId="{836180B6-50DC-4758-81C6-4827B9434B69}">
      <dgm:prSet/>
      <dgm:spPr/>
      <dgm:t>
        <a:bodyPr/>
        <a:lstStyle/>
        <a:p>
          <a:endParaRPr lang="en-US"/>
        </a:p>
      </dgm:t>
    </dgm:pt>
    <dgm:pt modelId="{3C73CBFB-9977-4D09-AED9-DA09E1543DF1}">
      <dgm:prSet phldrT="[Text]" custT="1"/>
      <dgm:spPr/>
      <dgm:t>
        <a:bodyPr/>
        <a:lstStyle/>
        <a:p>
          <a:r>
            <a:rPr lang="en-US" sz="1400" dirty="0">
              <a:solidFill>
                <a:sysClr val="windowText" lastClr="000000"/>
              </a:solidFill>
            </a:rPr>
            <a:t>State, regional and local P-3 professional learning and quality improvement opportunities </a:t>
          </a:r>
        </a:p>
      </dgm:t>
    </dgm:pt>
    <dgm:pt modelId="{DAA7CF1F-298A-4E6F-BBD9-9D34C51D662E}" type="parTrans" cxnId="{E12D3A60-C898-45E2-BE3F-A53E0317D1FA}">
      <dgm:prSet/>
      <dgm:spPr/>
      <dgm:t>
        <a:bodyPr/>
        <a:lstStyle/>
        <a:p>
          <a:endParaRPr lang="en-US"/>
        </a:p>
      </dgm:t>
    </dgm:pt>
    <dgm:pt modelId="{795320BC-EE27-4E1B-A3C5-6B00A5660636}" type="sibTrans" cxnId="{E12D3A60-C898-45E2-BE3F-A53E0317D1FA}">
      <dgm:prSet/>
      <dgm:spPr/>
      <dgm:t>
        <a:bodyPr/>
        <a:lstStyle/>
        <a:p>
          <a:endParaRPr lang="en-US"/>
        </a:p>
      </dgm:t>
    </dgm:pt>
    <dgm:pt modelId="{DD856CED-7789-4A4B-B651-DFB25D6EE091}">
      <dgm:prSet/>
      <dgm:spPr/>
      <dgm:t>
        <a:bodyPr/>
        <a:lstStyle/>
        <a:p>
          <a:r>
            <a:rPr lang="en-US" dirty="0"/>
            <a:t>Design Mixed Delivery System</a:t>
          </a:r>
        </a:p>
      </dgm:t>
    </dgm:pt>
    <dgm:pt modelId="{57D61F3C-3921-4925-AEA7-FAA62D08FE6B}" type="parTrans" cxnId="{5C13C32C-5D7E-463E-BD05-FB0ABED0F547}">
      <dgm:prSet/>
      <dgm:spPr/>
      <dgm:t>
        <a:bodyPr/>
        <a:lstStyle/>
        <a:p>
          <a:endParaRPr lang="en-US"/>
        </a:p>
      </dgm:t>
    </dgm:pt>
    <dgm:pt modelId="{F801272B-ECF7-444C-8159-B2D9F6FF5235}" type="sibTrans" cxnId="{5C13C32C-5D7E-463E-BD05-FB0ABED0F547}">
      <dgm:prSet/>
      <dgm:spPr/>
      <dgm:t>
        <a:bodyPr/>
        <a:lstStyle/>
        <a:p>
          <a:endParaRPr lang="en-US"/>
        </a:p>
      </dgm:t>
    </dgm:pt>
    <dgm:pt modelId="{43F553A3-6B6D-4BB8-B36C-DC0F68F57C19}">
      <dgm:prSet/>
      <dgm:spPr/>
      <dgm:t>
        <a:bodyPr/>
        <a:lstStyle/>
        <a:p>
          <a:r>
            <a:rPr lang="en-US" dirty="0"/>
            <a:t>Promote Best Practices</a:t>
          </a:r>
        </a:p>
      </dgm:t>
    </dgm:pt>
    <dgm:pt modelId="{D3AF3086-8F23-47B7-AE06-A6E1775937C6}" type="parTrans" cxnId="{2450CCA8-12B3-44CE-9BBE-CF5DF9790F80}">
      <dgm:prSet/>
      <dgm:spPr/>
      <dgm:t>
        <a:bodyPr/>
        <a:lstStyle/>
        <a:p>
          <a:endParaRPr lang="en-US"/>
        </a:p>
      </dgm:t>
    </dgm:pt>
    <dgm:pt modelId="{14D6DA39-B72C-42E8-94CE-5B4542A6C696}" type="sibTrans" cxnId="{2450CCA8-12B3-44CE-9BBE-CF5DF9790F80}">
      <dgm:prSet/>
      <dgm:spPr/>
      <dgm:t>
        <a:bodyPr/>
        <a:lstStyle/>
        <a:p>
          <a:endParaRPr lang="en-US"/>
        </a:p>
      </dgm:t>
    </dgm:pt>
    <dgm:pt modelId="{F2EA8A55-8C50-4795-896C-6B951B434EAE}">
      <dgm:prSet custT="1"/>
      <dgm:spPr/>
      <dgm:t>
        <a:bodyPr/>
        <a:lstStyle/>
        <a:p>
          <a:r>
            <a:rPr lang="en-US" sz="1400" dirty="0">
              <a:solidFill>
                <a:sysClr val="windowText" lastClr="000000"/>
              </a:solidFill>
            </a:rPr>
            <a:t>Maximize parental choice and involvement</a:t>
          </a:r>
        </a:p>
      </dgm:t>
    </dgm:pt>
    <dgm:pt modelId="{E890A469-583F-4F7B-9FCC-CC667D5437E2}" type="parTrans" cxnId="{BF97C82D-4759-4361-AD4B-F044025A19D5}">
      <dgm:prSet/>
      <dgm:spPr/>
      <dgm:t>
        <a:bodyPr/>
        <a:lstStyle/>
        <a:p>
          <a:endParaRPr lang="en-US"/>
        </a:p>
      </dgm:t>
    </dgm:pt>
    <dgm:pt modelId="{906BC9DF-A587-4CF1-ABBD-85D849FB7CB8}" type="sibTrans" cxnId="{BF97C82D-4759-4361-AD4B-F044025A19D5}">
      <dgm:prSet/>
      <dgm:spPr/>
      <dgm:t>
        <a:bodyPr/>
        <a:lstStyle/>
        <a:p>
          <a:endParaRPr lang="en-US"/>
        </a:p>
      </dgm:t>
    </dgm:pt>
    <dgm:pt modelId="{26B92CDD-60FA-4CB1-B7A1-D33666ECCE85}">
      <dgm:prSet custT="1"/>
      <dgm:spPr/>
      <dgm:t>
        <a:bodyPr/>
        <a:lstStyle/>
        <a:p>
          <a:r>
            <a:rPr lang="en-US" sz="1400" dirty="0">
              <a:solidFill>
                <a:sysClr val="windowText" lastClr="000000"/>
              </a:solidFill>
            </a:rPr>
            <a:t>Develop local Communities of Practice </a:t>
          </a:r>
        </a:p>
      </dgm:t>
    </dgm:pt>
    <dgm:pt modelId="{A24FC7A6-D188-4B92-8150-9868CB212DED}" type="parTrans" cxnId="{28BBA648-4D88-49F2-83FE-76D7BEF21E5D}">
      <dgm:prSet/>
      <dgm:spPr/>
      <dgm:t>
        <a:bodyPr/>
        <a:lstStyle/>
        <a:p>
          <a:endParaRPr lang="en-US"/>
        </a:p>
      </dgm:t>
    </dgm:pt>
    <dgm:pt modelId="{0AD35D05-ED36-4D7D-86F3-C027B922D97E}" type="sibTrans" cxnId="{28BBA648-4D88-49F2-83FE-76D7BEF21E5D}">
      <dgm:prSet/>
      <dgm:spPr/>
      <dgm:t>
        <a:bodyPr/>
        <a:lstStyle/>
        <a:p>
          <a:endParaRPr lang="en-US"/>
        </a:p>
      </dgm:t>
    </dgm:pt>
    <dgm:pt modelId="{DE09B595-5B34-4776-A7A9-CDD9C7FCFE4D}">
      <dgm:prSet phldrT="[Text]" custT="1"/>
      <dgm:spPr/>
      <dgm:t>
        <a:bodyPr/>
        <a:lstStyle/>
        <a:p>
          <a:r>
            <a:rPr lang="en-US" sz="1400" dirty="0">
              <a:solidFill>
                <a:sysClr val="windowText" lastClr="000000"/>
              </a:solidFill>
            </a:rPr>
            <a:t>Review data practices laws and advise on cross-agency data sharing agreements</a:t>
          </a:r>
        </a:p>
      </dgm:t>
    </dgm:pt>
    <dgm:pt modelId="{C7B4D815-65C3-47EC-9883-BF3C00E1A2CB}" type="parTrans" cxnId="{330ADC26-C95B-4B92-90D4-DBC21E2AF676}">
      <dgm:prSet/>
      <dgm:spPr/>
      <dgm:t>
        <a:bodyPr/>
        <a:lstStyle/>
        <a:p>
          <a:endParaRPr lang="en-US"/>
        </a:p>
      </dgm:t>
    </dgm:pt>
    <dgm:pt modelId="{7E39F155-D25C-4F34-B327-9217031FDCFE}" type="sibTrans" cxnId="{330ADC26-C95B-4B92-90D4-DBC21E2AF676}">
      <dgm:prSet/>
      <dgm:spPr/>
      <dgm:t>
        <a:bodyPr/>
        <a:lstStyle/>
        <a:p>
          <a:endParaRPr lang="en-US"/>
        </a:p>
      </dgm:t>
    </dgm:pt>
    <dgm:pt modelId="{B6AFCA35-E281-42EE-806F-2626B27057BA}">
      <dgm:prSet custT="1"/>
      <dgm:spPr/>
      <dgm:t>
        <a:bodyPr/>
        <a:lstStyle/>
        <a:p>
          <a:r>
            <a:rPr lang="en-US" sz="1400" dirty="0">
              <a:solidFill>
                <a:sysClr val="windowText" lastClr="000000"/>
              </a:solidFill>
            </a:rPr>
            <a:t>Explore </a:t>
          </a:r>
          <a:r>
            <a:rPr lang="en-US" sz="1400" dirty="0" smtClean="0">
              <a:solidFill>
                <a:sysClr val="windowText" lastClr="000000"/>
              </a:solidFill>
            </a:rPr>
            <a:t>hub/central intake model</a:t>
          </a:r>
          <a:endParaRPr lang="en-US" sz="1400" strike="sngStrike" dirty="0">
            <a:solidFill>
              <a:srgbClr val="FF0000"/>
            </a:solidFill>
          </a:endParaRPr>
        </a:p>
      </dgm:t>
    </dgm:pt>
    <dgm:pt modelId="{340F0A05-1D35-435A-8DC8-1C2F57B624D9}" type="parTrans" cxnId="{60E8C4D0-AF3D-4D33-80D7-72FACFBA3C83}">
      <dgm:prSet/>
      <dgm:spPr/>
      <dgm:t>
        <a:bodyPr/>
        <a:lstStyle/>
        <a:p>
          <a:endParaRPr lang="en-US"/>
        </a:p>
      </dgm:t>
    </dgm:pt>
    <dgm:pt modelId="{7E8434FC-1806-4C88-A700-AAC20FE2125F}" type="sibTrans" cxnId="{60E8C4D0-AF3D-4D33-80D7-72FACFBA3C83}">
      <dgm:prSet/>
      <dgm:spPr/>
      <dgm:t>
        <a:bodyPr/>
        <a:lstStyle/>
        <a:p>
          <a:endParaRPr lang="en-US"/>
        </a:p>
      </dgm:t>
    </dgm:pt>
    <dgm:pt modelId="{228556CD-F3B0-477C-B64E-36815DFC5B48}">
      <dgm:prSet custT="1"/>
      <dgm:spPr/>
      <dgm:t>
        <a:bodyPr/>
        <a:lstStyle/>
        <a:p>
          <a:r>
            <a:rPr lang="en-US" sz="1400" dirty="0">
              <a:solidFill>
                <a:sysClr val="windowText" lastClr="000000"/>
              </a:solidFill>
            </a:rPr>
            <a:t>Expand P-3 Leadership Series</a:t>
          </a:r>
        </a:p>
      </dgm:t>
    </dgm:pt>
    <dgm:pt modelId="{F6DC0F0F-444F-43BB-B097-B7518A11E55A}" type="parTrans" cxnId="{76446DAF-C52F-41DE-90E2-7AC55104CC51}">
      <dgm:prSet/>
      <dgm:spPr/>
      <dgm:t>
        <a:bodyPr/>
        <a:lstStyle/>
        <a:p>
          <a:endParaRPr lang="en-US"/>
        </a:p>
      </dgm:t>
    </dgm:pt>
    <dgm:pt modelId="{97145FFF-314B-47AF-9538-0B17ABFBDA70}" type="sibTrans" cxnId="{76446DAF-C52F-41DE-90E2-7AC55104CC51}">
      <dgm:prSet/>
      <dgm:spPr/>
      <dgm:t>
        <a:bodyPr/>
        <a:lstStyle/>
        <a:p>
          <a:endParaRPr lang="en-US"/>
        </a:p>
      </dgm:t>
    </dgm:pt>
    <dgm:pt modelId="{24C37AEB-C1CD-4CFB-A631-8340AC73D2DA}">
      <dgm:prSet custT="1"/>
      <dgm:spPr/>
      <dgm:t>
        <a:bodyPr/>
        <a:lstStyle/>
        <a:p>
          <a:r>
            <a:rPr lang="en-US" sz="1400" dirty="0">
              <a:solidFill>
                <a:sysClr val="windowText" lastClr="000000"/>
              </a:solidFill>
            </a:rPr>
            <a:t>Enhance ECCE professional development system</a:t>
          </a:r>
        </a:p>
      </dgm:t>
    </dgm:pt>
    <dgm:pt modelId="{747E8BB2-5558-497A-9AC2-BE83F68BAC78}" type="parTrans" cxnId="{12361A63-FE3E-409C-AD6B-962E8B0909C6}">
      <dgm:prSet/>
      <dgm:spPr/>
      <dgm:t>
        <a:bodyPr/>
        <a:lstStyle/>
        <a:p>
          <a:endParaRPr lang="en-US"/>
        </a:p>
      </dgm:t>
    </dgm:pt>
    <dgm:pt modelId="{35B7C8C4-4323-4FC0-AAEF-0297AF71C2DD}" type="sibTrans" cxnId="{12361A63-FE3E-409C-AD6B-962E8B0909C6}">
      <dgm:prSet/>
      <dgm:spPr/>
      <dgm:t>
        <a:bodyPr/>
        <a:lstStyle/>
        <a:p>
          <a:endParaRPr lang="en-US"/>
        </a:p>
      </dgm:t>
    </dgm:pt>
    <dgm:pt modelId="{B4C5F568-23A9-4F50-B5BA-297F847D4CE0}">
      <dgm:prSet custT="1"/>
      <dgm:spPr/>
      <dgm:t>
        <a:bodyPr/>
        <a:lstStyle/>
        <a:p>
          <a:r>
            <a:rPr lang="en-US" sz="1400" dirty="0">
              <a:solidFill>
                <a:sysClr val="windowText" lastClr="000000"/>
              </a:solidFill>
            </a:rPr>
            <a:t>Expand training on trauma-informed care</a:t>
          </a:r>
        </a:p>
      </dgm:t>
    </dgm:pt>
    <dgm:pt modelId="{A64D0268-7FE6-4AF9-B798-B6D11A4A2488}" type="parTrans" cxnId="{A19DC105-74AE-4D07-95A4-3894D5A253FF}">
      <dgm:prSet/>
      <dgm:spPr/>
      <dgm:t>
        <a:bodyPr/>
        <a:lstStyle/>
        <a:p>
          <a:endParaRPr lang="en-US"/>
        </a:p>
      </dgm:t>
    </dgm:pt>
    <dgm:pt modelId="{1B204AE5-D851-4CD5-BBBB-1B3413788D64}" type="sibTrans" cxnId="{A19DC105-74AE-4D07-95A4-3894D5A253FF}">
      <dgm:prSet/>
      <dgm:spPr/>
      <dgm:t>
        <a:bodyPr/>
        <a:lstStyle/>
        <a:p>
          <a:endParaRPr lang="en-US"/>
        </a:p>
      </dgm:t>
    </dgm:pt>
    <dgm:pt modelId="{A759141A-89FD-446F-848D-2ED4AFC297FA}">
      <dgm:prSet custT="1"/>
      <dgm:spPr/>
      <dgm:t>
        <a:bodyPr/>
        <a:lstStyle/>
        <a:p>
          <a:r>
            <a:rPr lang="en-US" sz="1400" dirty="0">
              <a:solidFill>
                <a:sysClr val="windowText" lastClr="000000"/>
              </a:solidFill>
            </a:rPr>
            <a:t>Develop and implement Kindergarten Transition Profile</a:t>
          </a:r>
        </a:p>
      </dgm:t>
    </dgm:pt>
    <dgm:pt modelId="{2ED373AC-77EB-44AE-98E9-6A93E849B26F}" type="parTrans" cxnId="{F71BF4FB-AE5C-46CC-B07A-5ABFEC17671A}">
      <dgm:prSet/>
      <dgm:spPr/>
      <dgm:t>
        <a:bodyPr/>
        <a:lstStyle/>
        <a:p>
          <a:endParaRPr lang="en-US"/>
        </a:p>
      </dgm:t>
    </dgm:pt>
    <dgm:pt modelId="{684A5EA3-746E-4671-BBD3-75FBDAFCEBAF}" type="sibTrans" cxnId="{F71BF4FB-AE5C-46CC-B07A-5ABFEC17671A}">
      <dgm:prSet/>
      <dgm:spPr/>
      <dgm:t>
        <a:bodyPr/>
        <a:lstStyle/>
        <a:p>
          <a:endParaRPr lang="en-US"/>
        </a:p>
      </dgm:t>
    </dgm:pt>
    <dgm:pt modelId="{6BE249AC-9BE5-4C33-922F-A2B222BCA762}">
      <dgm:prSet phldrT="[Text]" custT="1"/>
      <dgm:spPr/>
      <dgm:t>
        <a:bodyPr/>
        <a:lstStyle/>
        <a:p>
          <a:r>
            <a:rPr lang="en-US" sz="1400" dirty="0">
              <a:solidFill>
                <a:sysClr val="windowText" lastClr="000000"/>
              </a:solidFill>
            </a:rPr>
            <a:t>Dissemination of ESSA menu of evidence-based practices </a:t>
          </a:r>
        </a:p>
      </dgm:t>
    </dgm:pt>
    <dgm:pt modelId="{048EAD88-9275-44AE-A86A-EA56A4D8A643}" type="parTrans" cxnId="{E9FED3BC-C4F0-4097-9C91-0675375B152B}">
      <dgm:prSet/>
      <dgm:spPr/>
      <dgm:t>
        <a:bodyPr/>
        <a:lstStyle/>
        <a:p>
          <a:endParaRPr lang="en-US"/>
        </a:p>
      </dgm:t>
    </dgm:pt>
    <dgm:pt modelId="{5DC0B3C6-DF5F-4261-A0FD-82E0D331A3C0}" type="sibTrans" cxnId="{E9FED3BC-C4F0-4097-9C91-0675375B152B}">
      <dgm:prSet/>
      <dgm:spPr/>
      <dgm:t>
        <a:bodyPr/>
        <a:lstStyle/>
        <a:p>
          <a:endParaRPr lang="en-US"/>
        </a:p>
      </dgm:t>
    </dgm:pt>
    <dgm:pt modelId="{354DAFC7-F2C5-4EB3-844C-7522DCF0BE44}">
      <dgm:prSet custT="1"/>
      <dgm:spPr/>
      <dgm:t>
        <a:bodyPr/>
        <a:lstStyle/>
        <a:p>
          <a:r>
            <a:rPr lang="en-US" sz="1400" dirty="0">
              <a:solidFill>
                <a:sysClr val="windowText" lastClr="000000"/>
              </a:solidFill>
            </a:rPr>
            <a:t>Develop communications outreach strategy for parents</a:t>
          </a:r>
        </a:p>
      </dgm:t>
    </dgm:pt>
    <dgm:pt modelId="{8B41E6A6-947E-4593-8D2A-9838840874E4}" type="parTrans" cxnId="{BB4ACEF3-454D-447A-84D3-0653C2763819}">
      <dgm:prSet/>
      <dgm:spPr/>
      <dgm:t>
        <a:bodyPr/>
        <a:lstStyle/>
        <a:p>
          <a:endParaRPr lang="en-US"/>
        </a:p>
      </dgm:t>
    </dgm:pt>
    <dgm:pt modelId="{4AC53C00-E96F-4B14-85F4-EFEC59777BC6}" type="sibTrans" cxnId="{BB4ACEF3-454D-447A-84D3-0653C2763819}">
      <dgm:prSet/>
      <dgm:spPr/>
      <dgm:t>
        <a:bodyPr/>
        <a:lstStyle/>
        <a:p>
          <a:endParaRPr lang="en-US"/>
        </a:p>
      </dgm:t>
    </dgm:pt>
    <dgm:pt modelId="{3DE6FB38-FC70-455F-B850-6580FF659DBD}">
      <dgm:prSet phldrT="[Text]" custT="1"/>
      <dgm:spPr/>
      <dgm:t>
        <a:bodyPr/>
        <a:lstStyle/>
        <a:p>
          <a:r>
            <a:rPr lang="en-US" sz="1400" dirty="0">
              <a:solidFill>
                <a:sysClr val="windowText" lastClr="000000"/>
              </a:solidFill>
            </a:rPr>
            <a:t>Prioritize  community-developed solutions</a:t>
          </a:r>
        </a:p>
      </dgm:t>
    </dgm:pt>
    <dgm:pt modelId="{B96C3438-15BE-44C3-B69E-D6A3CAE2AA37}" type="parTrans" cxnId="{E802F168-C268-4B6A-99FE-F4598AC33105}">
      <dgm:prSet/>
      <dgm:spPr/>
      <dgm:t>
        <a:bodyPr/>
        <a:lstStyle/>
        <a:p>
          <a:endParaRPr lang="en-US"/>
        </a:p>
      </dgm:t>
    </dgm:pt>
    <dgm:pt modelId="{4542D21A-936A-4BEA-98E9-EEEB0363BB95}" type="sibTrans" cxnId="{E802F168-C268-4B6A-99FE-F4598AC33105}">
      <dgm:prSet/>
      <dgm:spPr/>
      <dgm:t>
        <a:bodyPr/>
        <a:lstStyle/>
        <a:p>
          <a:endParaRPr lang="en-US"/>
        </a:p>
      </dgm:t>
    </dgm:pt>
    <dgm:pt modelId="{F285F868-C090-4826-8C8F-47FF33C04725}">
      <dgm:prSet phldrT="[Text]" custT="1"/>
      <dgm:spPr/>
      <dgm:t>
        <a:bodyPr/>
        <a:lstStyle/>
        <a:p>
          <a:r>
            <a:rPr lang="en-US" sz="1400" dirty="0">
              <a:solidFill>
                <a:sysClr val="windowText" lastClr="000000"/>
              </a:solidFill>
            </a:rPr>
            <a:t>Identify priorities for Parent Aware</a:t>
          </a:r>
        </a:p>
      </dgm:t>
    </dgm:pt>
    <dgm:pt modelId="{16023E73-6780-4C8C-A6A4-65E7FB3040D3}" type="parTrans" cxnId="{FFF92DB4-D31E-438D-8789-356ED13862EB}">
      <dgm:prSet/>
      <dgm:spPr/>
      <dgm:t>
        <a:bodyPr/>
        <a:lstStyle/>
        <a:p>
          <a:endParaRPr lang="en-US"/>
        </a:p>
      </dgm:t>
    </dgm:pt>
    <dgm:pt modelId="{D4F526FF-79C8-42DB-BFD9-B3EB9B28B6CA}" type="sibTrans" cxnId="{FFF92DB4-D31E-438D-8789-356ED13862EB}">
      <dgm:prSet/>
      <dgm:spPr/>
      <dgm:t>
        <a:bodyPr/>
        <a:lstStyle/>
        <a:p>
          <a:endParaRPr lang="en-US"/>
        </a:p>
      </dgm:t>
    </dgm:pt>
    <dgm:pt modelId="{A9268144-6591-4625-BF28-8CF85B066709}">
      <dgm:prSet custT="1"/>
      <dgm:spPr/>
      <dgm:t>
        <a:bodyPr/>
        <a:lstStyle/>
        <a:p>
          <a:r>
            <a:rPr lang="en-US" sz="1400" dirty="0">
              <a:solidFill>
                <a:sysClr val="windowText" lastClr="000000"/>
              </a:solidFill>
            </a:rPr>
            <a:t>Support ECCE workforce</a:t>
          </a:r>
        </a:p>
      </dgm:t>
    </dgm:pt>
    <dgm:pt modelId="{80D0B180-38D9-4815-B31F-437A2D3FDF12}" type="parTrans" cxnId="{A153CB64-D06D-4E0F-AEF4-E368386D6A7A}">
      <dgm:prSet/>
      <dgm:spPr/>
      <dgm:t>
        <a:bodyPr/>
        <a:lstStyle/>
        <a:p>
          <a:endParaRPr lang="en-US"/>
        </a:p>
      </dgm:t>
    </dgm:pt>
    <dgm:pt modelId="{F986FB3E-C2CE-4CED-A98A-1E1EB2482007}" type="sibTrans" cxnId="{A153CB64-D06D-4E0F-AEF4-E368386D6A7A}">
      <dgm:prSet/>
      <dgm:spPr/>
      <dgm:t>
        <a:bodyPr/>
        <a:lstStyle/>
        <a:p>
          <a:endParaRPr lang="en-US"/>
        </a:p>
      </dgm:t>
    </dgm:pt>
    <dgm:pt modelId="{E18A1532-C052-4DE0-95EB-B9ADDFEFA8F2}">
      <dgm:prSet custT="1"/>
      <dgm:spPr/>
      <dgm:t>
        <a:bodyPr/>
        <a:lstStyle/>
        <a:p>
          <a:r>
            <a:rPr lang="en-US" sz="1400" dirty="0">
              <a:solidFill>
                <a:sysClr val="windowText" lastClr="000000"/>
              </a:solidFill>
            </a:rPr>
            <a:t>Build state capacity to support dual language learners</a:t>
          </a:r>
        </a:p>
      </dgm:t>
    </dgm:pt>
    <dgm:pt modelId="{9B691319-6EFE-4791-AAE5-710546296EDE}" type="parTrans" cxnId="{47651489-14EB-4EAB-850A-65B16C4FD7EA}">
      <dgm:prSet/>
      <dgm:spPr/>
      <dgm:t>
        <a:bodyPr/>
        <a:lstStyle/>
        <a:p>
          <a:endParaRPr lang="en-US"/>
        </a:p>
      </dgm:t>
    </dgm:pt>
    <dgm:pt modelId="{F90DE7E8-AD15-4829-BFFF-C158CA1F3B24}" type="sibTrans" cxnId="{47651489-14EB-4EAB-850A-65B16C4FD7EA}">
      <dgm:prSet/>
      <dgm:spPr/>
      <dgm:t>
        <a:bodyPr/>
        <a:lstStyle/>
        <a:p>
          <a:endParaRPr lang="en-US"/>
        </a:p>
      </dgm:t>
    </dgm:pt>
    <dgm:pt modelId="{FDD3A240-8480-45AD-880C-28FA03643F40}">
      <dgm:prSet custT="1"/>
      <dgm:spPr/>
      <dgm:t>
        <a:bodyPr/>
        <a:lstStyle/>
        <a:p>
          <a:r>
            <a:rPr lang="en-US" sz="1400" dirty="0">
              <a:solidFill>
                <a:sysClr val="windowText" lastClr="000000"/>
              </a:solidFill>
            </a:rPr>
            <a:t>Promote culturally relevant local policies, practices </a:t>
          </a:r>
          <a:r>
            <a:rPr lang="en-US" sz="1400" i="0" dirty="0">
              <a:solidFill>
                <a:sysClr val="windowText" lastClr="000000"/>
              </a:solidFill>
            </a:rPr>
            <a:t>and </a:t>
          </a:r>
          <a:r>
            <a:rPr lang="en-US" sz="1400" dirty="0">
              <a:solidFill>
                <a:sysClr val="windowText" lastClr="000000"/>
              </a:solidFill>
            </a:rPr>
            <a:t>programs</a:t>
          </a:r>
          <a:endParaRPr lang="en-US" sz="1400" strike="sngStrike" dirty="0">
            <a:solidFill>
              <a:srgbClr val="FF0000"/>
            </a:solidFill>
          </a:endParaRPr>
        </a:p>
      </dgm:t>
    </dgm:pt>
    <dgm:pt modelId="{5AB57496-A33A-431E-9252-6FD910EDEC4E}" type="parTrans" cxnId="{C4D2F406-E868-430D-9F4A-1DBFA8DC17DD}">
      <dgm:prSet/>
      <dgm:spPr/>
      <dgm:t>
        <a:bodyPr/>
        <a:lstStyle/>
        <a:p>
          <a:endParaRPr lang="en-US"/>
        </a:p>
      </dgm:t>
    </dgm:pt>
    <dgm:pt modelId="{D599B49C-031E-4A38-A028-7918A9530225}" type="sibTrans" cxnId="{C4D2F406-E868-430D-9F4A-1DBFA8DC17DD}">
      <dgm:prSet/>
      <dgm:spPr/>
      <dgm:t>
        <a:bodyPr/>
        <a:lstStyle/>
        <a:p>
          <a:endParaRPr lang="en-US"/>
        </a:p>
      </dgm:t>
    </dgm:pt>
    <dgm:pt modelId="{34BB21AD-3EC1-48E7-9327-D58E1A6B81C5}" type="pres">
      <dgm:prSet presAssocID="{E04CDE26-CB88-48CB-BFF6-B8829CF3B66D}" presName="Name0" presStyleCnt="0">
        <dgm:presLayoutVars>
          <dgm:chMax val="11"/>
          <dgm:chPref val="11"/>
          <dgm:dir/>
          <dgm:resizeHandles/>
        </dgm:presLayoutVars>
      </dgm:prSet>
      <dgm:spPr/>
      <dgm:t>
        <a:bodyPr/>
        <a:lstStyle/>
        <a:p>
          <a:endParaRPr lang="en-US"/>
        </a:p>
      </dgm:t>
    </dgm:pt>
    <dgm:pt modelId="{0F18D93B-1E38-43AA-85E7-ECBD989AB884}" type="pres">
      <dgm:prSet presAssocID="{6B58F970-CB02-456E-B8D2-67805E8036C0}" presName="Accent5" presStyleCnt="0"/>
      <dgm:spPr/>
    </dgm:pt>
    <dgm:pt modelId="{9051DCAD-57DD-4ECA-A34E-B288235EEF97}" type="pres">
      <dgm:prSet presAssocID="{6B58F970-CB02-456E-B8D2-67805E8036C0}" presName="Accent" presStyleLbl="node1" presStyleIdx="0" presStyleCnt="5" custLinFactNeighborX="3981" custLinFactNeighborY="-27404"/>
      <dgm:spPr>
        <a:solidFill>
          <a:schemeClr val="accent2"/>
        </a:solidFill>
      </dgm:spPr>
      <dgm:t>
        <a:bodyPr/>
        <a:lstStyle/>
        <a:p>
          <a:endParaRPr lang="en-US"/>
        </a:p>
      </dgm:t>
    </dgm:pt>
    <dgm:pt modelId="{DE235677-37F4-4B7D-90FE-92602524181C}" type="pres">
      <dgm:prSet presAssocID="{6B58F970-CB02-456E-B8D2-67805E8036C0}" presName="ParentBackground5" presStyleCnt="0"/>
      <dgm:spPr/>
    </dgm:pt>
    <dgm:pt modelId="{1F36B1FA-4C84-4F31-9149-BF24CEE4A91C}" type="pres">
      <dgm:prSet presAssocID="{6B58F970-CB02-456E-B8D2-67805E8036C0}" presName="ParentBackground" presStyleLbl="fgAcc1" presStyleIdx="0" presStyleCnt="5" custLinFactNeighborX="3890" custLinFactNeighborY="-29679"/>
      <dgm:spPr/>
      <dgm:t>
        <a:bodyPr/>
        <a:lstStyle/>
        <a:p>
          <a:endParaRPr lang="en-US"/>
        </a:p>
      </dgm:t>
    </dgm:pt>
    <dgm:pt modelId="{F1B72563-40FF-4ED7-A5C9-41684BD43CF8}" type="pres">
      <dgm:prSet presAssocID="{6B58F970-CB02-456E-B8D2-67805E8036C0}" presName="Child5" presStyleLbl="revTx" presStyleIdx="0" presStyleCnt="5" custLinFactNeighborX="9237" custLinFactNeighborY="-45894">
        <dgm:presLayoutVars>
          <dgm:chMax val="0"/>
          <dgm:chPref val="0"/>
          <dgm:bulletEnabled val="1"/>
        </dgm:presLayoutVars>
      </dgm:prSet>
      <dgm:spPr/>
      <dgm:t>
        <a:bodyPr/>
        <a:lstStyle/>
        <a:p>
          <a:endParaRPr lang="en-US"/>
        </a:p>
      </dgm:t>
    </dgm:pt>
    <dgm:pt modelId="{E7AB0CA3-9AF4-4275-BA96-DE45F17DDA2D}" type="pres">
      <dgm:prSet presAssocID="{6B58F970-CB02-456E-B8D2-67805E8036C0}" presName="Parent5" presStyleLbl="revTx" presStyleIdx="0" presStyleCnt="5">
        <dgm:presLayoutVars>
          <dgm:chMax val="1"/>
          <dgm:chPref val="1"/>
          <dgm:bulletEnabled val="1"/>
        </dgm:presLayoutVars>
      </dgm:prSet>
      <dgm:spPr/>
      <dgm:t>
        <a:bodyPr/>
        <a:lstStyle/>
        <a:p>
          <a:endParaRPr lang="en-US"/>
        </a:p>
      </dgm:t>
    </dgm:pt>
    <dgm:pt modelId="{CBD296BE-66E0-4815-9257-61C8E3389F69}" type="pres">
      <dgm:prSet presAssocID="{43F553A3-6B6D-4BB8-B36C-DC0F68F57C19}" presName="Accent4" presStyleCnt="0"/>
      <dgm:spPr/>
    </dgm:pt>
    <dgm:pt modelId="{9783116A-32B4-419E-9958-A7285D7FA200}" type="pres">
      <dgm:prSet presAssocID="{43F553A3-6B6D-4BB8-B36C-DC0F68F57C19}" presName="Accent" presStyleLbl="node1" presStyleIdx="1" presStyleCnt="5" custLinFactNeighborX="880" custLinFactNeighborY="-55164"/>
      <dgm:spPr>
        <a:solidFill>
          <a:schemeClr val="accent2"/>
        </a:solidFill>
      </dgm:spPr>
      <dgm:t>
        <a:bodyPr/>
        <a:lstStyle/>
        <a:p>
          <a:endParaRPr lang="en-US"/>
        </a:p>
      </dgm:t>
    </dgm:pt>
    <dgm:pt modelId="{EBBEB487-A154-4BDF-9485-2B742778EB89}" type="pres">
      <dgm:prSet presAssocID="{43F553A3-6B6D-4BB8-B36C-DC0F68F57C19}" presName="ParentBackground4" presStyleCnt="0"/>
      <dgm:spPr/>
    </dgm:pt>
    <dgm:pt modelId="{6894D1C2-E442-46DC-BF14-1A0C7C8D2A4A}" type="pres">
      <dgm:prSet presAssocID="{43F553A3-6B6D-4BB8-B36C-DC0F68F57C19}" presName="ParentBackground" presStyleLbl="fgAcc1" presStyleIdx="1" presStyleCnt="5" custLinFactNeighborX="803" custLinFactNeighborY="-30748"/>
      <dgm:spPr/>
      <dgm:t>
        <a:bodyPr/>
        <a:lstStyle/>
        <a:p>
          <a:endParaRPr lang="en-US"/>
        </a:p>
      </dgm:t>
    </dgm:pt>
    <dgm:pt modelId="{C839C91F-B4A8-4632-A7A7-E25B5A5F9361}" type="pres">
      <dgm:prSet presAssocID="{43F553A3-6B6D-4BB8-B36C-DC0F68F57C19}" presName="Child4" presStyleLbl="revTx" presStyleIdx="1" presStyleCnt="5" custLinFactNeighborX="12027" custLinFactNeighborY="-58086">
        <dgm:presLayoutVars>
          <dgm:chMax val="0"/>
          <dgm:chPref val="0"/>
          <dgm:bulletEnabled val="1"/>
        </dgm:presLayoutVars>
      </dgm:prSet>
      <dgm:spPr/>
      <dgm:t>
        <a:bodyPr/>
        <a:lstStyle/>
        <a:p>
          <a:endParaRPr lang="en-US"/>
        </a:p>
      </dgm:t>
    </dgm:pt>
    <dgm:pt modelId="{0EEF4DD5-AA12-4213-9D1B-C8DA132B8A3F}" type="pres">
      <dgm:prSet presAssocID="{43F553A3-6B6D-4BB8-B36C-DC0F68F57C19}" presName="Parent4" presStyleLbl="revTx" presStyleIdx="1" presStyleCnt="5">
        <dgm:presLayoutVars>
          <dgm:chMax val="1"/>
          <dgm:chPref val="1"/>
          <dgm:bulletEnabled val="1"/>
        </dgm:presLayoutVars>
      </dgm:prSet>
      <dgm:spPr/>
      <dgm:t>
        <a:bodyPr/>
        <a:lstStyle/>
        <a:p>
          <a:endParaRPr lang="en-US"/>
        </a:p>
      </dgm:t>
    </dgm:pt>
    <dgm:pt modelId="{43E84501-6039-4439-87F1-DD5EADB59494}" type="pres">
      <dgm:prSet presAssocID="{DD856CED-7789-4A4B-B651-DFB25D6EE091}" presName="Accent3" presStyleCnt="0"/>
      <dgm:spPr/>
    </dgm:pt>
    <dgm:pt modelId="{F4C3E110-7017-45F5-8DC2-6817FBC2FC6B}" type="pres">
      <dgm:prSet presAssocID="{DD856CED-7789-4A4B-B651-DFB25D6EE091}" presName="Accent" presStyleLbl="node1" presStyleIdx="2" presStyleCnt="5" custLinFactNeighborX="-1698" custLinFactNeighborY="-25524"/>
      <dgm:spPr>
        <a:solidFill>
          <a:schemeClr val="accent2"/>
        </a:solidFill>
      </dgm:spPr>
      <dgm:t>
        <a:bodyPr/>
        <a:lstStyle/>
        <a:p>
          <a:endParaRPr lang="en-US"/>
        </a:p>
      </dgm:t>
    </dgm:pt>
    <dgm:pt modelId="{252635B1-4B58-48A6-B775-3F6927275459}" type="pres">
      <dgm:prSet presAssocID="{DD856CED-7789-4A4B-B651-DFB25D6EE091}" presName="ParentBackground3" presStyleCnt="0"/>
      <dgm:spPr/>
    </dgm:pt>
    <dgm:pt modelId="{9EE14E65-E1F9-42D1-BA3B-9A98D635242B}" type="pres">
      <dgm:prSet presAssocID="{DD856CED-7789-4A4B-B651-DFB25D6EE091}" presName="ParentBackground" presStyleLbl="fgAcc1" presStyleIdx="2" presStyleCnt="5" custLinFactNeighborX="-2336" custLinFactNeighborY="-30748"/>
      <dgm:spPr/>
      <dgm:t>
        <a:bodyPr/>
        <a:lstStyle/>
        <a:p>
          <a:endParaRPr lang="en-US"/>
        </a:p>
      </dgm:t>
    </dgm:pt>
    <dgm:pt modelId="{8781E3E7-0547-4256-82FF-EF348FA9AAC8}" type="pres">
      <dgm:prSet presAssocID="{DD856CED-7789-4A4B-B651-DFB25D6EE091}" presName="Child3" presStyleLbl="revTx" presStyleIdx="2" presStyleCnt="5" custLinFactNeighborX="139" custLinFactNeighborY="-54761">
        <dgm:presLayoutVars>
          <dgm:chMax val="0"/>
          <dgm:chPref val="0"/>
          <dgm:bulletEnabled val="1"/>
        </dgm:presLayoutVars>
      </dgm:prSet>
      <dgm:spPr/>
      <dgm:t>
        <a:bodyPr/>
        <a:lstStyle/>
        <a:p>
          <a:endParaRPr lang="en-US"/>
        </a:p>
      </dgm:t>
    </dgm:pt>
    <dgm:pt modelId="{DB2BED78-FC6F-4E3B-A5C6-9389EE95BFA7}" type="pres">
      <dgm:prSet presAssocID="{DD856CED-7789-4A4B-B651-DFB25D6EE091}" presName="Parent3" presStyleLbl="revTx" presStyleIdx="2" presStyleCnt="5">
        <dgm:presLayoutVars>
          <dgm:chMax val="1"/>
          <dgm:chPref val="1"/>
          <dgm:bulletEnabled val="1"/>
        </dgm:presLayoutVars>
      </dgm:prSet>
      <dgm:spPr/>
      <dgm:t>
        <a:bodyPr/>
        <a:lstStyle/>
        <a:p>
          <a:endParaRPr lang="en-US"/>
        </a:p>
      </dgm:t>
    </dgm:pt>
    <dgm:pt modelId="{FD76F3E9-10C1-4F40-A8CB-F90F36AE4106}" type="pres">
      <dgm:prSet presAssocID="{EDA04187-C8AB-4EC0-9FB6-0C11F68704E2}" presName="Accent2" presStyleCnt="0"/>
      <dgm:spPr/>
    </dgm:pt>
    <dgm:pt modelId="{E9E75293-A69F-400D-A974-38A69CA0408A}" type="pres">
      <dgm:prSet presAssocID="{EDA04187-C8AB-4EC0-9FB6-0C11F68704E2}" presName="Accent" presStyleLbl="node1" presStyleIdx="3" presStyleCnt="5" custLinFactNeighborX="880" custLinFactNeighborY="-55164"/>
      <dgm:spPr>
        <a:solidFill>
          <a:schemeClr val="accent2"/>
        </a:solidFill>
      </dgm:spPr>
      <dgm:t>
        <a:bodyPr/>
        <a:lstStyle/>
        <a:p>
          <a:endParaRPr lang="en-US"/>
        </a:p>
      </dgm:t>
    </dgm:pt>
    <dgm:pt modelId="{5D05A636-4761-4345-9427-C36BAED0EE2D}" type="pres">
      <dgm:prSet presAssocID="{EDA04187-C8AB-4EC0-9FB6-0C11F68704E2}" presName="ParentBackground2" presStyleCnt="0"/>
      <dgm:spPr/>
    </dgm:pt>
    <dgm:pt modelId="{9230EF8C-93C6-4B9E-BC30-58CC7BD0C556}" type="pres">
      <dgm:prSet presAssocID="{EDA04187-C8AB-4EC0-9FB6-0C11F68704E2}" presName="ParentBackground" presStyleLbl="fgAcc1" presStyleIdx="3" presStyleCnt="5" custLinFactNeighborX="3182" custLinFactNeighborY="-30748"/>
      <dgm:spPr/>
      <dgm:t>
        <a:bodyPr/>
        <a:lstStyle/>
        <a:p>
          <a:endParaRPr lang="en-US"/>
        </a:p>
      </dgm:t>
    </dgm:pt>
    <dgm:pt modelId="{873AD47A-F40A-4620-9457-900B59C81D92}" type="pres">
      <dgm:prSet presAssocID="{EDA04187-C8AB-4EC0-9FB6-0C11F68704E2}" presName="Child2" presStyleLbl="revTx" presStyleIdx="3" presStyleCnt="5" custLinFactNeighborX="3182" custLinFactNeighborY="-51991">
        <dgm:presLayoutVars>
          <dgm:chMax val="0"/>
          <dgm:chPref val="0"/>
          <dgm:bulletEnabled val="1"/>
        </dgm:presLayoutVars>
      </dgm:prSet>
      <dgm:spPr/>
      <dgm:t>
        <a:bodyPr/>
        <a:lstStyle/>
        <a:p>
          <a:endParaRPr lang="en-US"/>
        </a:p>
      </dgm:t>
    </dgm:pt>
    <dgm:pt modelId="{FFA9B8AA-0350-4313-AF75-D6FE2B3A81B2}" type="pres">
      <dgm:prSet presAssocID="{EDA04187-C8AB-4EC0-9FB6-0C11F68704E2}" presName="Parent2" presStyleLbl="revTx" presStyleIdx="3" presStyleCnt="5">
        <dgm:presLayoutVars>
          <dgm:chMax val="1"/>
          <dgm:chPref val="1"/>
          <dgm:bulletEnabled val="1"/>
        </dgm:presLayoutVars>
      </dgm:prSet>
      <dgm:spPr/>
      <dgm:t>
        <a:bodyPr/>
        <a:lstStyle/>
        <a:p>
          <a:endParaRPr lang="en-US"/>
        </a:p>
      </dgm:t>
    </dgm:pt>
    <dgm:pt modelId="{930879FF-6A65-4A3B-BC89-D1668035D083}" type="pres">
      <dgm:prSet presAssocID="{4EE85B9B-843C-47B3-B740-FA58930A5935}" presName="Accent1" presStyleCnt="0"/>
      <dgm:spPr/>
    </dgm:pt>
    <dgm:pt modelId="{50214B69-7EB2-4E14-B6FB-20D303C15E67}" type="pres">
      <dgm:prSet presAssocID="{4EE85B9B-843C-47B3-B740-FA58930A5935}" presName="Accent" presStyleLbl="node1" presStyleIdx="4" presStyleCnt="5" custLinFactNeighborX="450" custLinFactNeighborY="-41668"/>
      <dgm:spPr>
        <a:solidFill>
          <a:schemeClr val="accent2"/>
        </a:solidFill>
      </dgm:spPr>
      <dgm:t>
        <a:bodyPr/>
        <a:lstStyle/>
        <a:p>
          <a:endParaRPr lang="en-US"/>
        </a:p>
      </dgm:t>
    </dgm:pt>
    <dgm:pt modelId="{44B694B5-14C3-4429-8B92-48073358B4AB}" type="pres">
      <dgm:prSet presAssocID="{4EE85B9B-843C-47B3-B740-FA58930A5935}" presName="ParentBackground1" presStyleCnt="0"/>
      <dgm:spPr/>
    </dgm:pt>
    <dgm:pt modelId="{E1A50275-2BAF-45C4-A214-1E8C75167DBC}" type="pres">
      <dgm:prSet presAssocID="{4EE85B9B-843C-47B3-B740-FA58930A5935}" presName="ParentBackground" presStyleLbl="fgAcc1" presStyleIdx="4" presStyleCnt="5" custLinFactNeighborX="1095" custLinFactNeighborY="-30748"/>
      <dgm:spPr/>
      <dgm:t>
        <a:bodyPr/>
        <a:lstStyle/>
        <a:p>
          <a:endParaRPr lang="en-US"/>
        </a:p>
      </dgm:t>
    </dgm:pt>
    <dgm:pt modelId="{FE94CD7F-5EC8-4971-9045-4277A1545A41}" type="pres">
      <dgm:prSet presAssocID="{4EE85B9B-843C-47B3-B740-FA58930A5935}" presName="Child1" presStyleLbl="revTx" presStyleIdx="4" presStyleCnt="5" custLinFactNeighborX="176" custLinFactNeighborY="-53983">
        <dgm:presLayoutVars>
          <dgm:chMax val="0"/>
          <dgm:chPref val="0"/>
          <dgm:bulletEnabled val="1"/>
        </dgm:presLayoutVars>
      </dgm:prSet>
      <dgm:spPr/>
      <dgm:t>
        <a:bodyPr/>
        <a:lstStyle/>
        <a:p>
          <a:endParaRPr lang="en-US"/>
        </a:p>
      </dgm:t>
    </dgm:pt>
    <dgm:pt modelId="{9761A6D0-1025-4339-B19D-42DEA02FE3B3}" type="pres">
      <dgm:prSet presAssocID="{4EE85B9B-843C-47B3-B740-FA58930A5935}" presName="Parent1" presStyleLbl="revTx" presStyleIdx="4" presStyleCnt="5">
        <dgm:presLayoutVars>
          <dgm:chMax val="1"/>
          <dgm:chPref val="1"/>
          <dgm:bulletEnabled val="1"/>
        </dgm:presLayoutVars>
      </dgm:prSet>
      <dgm:spPr/>
      <dgm:t>
        <a:bodyPr/>
        <a:lstStyle/>
        <a:p>
          <a:endParaRPr lang="en-US"/>
        </a:p>
      </dgm:t>
    </dgm:pt>
  </dgm:ptLst>
  <dgm:cxnLst>
    <dgm:cxn modelId="{5C13C32C-5D7E-463E-BD05-FB0ABED0F547}" srcId="{E04CDE26-CB88-48CB-BFF6-B8829CF3B66D}" destId="{DD856CED-7789-4A4B-B651-DFB25D6EE091}" srcOrd="2" destOrd="0" parTransId="{57D61F3C-3921-4925-AEA7-FAA62D08FE6B}" sibTransId="{F801272B-ECF7-444C-8159-B2D9F6FF5235}"/>
    <dgm:cxn modelId="{229B7AC7-ADA0-49D4-B2CD-633B0973C65B}" type="presOf" srcId="{F2EA8A55-8C50-4795-896C-6B951B434EAE}" destId="{8781E3E7-0547-4256-82FF-EF348FA9AAC8}" srcOrd="0" destOrd="0" presId="urn:microsoft.com/office/officeart/2011/layout/CircleProcess"/>
    <dgm:cxn modelId="{E12D3A60-C898-45E2-BE3F-A53E0317D1FA}" srcId="{6B58F970-CB02-456E-B8D2-67805E8036C0}" destId="{3C73CBFB-9977-4D09-AED9-DA09E1543DF1}" srcOrd="0" destOrd="0" parTransId="{DAA7CF1F-298A-4E6F-BBD9-9D34C51D662E}" sibTransId="{795320BC-EE27-4E1B-A3C5-6B00A5660636}"/>
    <dgm:cxn modelId="{DB5E87FC-CE2F-461E-95C7-A370353CC13B}" type="presOf" srcId="{4EE85B9B-843C-47B3-B740-FA58930A5935}" destId="{9761A6D0-1025-4339-B19D-42DEA02FE3B3}" srcOrd="1" destOrd="0" presId="urn:microsoft.com/office/officeart/2011/layout/CircleProcess"/>
    <dgm:cxn modelId="{F1FFE1BA-15C0-4959-8ACA-8AFC614A2646}" type="presOf" srcId="{354DAFC7-F2C5-4EB3-844C-7522DCF0BE44}" destId="{8781E3E7-0547-4256-82FF-EF348FA9AAC8}" srcOrd="0" destOrd="1" presId="urn:microsoft.com/office/officeart/2011/layout/CircleProcess"/>
    <dgm:cxn modelId="{60E8C4D0-AF3D-4D33-80D7-72FACFBA3C83}" srcId="{DD856CED-7789-4A4B-B651-DFB25D6EE091}" destId="{B6AFCA35-E281-42EE-806F-2626B27057BA}" srcOrd="2" destOrd="0" parTransId="{340F0A05-1D35-435A-8DC8-1C2F57B624D9}" sibTransId="{7E8434FC-1806-4C88-A700-AAC20FE2125F}"/>
    <dgm:cxn modelId="{09A5667F-BA22-4688-A4C3-0FE27DA55EAA}" srcId="{E04CDE26-CB88-48CB-BFF6-B8829CF3B66D}" destId="{4EE85B9B-843C-47B3-B740-FA58930A5935}" srcOrd="0" destOrd="0" parTransId="{5E596AEA-277A-442C-9806-35CED3C688A0}" sibTransId="{BA03B726-77F8-49AB-8F43-83DE6A0DCC19}"/>
    <dgm:cxn modelId="{DD7EE074-05A8-4409-8136-48CE3336CBE7}" type="presOf" srcId="{24C37AEB-C1CD-4CFB-A631-8340AC73D2DA}" destId="{C839C91F-B4A8-4632-A7A7-E25B5A5F9361}" srcOrd="0" destOrd="1" presId="urn:microsoft.com/office/officeart/2011/layout/CircleProcess"/>
    <dgm:cxn modelId="{324B9257-053C-488A-BA15-6E40298A8479}" type="presOf" srcId="{DD856CED-7789-4A4B-B651-DFB25D6EE091}" destId="{DB2BED78-FC6F-4E3B-A5C6-9389EE95BFA7}" srcOrd="1" destOrd="0" presId="urn:microsoft.com/office/officeart/2011/layout/CircleProcess"/>
    <dgm:cxn modelId="{8DB61D8E-BA16-46EE-A257-0324A91D0157}" type="presOf" srcId="{3DE6FB38-FC70-455F-B850-6580FF659DBD}" destId="{873AD47A-F40A-4620-9457-900B59C81D92}" srcOrd="0" destOrd="1" presId="urn:microsoft.com/office/officeart/2011/layout/CircleProcess"/>
    <dgm:cxn modelId="{28BBA648-4D88-49F2-83FE-76D7BEF21E5D}" srcId="{43F553A3-6B6D-4BB8-B36C-DC0F68F57C19}" destId="{26B92CDD-60FA-4CB1-B7A1-D33666ECCE85}" srcOrd="0" destOrd="0" parTransId="{A24FC7A6-D188-4B92-8150-9868CB212DED}" sibTransId="{0AD35D05-ED36-4D7D-86F3-C027B922D97E}"/>
    <dgm:cxn modelId="{A153CB64-D06D-4E0F-AEF4-E368386D6A7A}" srcId="{43F553A3-6B6D-4BB8-B36C-DC0F68F57C19}" destId="{A9268144-6591-4625-BF28-8CF85B066709}" srcOrd="5" destOrd="0" parTransId="{80D0B180-38D9-4815-B31F-437A2D3FDF12}" sibTransId="{F986FB3E-C2CE-4CED-A98A-1E1EB2482007}"/>
    <dgm:cxn modelId="{F19F61B8-F004-41F6-8EEF-108570BEC81D}" type="presOf" srcId="{6BE249AC-9BE5-4C33-922F-A2B222BCA762}" destId="{F1B72563-40FF-4ED7-A5C9-41684BD43CF8}" srcOrd="0" destOrd="1" presId="urn:microsoft.com/office/officeart/2011/layout/CircleProcess"/>
    <dgm:cxn modelId="{3DBCA0CE-EF46-463E-80E6-10892FD1C175}" type="presOf" srcId="{B6AFCA35-E281-42EE-806F-2626B27057BA}" destId="{8781E3E7-0547-4256-82FF-EF348FA9AAC8}" srcOrd="0" destOrd="2" presId="urn:microsoft.com/office/officeart/2011/layout/CircleProcess"/>
    <dgm:cxn modelId="{CEEA3DC1-52DC-4A7D-8E2E-66BF88E8A8C8}" type="presOf" srcId="{F285F868-C090-4826-8C8F-47FF33C04725}" destId="{FE94CD7F-5EC8-4971-9045-4277A1545A41}" srcOrd="0" destOrd="3" presId="urn:microsoft.com/office/officeart/2011/layout/CircleProcess"/>
    <dgm:cxn modelId="{865274B6-C7F2-4EAC-AB09-4C4346DE7BC4}" type="presOf" srcId="{0173A4CD-6237-455C-876D-7BE836139896}" destId="{873AD47A-F40A-4620-9457-900B59C81D92}" srcOrd="0" destOrd="0" presId="urn:microsoft.com/office/officeart/2011/layout/CircleProcess"/>
    <dgm:cxn modelId="{FFF92DB4-D31E-438D-8789-356ED13862EB}" srcId="{4EE85B9B-843C-47B3-B740-FA58930A5935}" destId="{F285F868-C090-4826-8C8F-47FF33C04725}" srcOrd="3" destOrd="0" parTransId="{16023E73-6780-4C8C-A6A4-65E7FB3040D3}" sibTransId="{D4F526FF-79C8-42DB-BFD9-B3EB9B28B6CA}"/>
    <dgm:cxn modelId="{C3BEA13A-519F-45FE-B88D-656C8C55F92E}" type="presOf" srcId="{43F553A3-6B6D-4BB8-B36C-DC0F68F57C19}" destId="{0EEF4DD5-AA12-4213-9D1B-C8DA132B8A3F}" srcOrd="1" destOrd="0" presId="urn:microsoft.com/office/officeart/2011/layout/CircleProcess"/>
    <dgm:cxn modelId="{63EC7852-E4AA-42BF-A09F-04C166C56A57}" type="presOf" srcId="{43F553A3-6B6D-4BB8-B36C-DC0F68F57C19}" destId="{6894D1C2-E442-46DC-BF14-1A0C7C8D2A4A}" srcOrd="0" destOrd="0" presId="urn:microsoft.com/office/officeart/2011/layout/CircleProcess"/>
    <dgm:cxn modelId="{A19DC105-74AE-4D07-95A4-3894D5A253FF}" srcId="{43F553A3-6B6D-4BB8-B36C-DC0F68F57C19}" destId="{B4C5F568-23A9-4F50-B5BA-297F847D4CE0}" srcOrd="3" destOrd="0" parTransId="{A64D0268-7FE6-4AF9-B798-B6D11A4A2488}" sibTransId="{1B204AE5-D851-4CD5-BBBB-1B3413788D64}"/>
    <dgm:cxn modelId="{8F2846AA-D69E-4899-8F17-AEDCB2C8E9B8}" srcId="{4EE85B9B-843C-47B3-B740-FA58930A5935}" destId="{FBCCA88C-66D8-49BD-A9E3-F7EA32AC724F}" srcOrd="1" destOrd="0" parTransId="{A8299C53-D7D9-4F40-8890-BD571479F71F}" sibTransId="{B0E6786F-BE62-45E8-8830-658940BF09E3}"/>
    <dgm:cxn modelId="{F92D6315-D3C8-4EDC-A5FC-4EF9759146B6}" srcId="{E04CDE26-CB88-48CB-BFF6-B8829CF3B66D}" destId="{EDA04187-C8AB-4EC0-9FB6-0C11F68704E2}" srcOrd="1" destOrd="0" parTransId="{37F84534-BB2B-4707-AF00-49630930B935}" sibTransId="{63A01589-66E7-41B4-9C8C-DC878A60C617}"/>
    <dgm:cxn modelId="{2450CCA8-12B3-44CE-9BBE-CF5DF9790F80}" srcId="{E04CDE26-CB88-48CB-BFF6-B8829CF3B66D}" destId="{43F553A3-6B6D-4BB8-B36C-DC0F68F57C19}" srcOrd="3" destOrd="0" parTransId="{D3AF3086-8F23-47B7-AE06-A6E1775937C6}" sibTransId="{14D6DA39-B72C-42E8-94CE-5B4542A6C696}"/>
    <dgm:cxn modelId="{7E0D34C2-34CD-4A17-8062-43999843A715}" type="presOf" srcId="{6B58F970-CB02-456E-B8D2-67805E8036C0}" destId="{E7AB0CA3-9AF4-4275-BA96-DE45F17DDA2D}" srcOrd="1" destOrd="0" presId="urn:microsoft.com/office/officeart/2011/layout/CircleProcess"/>
    <dgm:cxn modelId="{B8F74896-4BCE-4E31-9EA5-313EB1427057}" srcId="{EDA04187-C8AB-4EC0-9FB6-0C11F68704E2}" destId="{0173A4CD-6237-455C-876D-7BE836139896}" srcOrd="0" destOrd="0" parTransId="{2C3A6A3D-A5E2-460D-898E-5E52C1E23BD4}" sibTransId="{748D9AF8-7831-477D-933D-C403EB7C1FA0}"/>
    <dgm:cxn modelId="{688B8CE0-E425-4208-88BF-F13ADD28C800}" type="presOf" srcId="{FBCCA88C-66D8-49BD-A9E3-F7EA32AC724F}" destId="{FE94CD7F-5EC8-4971-9045-4277A1545A41}" srcOrd="0" destOrd="1" presId="urn:microsoft.com/office/officeart/2011/layout/CircleProcess"/>
    <dgm:cxn modelId="{47651489-14EB-4EAB-850A-65B16C4FD7EA}" srcId="{43F553A3-6B6D-4BB8-B36C-DC0F68F57C19}" destId="{E18A1532-C052-4DE0-95EB-B9ADDFEFA8F2}" srcOrd="2" destOrd="0" parTransId="{9B691319-6EFE-4791-AAE5-710546296EDE}" sibTransId="{F90DE7E8-AD15-4829-BFFF-C158CA1F3B24}"/>
    <dgm:cxn modelId="{2C61C26F-514A-4795-90CF-6836D15D3BA9}" type="presOf" srcId="{DE09B595-5B34-4776-A7A9-CDD9C7FCFE4D}" destId="{FE94CD7F-5EC8-4971-9045-4277A1545A41}" srcOrd="0" destOrd="2" presId="urn:microsoft.com/office/officeart/2011/layout/CircleProcess"/>
    <dgm:cxn modelId="{F1DD615C-58E8-4AF6-A30B-8E92050A8707}" type="presOf" srcId="{A9268144-6591-4625-BF28-8CF85B066709}" destId="{C839C91F-B4A8-4632-A7A7-E25B5A5F9361}" srcOrd="0" destOrd="5" presId="urn:microsoft.com/office/officeart/2011/layout/CircleProcess"/>
    <dgm:cxn modelId="{E8270728-C856-42AE-9A9C-3CFEA096668C}" type="presOf" srcId="{6B58F970-CB02-456E-B8D2-67805E8036C0}" destId="{1F36B1FA-4C84-4F31-9149-BF24CEE4A91C}" srcOrd="0" destOrd="0" presId="urn:microsoft.com/office/officeart/2011/layout/CircleProcess"/>
    <dgm:cxn modelId="{C4D2F406-E868-430D-9F4A-1DBFA8DC17DD}" srcId="{DD856CED-7789-4A4B-B651-DFB25D6EE091}" destId="{FDD3A240-8480-45AD-880C-28FA03643F40}" srcOrd="3" destOrd="0" parTransId="{5AB57496-A33A-431E-9252-6FD910EDEC4E}" sibTransId="{D599B49C-031E-4A38-A028-7918A9530225}"/>
    <dgm:cxn modelId="{5AAB9348-214A-4FB7-906D-4C2468A5E3C8}" type="presOf" srcId="{26B92CDD-60FA-4CB1-B7A1-D33666ECCE85}" destId="{C839C91F-B4A8-4632-A7A7-E25B5A5F9361}" srcOrd="0" destOrd="0" presId="urn:microsoft.com/office/officeart/2011/layout/CircleProcess"/>
    <dgm:cxn modelId="{330ADC26-C95B-4B92-90D4-DBC21E2AF676}" srcId="{4EE85B9B-843C-47B3-B740-FA58930A5935}" destId="{DE09B595-5B34-4776-A7A9-CDD9C7FCFE4D}" srcOrd="2" destOrd="0" parTransId="{C7B4D815-65C3-47EC-9883-BF3C00E1A2CB}" sibTransId="{7E39F155-D25C-4F34-B327-9217031FDCFE}"/>
    <dgm:cxn modelId="{DBB94ED3-45C9-4731-9270-7C06A54F3845}" srcId="{4EE85B9B-843C-47B3-B740-FA58930A5935}" destId="{D49F5228-3FD2-429C-801C-E6A86265798F}" srcOrd="0" destOrd="0" parTransId="{3E64544C-881A-4429-A5EA-29DCC69312EA}" sibTransId="{2ACC2B73-39A6-4F63-9603-6F765C46AF5A}"/>
    <dgm:cxn modelId="{055A3214-3B77-443C-BB4D-88649951D94A}" type="presOf" srcId="{EDA04187-C8AB-4EC0-9FB6-0C11F68704E2}" destId="{9230EF8C-93C6-4B9E-BC30-58CC7BD0C556}" srcOrd="0" destOrd="0" presId="urn:microsoft.com/office/officeart/2011/layout/CircleProcess"/>
    <dgm:cxn modelId="{D728B339-C7E2-4E33-9D66-E94E6F6CE929}" type="presOf" srcId="{FDD3A240-8480-45AD-880C-28FA03643F40}" destId="{8781E3E7-0547-4256-82FF-EF348FA9AAC8}" srcOrd="0" destOrd="3" presId="urn:microsoft.com/office/officeart/2011/layout/CircleProcess"/>
    <dgm:cxn modelId="{E4DF3476-535C-40EE-993E-37EA78F8FC47}" type="presOf" srcId="{B4C5F568-23A9-4F50-B5BA-297F847D4CE0}" destId="{C839C91F-B4A8-4632-A7A7-E25B5A5F9361}" srcOrd="0" destOrd="3" presId="urn:microsoft.com/office/officeart/2011/layout/CircleProcess"/>
    <dgm:cxn modelId="{C01480BC-5D1C-42C4-AFBC-0674C72BE8A7}" type="presOf" srcId="{A759141A-89FD-446F-848D-2ED4AFC297FA}" destId="{C839C91F-B4A8-4632-A7A7-E25B5A5F9361}" srcOrd="0" destOrd="4" presId="urn:microsoft.com/office/officeart/2011/layout/CircleProcess"/>
    <dgm:cxn modelId="{90E859BF-775F-473A-AACE-E6DA5AB90D33}" type="presOf" srcId="{4EE85B9B-843C-47B3-B740-FA58930A5935}" destId="{E1A50275-2BAF-45C4-A214-1E8C75167DBC}" srcOrd="0" destOrd="0" presId="urn:microsoft.com/office/officeart/2011/layout/CircleProcess"/>
    <dgm:cxn modelId="{6B9835D7-180F-49E3-90C7-8304A8D47B3D}" type="presOf" srcId="{E18A1532-C052-4DE0-95EB-B9ADDFEFA8F2}" destId="{C839C91F-B4A8-4632-A7A7-E25B5A5F9361}" srcOrd="0" destOrd="2" presId="urn:microsoft.com/office/officeart/2011/layout/CircleProcess"/>
    <dgm:cxn modelId="{A63ACE2A-C496-4A66-BD46-FE870287733B}" type="presOf" srcId="{DD856CED-7789-4A4B-B651-DFB25D6EE091}" destId="{9EE14E65-E1F9-42D1-BA3B-9A98D635242B}" srcOrd="0" destOrd="0" presId="urn:microsoft.com/office/officeart/2011/layout/CircleProcess"/>
    <dgm:cxn modelId="{739BE657-23E3-4656-8EB7-6E0AEA107FDB}" type="presOf" srcId="{EDA04187-C8AB-4EC0-9FB6-0C11F68704E2}" destId="{FFA9B8AA-0350-4313-AF75-D6FE2B3A81B2}" srcOrd="1" destOrd="0" presId="urn:microsoft.com/office/officeart/2011/layout/CircleProcess"/>
    <dgm:cxn modelId="{4B075F81-0894-4955-8580-A95282CCD3E1}" type="presOf" srcId="{E04CDE26-CB88-48CB-BFF6-B8829CF3B66D}" destId="{34BB21AD-3EC1-48E7-9327-D58E1A6B81C5}" srcOrd="0" destOrd="0" presId="urn:microsoft.com/office/officeart/2011/layout/CircleProcess"/>
    <dgm:cxn modelId="{6CC0CCD1-3238-4AC9-9B3E-842D2BBA9DEA}" type="presOf" srcId="{228556CD-F3B0-477C-B64E-36815DFC5B48}" destId="{8781E3E7-0547-4256-82FF-EF348FA9AAC8}" srcOrd="0" destOrd="4" presId="urn:microsoft.com/office/officeart/2011/layout/CircleProcess"/>
    <dgm:cxn modelId="{12361A63-FE3E-409C-AD6B-962E8B0909C6}" srcId="{43F553A3-6B6D-4BB8-B36C-DC0F68F57C19}" destId="{24C37AEB-C1CD-4CFB-A631-8340AC73D2DA}" srcOrd="1" destOrd="0" parTransId="{747E8BB2-5558-497A-9AC2-BE83F68BAC78}" sibTransId="{35B7C8C4-4323-4FC0-AAEF-0297AF71C2DD}"/>
    <dgm:cxn modelId="{F71BF4FB-AE5C-46CC-B07A-5ABFEC17671A}" srcId="{43F553A3-6B6D-4BB8-B36C-DC0F68F57C19}" destId="{A759141A-89FD-446F-848D-2ED4AFC297FA}" srcOrd="4" destOrd="0" parTransId="{2ED373AC-77EB-44AE-98E9-6A93E849B26F}" sibTransId="{684A5EA3-746E-4671-BBD3-75FBDAFCEBAF}"/>
    <dgm:cxn modelId="{E9FED3BC-C4F0-4097-9C91-0675375B152B}" srcId="{6B58F970-CB02-456E-B8D2-67805E8036C0}" destId="{6BE249AC-9BE5-4C33-922F-A2B222BCA762}" srcOrd="1" destOrd="0" parTransId="{048EAD88-9275-44AE-A86A-EA56A4D8A643}" sibTransId="{5DC0B3C6-DF5F-4261-A0FD-82E0D331A3C0}"/>
    <dgm:cxn modelId="{BF97C82D-4759-4361-AD4B-F044025A19D5}" srcId="{DD856CED-7789-4A4B-B651-DFB25D6EE091}" destId="{F2EA8A55-8C50-4795-896C-6B951B434EAE}" srcOrd="0" destOrd="0" parTransId="{E890A469-583F-4F7B-9FCC-CC667D5437E2}" sibTransId="{906BC9DF-A587-4CF1-ABBD-85D849FB7CB8}"/>
    <dgm:cxn modelId="{9EA0DD9C-B0EA-4C90-8F53-C940E4810CF3}" type="presOf" srcId="{D49F5228-3FD2-429C-801C-E6A86265798F}" destId="{FE94CD7F-5EC8-4971-9045-4277A1545A41}" srcOrd="0" destOrd="0" presId="urn:microsoft.com/office/officeart/2011/layout/CircleProcess"/>
    <dgm:cxn modelId="{E802F168-C268-4B6A-99FE-F4598AC33105}" srcId="{EDA04187-C8AB-4EC0-9FB6-0C11F68704E2}" destId="{3DE6FB38-FC70-455F-B850-6580FF659DBD}" srcOrd="1" destOrd="0" parTransId="{B96C3438-15BE-44C3-B69E-D6A3CAE2AA37}" sibTransId="{4542D21A-936A-4BEA-98E9-EEEB0363BB95}"/>
    <dgm:cxn modelId="{836180B6-50DC-4758-81C6-4827B9434B69}" srcId="{E04CDE26-CB88-48CB-BFF6-B8829CF3B66D}" destId="{6B58F970-CB02-456E-B8D2-67805E8036C0}" srcOrd="4" destOrd="0" parTransId="{737F88EF-C5ED-4778-B192-DE322EC8E1D3}" sibTransId="{08F5E6DF-C1C5-43D7-BF20-9DFAE33C7623}"/>
    <dgm:cxn modelId="{BB4ACEF3-454D-447A-84D3-0653C2763819}" srcId="{DD856CED-7789-4A4B-B651-DFB25D6EE091}" destId="{354DAFC7-F2C5-4EB3-844C-7522DCF0BE44}" srcOrd="1" destOrd="0" parTransId="{8B41E6A6-947E-4593-8D2A-9838840874E4}" sibTransId="{4AC53C00-E96F-4B14-85F4-EFEC59777BC6}"/>
    <dgm:cxn modelId="{76446DAF-C52F-41DE-90E2-7AC55104CC51}" srcId="{DD856CED-7789-4A4B-B651-DFB25D6EE091}" destId="{228556CD-F3B0-477C-B64E-36815DFC5B48}" srcOrd="4" destOrd="0" parTransId="{F6DC0F0F-444F-43BB-B097-B7518A11E55A}" sibTransId="{97145FFF-314B-47AF-9538-0B17ABFBDA70}"/>
    <dgm:cxn modelId="{E974B83E-D3D5-41C4-9A67-53CE10B14070}" type="presOf" srcId="{3C73CBFB-9977-4D09-AED9-DA09E1543DF1}" destId="{F1B72563-40FF-4ED7-A5C9-41684BD43CF8}" srcOrd="0" destOrd="0" presId="urn:microsoft.com/office/officeart/2011/layout/CircleProcess"/>
    <dgm:cxn modelId="{2E6E9FEF-F549-4BB5-A0E3-8B6D89FE98F7}" type="presParOf" srcId="{34BB21AD-3EC1-48E7-9327-D58E1A6B81C5}" destId="{0F18D93B-1E38-43AA-85E7-ECBD989AB884}" srcOrd="0" destOrd="0" presId="urn:microsoft.com/office/officeart/2011/layout/CircleProcess"/>
    <dgm:cxn modelId="{14419D2F-0CF3-415E-9076-B0638E091D2D}" type="presParOf" srcId="{0F18D93B-1E38-43AA-85E7-ECBD989AB884}" destId="{9051DCAD-57DD-4ECA-A34E-B288235EEF97}" srcOrd="0" destOrd="0" presId="urn:microsoft.com/office/officeart/2011/layout/CircleProcess"/>
    <dgm:cxn modelId="{B2A16C63-465E-4FB4-A81B-4625E74FC251}" type="presParOf" srcId="{34BB21AD-3EC1-48E7-9327-D58E1A6B81C5}" destId="{DE235677-37F4-4B7D-90FE-92602524181C}" srcOrd="1" destOrd="0" presId="urn:microsoft.com/office/officeart/2011/layout/CircleProcess"/>
    <dgm:cxn modelId="{86454980-7676-4ACF-B986-D0CBFB3A8C33}" type="presParOf" srcId="{DE235677-37F4-4B7D-90FE-92602524181C}" destId="{1F36B1FA-4C84-4F31-9149-BF24CEE4A91C}" srcOrd="0" destOrd="0" presId="urn:microsoft.com/office/officeart/2011/layout/CircleProcess"/>
    <dgm:cxn modelId="{C00A5757-49F4-4849-8319-0DE852983DF2}" type="presParOf" srcId="{34BB21AD-3EC1-48E7-9327-D58E1A6B81C5}" destId="{F1B72563-40FF-4ED7-A5C9-41684BD43CF8}" srcOrd="2" destOrd="0" presId="urn:microsoft.com/office/officeart/2011/layout/CircleProcess"/>
    <dgm:cxn modelId="{A2C699BF-40B1-4430-A942-09F29BD0BFF7}" type="presParOf" srcId="{34BB21AD-3EC1-48E7-9327-D58E1A6B81C5}" destId="{E7AB0CA3-9AF4-4275-BA96-DE45F17DDA2D}" srcOrd="3" destOrd="0" presId="urn:microsoft.com/office/officeart/2011/layout/CircleProcess"/>
    <dgm:cxn modelId="{5A8CF5E5-B044-4317-BC49-99F907929311}" type="presParOf" srcId="{34BB21AD-3EC1-48E7-9327-D58E1A6B81C5}" destId="{CBD296BE-66E0-4815-9257-61C8E3389F69}" srcOrd="4" destOrd="0" presId="urn:microsoft.com/office/officeart/2011/layout/CircleProcess"/>
    <dgm:cxn modelId="{CB629BE4-BC1B-4F8D-8969-D7F610844279}" type="presParOf" srcId="{CBD296BE-66E0-4815-9257-61C8E3389F69}" destId="{9783116A-32B4-419E-9958-A7285D7FA200}" srcOrd="0" destOrd="0" presId="urn:microsoft.com/office/officeart/2011/layout/CircleProcess"/>
    <dgm:cxn modelId="{37B47F8A-9D9D-4BF2-A506-AE40D0AFF985}" type="presParOf" srcId="{34BB21AD-3EC1-48E7-9327-D58E1A6B81C5}" destId="{EBBEB487-A154-4BDF-9485-2B742778EB89}" srcOrd="5" destOrd="0" presId="urn:microsoft.com/office/officeart/2011/layout/CircleProcess"/>
    <dgm:cxn modelId="{28A4B426-635F-4D3E-8E00-99106746B293}" type="presParOf" srcId="{EBBEB487-A154-4BDF-9485-2B742778EB89}" destId="{6894D1C2-E442-46DC-BF14-1A0C7C8D2A4A}" srcOrd="0" destOrd="0" presId="urn:microsoft.com/office/officeart/2011/layout/CircleProcess"/>
    <dgm:cxn modelId="{2A708DF8-7C44-4061-BAF3-18BD37CA9F6F}" type="presParOf" srcId="{34BB21AD-3EC1-48E7-9327-D58E1A6B81C5}" destId="{C839C91F-B4A8-4632-A7A7-E25B5A5F9361}" srcOrd="6" destOrd="0" presId="urn:microsoft.com/office/officeart/2011/layout/CircleProcess"/>
    <dgm:cxn modelId="{F440CF80-7BE5-4DD5-88BB-C579F9493D19}" type="presParOf" srcId="{34BB21AD-3EC1-48E7-9327-D58E1A6B81C5}" destId="{0EEF4DD5-AA12-4213-9D1B-C8DA132B8A3F}" srcOrd="7" destOrd="0" presId="urn:microsoft.com/office/officeart/2011/layout/CircleProcess"/>
    <dgm:cxn modelId="{77C46AF0-6947-449F-B90D-F4503C719328}" type="presParOf" srcId="{34BB21AD-3EC1-48E7-9327-D58E1A6B81C5}" destId="{43E84501-6039-4439-87F1-DD5EADB59494}" srcOrd="8" destOrd="0" presId="urn:microsoft.com/office/officeart/2011/layout/CircleProcess"/>
    <dgm:cxn modelId="{18ABAE8C-4AEB-4610-A989-568943480BF2}" type="presParOf" srcId="{43E84501-6039-4439-87F1-DD5EADB59494}" destId="{F4C3E110-7017-45F5-8DC2-6817FBC2FC6B}" srcOrd="0" destOrd="0" presId="urn:microsoft.com/office/officeart/2011/layout/CircleProcess"/>
    <dgm:cxn modelId="{2CB55954-A64B-482A-95D5-83EA4479EC1A}" type="presParOf" srcId="{34BB21AD-3EC1-48E7-9327-D58E1A6B81C5}" destId="{252635B1-4B58-48A6-B775-3F6927275459}" srcOrd="9" destOrd="0" presId="urn:microsoft.com/office/officeart/2011/layout/CircleProcess"/>
    <dgm:cxn modelId="{9EEE60B6-6B66-4602-9E95-1044059D192D}" type="presParOf" srcId="{252635B1-4B58-48A6-B775-3F6927275459}" destId="{9EE14E65-E1F9-42D1-BA3B-9A98D635242B}" srcOrd="0" destOrd="0" presId="urn:microsoft.com/office/officeart/2011/layout/CircleProcess"/>
    <dgm:cxn modelId="{08995531-8DD6-43BF-96E9-3AEED4391127}" type="presParOf" srcId="{34BB21AD-3EC1-48E7-9327-D58E1A6B81C5}" destId="{8781E3E7-0547-4256-82FF-EF348FA9AAC8}" srcOrd="10" destOrd="0" presId="urn:microsoft.com/office/officeart/2011/layout/CircleProcess"/>
    <dgm:cxn modelId="{05E980E1-3F5B-4028-AE52-8C62568636F6}" type="presParOf" srcId="{34BB21AD-3EC1-48E7-9327-D58E1A6B81C5}" destId="{DB2BED78-FC6F-4E3B-A5C6-9389EE95BFA7}" srcOrd="11" destOrd="0" presId="urn:microsoft.com/office/officeart/2011/layout/CircleProcess"/>
    <dgm:cxn modelId="{98EB9106-0CF4-4868-AE8A-5006E7B44576}" type="presParOf" srcId="{34BB21AD-3EC1-48E7-9327-D58E1A6B81C5}" destId="{FD76F3E9-10C1-4F40-A8CB-F90F36AE4106}" srcOrd="12" destOrd="0" presId="urn:microsoft.com/office/officeart/2011/layout/CircleProcess"/>
    <dgm:cxn modelId="{6F177356-E140-4512-8807-265F9CCB97B5}" type="presParOf" srcId="{FD76F3E9-10C1-4F40-A8CB-F90F36AE4106}" destId="{E9E75293-A69F-400D-A974-38A69CA0408A}" srcOrd="0" destOrd="0" presId="urn:microsoft.com/office/officeart/2011/layout/CircleProcess"/>
    <dgm:cxn modelId="{1AAB665B-FBBB-46A2-B0BF-F3845A54FBA8}" type="presParOf" srcId="{34BB21AD-3EC1-48E7-9327-D58E1A6B81C5}" destId="{5D05A636-4761-4345-9427-C36BAED0EE2D}" srcOrd="13" destOrd="0" presId="urn:microsoft.com/office/officeart/2011/layout/CircleProcess"/>
    <dgm:cxn modelId="{4F792A2D-2256-4A6C-9979-C12BB8D579B7}" type="presParOf" srcId="{5D05A636-4761-4345-9427-C36BAED0EE2D}" destId="{9230EF8C-93C6-4B9E-BC30-58CC7BD0C556}" srcOrd="0" destOrd="0" presId="urn:microsoft.com/office/officeart/2011/layout/CircleProcess"/>
    <dgm:cxn modelId="{ABD9F503-3BBB-4D65-94B4-D806F5A0F5C3}" type="presParOf" srcId="{34BB21AD-3EC1-48E7-9327-D58E1A6B81C5}" destId="{873AD47A-F40A-4620-9457-900B59C81D92}" srcOrd="14" destOrd="0" presId="urn:microsoft.com/office/officeart/2011/layout/CircleProcess"/>
    <dgm:cxn modelId="{F67CD93E-14FA-4A2B-8099-72CE9103D143}" type="presParOf" srcId="{34BB21AD-3EC1-48E7-9327-D58E1A6B81C5}" destId="{FFA9B8AA-0350-4313-AF75-D6FE2B3A81B2}" srcOrd="15" destOrd="0" presId="urn:microsoft.com/office/officeart/2011/layout/CircleProcess"/>
    <dgm:cxn modelId="{3603AAAA-75A9-4E2F-AD70-FF0BC058F4A8}" type="presParOf" srcId="{34BB21AD-3EC1-48E7-9327-D58E1A6B81C5}" destId="{930879FF-6A65-4A3B-BC89-D1668035D083}" srcOrd="16" destOrd="0" presId="urn:microsoft.com/office/officeart/2011/layout/CircleProcess"/>
    <dgm:cxn modelId="{DD8A6723-050B-442A-BFF0-D2AE1B0E611E}" type="presParOf" srcId="{930879FF-6A65-4A3B-BC89-D1668035D083}" destId="{50214B69-7EB2-4E14-B6FB-20D303C15E67}" srcOrd="0" destOrd="0" presId="urn:microsoft.com/office/officeart/2011/layout/CircleProcess"/>
    <dgm:cxn modelId="{24CD9948-6015-4929-81BF-67E8A1F2ED9A}" type="presParOf" srcId="{34BB21AD-3EC1-48E7-9327-D58E1A6B81C5}" destId="{44B694B5-14C3-4429-8B92-48073358B4AB}" srcOrd="17" destOrd="0" presId="urn:microsoft.com/office/officeart/2011/layout/CircleProcess"/>
    <dgm:cxn modelId="{F4BFC183-FC6B-40FC-AD0E-E6BBBCD1FFA8}" type="presParOf" srcId="{44B694B5-14C3-4429-8B92-48073358B4AB}" destId="{E1A50275-2BAF-45C4-A214-1E8C75167DBC}" srcOrd="0" destOrd="0" presId="urn:microsoft.com/office/officeart/2011/layout/CircleProcess"/>
    <dgm:cxn modelId="{5D32664C-5BD6-4244-A99F-7585C7DF2F6A}" type="presParOf" srcId="{34BB21AD-3EC1-48E7-9327-D58E1A6B81C5}" destId="{FE94CD7F-5EC8-4971-9045-4277A1545A41}" srcOrd="18" destOrd="0" presId="urn:microsoft.com/office/officeart/2011/layout/CircleProcess"/>
    <dgm:cxn modelId="{1EF7374E-FF3F-48FE-9F46-32C67F1EF6F6}" type="presParOf" srcId="{34BB21AD-3EC1-48E7-9327-D58E1A6B81C5}" destId="{9761A6D0-1025-4339-B19D-42DEA02FE3B3}" srcOrd="19"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51DCAD-57DD-4ECA-A34E-B288235EEF97}">
      <dsp:nvSpPr>
        <dsp:cNvPr id="0" name=""/>
        <dsp:cNvSpPr/>
      </dsp:nvSpPr>
      <dsp:spPr>
        <a:xfrm>
          <a:off x="9994691" y="496814"/>
          <a:ext cx="2251821" cy="2252189"/>
        </a:xfrm>
        <a:prstGeom prst="ellipse">
          <a:avLst/>
        </a:prstGeom>
        <a:solidFill>
          <a:schemeClr val="accent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36B1FA-4C84-4F31-9149-BF24CEE4A91C}">
      <dsp:nvSpPr>
        <dsp:cNvPr id="0" name=""/>
        <dsp:cNvSpPr/>
      </dsp:nvSpPr>
      <dsp:spPr>
        <a:xfrm>
          <a:off x="10061116" y="565233"/>
          <a:ext cx="2102019" cy="2102017"/>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a:t>Improve Overall Quality of Programs</a:t>
          </a:r>
        </a:p>
      </dsp:txBody>
      <dsp:txXfrm>
        <a:off x="10361919" y="865578"/>
        <a:ext cx="1501613" cy="1501328"/>
      </dsp:txXfrm>
    </dsp:sp>
    <dsp:sp modelId="{F1B72563-40FF-4ED7-A5C9-41684BD43CF8}">
      <dsp:nvSpPr>
        <dsp:cNvPr id="0" name=""/>
        <dsp:cNvSpPr/>
      </dsp:nvSpPr>
      <dsp:spPr>
        <a:xfrm>
          <a:off x="10173511" y="2841094"/>
          <a:ext cx="2102019" cy="1234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ysClr val="windowText" lastClr="000000"/>
              </a:solidFill>
            </a:rPr>
            <a:t>State, regional and local P-3 professional learning and quality improvement opportunities </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Dissemination of ESSA menu of evidence-based practices </a:t>
          </a:r>
        </a:p>
      </dsp:txBody>
      <dsp:txXfrm>
        <a:off x="10173511" y="2841094"/>
        <a:ext cx="2102019" cy="1234574"/>
      </dsp:txXfrm>
    </dsp:sp>
    <dsp:sp modelId="{9783116A-32B4-419E-9958-A7285D7FA200}">
      <dsp:nvSpPr>
        <dsp:cNvPr id="0" name=""/>
        <dsp:cNvSpPr/>
      </dsp:nvSpPr>
      <dsp:spPr>
        <a:xfrm rot="2700000">
          <a:off x="7604677" y="466836"/>
          <a:ext cx="2251561" cy="2251561"/>
        </a:xfrm>
        <a:prstGeom prst="teardrop">
          <a:avLst>
            <a:gd name="adj" fmla="val 100000"/>
          </a:avLst>
        </a:prstGeom>
        <a:solidFill>
          <a:schemeClr val="accent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94D1C2-E442-46DC-BF14-1A0C7C8D2A4A}">
      <dsp:nvSpPr>
        <dsp:cNvPr id="0" name=""/>
        <dsp:cNvSpPr/>
      </dsp:nvSpPr>
      <dsp:spPr>
        <a:xfrm>
          <a:off x="7670104" y="542762"/>
          <a:ext cx="2102019" cy="2102017"/>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a:t>Promote Best Practices</a:t>
          </a:r>
        </a:p>
      </dsp:txBody>
      <dsp:txXfrm>
        <a:off x="7969708" y="843107"/>
        <a:ext cx="1501613" cy="1501328"/>
      </dsp:txXfrm>
    </dsp:sp>
    <dsp:sp modelId="{C839C91F-B4A8-4632-A7A7-E25B5A5F9361}">
      <dsp:nvSpPr>
        <dsp:cNvPr id="0" name=""/>
        <dsp:cNvSpPr/>
      </dsp:nvSpPr>
      <dsp:spPr>
        <a:xfrm>
          <a:off x="7906035" y="2690574"/>
          <a:ext cx="2102019" cy="1234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ysClr val="windowText" lastClr="000000"/>
              </a:solidFill>
            </a:rPr>
            <a:t>Develop local Communities of Practice </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Enhance ECCE professional development system</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Build state capacity to support dual language learners</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Expand training on trauma-informed care</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Develop and implement Kindergarten Transition Profile</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Support ECCE workforce</a:t>
          </a:r>
        </a:p>
      </dsp:txBody>
      <dsp:txXfrm>
        <a:off x="7906035" y="2690574"/>
        <a:ext cx="2102019" cy="1234574"/>
      </dsp:txXfrm>
    </dsp:sp>
    <dsp:sp modelId="{F4C3E110-7017-45F5-8DC2-6817FBC2FC6B}">
      <dsp:nvSpPr>
        <dsp:cNvPr id="0" name=""/>
        <dsp:cNvSpPr/>
      </dsp:nvSpPr>
      <dsp:spPr>
        <a:xfrm rot="2700000">
          <a:off x="5196466" y="466836"/>
          <a:ext cx="2251561" cy="2251561"/>
        </a:xfrm>
        <a:prstGeom prst="teardrop">
          <a:avLst>
            <a:gd name="adj" fmla="val 100000"/>
          </a:avLst>
        </a:prstGeom>
        <a:solidFill>
          <a:schemeClr val="accent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E14E65-E1F9-42D1-BA3B-9A98D635242B}">
      <dsp:nvSpPr>
        <dsp:cNvPr id="0" name=""/>
        <dsp:cNvSpPr/>
      </dsp:nvSpPr>
      <dsp:spPr>
        <a:xfrm>
          <a:off x="5276800" y="542762"/>
          <a:ext cx="2102019" cy="2102017"/>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a:t>Design Mixed Delivery System</a:t>
          </a:r>
        </a:p>
      </dsp:txBody>
      <dsp:txXfrm>
        <a:off x="5576404" y="843107"/>
        <a:ext cx="1501613" cy="1501328"/>
      </dsp:txXfrm>
    </dsp:sp>
    <dsp:sp modelId="{8781E3E7-0547-4256-82FF-EF348FA9AAC8}">
      <dsp:nvSpPr>
        <dsp:cNvPr id="0" name=""/>
        <dsp:cNvSpPr/>
      </dsp:nvSpPr>
      <dsp:spPr>
        <a:xfrm>
          <a:off x="5328825" y="2731624"/>
          <a:ext cx="2102019" cy="1234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ysClr val="windowText" lastClr="000000"/>
              </a:solidFill>
            </a:rPr>
            <a:t>Maximize parental choice and involvement</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Develop communications outreach strategy for parents</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Explore </a:t>
          </a:r>
          <a:r>
            <a:rPr lang="en-US" sz="1400" kern="1200" dirty="0" smtClean="0">
              <a:solidFill>
                <a:sysClr val="windowText" lastClr="000000"/>
              </a:solidFill>
            </a:rPr>
            <a:t>hub/central intake model</a:t>
          </a:r>
          <a:endParaRPr lang="en-US" sz="1400" strike="sngStrike" kern="1200" dirty="0">
            <a:solidFill>
              <a:srgbClr val="FF0000"/>
            </a:solidFill>
          </a:endParaRPr>
        </a:p>
        <a:p>
          <a:pPr marL="114300" lvl="1" indent="-114300" algn="l" defTabSz="622300">
            <a:lnSpc>
              <a:spcPct val="90000"/>
            </a:lnSpc>
            <a:spcBef>
              <a:spcPct val="0"/>
            </a:spcBef>
            <a:spcAft>
              <a:spcPct val="15000"/>
            </a:spcAft>
            <a:buChar char="••"/>
          </a:pPr>
          <a:r>
            <a:rPr lang="en-US" sz="1400" kern="1200" dirty="0">
              <a:solidFill>
                <a:sysClr val="windowText" lastClr="000000"/>
              </a:solidFill>
            </a:rPr>
            <a:t>Promote culturally relevant local policies, practices </a:t>
          </a:r>
          <a:r>
            <a:rPr lang="en-US" sz="1400" i="0" kern="1200" dirty="0">
              <a:solidFill>
                <a:sysClr val="windowText" lastClr="000000"/>
              </a:solidFill>
            </a:rPr>
            <a:t>and </a:t>
          </a:r>
          <a:r>
            <a:rPr lang="en-US" sz="1400" kern="1200" dirty="0">
              <a:solidFill>
                <a:sysClr val="windowText" lastClr="000000"/>
              </a:solidFill>
            </a:rPr>
            <a:t>programs</a:t>
          </a:r>
          <a:endParaRPr lang="en-US" sz="1400" strike="sngStrike" kern="1200" dirty="0">
            <a:solidFill>
              <a:srgbClr val="FF0000"/>
            </a:solidFill>
          </a:endParaRPr>
        </a:p>
        <a:p>
          <a:pPr marL="114300" lvl="1" indent="-114300" algn="l" defTabSz="622300">
            <a:lnSpc>
              <a:spcPct val="90000"/>
            </a:lnSpc>
            <a:spcBef>
              <a:spcPct val="0"/>
            </a:spcBef>
            <a:spcAft>
              <a:spcPct val="15000"/>
            </a:spcAft>
            <a:buChar char="••"/>
          </a:pPr>
          <a:r>
            <a:rPr lang="en-US" sz="1400" kern="1200" dirty="0">
              <a:solidFill>
                <a:sysClr val="windowText" lastClr="000000"/>
              </a:solidFill>
            </a:rPr>
            <a:t>Expand P-3 Leadership Series</a:t>
          </a:r>
        </a:p>
      </dsp:txBody>
      <dsp:txXfrm>
        <a:off x="5328825" y="2731624"/>
        <a:ext cx="2102019" cy="1234574"/>
      </dsp:txXfrm>
    </dsp:sp>
    <dsp:sp modelId="{E9E75293-A69F-400D-A974-38A69CA0408A}">
      <dsp:nvSpPr>
        <dsp:cNvPr id="0" name=""/>
        <dsp:cNvSpPr/>
      </dsp:nvSpPr>
      <dsp:spPr>
        <a:xfrm rot="2700000">
          <a:off x="2951232" y="466836"/>
          <a:ext cx="2251561" cy="2251561"/>
        </a:xfrm>
        <a:prstGeom prst="teardrop">
          <a:avLst>
            <a:gd name="adj" fmla="val 100000"/>
          </a:avLst>
        </a:prstGeom>
        <a:solidFill>
          <a:schemeClr val="accent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30EF8C-93C6-4B9E-BC30-58CC7BD0C556}">
      <dsp:nvSpPr>
        <dsp:cNvPr id="0" name=""/>
        <dsp:cNvSpPr/>
      </dsp:nvSpPr>
      <dsp:spPr>
        <a:xfrm>
          <a:off x="3065468" y="542762"/>
          <a:ext cx="2102019" cy="2102017"/>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a:t>Develop Strategic Plan</a:t>
          </a:r>
        </a:p>
      </dsp:txBody>
      <dsp:txXfrm>
        <a:off x="3366270" y="843107"/>
        <a:ext cx="1501613" cy="1501328"/>
      </dsp:txXfrm>
    </dsp:sp>
    <dsp:sp modelId="{873AD47A-F40A-4620-9457-900B59C81D92}">
      <dsp:nvSpPr>
        <dsp:cNvPr id="0" name=""/>
        <dsp:cNvSpPr/>
      </dsp:nvSpPr>
      <dsp:spPr>
        <a:xfrm>
          <a:off x="3065468" y="2765822"/>
          <a:ext cx="2102019" cy="1234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ysClr val="windowText" lastClr="000000"/>
              </a:solidFill>
            </a:rPr>
            <a:t>Summarize data from Needs Assessment and engage community stakeholders in the development of a Strategic Plan</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Prioritize  community-developed solutions</a:t>
          </a:r>
        </a:p>
      </dsp:txBody>
      <dsp:txXfrm>
        <a:off x="3065468" y="2765822"/>
        <a:ext cx="2102019" cy="1234574"/>
      </dsp:txXfrm>
    </dsp:sp>
    <dsp:sp modelId="{50214B69-7EB2-4E14-B6FB-20D303C15E67}">
      <dsp:nvSpPr>
        <dsp:cNvPr id="0" name=""/>
        <dsp:cNvSpPr/>
      </dsp:nvSpPr>
      <dsp:spPr>
        <a:xfrm rot="2700000">
          <a:off x="610219" y="466836"/>
          <a:ext cx="2251561" cy="2251561"/>
        </a:xfrm>
        <a:prstGeom prst="teardrop">
          <a:avLst>
            <a:gd name="adj" fmla="val 100000"/>
          </a:avLst>
        </a:prstGeom>
        <a:solidFill>
          <a:schemeClr val="accent2"/>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A50275-2BAF-45C4-A214-1E8C75167DBC}">
      <dsp:nvSpPr>
        <dsp:cNvPr id="0" name=""/>
        <dsp:cNvSpPr/>
      </dsp:nvSpPr>
      <dsp:spPr>
        <a:xfrm>
          <a:off x="694277" y="542762"/>
          <a:ext cx="2102019" cy="2102017"/>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a:t>Conduct Needs Assessment</a:t>
          </a:r>
        </a:p>
      </dsp:txBody>
      <dsp:txXfrm>
        <a:off x="995079" y="843107"/>
        <a:ext cx="1501613" cy="1501328"/>
      </dsp:txXfrm>
    </dsp:sp>
    <dsp:sp modelId="{FE94CD7F-5EC8-4971-9045-4277A1545A41}">
      <dsp:nvSpPr>
        <dsp:cNvPr id="0" name=""/>
        <dsp:cNvSpPr/>
      </dsp:nvSpPr>
      <dsp:spPr>
        <a:xfrm>
          <a:off x="674959" y="2741229"/>
          <a:ext cx="2102019" cy="1234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ysClr val="windowText" lastClr="000000"/>
              </a:solidFill>
            </a:rPr>
            <a:t>Statewide stakeholder engagement </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Explore cross-agency data systems development</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Review data practices laws and advise on cross-agency data sharing agreements</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Identify priorities for Parent Aware</a:t>
          </a:r>
        </a:p>
      </dsp:txBody>
      <dsp:txXfrm>
        <a:off x="674959" y="2741229"/>
        <a:ext cx="2102019" cy="1234574"/>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A04DE5-F1A9-4D45-BF54-BEFDBA739CA2}" type="datetimeFigureOut">
              <a:rPr lang="en-US" smtClean="0">
                <a:latin typeface="NeueHaasGroteskText Std" panose="020B0504020202020204" pitchFamily="34" charset="0"/>
              </a:rPr>
              <a:t>2/5/2019</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NeueHaasGroteskText Std" panose="020B0504020202020204" pitchFamily="34" charset="0"/>
              </a:defRPr>
            </a:lvl1pPr>
          </a:lstStyle>
          <a:p>
            <a:fld id="{A50CD39D-89B0-4C68-805A-35C75A7C20C8}" type="datetimeFigureOut">
              <a:rPr lang="en-US" smtClean="0"/>
              <a:pPr/>
              <a:t>2/5/2019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 sure to stress that this is a PLANNING grant and is not meant to serve additional children or create increased access to programs.</a:t>
            </a:r>
          </a:p>
          <a:p>
            <a:endParaRPr lang="en-US" dirty="0" smtClean="0"/>
          </a:p>
          <a:p>
            <a:r>
              <a:rPr lang="en-US" dirty="0" smtClean="0"/>
              <a:t>All state except those asking for less than a million dollars were asked to reduce their budget by 29%</a:t>
            </a:r>
            <a:r>
              <a:rPr lang="en-US" baseline="0" dirty="0" smtClean="0"/>
              <a:t> - of which MN did.</a:t>
            </a:r>
          </a:p>
          <a:p>
            <a:endParaRPr lang="en-US" baseline="0" dirty="0" smtClean="0"/>
          </a:p>
          <a:p>
            <a:r>
              <a:rPr lang="en-US" baseline="0" dirty="0" smtClean="0"/>
              <a:t>Due to technical difficulties at the federal level with sending our official award letters the end data has already been extended by one month.</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464262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DHS Talking Point: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NeueHaasGroteskText Std" panose="020B0504020202020204" pitchFamily="34" charset="0"/>
                <a:ea typeface="+mn-ea"/>
                <a:cs typeface="+mn-cs"/>
              </a:rPr>
              <a:t>Authentic</a:t>
            </a:r>
            <a:r>
              <a:rPr lang="en-US" sz="1200" kern="1200" baseline="0" dirty="0" smtClean="0">
                <a:solidFill>
                  <a:schemeClr val="tx1"/>
                </a:solidFill>
                <a:effectLst/>
                <a:latin typeface="NeueHaasGroteskText Std" panose="020B0504020202020204" pitchFamily="34" charset="0"/>
                <a:ea typeface="+mn-ea"/>
                <a:cs typeface="+mn-cs"/>
              </a:rPr>
              <a:t> e</a:t>
            </a:r>
            <a:r>
              <a:rPr lang="en-US" sz="1200" kern="1200" dirty="0" smtClean="0">
                <a:solidFill>
                  <a:schemeClr val="tx1"/>
                </a:solidFill>
                <a:effectLst/>
                <a:latin typeface="NeueHaasGroteskText Std" panose="020B0504020202020204" pitchFamily="34" charset="0"/>
                <a:ea typeface="+mn-ea"/>
                <a:cs typeface="+mn-cs"/>
              </a:rPr>
              <a:t>ngagement</a:t>
            </a:r>
            <a:r>
              <a:rPr lang="en-US" sz="1200" kern="1200" baseline="0" dirty="0" smtClean="0">
                <a:solidFill>
                  <a:schemeClr val="tx1"/>
                </a:solidFill>
                <a:effectLst/>
                <a:latin typeface="NeueHaasGroteskText Std" panose="020B0504020202020204" pitchFamily="34" charset="0"/>
                <a:ea typeface="+mn-ea"/>
                <a:cs typeface="+mn-cs"/>
              </a:rPr>
              <a:t> with</a:t>
            </a:r>
            <a:r>
              <a:rPr lang="en-US" sz="1200" kern="1200" dirty="0" smtClean="0">
                <a:solidFill>
                  <a:schemeClr val="tx1"/>
                </a:solidFill>
                <a:effectLst/>
                <a:latin typeface="NeueHaasGroteskText Std" panose="020B0504020202020204" pitchFamily="34" charset="0"/>
                <a:ea typeface="+mn-ea"/>
                <a:cs typeface="+mn-cs"/>
              </a:rPr>
              <a:t> impacted communities in our needs assessment work plan is critical. Minnesota is commonly at the top of state rankings of overall health, education, and economic outcomes. But underneath the surface and averages lie deep disparities in wellbeing that fall primarily along racial lines, with African American and American Indian communities experiencing most of these inequities. </a:t>
            </a:r>
            <a:r>
              <a:rPr lang="en-US" sz="1200" b="1" kern="1200" dirty="0" smtClean="0">
                <a:solidFill>
                  <a:schemeClr val="tx1"/>
                </a:solidFill>
                <a:effectLst/>
                <a:latin typeface="NeueHaasGroteskText Std" panose="020B0504020202020204" pitchFamily="34" charset="0"/>
                <a:ea typeface="+mn-ea"/>
                <a:cs typeface="+mn-cs"/>
              </a:rPr>
              <a:t>One recent study ranked Minnesota as having the second worst racial inequities in the nation in terms of employment and economic outcomes and those inequities can be seen starkly in metrics of early childhood health and wellbeing.</a:t>
            </a:r>
            <a:r>
              <a:rPr lang="en-US" sz="1200" kern="1200" dirty="0" smtClean="0">
                <a:solidFill>
                  <a:schemeClr val="tx1"/>
                </a:solidFill>
                <a:effectLst/>
                <a:latin typeface="NeueHaasGroteskText Std" panose="020B0504020202020204" pitchFamily="34" charset="0"/>
                <a:ea typeface="+mn-ea"/>
                <a:cs typeface="+mn-cs"/>
              </a:rPr>
              <a:t> There are enduring gaps in infant mortality, poverty rates, third grade reading proficiency, and a host of other indicators between white children and children of color.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NeueHaasGroteskText Std" panose="020B0504020202020204" pitchFamily="34" charset="0"/>
                <a:ea typeface="+mn-ea"/>
                <a:cs typeface="+mn-cs"/>
              </a:rPr>
              <a:t>Our needs assessment process will build upon what we do know about the quality and availability of </a:t>
            </a:r>
            <a:r>
              <a:rPr lang="en-US" sz="1200" b="1" kern="1200" dirty="0" smtClean="0">
                <a:solidFill>
                  <a:schemeClr val="tx1"/>
                </a:solidFill>
                <a:effectLst/>
                <a:latin typeface="NeueHaasGroteskText Std" panose="020B0504020202020204" pitchFamily="34" charset="0"/>
                <a:ea typeface="+mn-ea"/>
                <a:cs typeface="+mn-cs"/>
              </a:rPr>
              <a:t>existing</a:t>
            </a:r>
            <a:r>
              <a:rPr lang="en-US" sz="1200" kern="1200" dirty="0" smtClean="0">
                <a:solidFill>
                  <a:schemeClr val="tx1"/>
                </a:solidFill>
                <a:effectLst/>
                <a:latin typeface="NeueHaasGroteskText Std" panose="020B0504020202020204" pitchFamily="34" charset="0"/>
                <a:ea typeface="+mn-ea"/>
                <a:cs typeface="+mn-cs"/>
              </a:rPr>
              <a:t> state programs and services, while</a:t>
            </a:r>
            <a:r>
              <a:rPr lang="en-US" sz="1200" kern="1200" baseline="0" dirty="0" smtClean="0">
                <a:solidFill>
                  <a:schemeClr val="tx1"/>
                </a:solidFill>
                <a:effectLst/>
                <a:latin typeface="NeueHaasGroteskText Std" panose="020B0504020202020204" pitchFamily="34" charset="0"/>
                <a:ea typeface="+mn-ea"/>
                <a:cs typeface="+mn-cs"/>
              </a:rPr>
              <a:t> simultaneously </a:t>
            </a:r>
            <a:r>
              <a:rPr lang="en-US" sz="1200" kern="1200" dirty="0" smtClean="0">
                <a:solidFill>
                  <a:schemeClr val="tx1"/>
                </a:solidFill>
                <a:effectLst/>
                <a:latin typeface="NeueHaasGroteskText Std" panose="020B0504020202020204" pitchFamily="34" charset="0"/>
                <a:ea typeface="+mn-ea"/>
                <a:cs typeface="+mn-cs"/>
              </a:rPr>
              <a:t>engaging families and communities in defining quality early care and education in a way that aligns with their cultural values and lived realities, to inform a cross-comparison of how our current array of programs and services meets those needs, where we need to bolster supports and services to better meet those needs, and where we need to discontinue services because they aren’t in alignment with communities needs or are not working to decrease disparities.</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2526994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further information and follow-up questions, please contact Amanda Varley, PDG Project Manager</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2357625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7"/>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2/5/2019</a:t>
            </a:fld>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79118" y="1436952"/>
            <a:ext cx="5834253" cy="1348440"/>
          </a:xfrm>
          <a:prstGeom prst="rect">
            <a:avLst/>
          </a:prstGeom>
        </p:spPr>
      </p:pic>
    </p:spTree>
    <p:extLst>
      <p:ext uri="{BB962C8B-B14F-4D97-AF65-F5344CB8AC3E}">
        <p14:creationId xmlns:p14="http://schemas.microsoft.com/office/powerpoint/2010/main" val="369738922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2/5/2019</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72377" y="1803811"/>
            <a:ext cx="5447246" cy="723760"/>
          </a:xfrm>
          <a:prstGeom prst="rect">
            <a:avLst/>
          </a:prstGeom>
        </p:spPr>
      </p:pic>
    </p:spTree>
    <p:extLst>
      <p:ext uri="{BB962C8B-B14F-4D97-AF65-F5344CB8AC3E}">
        <p14:creationId xmlns:p14="http://schemas.microsoft.com/office/powerpoint/2010/main" val="6572506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marL="0" indent="0">
              <a:buClr>
                <a:schemeClr val="accent1"/>
              </a:buClr>
              <a:buNone/>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2/5/2019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35324997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lvl1pPr marL="0" indent="0">
              <a:buNone/>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lvl1pPr marL="0" indent="0">
              <a:buNone/>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t>2/5/2019</a:t>
            </a:fld>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
        <p:nvSpPr>
          <p:cNvPr id="9"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71661008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0" indent="0">
              <a:lnSpc>
                <a:spcPct val="100000"/>
              </a:lnSpc>
              <a:spcAft>
                <a:spcPts val="1000"/>
              </a:spcAft>
              <a:buClr>
                <a:schemeClr val="accent1"/>
              </a:buClr>
              <a:buFont typeface="Arial" panose="020B0604020202020204" pitchFamily="34" charset="0"/>
              <a:buNone/>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t>2/5/2019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34858415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2/5/2019</a:t>
            </a:fld>
            <a:endParaRPr lang="en-US" dirty="0"/>
          </a:p>
        </p:txBody>
      </p:sp>
      <p:sp>
        <p:nvSpPr>
          <p:cNvPr id="5" name="Footer Placeholder 4"/>
          <p:cNvSpPr>
            <a:spLocks noGrp="1"/>
          </p:cNvSpPr>
          <p:nvPr>
            <p:ph type="ftr" sz="quarter" idx="12"/>
          </p:nvPr>
        </p:nvSpPr>
        <p:spPr>
          <a:xfrm>
            <a:off x="2885256" y="6356350"/>
            <a:ext cx="6421487" cy="365125"/>
          </a:xfrm>
        </p:spPr>
        <p:txBody>
          <a:bodyPr/>
          <a:lstStyle>
            <a:lvl1pPr>
              <a:defRPr>
                <a:solidFill>
                  <a:schemeClr val="bg1"/>
                </a:solidFill>
              </a:defRPr>
            </a:lvl1pPr>
          </a:lstStyle>
          <a:p>
            <a:r>
              <a:rPr lang="en-US" dirty="0" smtClean="0"/>
              <a:t>Leading for educational excellence and equity, every day for every one. </a:t>
            </a:r>
            <a:r>
              <a:rPr lang="en-US" dirty="0" smtClean="0">
                <a:solidFill>
                  <a:schemeClr val="accent2"/>
                </a:solidFill>
              </a:rPr>
              <a:t>|</a:t>
            </a:r>
            <a:r>
              <a:rPr lang="en-US" dirty="0" smtClean="0"/>
              <a:t> education.mn.gov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7176" y="594061"/>
            <a:ext cx="3486624" cy="463258"/>
          </a:xfrm>
          <a:prstGeom prst="rect">
            <a:avLst/>
          </a:prstGeom>
        </p:spPr>
      </p:pic>
    </p:spTree>
    <p:extLst>
      <p:ext uri="{BB962C8B-B14F-4D97-AF65-F5344CB8AC3E}">
        <p14:creationId xmlns:p14="http://schemas.microsoft.com/office/powerpoint/2010/main" val="5559638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2/5/2019</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12" r:id="rId3"/>
    <p:sldLayoutId id="2147483790" r:id="rId4"/>
    <p:sldLayoutId id="2147483789" r:id="rId5"/>
    <p:sldLayoutId id="2147483798" r:id="rId6"/>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mailto:Amanda.varley@state.mn.us" TargetMode="External"/><Relationship Id="rId2" Type="http://schemas.openxmlformats.org/officeDocument/2006/relationships/hyperlink" Target="https://education.mn.gov/MDE/dse/early/preschgr/"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pPr algn="ctr"/>
            <a:r>
              <a:rPr lang="en-US" sz="4400" dirty="0"/>
              <a:t>Preschool Development Grant Overview</a:t>
            </a:r>
          </a:p>
        </p:txBody>
      </p:sp>
      <p:sp>
        <p:nvSpPr>
          <p:cNvPr id="13" name="Content Placeholder 12"/>
          <p:cNvSpPr>
            <a:spLocks noGrp="1"/>
          </p:cNvSpPr>
          <p:nvPr>
            <p:ph sz="half" idx="2"/>
          </p:nvPr>
        </p:nvSpPr>
        <p:spPr>
          <a:xfrm>
            <a:off x="6324613" y="1594623"/>
            <a:ext cx="5181600" cy="4582339"/>
          </a:xfrm>
        </p:spPr>
        <p:txBody>
          <a:bodyPr>
            <a:normAutofit lnSpcReduction="10000"/>
          </a:bodyPr>
          <a:lstStyle/>
          <a:p>
            <a:pPr algn="ctr"/>
            <a:r>
              <a:rPr lang="en-US" sz="5800" dirty="0"/>
              <a:t>Goal</a:t>
            </a:r>
          </a:p>
          <a:p>
            <a:r>
              <a:rPr lang="en-US" sz="2800" i="1" dirty="0"/>
              <a:t>Minnesota’s Preschool Development Birth through Five (PDG B-5) grant and related activities will support the overall goal to more efficiently align and coordinate our systems in order to ease navigation through the system for families. </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2/5/2019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1</a:t>
            </a:fld>
            <a:endParaRPr lang="en-US" dirty="0"/>
          </a:p>
        </p:txBody>
      </p:sp>
      <p:sp>
        <p:nvSpPr>
          <p:cNvPr id="6" name="Footer Placeholder 5"/>
          <p:cNvSpPr>
            <a:spLocks noGrp="1"/>
          </p:cNvSpPr>
          <p:nvPr>
            <p:ph type="ftr" sz="quarter" idx="13"/>
          </p:nvPr>
        </p:nvSpPr>
        <p:spPr/>
        <p:txBody>
          <a:bodyPr/>
          <a:lstStyle/>
          <a:p>
            <a:r>
              <a:rPr lang="en-US" smtClean="0">
                <a:solidFill>
                  <a:srgbClr val="003865"/>
                </a:solidFill>
              </a:rPr>
              <a:t>Leading for educational excellence and equity, every day for every one.</a:t>
            </a:r>
            <a:r>
              <a:rPr lang="en-US" smtClean="0"/>
              <a:t> </a:t>
            </a:r>
            <a:r>
              <a:rPr lang="en-US" smtClean="0">
                <a:solidFill>
                  <a:schemeClr val="accent2"/>
                </a:solidFill>
              </a:rPr>
              <a:t>|</a:t>
            </a:r>
            <a:r>
              <a:rPr lang="en-US" smtClean="0"/>
              <a:t> </a:t>
            </a:r>
            <a:r>
              <a:rPr lang="en-US" smtClean="0">
                <a:solidFill>
                  <a:srgbClr val="003865"/>
                </a:solidFill>
              </a:rPr>
              <a:t>education.mn.gov</a:t>
            </a:r>
            <a:endParaRPr lang="en-US" dirty="0">
              <a:solidFill>
                <a:srgbClr val="003865"/>
              </a:solidFill>
            </a:endParaRPr>
          </a:p>
        </p:txBody>
      </p:sp>
      <p:sp>
        <p:nvSpPr>
          <p:cNvPr id="14" name="Content Placeholder 13"/>
          <p:cNvSpPr>
            <a:spLocks noGrp="1"/>
          </p:cNvSpPr>
          <p:nvPr>
            <p:ph sz="half" idx="1"/>
          </p:nvPr>
        </p:nvSpPr>
        <p:spPr>
          <a:xfrm>
            <a:off x="761199" y="1480388"/>
            <a:ext cx="5256661" cy="4582339"/>
          </a:xfrm>
        </p:spPr>
        <p:txBody>
          <a:bodyPr>
            <a:normAutofit/>
          </a:bodyPr>
          <a:lstStyle/>
          <a:p>
            <a:pPr algn="ctr"/>
            <a:r>
              <a:rPr lang="en-US" sz="5400" dirty="0" smtClean="0"/>
              <a:t>Mission</a:t>
            </a:r>
            <a:endParaRPr lang="en-US" sz="5400" dirty="0"/>
          </a:p>
          <a:p>
            <a:r>
              <a:rPr lang="en-US" sz="2800" i="1" dirty="0" smtClean="0"/>
              <a:t>By </a:t>
            </a:r>
            <a:r>
              <a:rPr lang="en-US" sz="2800" i="1" dirty="0"/>
              <a:t>focusing on children facing racial, geographic, and economic inequities, children in Minnesota will be born healthy and able to thrive within their families and communities.</a:t>
            </a:r>
          </a:p>
          <a:p>
            <a:endParaRPr lang="en-US" dirty="0"/>
          </a:p>
        </p:txBody>
      </p:sp>
      <p:pic>
        <p:nvPicPr>
          <p:cNvPr id="15" name="Content Placeholder 10"/>
          <p:cNvPicPr>
            <a:picLocks/>
          </p:cNvPicPr>
          <p:nvPr/>
        </p:nvPicPr>
        <p:blipFill rotWithShape="1">
          <a:blip r:embed="rId2" cstate="print">
            <a:extLst>
              <a:ext uri="{28A0092B-C50C-407E-A947-70E740481C1C}">
                <a14:useLocalDpi xmlns:a14="http://schemas.microsoft.com/office/drawing/2010/main" val="0"/>
              </a:ext>
            </a:extLst>
          </a:blip>
          <a:stretch/>
        </p:blipFill>
        <p:spPr bwMode="auto">
          <a:xfrm>
            <a:off x="531447" y="5072230"/>
            <a:ext cx="1472262" cy="1284120"/>
          </a:xfrm>
          <a:prstGeom prst="rect">
            <a:avLst/>
          </a:prstGeom>
          <a:solidFill>
            <a:schemeClr val="bg1"/>
          </a:solid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78783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Quick Facts: One Year Planning Grant (Phase I)</a:t>
            </a:r>
            <a:endParaRPr lang="en-US" dirty="0"/>
          </a:p>
        </p:txBody>
      </p:sp>
      <p:sp>
        <p:nvSpPr>
          <p:cNvPr id="8" name="Content Placeholder 7"/>
          <p:cNvSpPr>
            <a:spLocks noGrp="1"/>
          </p:cNvSpPr>
          <p:nvPr>
            <p:ph idx="1"/>
          </p:nvPr>
        </p:nvSpPr>
        <p:spPr/>
        <p:txBody>
          <a:bodyPr/>
          <a:lstStyle/>
          <a:p>
            <a:r>
              <a:rPr lang="en-US" dirty="0"/>
              <a:t>Partnership between the departments of Education, Health, Human Services and the Children’s Cabinet. Education is the fiscal host.</a:t>
            </a:r>
          </a:p>
          <a:p>
            <a:pPr marL="342900" lvl="0" indent="-342900">
              <a:buFont typeface="Arial" panose="020B0604020202020204" pitchFamily="34" charset="0"/>
              <a:buChar char="•"/>
            </a:pPr>
            <a:r>
              <a:rPr lang="en-US" dirty="0"/>
              <a:t>45 states and territories awarded</a:t>
            </a:r>
          </a:p>
          <a:p>
            <a:pPr marL="342900" lvl="0" indent="-342900">
              <a:buFont typeface="Arial" panose="020B0604020202020204" pitchFamily="34" charset="0"/>
              <a:buChar char="•"/>
            </a:pPr>
            <a:r>
              <a:rPr lang="en-US" dirty="0"/>
              <a:t>Award Amount equals $4,705,605</a:t>
            </a:r>
          </a:p>
          <a:p>
            <a:pPr lvl="0"/>
            <a:r>
              <a:rPr lang="en-US" b="1" dirty="0"/>
              <a:t>Timeline:</a:t>
            </a:r>
          </a:p>
          <a:p>
            <a:pPr lvl="0"/>
            <a:r>
              <a:rPr lang="en-US" dirty="0"/>
              <a:t>Project Start Date is December 31, 2018</a:t>
            </a:r>
          </a:p>
          <a:p>
            <a:pPr lvl="0"/>
            <a:r>
              <a:rPr lang="en-US" dirty="0"/>
              <a:t>Project End Date is </a:t>
            </a:r>
            <a:r>
              <a:rPr lang="en-US" dirty="0" smtClean="0"/>
              <a:t>January 30, 2020</a:t>
            </a:r>
            <a:endParaRPr lang="en-US" dirty="0"/>
          </a:p>
          <a:p>
            <a:endParaRPr lang="en-US" dirty="0"/>
          </a:p>
        </p:txBody>
      </p:sp>
      <p:sp>
        <p:nvSpPr>
          <p:cNvPr id="4" name="Date Placeholder 3"/>
          <p:cNvSpPr>
            <a:spLocks noGrp="1"/>
          </p:cNvSpPr>
          <p:nvPr>
            <p:ph type="dt" sz="half" idx="10"/>
          </p:nvPr>
        </p:nvSpPr>
        <p:spPr/>
        <p:txBody>
          <a:bodyPr/>
          <a:lstStyle/>
          <a:p>
            <a:fld id="{D094F804-653A-41F1-A565-1098D9DEB37A}" type="datetime1">
              <a:rPr lang="en-US" smtClean="0"/>
              <a:t>2/5/2019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2</a:t>
            </a:fld>
            <a:endParaRPr lang="en-US" dirty="0"/>
          </a:p>
        </p:txBody>
      </p:sp>
      <p:sp>
        <p:nvSpPr>
          <p:cNvPr id="5" name="Footer Placeholder 4"/>
          <p:cNvSpPr>
            <a:spLocks noGrp="1"/>
          </p:cNvSpPr>
          <p:nvPr>
            <p:ph type="ftr" sz="quarter" idx="13"/>
          </p:nvPr>
        </p:nvSpPr>
        <p:spPr/>
        <p:txBody>
          <a:bodyPr/>
          <a:lstStyle/>
          <a:p>
            <a:r>
              <a:rPr lang="en-US" smtClean="0"/>
              <a:t>Leading for educational excellence and equity, every day for every one. </a:t>
            </a:r>
            <a:r>
              <a:rPr lang="en-US" smtClean="0">
                <a:solidFill>
                  <a:schemeClr val="accent2"/>
                </a:solidFill>
              </a:rPr>
              <a:t>|</a:t>
            </a:r>
            <a:r>
              <a:rPr lang="en-US" smtClean="0"/>
              <a:t> education.mn.gov</a:t>
            </a:r>
            <a:endParaRPr lang="en-US" dirty="0"/>
          </a:p>
        </p:txBody>
      </p:sp>
    </p:spTree>
    <p:extLst>
      <p:ext uri="{BB962C8B-B14F-4D97-AF65-F5344CB8AC3E}">
        <p14:creationId xmlns:p14="http://schemas.microsoft.com/office/powerpoint/2010/main" val="685718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179" y="152400"/>
            <a:ext cx="10904621" cy="914400"/>
          </a:xfrm>
        </p:spPr>
        <p:txBody>
          <a:bodyPr>
            <a:noAutofit/>
          </a:bodyPr>
          <a:lstStyle/>
          <a:p>
            <a:r>
              <a:rPr lang="en-US" dirty="0" smtClean="0"/>
              <a:t>Quick Facts: Three-Year Implementation Grant (Phase II)</a:t>
            </a:r>
            <a:endParaRPr lang="en-US" dirty="0"/>
          </a:p>
        </p:txBody>
      </p:sp>
      <p:sp>
        <p:nvSpPr>
          <p:cNvPr id="8" name="Content Placeholder 7"/>
          <p:cNvSpPr>
            <a:spLocks noGrp="1"/>
          </p:cNvSpPr>
          <p:nvPr>
            <p:ph idx="1"/>
          </p:nvPr>
        </p:nvSpPr>
        <p:spPr/>
        <p:txBody>
          <a:bodyPr/>
          <a:lstStyle/>
          <a:p>
            <a:r>
              <a:rPr lang="en-US" b="1" dirty="0"/>
              <a:t>Preschool Development Renewal Grants: </a:t>
            </a:r>
            <a:endParaRPr lang="en-US" dirty="0"/>
          </a:p>
          <a:p>
            <a:pPr marL="342900" lvl="0" indent="-342900">
              <a:buFont typeface="Arial" panose="020B0604020202020204" pitchFamily="34" charset="0"/>
              <a:buChar char="•"/>
            </a:pPr>
            <a:r>
              <a:rPr lang="en-US" dirty="0" smtClean="0"/>
              <a:t>Competitive–estimate </a:t>
            </a:r>
            <a:r>
              <a:rPr lang="en-US" dirty="0"/>
              <a:t>that half of applicants will be awarded</a:t>
            </a:r>
          </a:p>
          <a:p>
            <a:pPr marL="342900" lvl="0" indent="-342900">
              <a:buFont typeface="Arial" panose="020B0604020202020204" pitchFamily="34" charset="0"/>
              <a:buChar char="•"/>
            </a:pPr>
            <a:r>
              <a:rPr lang="en-US" b="1" dirty="0"/>
              <a:t>Application window is </a:t>
            </a:r>
            <a:r>
              <a:rPr lang="en-US" b="1" dirty="0" smtClean="0"/>
              <a:t>August</a:t>
            </a:r>
            <a:r>
              <a:rPr lang="en-US" dirty="0" smtClean="0"/>
              <a:t>–</a:t>
            </a:r>
            <a:r>
              <a:rPr lang="en-US" b="1" dirty="0" smtClean="0"/>
              <a:t>October </a:t>
            </a:r>
            <a:r>
              <a:rPr lang="en-US" b="1" dirty="0"/>
              <a:t>2019</a:t>
            </a:r>
          </a:p>
          <a:p>
            <a:pPr marL="342900" lvl="0" indent="-342900">
              <a:buFont typeface="Arial" panose="020B0604020202020204" pitchFamily="34" charset="0"/>
              <a:buChar char="•"/>
            </a:pPr>
            <a:r>
              <a:rPr lang="en-US" dirty="0"/>
              <a:t>If funded, award will be for three years</a:t>
            </a:r>
          </a:p>
          <a:p>
            <a:pPr marL="342900" lvl="0" indent="-342900">
              <a:buFont typeface="Arial" panose="020B0604020202020204" pitchFamily="34" charset="0"/>
              <a:buChar char="•"/>
            </a:pPr>
            <a:r>
              <a:rPr lang="en-US" dirty="0"/>
              <a:t>Requires a state match of 30 percent</a:t>
            </a:r>
          </a:p>
          <a:p>
            <a:pPr marL="342900" lvl="0" indent="-342900">
              <a:buFont typeface="Arial" panose="020B0604020202020204" pitchFamily="34" charset="0"/>
              <a:buChar char="•"/>
            </a:pPr>
            <a:r>
              <a:rPr lang="en-US" dirty="0"/>
              <a:t>Must submit renewal application that contains a plan to award sub-grants</a:t>
            </a:r>
          </a:p>
          <a:p>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t>2/5/2019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a:t>
            </a:fld>
            <a:endParaRPr lang="en-US" dirty="0"/>
          </a:p>
        </p:txBody>
      </p:sp>
      <p:sp>
        <p:nvSpPr>
          <p:cNvPr id="7" name="Footer Placeholder 6"/>
          <p:cNvSpPr>
            <a:spLocks noGrp="1"/>
          </p:cNvSpPr>
          <p:nvPr>
            <p:ph type="ftr" sz="quarter" idx="13"/>
          </p:nvPr>
        </p:nvSpPr>
        <p:spPr/>
        <p:txBody>
          <a:body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1568734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89" y="152400"/>
            <a:ext cx="11225011" cy="914400"/>
          </a:xfrm>
        </p:spPr>
        <p:txBody>
          <a:bodyPr>
            <a:normAutofit fontScale="90000"/>
          </a:bodyPr>
          <a:lstStyle/>
          <a:p>
            <a:r>
              <a:rPr lang="en-US" b="1" dirty="0" smtClean="0"/>
              <a:t>Minnesota Preschool </a:t>
            </a:r>
            <a:r>
              <a:rPr lang="en-US" b="1" dirty="0"/>
              <a:t>Development Grant Activities and </a:t>
            </a:r>
            <a:r>
              <a:rPr lang="en-US" b="1" dirty="0" smtClean="0"/>
              <a:t>Priorities</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4</a:t>
            </a:fld>
            <a:endParaRPr lang="en-US" dirty="0"/>
          </a:p>
        </p:txBody>
      </p:sp>
      <p:graphicFrame>
        <p:nvGraphicFramePr>
          <p:cNvPr id="7" name="Content Placeholder 6"/>
          <p:cNvGraphicFramePr>
            <a:graphicFrameLocks noGrp="1"/>
          </p:cNvGraphicFramePr>
          <p:nvPr>
            <p:ph idx="1"/>
            <p:extLst/>
          </p:nvPr>
        </p:nvGraphicFramePr>
        <p:xfrm>
          <a:off x="-231820" y="1066800"/>
          <a:ext cx="12286445" cy="5289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079500" y="1879600"/>
            <a:ext cx="787400" cy="400110"/>
          </a:xfrm>
          <a:prstGeom prst="rect">
            <a:avLst/>
          </a:prstGeom>
          <a:noFill/>
        </p:spPr>
        <p:txBody>
          <a:bodyPr wrap="square" rtlCol="0">
            <a:spAutoFit/>
          </a:bodyPr>
          <a:lstStyle/>
          <a:p>
            <a:pPr algn="ctr"/>
            <a:r>
              <a:rPr lang="en-US" sz="2000" b="1" dirty="0" smtClean="0"/>
              <a:t>#1</a:t>
            </a:r>
            <a:endParaRPr lang="en-US" sz="2000" b="1" dirty="0"/>
          </a:p>
        </p:txBody>
      </p:sp>
      <p:sp>
        <p:nvSpPr>
          <p:cNvPr id="4" name="TextBox 3"/>
          <p:cNvSpPr txBox="1"/>
          <p:nvPr/>
        </p:nvSpPr>
        <p:spPr>
          <a:xfrm>
            <a:off x="3492500" y="1879600"/>
            <a:ext cx="711200" cy="400110"/>
          </a:xfrm>
          <a:prstGeom prst="rect">
            <a:avLst/>
          </a:prstGeom>
          <a:noFill/>
        </p:spPr>
        <p:txBody>
          <a:bodyPr wrap="square" rtlCol="0">
            <a:spAutoFit/>
          </a:bodyPr>
          <a:lstStyle/>
          <a:p>
            <a:r>
              <a:rPr lang="en-US" dirty="0" smtClean="0"/>
              <a:t> </a:t>
            </a:r>
            <a:r>
              <a:rPr lang="en-US" sz="2000" b="1" dirty="0" smtClean="0"/>
              <a:t> #2</a:t>
            </a:r>
            <a:endParaRPr lang="en-US" sz="2000" b="1" dirty="0"/>
          </a:p>
        </p:txBody>
      </p:sp>
      <p:sp>
        <p:nvSpPr>
          <p:cNvPr id="6" name="TextBox 5"/>
          <p:cNvSpPr txBox="1"/>
          <p:nvPr/>
        </p:nvSpPr>
        <p:spPr>
          <a:xfrm>
            <a:off x="5741294" y="1710323"/>
            <a:ext cx="787400" cy="400110"/>
          </a:xfrm>
          <a:prstGeom prst="rect">
            <a:avLst/>
          </a:prstGeom>
          <a:noFill/>
        </p:spPr>
        <p:txBody>
          <a:bodyPr wrap="square" rtlCol="0">
            <a:spAutoFit/>
          </a:bodyPr>
          <a:lstStyle/>
          <a:p>
            <a:pPr algn="ctr"/>
            <a:r>
              <a:rPr lang="en-US" sz="2000" b="1" dirty="0" smtClean="0"/>
              <a:t>#3</a:t>
            </a:r>
            <a:endParaRPr lang="en-US" sz="2000" b="1" dirty="0"/>
          </a:p>
        </p:txBody>
      </p:sp>
      <p:sp>
        <p:nvSpPr>
          <p:cNvPr id="8" name="TextBox 7"/>
          <p:cNvSpPr txBox="1"/>
          <p:nvPr/>
        </p:nvSpPr>
        <p:spPr>
          <a:xfrm>
            <a:off x="8077200" y="1879600"/>
            <a:ext cx="838200" cy="400110"/>
          </a:xfrm>
          <a:prstGeom prst="rect">
            <a:avLst/>
          </a:prstGeom>
          <a:noFill/>
        </p:spPr>
        <p:txBody>
          <a:bodyPr wrap="square" rtlCol="0">
            <a:spAutoFit/>
          </a:bodyPr>
          <a:lstStyle/>
          <a:p>
            <a:pPr algn="ctr"/>
            <a:r>
              <a:rPr lang="en-US" sz="2000" b="1" dirty="0" smtClean="0"/>
              <a:t>#4</a:t>
            </a:r>
            <a:endParaRPr lang="en-US" sz="2000" b="1" dirty="0"/>
          </a:p>
        </p:txBody>
      </p:sp>
      <p:sp>
        <p:nvSpPr>
          <p:cNvPr id="9" name="TextBox 8"/>
          <p:cNvSpPr txBox="1"/>
          <p:nvPr/>
        </p:nvSpPr>
        <p:spPr>
          <a:xfrm>
            <a:off x="10622466" y="1710323"/>
            <a:ext cx="604334" cy="400110"/>
          </a:xfrm>
          <a:prstGeom prst="rect">
            <a:avLst/>
          </a:prstGeom>
          <a:noFill/>
        </p:spPr>
        <p:txBody>
          <a:bodyPr wrap="square" rtlCol="0">
            <a:spAutoFit/>
          </a:bodyPr>
          <a:lstStyle/>
          <a:p>
            <a:pPr algn="ctr"/>
            <a:r>
              <a:rPr lang="en-US" sz="2000" b="1" dirty="0" smtClean="0"/>
              <a:t>#5</a:t>
            </a:r>
            <a:endParaRPr lang="en-US" sz="2000" b="1" dirty="0"/>
          </a:p>
        </p:txBody>
      </p:sp>
    </p:spTree>
    <p:extLst>
      <p:ext uri="{BB962C8B-B14F-4D97-AF65-F5344CB8AC3E}">
        <p14:creationId xmlns:p14="http://schemas.microsoft.com/office/powerpoint/2010/main" val="41038262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Planning and Advisory Committee</a:t>
            </a:r>
            <a:endParaRPr lang="en-US" sz="3200" dirty="0"/>
          </a:p>
        </p:txBody>
      </p:sp>
      <p:sp>
        <p:nvSpPr>
          <p:cNvPr id="3" name="Content Placeholder 2"/>
          <p:cNvSpPr>
            <a:spLocks noGrp="1"/>
          </p:cNvSpPr>
          <p:nvPr>
            <p:ph idx="1"/>
          </p:nvPr>
        </p:nvSpPr>
        <p:spPr>
          <a:xfrm>
            <a:off x="838200" y="1737360"/>
            <a:ext cx="10515600" cy="4308692"/>
          </a:xfrm>
        </p:spPr>
        <p:txBody>
          <a:bodyPr>
            <a:normAutofit fontScale="92500" lnSpcReduction="10000"/>
          </a:bodyPr>
          <a:lstStyle/>
          <a:p>
            <a:r>
              <a:rPr lang="en-US" dirty="0"/>
              <a:t>Co-create work in activities one and two and provide guidance and feedback on activities </a:t>
            </a:r>
            <a:r>
              <a:rPr lang="en-US" dirty="0" smtClean="0"/>
              <a:t>three, four </a:t>
            </a:r>
            <a:r>
              <a:rPr lang="en-US" dirty="0"/>
              <a:t>and </a:t>
            </a:r>
            <a:r>
              <a:rPr lang="en-US" dirty="0" smtClean="0"/>
              <a:t>five </a:t>
            </a:r>
            <a:r>
              <a:rPr lang="en-US" dirty="0"/>
              <a:t>as requested through needs assessment analysis and synthesis, community meetings, and development of a strategic plan. </a:t>
            </a:r>
            <a:endParaRPr lang="en-US" dirty="0" smtClean="0"/>
          </a:p>
          <a:p>
            <a:r>
              <a:rPr lang="en-US" b="1" dirty="0" smtClean="0"/>
              <a:t>Members:</a:t>
            </a:r>
            <a:endParaRPr lang="en-US" b="1" dirty="0"/>
          </a:p>
          <a:p>
            <a:r>
              <a:rPr lang="en-US" dirty="0" smtClean="0"/>
              <a:t>Including, but not limited to: </a:t>
            </a:r>
          </a:p>
          <a:p>
            <a:r>
              <a:rPr lang="en-US" dirty="0" smtClean="0"/>
              <a:t>The </a:t>
            </a:r>
            <a:r>
              <a:rPr lang="en-US" dirty="0"/>
              <a:t>Southwest Initiative Foundation, </a:t>
            </a:r>
            <a:r>
              <a:rPr lang="en-US" dirty="0" smtClean="0"/>
              <a:t>the </a:t>
            </a:r>
            <a:r>
              <a:rPr lang="en-US" dirty="0"/>
              <a:t>Southern Minnesota Initiative Foundation, </a:t>
            </a:r>
            <a:r>
              <a:rPr lang="en-US" dirty="0" smtClean="0"/>
              <a:t>The </a:t>
            </a:r>
            <a:r>
              <a:rPr lang="en-US" dirty="0"/>
              <a:t>Initiative Foundation, </a:t>
            </a:r>
            <a:r>
              <a:rPr lang="en-US" dirty="0" smtClean="0"/>
              <a:t>The </a:t>
            </a:r>
            <a:r>
              <a:rPr lang="en-US" dirty="0"/>
              <a:t>Northland Foundation, </a:t>
            </a:r>
            <a:r>
              <a:rPr lang="en-US" dirty="0" smtClean="0"/>
              <a:t>The </a:t>
            </a:r>
            <a:r>
              <a:rPr lang="en-US" dirty="0"/>
              <a:t>Northwest Minnesota Foundation, </a:t>
            </a:r>
            <a:r>
              <a:rPr lang="en-US" dirty="0" smtClean="0"/>
              <a:t>West </a:t>
            </a:r>
            <a:r>
              <a:rPr lang="en-US" dirty="0"/>
              <a:t>Central Initiative Foundation, </a:t>
            </a:r>
            <a:r>
              <a:rPr lang="en-US" dirty="0" smtClean="0"/>
              <a:t>Children’s </a:t>
            </a:r>
            <a:r>
              <a:rPr lang="en-US" dirty="0"/>
              <a:t>Defense Fund – Minnesota</a:t>
            </a:r>
            <a:r>
              <a:rPr lang="en-US" dirty="0" smtClean="0"/>
              <a:t>, </a:t>
            </a:r>
            <a:r>
              <a:rPr lang="en-US" dirty="0"/>
              <a:t>The Minnesota Indian Women’s Resource Center</a:t>
            </a:r>
            <a:r>
              <a:rPr lang="en-US" dirty="0" smtClean="0"/>
              <a:t>, </a:t>
            </a:r>
            <a:r>
              <a:rPr lang="en-US" dirty="0"/>
              <a:t>Minnesota Tribal Resources for Early Childhood Care, </a:t>
            </a:r>
            <a:r>
              <a:rPr lang="en-US" dirty="0" smtClean="0"/>
              <a:t>and </a:t>
            </a:r>
            <a:r>
              <a:rPr lang="en-US" dirty="0"/>
              <a:t>Indigenous </a:t>
            </a:r>
            <a:r>
              <a:rPr lang="en-US" dirty="0" smtClean="0"/>
              <a:t>Visioning</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2/5/2019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5</a:t>
            </a:fld>
            <a:endParaRPr lang="en-US" dirty="0"/>
          </a:p>
        </p:txBody>
      </p:sp>
      <p:sp>
        <p:nvSpPr>
          <p:cNvPr id="6" name="Footer Placeholder 5"/>
          <p:cNvSpPr>
            <a:spLocks noGrp="1"/>
          </p:cNvSpPr>
          <p:nvPr>
            <p:ph type="ftr" sz="quarter" idx="13"/>
          </p:nvPr>
        </p:nvSpPr>
        <p:spPr/>
        <p:txBody>
          <a:bodyPr/>
          <a:lstStyle/>
          <a:p>
            <a:r>
              <a:rPr lang="en-US" smtClean="0">
                <a:solidFill>
                  <a:srgbClr val="003865"/>
                </a:solidFill>
              </a:rPr>
              <a:t>Leading for educational excellence and equity, every day for every one.</a:t>
            </a:r>
            <a:r>
              <a:rPr lang="en-US" smtClean="0"/>
              <a:t> </a:t>
            </a:r>
            <a:r>
              <a:rPr lang="en-US" smtClean="0">
                <a:solidFill>
                  <a:schemeClr val="accent2"/>
                </a:solidFill>
              </a:rPr>
              <a:t>|</a:t>
            </a:r>
            <a:r>
              <a:rPr lang="en-US" smtClean="0"/>
              <a:t> </a:t>
            </a:r>
            <a:r>
              <a:rPr lang="en-US" smtClean="0">
                <a:solidFill>
                  <a:srgbClr val="003865"/>
                </a:solidFill>
              </a:rPr>
              <a:t>education.state.mn.us</a:t>
            </a:r>
            <a:endParaRPr lang="en-US" dirty="0">
              <a:solidFill>
                <a:srgbClr val="003865"/>
              </a:solidFill>
            </a:endParaRPr>
          </a:p>
        </p:txBody>
      </p:sp>
    </p:spTree>
    <p:extLst>
      <p:ext uri="{BB962C8B-B14F-4D97-AF65-F5344CB8AC3E}">
        <p14:creationId xmlns:p14="http://schemas.microsoft.com/office/powerpoint/2010/main" val="2335179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Governance</a:t>
            </a:r>
            <a:endParaRPr lang="en-US" sz="3200" dirty="0"/>
          </a:p>
        </p:txBody>
      </p:sp>
      <p:sp>
        <p:nvSpPr>
          <p:cNvPr id="4" name="Date Placeholder 3"/>
          <p:cNvSpPr>
            <a:spLocks noGrp="1"/>
          </p:cNvSpPr>
          <p:nvPr>
            <p:ph type="dt" sz="half" idx="10"/>
          </p:nvPr>
        </p:nvSpPr>
        <p:spPr/>
        <p:txBody>
          <a:bodyPr/>
          <a:lstStyle/>
          <a:p>
            <a:fld id="{9A198C9B-0587-4A1E-9E03-E4C9FE222F08}" type="datetime1">
              <a:rPr lang="en-US" smtClean="0"/>
              <a:t>2/5/2019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6</a:t>
            </a:fld>
            <a:endParaRPr lang="en-US" dirty="0"/>
          </a:p>
        </p:txBody>
      </p:sp>
      <p:sp>
        <p:nvSpPr>
          <p:cNvPr id="6" name="Footer Placeholder 5"/>
          <p:cNvSpPr>
            <a:spLocks noGrp="1"/>
          </p:cNvSpPr>
          <p:nvPr>
            <p:ph type="ftr" sz="quarter" idx="13"/>
          </p:nvPr>
        </p:nvSpPr>
        <p:spPr/>
        <p:txBody>
          <a:bodyPr/>
          <a:lstStyle/>
          <a:p>
            <a:r>
              <a:rPr lang="en-US" smtClean="0">
                <a:solidFill>
                  <a:srgbClr val="003865"/>
                </a:solidFill>
              </a:rPr>
              <a:t>Leading for educational excellence and equity, every day for every one.</a:t>
            </a:r>
            <a:r>
              <a:rPr lang="en-US" smtClean="0"/>
              <a:t> </a:t>
            </a:r>
            <a:r>
              <a:rPr lang="en-US" smtClean="0">
                <a:solidFill>
                  <a:schemeClr val="accent2"/>
                </a:solidFill>
              </a:rPr>
              <a:t>|</a:t>
            </a:r>
            <a:r>
              <a:rPr lang="en-US" smtClean="0"/>
              <a:t> </a:t>
            </a:r>
            <a:r>
              <a:rPr lang="en-US" smtClean="0">
                <a:solidFill>
                  <a:srgbClr val="003865"/>
                </a:solidFill>
              </a:rPr>
              <a:t>education.state.mn.us</a:t>
            </a:r>
            <a:endParaRPr lang="en-US" dirty="0">
              <a:solidFill>
                <a:srgbClr val="003865"/>
              </a:solidFill>
            </a:endParaRPr>
          </a:p>
        </p:txBody>
      </p:sp>
      <p:pic>
        <p:nvPicPr>
          <p:cNvPr id="7" name="Picture 6"/>
          <p:cNvPicPr>
            <a:picLocks noChangeAspect="1"/>
          </p:cNvPicPr>
          <p:nvPr/>
        </p:nvPicPr>
        <p:blipFill>
          <a:blip r:embed="rId2"/>
          <a:stretch>
            <a:fillRect/>
          </a:stretch>
        </p:blipFill>
        <p:spPr>
          <a:xfrm>
            <a:off x="1857520" y="1303020"/>
            <a:ext cx="7260722" cy="5093277"/>
          </a:xfrm>
          <a:prstGeom prst="rect">
            <a:avLst/>
          </a:prstGeom>
        </p:spPr>
      </p:pic>
    </p:spTree>
    <p:extLst>
      <p:ext uri="{BB962C8B-B14F-4D97-AF65-F5344CB8AC3E}">
        <p14:creationId xmlns:p14="http://schemas.microsoft.com/office/powerpoint/2010/main" val="783337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More Information</a:t>
            </a:r>
            <a:endParaRPr lang="en-US" sz="3200" dirty="0"/>
          </a:p>
        </p:txBody>
      </p:sp>
      <p:sp>
        <p:nvSpPr>
          <p:cNvPr id="3" name="Content Placeholder 2"/>
          <p:cNvSpPr>
            <a:spLocks noGrp="1"/>
          </p:cNvSpPr>
          <p:nvPr>
            <p:ph idx="1"/>
          </p:nvPr>
        </p:nvSpPr>
        <p:spPr>
          <a:xfrm>
            <a:off x="838200" y="1737360"/>
            <a:ext cx="10515600" cy="4308692"/>
          </a:xfrm>
        </p:spPr>
        <p:txBody>
          <a:bodyPr>
            <a:normAutofit/>
          </a:bodyPr>
          <a:lstStyle/>
          <a:p>
            <a:r>
              <a:rPr lang="en-US" dirty="0" smtClean="0"/>
              <a:t>Website</a:t>
            </a:r>
            <a:r>
              <a:rPr lang="en-US" dirty="0"/>
              <a:t>: </a:t>
            </a:r>
            <a:r>
              <a:rPr lang="en-US" dirty="0">
                <a:hlinkClick r:id="rId2"/>
              </a:rPr>
              <a:t>https://education.mn.gov/MDE/dse/early/preschgr</a:t>
            </a:r>
            <a:r>
              <a:rPr lang="en-US" dirty="0" smtClean="0">
                <a:hlinkClick r:id="rId2"/>
              </a:rPr>
              <a:t>/</a:t>
            </a:r>
            <a:endParaRPr lang="en-US" dirty="0" smtClean="0"/>
          </a:p>
          <a:p>
            <a:endParaRPr lang="en-US" dirty="0"/>
          </a:p>
          <a:p>
            <a:pPr algn="just"/>
            <a:r>
              <a:rPr lang="en-US" dirty="0" smtClean="0"/>
              <a:t>Amanda Varley</a:t>
            </a:r>
          </a:p>
          <a:p>
            <a:pPr algn="just"/>
            <a:r>
              <a:rPr lang="en-US" dirty="0" smtClean="0"/>
              <a:t>Preschool Development Grant Project Manager</a:t>
            </a:r>
          </a:p>
          <a:p>
            <a:pPr algn="just"/>
            <a:r>
              <a:rPr lang="en-US" dirty="0" smtClean="0">
                <a:hlinkClick r:id="rId3"/>
              </a:rPr>
              <a:t>Amanda.varley@state.mn.us</a:t>
            </a:r>
            <a:endParaRPr lang="en-US" dirty="0" smtClean="0"/>
          </a:p>
          <a:p>
            <a:pPr algn="just"/>
            <a:endParaRPr lang="en-US" dirty="0" smtClean="0"/>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2/5/2019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7</a:t>
            </a:fld>
            <a:endParaRPr lang="en-US" dirty="0"/>
          </a:p>
        </p:txBody>
      </p:sp>
      <p:sp>
        <p:nvSpPr>
          <p:cNvPr id="6" name="Footer Placeholder 5"/>
          <p:cNvSpPr>
            <a:spLocks noGrp="1"/>
          </p:cNvSpPr>
          <p:nvPr>
            <p:ph type="ftr" sz="quarter" idx="13"/>
          </p:nvPr>
        </p:nvSpPr>
        <p:spPr/>
        <p:txBody>
          <a:bodyPr/>
          <a:lstStyle/>
          <a:p>
            <a:r>
              <a:rPr lang="en-US" smtClean="0">
                <a:solidFill>
                  <a:srgbClr val="003865"/>
                </a:solidFill>
              </a:rPr>
              <a:t>Leading for educational excellence and equity, every day for every one.</a:t>
            </a:r>
            <a:r>
              <a:rPr lang="en-US" smtClean="0"/>
              <a:t> </a:t>
            </a:r>
            <a:r>
              <a:rPr lang="en-US" smtClean="0">
                <a:solidFill>
                  <a:schemeClr val="accent2"/>
                </a:solidFill>
              </a:rPr>
              <a:t>|</a:t>
            </a:r>
            <a:r>
              <a:rPr lang="en-US" smtClean="0"/>
              <a:t> </a:t>
            </a:r>
            <a:r>
              <a:rPr lang="en-US" smtClean="0">
                <a:solidFill>
                  <a:srgbClr val="003865"/>
                </a:solidFill>
              </a:rPr>
              <a:t>education.state.mn.us</a:t>
            </a:r>
            <a:endParaRPr lang="en-US" dirty="0">
              <a:solidFill>
                <a:srgbClr val="003865"/>
              </a:solidFill>
            </a:endParaRPr>
          </a:p>
        </p:txBody>
      </p:sp>
    </p:spTree>
    <p:extLst>
      <p:ext uri="{BB962C8B-B14F-4D97-AF65-F5344CB8AC3E}">
        <p14:creationId xmlns:p14="http://schemas.microsoft.com/office/powerpoint/2010/main" val="1266105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2212733"/>
            <a:ext cx="10515600" cy="1472163"/>
          </a:xfrm>
        </p:spPr>
        <p:txBody>
          <a:bodyPr/>
          <a:lstStyle/>
          <a:p>
            <a:r>
              <a:rPr lang="en-US" dirty="0" smtClean="0"/>
              <a:t>Thank you!</a:t>
            </a:r>
            <a:endParaRPr lang="en-US" dirty="0"/>
          </a:p>
        </p:txBody>
      </p:sp>
      <p:sp>
        <p:nvSpPr>
          <p:cNvPr id="8" name="Text Placeholder 7"/>
          <p:cNvSpPr>
            <a:spLocks noGrp="1"/>
          </p:cNvSpPr>
          <p:nvPr>
            <p:ph type="body" sz="quarter" idx="13"/>
          </p:nvPr>
        </p:nvSpPr>
        <p:spPr>
          <a:xfrm>
            <a:off x="838200" y="3684897"/>
            <a:ext cx="10515600" cy="2517600"/>
          </a:xfrm>
        </p:spPr>
        <p:txBody>
          <a:bodyPr/>
          <a:lstStyle/>
          <a:p>
            <a:r>
              <a:rPr lang="en-US" sz="2700" b="1" dirty="0" smtClean="0"/>
              <a:t>Preschool Development Grant Project Manager</a:t>
            </a:r>
          </a:p>
          <a:p>
            <a:r>
              <a:rPr lang="en-US" sz="2700" b="1" dirty="0" smtClean="0"/>
              <a:t>Amanda Varley</a:t>
            </a:r>
          </a:p>
          <a:p>
            <a:r>
              <a:rPr lang="en-US" sz="2200" i="1" dirty="0" smtClean="0"/>
              <a:t>Amanda.varley@state.mn.us</a:t>
            </a:r>
          </a:p>
          <a:p>
            <a:r>
              <a:rPr lang="en-US" sz="2200" dirty="0" smtClean="0"/>
              <a:t>651-582-8519</a:t>
            </a:r>
            <a:endParaRPr lang="en-US" sz="2200" dirty="0"/>
          </a:p>
        </p:txBody>
      </p:sp>
      <p:sp>
        <p:nvSpPr>
          <p:cNvPr id="4" name="Date Placeholder 3"/>
          <p:cNvSpPr>
            <a:spLocks noGrp="1"/>
          </p:cNvSpPr>
          <p:nvPr>
            <p:ph type="dt" sz="half" idx="10"/>
          </p:nvPr>
        </p:nvSpPr>
        <p:spPr/>
        <p:txBody>
          <a:bodyPr/>
          <a:lstStyle/>
          <a:p>
            <a:fld id="{D094F804-653A-41F1-A565-1098D9DEB37A}" type="datetime1">
              <a:rPr lang="en-US" smtClean="0"/>
              <a:t>2/5/2019</a:t>
            </a:fld>
            <a:endParaRPr lang="en-US" dirty="0"/>
          </a:p>
        </p:txBody>
      </p:sp>
      <p:sp>
        <p:nvSpPr>
          <p:cNvPr id="6" name="Slide Number Placeholder 5"/>
          <p:cNvSpPr>
            <a:spLocks noGrp="1"/>
          </p:cNvSpPr>
          <p:nvPr>
            <p:ph type="sldNum" sz="quarter" idx="11"/>
          </p:nvPr>
        </p:nvSpPr>
        <p:spPr/>
        <p:txBody>
          <a:bodyPr/>
          <a:lstStyle/>
          <a:p>
            <a:fld id="{48F63A3B-78C7-47BE-AE5E-E10140E04643}" type="slidenum">
              <a:rPr lang="en-US" smtClean="0"/>
              <a:pPr/>
              <a:t>8</a:t>
            </a:fld>
            <a:endParaRPr lang="en-US" dirty="0"/>
          </a:p>
        </p:txBody>
      </p:sp>
    </p:spTree>
    <p:extLst>
      <p:ext uri="{BB962C8B-B14F-4D97-AF65-F5344CB8AC3E}">
        <p14:creationId xmlns:p14="http://schemas.microsoft.com/office/powerpoint/2010/main" val="1361731053"/>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DE PowerPoint Template Aug 2018" id="{FB95E756-BCB9-429C-8457-CE2C82B80B56}" vid="{C5435FED-1C7F-4918-9C2D-E9516BBFDE7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C9447E-F997-462B-B617-BE5B3B6BA1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226A1386-9537-4EA6-B9A3-FB7D154FAC23}">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02617A5B-38EC-4037-96F9-B81D9FB1B3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3076</TotalTime>
  <Words>907</Words>
  <Application>Microsoft Office PowerPoint</Application>
  <PresentationFormat>Widescreen</PresentationFormat>
  <Paragraphs>100</Paragraphs>
  <Slides>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NeueHaasGroteskText Std</vt:lpstr>
      <vt:lpstr>MN.IT</vt:lpstr>
      <vt:lpstr>Preschool Development Grant Overview</vt:lpstr>
      <vt:lpstr>Quick Facts: One Year Planning Grant (Phase I)</vt:lpstr>
      <vt:lpstr>Quick Facts: Three-Year Implementation Grant (Phase II)</vt:lpstr>
      <vt:lpstr>Minnesota Preschool Development Grant Activities and Priorities</vt:lpstr>
      <vt:lpstr>Planning and Advisory Committee</vt:lpstr>
      <vt:lpstr>Governance</vt:lpstr>
      <vt:lpstr>More Information</vt:lpstr>
      <vt:lpstr>Thank you!</vt:lpstr>
    </vt:vector>
  </TitlesOfParts>
  <Company>Minnesota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Preschool Development Grant Overview</dc:title>
  <dc:subject>PowerPoint Template</dc:subject>
  <dc:creator>Burnham, Bobbie (MDE)</dc:creator>
  <cp:keywords>PowerPoint, Template</cp:keywords>
  <dc:description>Version 1.1, Released 8-2016</dc:description>
  <cp:lastModifiedBy>Snyder, Kate Lynne (MDE)</cp:lastModifiedBy>
  <cp:revision>6</cp:revision>
  <dcterms:created xsi:type="dcterms:W3CDTF">2019-02-02T19:03:06Z</dcterms:created>
  <dcterms:modified xsi:type="dcterms:W3CDTF">2019-02-05T14:37:48Z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ies>
</file>