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9"/>
  </p:notesMasterIdLst>
  <p:handoutMasterIdLst>
    <p:handoutMasterId r:id="rId20"/>
  </p:handoutMasterIdLst>
  <p:sldIdLst>
    <p:sldId id="582" r:id="rId5"/>
    <p:sldId id="521" r:id="rId6"/>
    <p:sldId id="723" r:id="rId7"/>
    <p:sldId id="739" r:id="rId8"/>
    <p:sldId id="714" r:id="rId9"/>
    <p:sldId id="736" r:id="rId10"/>
    <p:sldId id="735" r:id="rId11"/>
    <p:sldId id="734" r:id="rId12"/>
    <p:sldId id="733" r:id="rId13"/>
    <p:sldId id="721" r:id="rId14"/>
    <p:sldId id="722" r:id="rId15"/>
    <p:sldId id="737" r:id="rId16"/>
    <p:sldId id="701" r:id="rId17"/>
    <p:sldId id="678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4A9F3B-B7FE-F6E2-D44F-B874BC39CFC7}" name="Herrera-Heintz, Marina (MDOR)" initials="H(" userId="S::marina.herrera-heintz@state.mn.us::df69afa0-53e5-4686-a18d-6ee4c1d37b57" providerId="AD"/>
  <p188:author id="{DBF2B755-D98E-8C95-87DE-81D3DC4180E0}" name="Delaney, Shane (MDOR)" initials="D(" userId="S::shane.m.delaney@state.mn.us::1b34cfe2-7bc1-405f-b7e3-250ff3b20644" providerId="AD"/>
  <p188:author id="{4861D283-8A82-C485-A765-A8FD5B5F087A}" name="Rittenhouse, Maggie (MDOR)" initials="R(" userId="S::maggie.rittenhouse@state.mn.us::253cc71d-ac4c-4e5a-baab-7f001ba132df" providerId="AD"/>
  <p188:author id="{1EE98489-2EB1-0E96-E9CF-B36C725E59E8}" name="Ho, Lee (MDOR)" initials="H(" userId="S::lee.ho@state.mn.us::4dbd17b7-8f4b-4107-a955-fc9e4b35268c" providerId="AD"/>
  <p188:author id="{BC6E22CB-CF9E-8CAC-72B5-19543CCF92B9}" name="Delaney, Shane (MDOR)" initials="DS(" userId="S::Shane.M.Delaney@state.mn.us::1b34cfe2-7bc1-405f-b7e3-250ff3b20644" providerId="AD"/>
  <p188:author id="{3F967BF4-627B-5F84-B630-4300CD74B457}" name="Beth Johnston" initials="BJ" userId="Beth Johnsto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yer, Andrea (MDOR)" initials="WA(" lastIdx="1" clrIdx="0">
    <p:extLst>
      <p:ext uri="{19B8F6BF-5375-455C-9EA6-DF929625EA0E}">
        <p15:presenceInfo xmlns:p15="http://schemas.microsoft.com/office/powerpoint/2012/main" userId="S-1-5-21-1547161642-790525478-839522115-43561" providerId="AD"/>
      </p:ext>
    </p:extLst>
  </p:cmAuthor>
  <p:cmAuthor id="2" name="Beth" initials="Beth" lastIdx="1" clrIdx="1">
    <p:extLst>
      <p:ext uri="{19B8F6BF-5375-455C-9EA6-DF929625EA0E}">
        <p15:presenceInfo xmlns:p15="http://schemas.microsoft.com/office/powerpoint/2012/main" userId="Beth" providerId="None"/>
      </p:ext>
    </p:extLst>
  </p:cmAuthor>
  <p:cmAuthor id="3" name="Beth Johnston" initials="BJ" lastIdx="1" clrIdx="2">
    <p:extLst>
      <p:ext uri="{19B8F6BF-5375-455C-9EA6-DF929625EA0E}">
        <p15:presenceInfo xmlns:p15="http://schemas.microsoft.com/office/powerpoint/2012/main" userId="Beth Johnston" providerId="None"/>
      </p:ext>
    </p:extLst>
  </p:cmAuthor>
  <p:cmAuthor id="4" name="Johnston, Beth (MDOR)" initials="J(" lastIdx="3" clrIdx="3">
    <p:extLst>
      <p:ext uri="{19B8F6BF-5375-455C-9EA6-DF929625EA0E}">
        <p15:presenceInfo xmlns:p15="http://schemas.microsoft.com/office/powerpoint/2012/main" userId="S::beth.johnston@state.mn.us::37b262e2-8929-4cd6-a655-b29ea0705281" providerId="AD"/>
      </p:ext>
    </p:extLst>
  </p:cmAuthor>
  <p:cmAuthor id="5" name="Haugen, Alyssa (MDOR)" initials="H(" lastIdx="1" clrIdx="4">
    <p:extLst>
      <p:ext uri="{19B8F6BF-5375-455C-9EA6-DF929625EA0E}">
        <p15:presenceInfo xmlns:p15="http://schemas.microsoft.com/office/powerpoint/2012/main" userId="S::alyssa.haugen@state.mn.us::21184057-9e56-42b0-bf5e-fbcf2fc481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8BE21"/>
    <a:srgbClr val="003865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3870A-11CD-8062-5D2C-5491F7BBBD92}" v="10" dt="2023-01-06T22:24:30.300"/>
    <p1510:client id="{0E93EDA9-43BA-4AFA-A176-A69C713848EC}" v="826" dt="2023-01-05T22:32:32.240"/>
    <p1510:client id="{1377AE5C-F943-855B-1759-5A45766C7F4C}" v="107" dt="2023-01-05T21:37:55.099"/>
    <p1510:client id="{4B9DD981-E7F9-6E21-CFE5-4B5451D33502}" v="15" dt="2023-01-06T15:27:12.701"/>
    <p1510:client id="{50467DA4-4FA1-F079-56E1-FDBC41193E37}" v="7" dt="2023-01-06T16:12:17.926"/>
    <p1510:client id="{5FA85396-88B3-F4AA-F240-8240950975B5}" v="12" dt="2023-01-05T22:46:36.380"/>
    <p1510:client id="{A9859056-868E-4625-BE84-6F94CCFF9B82}" v="91" dt="2023-01-05T21:41:33.190"/>
    <p1510:client id="{C4FB7BAA-38C0-F407-B3C9-B164673A413D}" v="1" dt="2023-01-09T14:07:39.868"/>
    <p1510:client id="{F99688EC-3FE9-20FC-356F-AFC94F68DED5}" v="164" dt="2023-01-09T18:47:08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pPr/>
              <a:t>1/9/2023</a:t>
            </a:fld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pPr/>
              <a:t>‹#›</a:t>
            </a:fld>
            <a:endParaRPr lang="en-US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2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5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7245D3-FE7D-492D-B5F6-4F9AABA10AF3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6C91F6-5C09-4107-8439-E226F889290E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F07DDE-B797-456F-8D0E-0463349CD232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69587-30F0-4BE2-A8A1-09C681924721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1A49C-1273-40DD-A46F-41EDD7B65FA6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0A456E-5FA7-4B10-B1CF-263F0260A81B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DC6E23-D76B-41D6-AEA3-259CBE0A8A46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94BB9-ACF5-49CB-893A-FD9173BAA7A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8E65C9-8648-4F83-A255-DE80C387332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E77D7BE-E0F6-41D2-A192-73FAF9A92B33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3" y="1301035"/>
            <a:ext cx="6473113" cy="16182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419B4-92C5-4DCD-BF1C-9506689504F2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44D123-F235-491E-B683-6B4F0CA7FDA8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7E0584C-B031-43DA-A24F-1186D6C0C539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92D1A2A-3AA3-4FE9-9B4F-58FB0C7F78B1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3FE863D-2F85-470B-AB43-9F547355038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D888C37-2E17-4B73-B1D0-77AF30783CDC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9C84876-035F-4856-9C70-CFF3752CBB8E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8FBE6-5BDE-4C85-AE07-CB07DE8A3776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3E3BC3-A3EB-446A-BC29-E25460529DDE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7783FE2-B50E-483B-895D-377CB0F2FB29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1B57F1-1BBE-4061-B59C-291ED572A444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  <a:p>
            <a:r>
              <a:rPr lang="en-US" sz="1800"/>
              <a:t>Date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778810"/>
            <a:ext cx="3272835" cy="81820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DCD9091-7EE4-45A3-838E-E5C4A07E2B69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5FBB05-9935-49BC-B5EA-3DA98738CA1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77F300-53F9-4434-AC37-0DAE722C5D67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C4AE7F-3368-4E2A-B184-C7FFD7476250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296FBE-8406-4035-BFFB-FB6FF5B25FAD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8D1111-06DB-4197-ABE0-AC17D1521D77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1D3D2-ECA0-467D-ACD9-CF6010D02D6A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E46AD1-C187-41CF-AF68-2C10F88254A7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EF415F-4F35-4F8C-83AE-43FFB6B565F2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71D023-4F0D-4C98-B7C5-DDDCF135F4D8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B9FDF-F786-43EB-AE95-D75535389BC5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E706A-1B2D-46F5-83F3-C64175F99CCC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883DBD-E0DF-4BFF-AFB5-6FC36A95BEE1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6F1DFE-FED9-453E-963B-9D5248E82A68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C66C6E-1955-4CC1-BED4-2DB9CAD52D90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002382-2C62-4B8D-B667-AA94FD225294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7A328F-CA27-4E83-A33F-FE17F9A62991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2A57BF-E50C-4C82-B34D-64843E1249BA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F454CC-5E42-4BCF-A139-96027900CE7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610B78-A244-4A07-81ED-7BF09C93A50F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422224"/>
            <a:ext cx="3272835" cy="8182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43EA1-19AF-4EFC-88D5-56F154E7DD0C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422224"/>
            <a:ext cx="3272835" cy="8182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F2BA1C-E5B6-4581-9D34-78923BA04E7C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err="1"/>
              <a:t>Firstname</a:t>
            </a:r>
            <a:r>
              <a:rPr lang="en-US" sz="1800"/>
              <a:t> </a:t>
            </a:r>
            <a:r>
              <a:rPr lang="en-US" sz="1800" err="1"/>
              <a:t>Lastname</a:t>
            </a:r>
            <a:r>
              <a:rPr lang="en-US" sz="180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516353"/>
            <a:ext cx="3272835" cy="8182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37D237-681A-445C-AF45-9A33047C493E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9516-03C9-4BB1-87A0-3CC16750F454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1524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940F-8A56-4975-8214-DD43E43C6EF3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A88B-65AB-45D8-A8C5-9EBC067B3476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1524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476A-AF18-46B3-A024-E88990648408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466E05-60C9-4172-B711-650E8DCB6D93}" type="datetime1">
              <a:rPr lang="en-US" smtClean="0"/>
              <a:pPr/>
              <a:t>1/9/2023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Here | www.revenue.state.mn.us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Marquart@state.mn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rina.Herrera-Heintz@state.mn.us" TargetMode="External"/><Relationship Id="rId4" Type="http://schemas.openxmlformats.org/officeDocument/2006/relationships/hyperlink" Target="mailto:Lee.Ho@state.mn.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 Department of Revenue Overview – House State Government Finance Committee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January 10,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E877-66DF-494D-9601-6502EB1B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Efficiencies and Increased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A27F-349B-439D-BFC0-53210762E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Revenue continually seeks ways to most efficiently use our existing resources to manage costs. </a:t>
            </a:r>
          </a:p>
          <a:p>
            <a:pPr lvl="1"/>
            <a:r>
              <a:rPr lang="en-US"/>
              <a:t>Physical office space reduction</a:t>
            </a:r>
          </a:p>
          <a:p>
            <a:pPr lvl="1"/>
            <a:r>
              <a:rPr lang="en-US"/>
              <a:t>Printing and mailing</a:t>
            </a:r>
          </a:p>
          <a:p>
            <a:r>
              <a:rPr lang="en-US">
                <a:ea typeface="+mn-lt"/>
                <a:cs typeface="+mn-lt"/>
              </a:rPr>
              <a:t>Revenue will continue to maximize efficiencies in FY 2024 and FY 2025. </a:t>
            </a:r>
          </a:p>
          <a:p>
            <a:r>
              <a:rPr lang="en-US">
                <a:ea typeface="+mn-lt"/>
                <a:cs typeface="+mn-lt"/>
              </a:rPr>
              <a:t>Rising costs expected for IT and cybersecurity needs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3D5B-77F7-4816-AABB-C440C968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5552-4E9D-8FF6-F99B-19FEC1E2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Our Workforce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EEEE-4313-C14F-AEF9-19013AA5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latin typeface="Calibri"/>
                <a:cs typeface="Times New Roman"/>
              </a:rPr>
              <a:t>Hybrid working model - business needs of the agency dictate where our employees perform their duties. </a:t>
            </a:r>
          </a:p>
          <a:p>
            <a:pPr lvl="1"/>
            <a:r>
              <a:rPr lang="en-US" sz="2400">
                <a:latin typeface="Calibri"/>
                <a:cs typeface="Times New Roman"/>
              </a:rPr>
              <a:t>Allows us to hire from across the state, more accurately represent Minnesota</a:t>
            </a:r>
          </a:p>
          <a:p>
            <a:pPr lvl="1"/>
            <a:r>
              <a:rPr lang="en-US" sz="2400">
                <a:latin typeface="Calibri"/>
                <a:cs typeface="Times New Roman"/>
              </a:rPr>
              <a:t>Productivity has not suffered</a:t>
            </a:r>
          </a:p>
          <a:p>
            <a:pPr lvl="2"/>
            <a:r>
              <a:rPr lang="en-US" sz="2000">
                <a:latin typeface="Calibri"/>
                <a:cs typeface="Times New Roman"/>
              </a:rPr>
              <a:t>Continue to process approximately 6.3 million total tax returns each year</a:t>
            </a:r>
          </a:p>
          <a:p>
            <a:pPr lvl="2"/>
            <a:r>
              <a:rPr lang="en-US" sz="2000">
                <a:latin typeface="Calibri"/>
                <a:cs typeface="Times New Roman"/>
              </a:rPr>
              <a:t>Over 90% of them processed in a timely manner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727B-B480-D3FA-4DEE-7AB4AE15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CE80-9BA7-43AA-B8AB-3498235D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41D6-F9A4-4EE1-BFAD-77B046BD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407"/>
            <a:ext cx="5257800" cy="4351338"/>
          </a:xfrm>
        </p:spPr>
        <p:txBody>
          <a:bodyPr>
            <a:normAutofit/>
          </a:bodyPr>
          <a:lstStyle/>
          <a:p>
            <a:r>
              <a:rPr lang="en-US" sz="2800"/>
              <a:t>Virtual Private Network</a:t>
            </a:r>
          </a:p>
          <a:p>
            <a:r>
              <a:rPr lang="en-US" sz="2800"/>
              <a:t>Multi-Factor Authentication </a:t>
            </a:r>
          </a:p>
          <a:p>
            <a:r>
              <a:rPr lang="en-US" sz="2800"/>
              <a:t>Encryption</a:t>
            </a:r>
          </a:p>
          <a:p>
            <a:r>
              <a:rPr lang="en-US" sz="2800"/>
              <a:t>GenTax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5AFFB-2976-4C08-9408-2AFF65C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Padlock on computer motherboard">
            <a:extLst>
              <a:ext uri="{FF2B5EF4-FFF2-40B4-BE49-F238E27FC236}">
                <a16:creationId xmlns:a16="http://schemas.microsoft.com/office/drawing/2014/main" id="{A216EC38-FF26-4B61-8E18-816B45557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4" y="2496407"/>
            <a:ext cx="4509156" cy="3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537"/>
            <a:ext cx="8786091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cs typeface="Calibri"/>
              </a:rPr>
              <a:t>Paul Marquart, Commissioner</a:t>
            </a:r>
            <a:endParaRPr lang="en-US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cs typeface="Calibri"/>
                <a:hlinkClick r:id="rId3"/>
              </a:rPr>
              <a:t>Paul.Marquart@state.mn.us</a:t>
            </a:r>
            <a:endParaRPr lang="en-US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a typeface="+mn-lt"/>
                <a:cs typeface="+mn-lt"/>
              </a:rPr>
              <a:t>651-556-6003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Lee Ho, Deputy Commissioner </a:t>
            </a:r>
            <a:endParaRPr lang="en-US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hlinkClick r:id="rId4"/>
              </a:rPr>
              <a:t>Lee.Ho@state.mn.us</a:t>
            </a:r>
            <a:r>
              <a:rPr lang="en-US"/>
              <a:t> </a:t>
            </a:r>
            <a:br>
              <a:rPr lang="en-US"/>
            </a:br>
            <a:r>
              <a:rPr lang="en-US"/>
              <a:t>651-556-6003</a:t>
            </a:r>
            <a:endParaRPr lang="en-US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cs typeface="Calibri"/>
              </a:rPr>
              <a:t>Marina Herrera-Heintz, Legislative Coordinator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cs typeface="Calibri"/>
                <a:hlinkClick r:id="rId5"/>
              </a:rPr>
              <a:t>Marina.Herrera-Heintz@state.mn.us</a:t>
            </a:r>
            <a:endParaRPr lang="en-US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cs typeface="Calibri"/>
              </a:rPr>
              <a:t>651-556-6213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1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8" b="22645"/>
          <a:stretch/>
        </p:blipFill>
        <p:spPr>
          <a:xfrm>
            <a:off x="0" y="0"/>
            <a:ext cx="12192000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100" y="152400"/>
            <a:ext cx="4838700" cy="914400"/>
          </a:xfrm>
        </p:spPr>
        <p:txBody>
          <a:bodyPr/>
          <a:lstStyle/>
          <a:p>
            <a:r>
              <a:rPr lang="en-US"/>
              <a:t>Mission/Vision/Values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97"/>
            <a:ext cx="8229600" cy="5340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cs typeface="Calibri"/>
              </a:rPr>
              <a:t>Purpose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cs typeface="Calibri"/>
              </a:rPr>
              <a:t>Administer and enforce the assessment and collection of taxes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Mission</a:t>
            </a:r>
            <a:endParaRPr lang="en-US" sz="2400" b="1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Working together to fund the future for all of Minnesota.</a:t>
            </a:r>
            <a:endParaRPr lang="en-US" sz="240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Vision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Everyone reports, pays, and receives the right </a:t>
            </a:r>
            <a:br>
              <a:rPr lang="en-US" sz="2400"/>
            </a:br>
            <a:r>
              <a:rPr lang="en-US" sz="2400"/>
              <a:t>amount: no more, no less.</a:t>
            </a:r>
            <a:endParaRPr lang="en-US" sz="240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Values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Accountability, Excellence, Inclusion, Integrity, Partnership, and Service</a:t>
            </a:r>
            <a:endParaRPr lang="en-US" sz="240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64" y="2343150"/>
            <a:ext cx="2585536" cy="30498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1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F244-DF3F-F354-1826-11C5C4F79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91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The $33 billion collected annually by the Department provides vital resources for services and programs around the state.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B69A0-9804-DDA5-85A7-50267FB1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E40798-2F73-3403-933A-9E72B2A1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Tax Revenue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49A092B-7299-3E56-689A-0CFBDA548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88" y="2381011"/>
            <a:ext cx="7242626" cy="43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CDB4-4A8E-45EA-E152-41EF129F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Services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521A-AD23-5BB2-9BE3-F6B309E53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>
                <a:ea typeface="+mn-lt"/>
                <a:cs typeface="+mn-lt"/>
              </a:rPr>
              <a:t>Tax revenue funds vital programs that benefit Minnesotans:</a:t>
            </a:r>
          </a:p>
          <a:p>
            <a:pPr lvl="2"/>
            <a:r>
              <a:rPr lang="en-US" sz="2500">
                <a:ea typeface="+mn-lt"/>
                <a:cs typeface="+mn-lt"/>
              </a:rPr>
              <a:t>Education   </a:t>
            </a:r>
          </a:p>
          <a:p>
            <a:pPr lvl="2"/>
            <a:r>
              <a:rPr lang="en-US" sz="2500">
                <a:ea typeface="+mn-lt"/>
                <a:cs typeface="+mn-lt"/>
              </a:rPr>
              <a:t>Infrastructure                                     </a:t>
            </a:r>
          </a:p>
          <a:p>
            <a:pPr lvl="2"/>
            <a:r>
              <a:rPr lang="en-US" sz="2500">
                <a:ea typeface="+mn-lt"/>
                <a:cs typeface="+mn-lt"/>
              </a:rPr>
              <a:t>Healthcare &amp; Public Health</a:t>
            </a:r>
          </a:p>
          <a:p>
            <a:pPr lvl="2"/>
            <a:r>
              <a:rPr lang="en-US" sz="2500">
                <a:ea typeface="+mn-lt"/>
                <a:cs typeface="+mn-lt"/>
              </a:rPr>
              <a:t>Public Safety</a:t>
            </a:r>
          </a:p>
          <a:p>
            <a:pPr lvl="2"/>
            <a:r>
              <a:rPr lang="en-US" sz="2500">
                <a:ea typeface="+mn-lt"/>
                <a:cs typeface="+mn-lt"/>
              </a:rPr>
              <a:t>Roads/bridges/transit</a:t>
            </a:r>
          </a:p>
          <a:p>
            <a:pPr lvl="2"/>
            <a:r>
              <a:rPr lang="en-US" sz="2500">
                <a:ea typeface="+mn-lt"/>
                <a:cs typeface="+mn-lt"/>
              </a:rPr>
              <a:t>Natural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AF778-0C2A-5BFD-1626-AA6CCF8A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2FB54A7-CE65-228C-8992-41B96054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86" y="2618196"/>
            <a:ext cx="5283199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Who Do We 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73" y="1490646"/>
            <a:ext cx="8771299" cy="51133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b="1"/>
              <a:t>Our broad base of customers around the state</a:t>
            </a:r>
          </a:p>
          <a:p>
            <a:pPr>
              <a:spcAft>
                <a:spcPts val="1200"/>
              </a:spcAft>
            </a:pPr>
            <a:r>
              <a:rPr lang="en-US" sz="2800">
                <a:cs typeface="Calibri"/>
              </a:rPr>
              <a:t>All 87 counties</a:t>
            </a:r>
            <a:endParaRPr lang="en-US" sz="2800"/>
          </a:p>
          <a:p>
            <a:pPr>
              <a:spcAft>
                <a:spcPts val="1200"/>
              </a:spcAft>
            </a:pPr>
            <a:r>
              <a:rPr lang="en-US" sz="2800"/>
              <a:t>3.1 million individual income tax filers</a:t>
            </a:r>
            <a:endParaRPr lang="en-US" sz="2800"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/>
              <a:t>Over 800,000 property tax refund filers</a:t>
            </a:r>
            <a:endParaRPr lang="en-US" sz="2800">
              <a:cs typeface="Calibri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/>
              <a:t>800 licensed property tax assessors</a:t>
            </a:r>
            <a:endParaRPr lang="en-US" sz="2800">
              <a:cs typeface="Calibri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/>
              <a:t>More than 500,000 businesses</a:t>
            </a:r>
            <a:endParaRPr lang="en-US" sz="2800">
              <a:cs typeface="Calibri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/>
              <a:t>More</a:t>
            </a:r>
            <a:r>
              <a:rPr lang="en-US" sz="2800">
                <a:cs typeface="Calibri"/>
              </a:rPr>
              <a:t> than 300,000 sales tax filers</a:t>
            </a:r>
            <a:endParaRPr lang="en-US">
              <a:cs typeface="Calibri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800">
              <a:cs typeface="Calibri"/>
            </a:endParaRPr>
          </a:p>
          <a:p>
            <a:pPr lvl="1"/>
            <a:endParaRPr lang="en-US" sz="2400"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659" y="1698537"/>
            <a:ext cx="3507138" cy="41434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9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4A7B-C3EE-8BC8-4ED6-FCE53A52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 We 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259C-315C-6D93-54A0-35FDA2E0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70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The Governor and Legislature</a:t>
            </a:r>
          </a:p>
          <a:p>
            <a:pPr lvl="1"/>
            <a:r>
              <a:rPr lang="en-US" sz="2800"/>
              <a:t>We consult and confer with the Governor regarding taxation</a:t>
            </a:r>
            <a:endParaRPr lang="en-US" sz="2800">
              <a:cs typeface="Calibri"/>
            </a:endParaRPr>
          </a:p>
          <a:p>
            <a:pPr lvl="1"/>
            <a:r>
              <a:rPr lang="en-US" sz="2800"/>
              <a:t>We recommend to the legislature appropriate changes in law necessary to help serve Minnesota taxpayers.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594DC-35B1-4920-9E3F-F3CA9696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A large white building with a gold statue on top&#10;&#10;Description automatically generated with low confidence">
            <a:extLst>
              <a:ext uri="{FF2B5EF4-FFF2-40B4-BE49-F238E27FC236}">
                <a16:creationId xmlns:a16="http://schemas.microsoft.com/office/drawing/2014/main" id="{AEE1D2B2-6EBC-4ED8-9CFB-46FA0FB0F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48" y="2290257"/>
            <a:ext cx="4390352" cy="32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C6B1-0787-42E8-A29D-EFC6E865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Enforcement through Education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9F672-3DCD-AABF-8C93-F72807F4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large part of the department’s role is helping customers understand their obligation and working to get – and keep – them in compliance. </a:t>
            </a:r>
          </a:p>
          <a:p>
            <a:r>
              <a:rPr lang="en-US">
                <a:cs typeface="Calibri"/>
              </a:rPr>
              <a:t>To do that, we provide education and outreach to customers through: </a:t>
            </a:r>
          </a:p>
          <a:p>
            <a:pPr lvl="1"/>
            <a:r>
              <a:rPr lang="en-US" sz="2400">
                <a:cs typeface="Calibri"/>
              </a:rPr>
              <a:t>Training and Outreach events</a:t>
            </a:r>
          </a:p>
          <a:p>
            <a:pPr lvl="1"/>
            <a:r>
              <a:rPr lang="en-US" sz="2400">
                <a:cs typeface="Calibri"/>
              </a:rPr>
              <a:t>Videos</a:t>
            </a:r>
          </a:p>
          <a:p>
            <a:pPr lvl="1"/>
            <a:r>
              <a:rPr lang="en-US" sz="2400">
                <a:cs typeface="Calibri"/>
              </a:rPr>
              <a:t>Website content</a:t>
            </a:r>
          </a:p>
          <a:p>
            <a:pPr lvl="1"/>
            <a:r>
              <a:rPr lang="en-US" sz="2400">
                <a:cs typeface="Calibri"/>
              </a:rPr>
              <a:t>Phone, emails, letters, and in-person customer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C9BB4-12BA-C71B-FCF8-A8E7553C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8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More than 1,400 employees administering 30 different tax types.</a:t>
            </a:r>
            <a:endParaRPr lang="en-US" sz="2400">
              <a:cs typeface="Calibri"/>
            </a:endParaRPr>
          </a:p>
          <a:p>
            <a:r>
              <a:rPr lang="en-US" sz="2400"/>
              <a:t>$188 million annual budget 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02A18D-052B-B017-8B22-D8408DCBF2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5" t="2055" r="10472" b="1370"/>
          <a:stretch/>
        </p:blipFill>
        <p:spPr>
          <a:xfrm>
            <a:off x="5419039" y="2621299"/>
            <a:ext cx="5203358" cy="39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1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E65E-7A28-C772-125D-EB4A45E5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Employee Roles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8E36-6DFC-9761-2098-6C822C1C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3" y="1715190"/>
            <a:ext cx="5500757" cy="499041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4000">
                <a:ea typeface="+mn-lt"/>
                <a:cs typeface="+mn-lt"/>
              </a:rPr>
              <a:t>Auditors</a:t>
            </a:r>
          </a:p>
          <a:p>
            <a:r>
              <a:rPr lang="en-US" sz="4000">
                <a:ea typeface="+mn-lt"/>
                <a:cs typeface="+mn-lt"/>
              </a:rPr>
              <a:t>Return processors</a:t>
            </a:r>
          </a:p>
          <a:p>
            <a:r>
              <a:rPr lang="en-US" sz="4000">
                <a:cs typeface="Calibri"/>
              </a:rPr>
              <a:t>Collections officers</a:t>
            </a:r>
            <a:endParaRPr lang="en-US" sz="4000">
              <a:ea typeface="+mn-lt"/>
              <a:cs typeface="+mn-lt"/>
            </a:endParaRPr>
          </a:p>
          <a:p>
            <a:r>
              <a:rPr lang="en-US" sz="4000">
                <a:ea typeface="+mn-lt"/>
                <a:cs typeface="+mn-lt"/>
              </a:rPr>
              <a:t>Taxpayer assistance representatives</a:t>
            </a:r>
          </a:p>
          <a:p>
            <a:r>
              <a:rPr lang="en-US" sz="4000">
                <a:ea typeface="+mn-lt"/>
                <a:cs typeface="+mn-lt"/>
              </a:rPr>
              <a:t>Tax aid administrators</a:t>
            </a:r>
          </a:p>
          <a:p>
            <a:r>
              <a:rPr lang="en-US" sz="4000">
                <a:ea typeface="+mn-lt"/>
                <a:cs typeface="+mn-lt"/>
              </a:rPr>
              <a:t>Researchers</a:t>
            </a:r>
          </a:p>
          <a:p>
            <a:r>
              <a:rPr lang="en-US" sz="4000">
                <a:ea typeface="+mn-lt"/>
                <a:cs typeface="+mn-lt"/>
              </a:rPr>
              <a:t>Attorneys</a:t>
            </a:r>
          </a:p>
          <a:p>
            <a:r>
              <a:rPr lang="en-US" sz="4000">
                <a:ea typeface="+mn-lt"/>
                <a:cs typeface="+mn-lt"/>
              </a:rPr>
              <a:t>Outreach and Communications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0064-140D-4DE7-1C1A-20256C8B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Two business people communicating">
            <a:extLst>
              <a:ext uri="{FF2B5EF4-FFF2-40B4-BE49-F238E27FC236}">
                <a16:creationId xmlns:a16="http://schemas.microsoft.com/office/drawing/2014/main" id="{C0B339AF-8BF2-4B25-B78E-A6B77B042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99" y="2406749"/>
            <a:ext cx="4572101" cy="30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86936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4C5F683250A449A88A709EB75A6D8" ma:contentTypeVersion="11" ma:contentTypeDescription="Create a new document." ma:contentTypeScope="" ma:versionID="f653b172b25b0253c079c8b03eb2ccef">
  <xsd:schema xmlns:xsd="http://www.w3.org/2001/XMLSchema" xmlns:xs="http://www.w3.org/2001/XMLSchema" xmlns:p="http://schemas.microsoft.com/office/2006/metadata/properties" xmlns:ns1="http://schemas.microsoft.com/sharepoint/v3" xmlns:ns2="1bd34c8a-c359-447a-86d2-a3b6b79dfd55" xmlns:ns3="b074e8fb-3f3b-4e61-a649-66595926db77" targetNamespace="http://schemas.microsoft.com/office/2006/metadata/properties" ma:root="true" ma:fieldsID="bb5517fad1cbc048ce50ac16d68608bb" ns1:_="" ns2:_="" ns3:_="">
    <xsd:import namespace="http://schemas.microsoft.com/sharepoint/v3"/>
    <xsd:import namespace="1bd34c8a-c359-447a-86d2-a3b6b79dfd55"/>
    <xsd:import namespace="b074e8fb-3f3b-4e61-a649-66595926d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d34c8a-c359-447a-86d2-a3b6b79df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8fb-3f3b-4e61-a649-66595926d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1bd34c8a-c359-447a-86d2-a3b6b79dfd55"/>
    <ds:schemaRef ds:uri="b074e8fb-3f3b-4e61-a649-66595926db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19B896-99DF-48F4-A6D9-B1518AFB1FF9}">
  <ds:schemaRefs>
    <ds:schemaRef ds:uri="1bd34c8a-c359-447a-86d2-a3b6b79dfd55"/>
    <ds:schemaRef ds:uri="b074e8fb-3f3b-4e61-a649-66595926db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Application>Microsoft Office PowerPoint</Application>
  <PresentationFormat>Widescreen</PresentationFormat>
  <Slides>14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MN.IT</vt:lpstr>
      <vt:lpstr> Department of Revenue Overview – House State Government Finance Committee</vt:lpstr>
      <vt:lpstr>Mission/Vision/Values</vt:lpstr>
      <vt:lpstr>Tax Revenue</vt:lpstr>
      <vt:lpstr>Services</vt:lpstr>
      <vt:lpstr>Who Do We Serve?</vt:lpstr>
      <vt:lpstr>Who Do We Serve?</vt:lpstr>
      <vt:lpstr>Enforcement through Education</vt:lpstr>
      <vt:lpstr>Revenue by the Numbers</vt:lpstr>
      <vt:lpstr>Employee Roles</vt:lpstr>
      <vt:lpstr>Efficiencies and Increased Costs</vt:lpstr>
      <vt:lpstr>Our Workforce Model</vt:lpstr>
      <vt:lpstr>Data Security</vt:lpstr>
      <vt:lpstr>Contact Information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revision>1</cp:revision>
  <cp:lastPrinted>2023-01-05T21:06:58Z</cp:lastPrinted>
  <dcterms:created xsi:type="dcterms:W3CDTF">2018-10-12T13:02:29Z</dcterms:created>
  <dcterms:modified xsi:type="dcterms:W3CDTF">2023-01-09T21:01:36Z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0x0101008CA4C5F683250A449A88A709EB75A6D8</vt:lpwstr>
  </property>
  <property fmtid="{D5CDD505-2E9C-101B-9397-08002B2CF9AE}" pid="3" name="Order">
    <vt:r8>1900</vt:r8>
  </property>
</Properties>
</file>