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20" r:id="rId5"/>
  </p:sldMasterIdLst>
  <p:notesMasterIdLst>
    <p:notesMasterId r:id="rId30"/>
  </p:notesMasterIdLst>
  <p:handoutMasterIdLst>
    <p:handoutMasterId r:id="rId31"/>
  </p:handoutMasterIdLst>
  <p:sldIdLst>
    <p:sldId id="264" r:id="rId6"/>
    <p:sldId id="339" r:id="rId7"/>
    <p:sldId id="293" r:id="rId8"/>
    <p:sldId id="341" r:id="rId9"/>
    <p:sldId id="294" r:id="rId10"/>
    <p:sldId id="295" r:id="rId11"/>
    <p:sldId id="296" r:id="rId12"/>
    <p:sldId id="297" r:id="rId13"/>
    <p:sldId id="298" r:id="rId14"/>
    <p:sldId id="299" r:id="rId15"/>
    <p:sldId id="300" r:id="rId16"/>
    <p:sldId id="343" r:id="rId17"/>
    <p:sldId id="301" r:id="rId18"/>
    <p:sldId id="342" r:id="rId19"/>
    <p:sldId id="336" r:id="rId20"/>
    <p:sldId id="305" r:id="rId21"/>
    <p:sldId id="280" r:id="rId22"/>
    <p:sldId id="292" r:id="rId23"/>
    <p:sldId id="272" r:id="rId24"/>
    <p:sldId id="281" r:id="rId25"/>
    <p:sldId id="278" r:id="rId26"/>
    <p:sldId id="334" r:id="rId27"/>
    <p:sldId id="290" r:id="rId28"/>
    <p:sldId id="268"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F5F5F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7" autoAdjust="0"/>
    <p:restoredTop sz="95658" autoAdjust="0"/>
  </p:normalViewPr>
  <p:slideViewPr>
    <p:cSldViewPr snapToGrid="0">
      <p:cViewPr varScale="1">
        <p:scale>
          <a:sx n="95" d="100"/>
          <a:sy n="95" d="100"/>
        </p:scale>
        <p:origin x="104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304E8-CDA8-4DED-987C-4B793B78600B}" type="doc">
      <dgm:prSet loTypeId="urn:microsoft.com/office/officeart/2005/8/layout/pictureOrgChart" loCatId="hierarchy" qsTypeId="urn:microsoft.com/office/officeart/2005/8/quickstyle/simple1" qsCatId="simple" csTypeId="urn:microsoft.com/office/officeart/2005/8/colors/colorful3" csCatId="colorful" phldr="1"/>
      <dgm:spPr/>
      <dgm:t>
        <a:bodyPr/>
        <a:lstStyle/>
        <a:p>
          <a:endParaRPr lang="en-US"/>
        </a:p>
      </dgm:t>
    </dgm:pt>
    <dgm:pt modelId="{DE02EE21-E61E-4AFF-9E18-E4E3E7716F04}" type="asst">
      <dgm:prSet phldrT="[Text]"/>
      <dgm:spPr>
        <a:solidFill>
          <a:schemeClr val="accent1"/>
        </a:solidFill>
      </dgm:spPr>
      <dgm:t>
        <a:bodyPr/>
        <a:lstStyle/>
        <a:p>
          <a:r>
            <a:rPr lang="en-US" b="1" dirty="0"/>
            <a:t>Executive Director </a:t>
          </a:r>
        </a:p>
        <a:p>
          <a:r>
            <a:rPr lang="en-US" b="1" dirty="0"/>
            <a:t>Shannon Geshick</a:t>
          </a:r>
        </a:p>
        <a:p>
          <a:r>
            <a:rPr lang="en-US" b="1" dirty="0"/>
            <a:t>(September, 2019)</a:t>
          </a:r>
        </a:p>
      </dgm:t>
    </dgm:pt>
    <dgm:pt modelId="{B3534C49-3EE2-4F22-8631-0FB6F6EB9A37}" type="parTrans" cxnId="{4B7617F6-6246-4295-B724-D41149E2EB6C}">
      <dgm:prSet/>
      <dgm:spPr>
        <a:ln>
          <a:noFill/>
        </a:ln>
      </dgm:spPr>
      <dgm:t>
        <a:bodyPr/>
        <a:lstStyle/>
        <a:p>
          <a:endParaRPr lang="en-US"/>
        </a:p>
      </dgm:t>
    </dgm:pt>
    <dgm:pt modelId="{D7F4D844-95F7-49BD-BF7D-A232244CC660}" type="sibTrans" cxnId="{4B7617F6-6246-4295-B724-D41149E2EB6C}">
      <dgm:prSet/>
      <dgm:spPr/>
      <dgm:t>
        <a:bodyPr/>
        <a:lstStyle/>
        <a:p>
          <a:endParaRPr lang="en-US"/>
        </a:p>
      </dgm:t>
    </dgm:pt>
    <dgm:pt modelId="{C1E87DA9-3ED3-4943-A80A-B0C53A310638}">
      <dgm:prSet phldrT="[Text]"/>
      <dgm:spPr>
        <a:solidFill>
          <a:schemeClr val="accent1"/>
        </a:solidFill>
      </dgm:spPr>
      <dgm:t>
        <a:bodyPr/>
        <a:lstStyle/>
        <a:p>
          <a:pPr algn="l"/>
          <a:r>
            <a:rPr lang="en-US" b="1" dirty="0"/>
            <a:t>Vacant</a:t>
          </a:r>
        </a:p>
        <a:p>
          <a:pPr algn="l"/>
          <a:r>
            <a:rPr lang="en-US" dirty="0"/>
            <a:t>Grants &amp; Contracts</a:t>
          </a:r>
        </a:p>
      </dgm:t>
    </dgm:pt>
    <dgm:pt modelId="{16264896-6557-44E0-80ED-5E3B6D28A954}" type="parTrans" cxnId="{FE4B2117-850F-4B98-9FDF-B360050CD53E}">
      <dgm:prSet/>
      <dgm:spPr/>
      <dgm:t>
        <a:bodyPr lIns="182880" tIns="91440"/>
        <a:lstStyle/>
        <a:p>
          <a:endParaRPr lang="en-US"/>
        </a:p>
      </dgm:t>
    </dgm:pt>
    <dgm:pt modelId="{A767D229-D1AA-446E-B43B-58CF2C4219BD}" type="sibTrans" cxnId="{FE4B2117-850F-4B98-9FDF-B360050CD53E}">
      <dgm:prSet/>
      <dgm:spPr/>
      <dgm:t>
        <a:bodyPr/>
        <a:lstStyle/>
        <a:p>
          <a:endParaRPr lang="en-US"/>
        </a:p>
      </dgm:t>
    </dgm:pt>
    <dgm:pt modelId="{33E8B102-0C0F-465F-AEC0-EE2776247536}">
      <dgm:prSet phldrT="[Text]"/>
      <dgm:spPr>
        <a:solidFill>
          <a:schemeClr val="accent1"/>
        </a:solidFill>
        <a:ln>
          <a:noFill/>
        </a:ln>
      </dgm:spPr>
      <dgm:t>
        <a:bodyPr/>
        <a:lstStyle/>
        <a:p>
          <a:pPr algn="l"/>
          <a:r>
            <a:rPr lang="en-US" b="1" dirty="0"/>
            <a:t>Vacant</a:t>
          </a:r>
        </a:p>
        <a:p>
          <a:pPr algn="l"/>
          <a:r>
            <a:rPr lang="en-US" dirty="0"/>
            <a:t>Office Manager</a:t>
          </a:r>
        </a:p>
      </dgm:t>
    </dgm:pt>
    <dgm:pt modelId="{D34ADCF6-1E85-45F2-89AB-4D73B47BB85D}" type="parTrans" cxnId="{ADC2B309-5FB7-489D-B3CC-D5DF4EA3E278}">
      <dgm:prSet/>
      <dgm:spPr/>
      <dgm:t>
        <a:bodyPr/>
        <a:lstStyle/>
        <a:p>
          <a:endParaRPr lang="en-US"/>
        </a:p>
      </dgm:t>
    </dgm:pt>
    <dgm:pt modelId="{1F0B85BA-9FE3-407A-829E-45AA45A43619}" type="sibTrans" cxnId="{ADC2B309-5FB7-489D-B3CC-D5DF4EA3E278}">
      <dgm:prSet/>
      <dgm:spPr/>
      <dgm:t>
        <a:bodyPr/>
        <a:lstStyle/>
        <a:p>
          <a:endParaRPr lang="en-US"/>
        </a:p>
      </dgm:t>
    </dgm:pt>
    <dgm:pt modelId="{1FD71C9D-CBBC-4BBC-AB08-9C550D09C943}">
      <dgm:prSet/>
      <dgm:spPr>
        <a:solidFill>
          <a:schemeClr val="accent1"/>
        </a:solidFill>
      </dgm:spPr>
      <dgm:t>
        <a:bodyPr/>
        <a:lstStyle/>
        <a:p>
          <a:pPr algn="l"/>
          <a:r>
            <a:rPr lang="en-US" b="1" dirty="0"/>
            <a:t>Melissa Cerda</a:t>
          </a:r>
        </a:p>
        <a:p>
          <a:pPr algn="l"/>
          <a:r>
            <a:rPr lang="en-US" dirty="0"/>
            <a:t>Cultural Resources Specialist Sr.  (2013)</a:t>
          </a:r>
        </a:p>
      </dgm:t>
    </dgm:pt>
    <dgm:pt modelId="{C6959737-20CC-4939-BF4B-5DB725BC7E5D}" type="parTrans" cxnId="{40DE4E8B-6C84-4D1D-A28A-749DF02111C1}">
      <dgm:prSet/>
      <dgm:spPr/>
      <dgm:t>
        <a:bodyPr lIns="182880" tIns="91440"/>
        <a:lstStyle/>
        <a:p>
          <a:endParaRPr lang="en-US"/>
        </a:p>
      </dgm:t>
    </dgm:pt>
    <dgm:pt modelId="{FDB53BDB-2999-454C-A8C6-4BE03667EA7B}" type="sibTrans" cxnId="{40DE4E8B-6C84-4D1D-A28A-749DF02111C1}">
      <dgm:prSet/>
      <dgm:spPr/>
      <dgm:t>
        <a:bodyPr/>
        <a:lstStyle/>
        <a:p>
          <a:endParaRPr lang="en-US"/>
        </a:p>
      </dgm:t>
    </dgm:pt>
    <dgm:pt modelId="{A201FBCC-FF48-45EC-8AA1-8641478D9557}">
      <dgm:prSet phldrT="[Text]" custT="1"/>
      <dgm:spPr/>
      <dgm:t>
        <a:bodyPr/>
        <a:lstStyle/>
        <a:p>
          <a:r>
            <a:rPr lang="en-US" sz="1600" b="1" u="sng" dirty="0"/>
            <a:t>MIAC Board of Directors</a:t>
          </a:r>
          <a:r>
            <a:rPr lang="en-US" sz="1600" dirty="0"/>
            <a:t>: </a:t>
          </a:r>
        </a:p>
        <a:p>
          <a:r>
            <a:rPr lang="en-US" sz="1300" b="1" dirty="0"/>
            <a:t> Board Chairman, President Robert L. Larsen</a:t>
          </a:r>
        </a:p>
        <a:p>
          <a:r>
            <a:rPr lang="en-US" sz="1300" b="1" dirty="0"/>
            <a:t>Board Vice Chair, President Shelley Buck  </a:t>
          </a:r>
        </a:p>
        <a:p>
          <a:r>
            <a:rPr lang="en-US" sz="1300" b="1" dirty="0"/>
            <a:t>Chairwoman Cathy Chavers, Chairman Kevin Dupuis, Chairman Robert Deschampe, Chairman Faron Jackson, Chief Executive Melanie Benjamin, Secretary Sam Strong, Chairman  Keith Anderson,                                          Chairman Michael Fairbanks</a:t>
          </a:r>
        </a:p>
        <a:p>
          <a:r>
            <a:rPr lang="en-US" sz="1200" b="1" dirty="0"/>
            <a:t>(Voting Members)</a:t>
          </a:r>
        </a:p>
      </dgm:t>
    </dgm:pt>
    <dgm:pt modelId="{E2C747AE-D46E-4639-A822-8E6FC6D5F506}" type="sibTrans" cxnId="{8D546FB4-DF5B-42B5-A93D-D623B3E39EFF}">
      <dgm:prSet/>
      <dgm:spPr/>
      <dgm:t>
        <a:bodyPr/>
        <a:lstStyle/>
        <a:p>
          <a:endParaRPr lang="en-US"/>
        </a:p>
      </dgm:t>
    </dgm:pt>
    <dgm:pt modelId="{51901746-00E1-4FAC-8C49-ADA69DE1DCC7}" type="parTrans" cxnId="{8D546FB4-DF5B-42B5-A93D-D623B3E39EFF}">
      <dgm:prSet/>
      <dgm:spPr/>
      <dgm:t>
        <a:bodyPr/>
        <a:lstStyle/>
        <a:p>
          <a:endParaRPr lang="en-US"/>
        </a:p>
      </dgm:t>
    </dgm:pt>
    <dgm:pt modelId="{24D6FBD1-FB81-432A-A696-920E4DE32041}" type="pres">
      <dgm:prSet presAssocID="{BFC304E8-CDA8-4DED-987C-4B793B78600B}" presName="hierChild1" presStyleCnt="0">
        <dgm:presLayoutVars>
          <dgm:orgChart val="1"/>
          <dgm:chPref val="1"/>
          <dgm:dir/>
          <dgm:animOne val="branch"/>
          <dgm:animLvl val="lvl"/>
          <dgm:resizeHandles/>
        </dgm:presLayoutVars>
      </dgm:prSet>
      <dgm:spPr/>
    </dgm:pt>
    <dgm:pt modelId="{A0CD280E-7136-43AF-82D9-6170DE8FBEC8}" type="pres">
      <dgm:prSet presAssocID="{A201FBCC-FF48-45EC-8AA1-8641478D9557}" presName="hierRoot1" presStyleCnt="0">
        <dgm:presLayoutVars>
          <dgm:hierBranch val="init"/>
        </dgm:presLayoutVars>
      </dgm:prSet>
      <dgm:spPr/>
    </dgm:pt>
    <dgm:pt modelId="{DC5DF8E4-CD75-4681-8DAE-06E4C813ECE5}" type="pres">
      <dgm:prSet presAssocID="{A201FBCC-FF48-45EC-8AA1-8641478D9557}" presName="rootComposite1" presStyleCnt="0"/>
      <dgm:spPr/>
    </dgm:pt>
    <dgm:pt modelId="{1649AA46-48E2-4D69-91F5-CC7C8871CD16}" type="pres">
      <dgm:prSet presAssocID="{A201FBCC-FF48-45EC-8AA1-8641478D9557}" presName="rootText1" presStyleLbl="node0" presStyleIdx="0" presStyleCnt="1" custScaleX="633590" custScaleY="356397">
        <dgm:presLayoutVars>
          <dgm:chPref val="3"/>
        </dgm:presLayoutVars>
      </dgm:prSet>
      <dgm:spPr/>
    </dgm:pt>
    <dgm:pt modelId="{6C37DADD-9E47-4C73-84D8-56B95141B07A}" type="pres">
      <dgm:prSet presAssocID="{A201FBCC-FF48-45EC-8AA1-8641478D9557}" presName="rootPict1" presStyleLbl="alignImgPlace1" presStyleIdx="0" presStyleCnt="5" custScaleX="153457" custScaleY="199643" custLinFactX="-400000" custLinFactNeighborX="-449426" custLinFactNeighborY="-95110"/>
      <dgm:spPr>
        <a:blipFill dpi="0" rotWithShape="1">
          <a:blip xmlns:r="http://schemas.openxmlformats.org/officeDocument/2006/relationships" r:embed="rId1">
            <a:lum bright="3000"/>
            <a:extLst>
              <a:ext uri="{28A0092B-C50C-407E-A947-70E740481C1C}">
                <a14:useLocalDpi xmlns:a14="http://schemas.microsoft.com/office/drawing/2010/main" val="0"/>
              </a:ext>
            </a:extLst>
          </a:blip>
          <a:srcRect/>
          <a:stretch>
            <a:fillRect/>
          </a:stretch>
        </a:blipFill>
      </dgm:spPr>
    </dgm:pt>
    <dgm:pt modelId="{A62EEF3E-BFAA-4C40-905A-C767C6DF9BBB}" type="pres">
      <dgm:prSet presAssocID="{A201FBCC-FF48-45EC-8AA1-8641478D9557}" presName="rootConnector1" presStyleLbl="node1" presStyleIdx="0" presStyleCnt="0"/>
      <dgm:spPr/>
    </dgm:pt>
    <dgm:pt modelId="{654FD185-17B5-4FDC-B303-DC3C2AE085D9}" type="pres">
      <dgm:prSet presAssocID="{A201FBCC-FF48-45EC-8AA1-8641478D9557}" presName="hierChild2" presStyleCnt="0"/>
      <dgm:spPr/>
    </dgm:pt>
    <dgm:pt modelId="{FFC0CA6B-8B96-443B-A0D5-9FEC3170869F}" type="pres">
      <dgm:prSet presAssocID="{16264896-6557-44E0-80ED-5E3B6D28A954}" presName="Name37" presStyleLbl="parChTrans1D2" presStyleIdx="0" presStyleCnt="4"/>
      <dgm:spPr/>
    </dgm:pt>
    <dgm:pt modelId="{44D0ABDC-0AF1-4B0D-9CED-0BF1680D2E8F}" type="pres">
      <dgm:prSet presAssocID="{C1E87DA9-3ED3-4943-A80A-B0C53A310638}" presName="hierRoot2" presStyleCnt="0">
        <dgm:presLayoutVars>
          <dgm:hierBranch val="init"/>
        </dgm:presLayoutVars>
      </dgm:prSet>
      <dgm:spPr/>
    </dgm:pt>
    <dgm:pt modelId="{D25E30B3-8FE2-4FE4-85A6-C49590B4323D}" type="pres">
      <dgm:prSet presAssocID="{C1E87DA9-3ED3-4943-A80A-B0C53A310638}" presName="rootComposite" presStyleCnt="0"/>
      <dgm:spPr/>
    </dgm:pt>
    <dgm:pt modelId="{5288BB04-BDEB-4742-AD7A-FBE09986DE0F}" type="pres">
      <dgm:prSet presAssocID="{C1E87DA9-3ED3-4943-A80A-B0C53A310638}" presName="rootText" presStyleLbl="node2" presStyleIdx="0" presStyleCnt="3" custScaleX="125205" custScaleY="96926" custLinFactNeighborX="-65113" custLinFactNeighborY="-41427">
        <dgm:presLayoutVars>
          <dgm:chPref val="3"/>
        </dgm:presLayoutVars>
      </dgm:prSet>
      <dgm:spPr/>
    </dgm:pt>
    <dgm:pt modelId="{7E19C469-62C3-4DFA-BA7C-1F3C828E5953}" type="pres">
      <dgm:prSet presAssocID="{C1E87DA9-3ED3-4943-A80A-B0C53A310638}" presName="rootPict" presStyleLbl="alignImgPlace1" presStyleIdx="1" presStyleCnt="5" custLinFactX="1100000" custLinFactY="-100000" custLinFactNeighborX="1158052" custLinFactNeighborY="-182192"/>
      <dgm:spPr>
        <a:noFill/>
        <a:ln>
          <a:noFill/>
        </a:ln>
      </dgm:spPr>
    </dgm:pt>
    <dgm:pt modelId="{5CF59872-46F6-4D12-BDAD-A076478CEC4E}" type="pres">
      <dgm:prSet presAssocID="{C1E87DA9-3ED3-4943-A80A-B0C53A310638}" presName="rootConnector" presStyleLbl="node2" presStyleIdx="0" presStyleCnt="3"/>
      <dgm:spPr/>
    </dgm:pt>
    <dgm:pt modelId="{EE401F42-186D-4981-8B38-8980BDA57347}" type="pres">
      <dgm:prSet presAssocID="{C1E87DA9-3ED3-4943-A80A-B0C53A310638}" presName="hierChild4" presStyleCnt="0"/>
      <dgm:spPr/>
    </dgm:pt>
    <dgm:pt modelId="{30F77431-A6E9-4695-9332-C176655BA28F}" type="pres">
      <dgm:prSet presAssocID="{C1E87DA9-3ED3-4943-A80A-B0C53A310638}" presName="hierChild5" presStyleCnt="0"/>
      <dgm:spPr/>
    </dgm:pt>
    <dgm:pt modelId="{DC511209-1D86-4C95-9D03-62322B587FFA}" type="pres">
      <dgm:prSet presAssocID="{D34ADCF6-1E85-45F2-89AB-4D73B47BB85D}" presName="Name37" presStyleLbl="parChTrans1D2" presStyleIdx="1" presStyleCnt="4"/>
      <dgm:spPr/>
    </dgm:pt>
    <dgm:pt modelId="{BAF701DC-7847-474F-ADDA-778F32AFB9A8}" type="pres">
      <dgm:prSet presAssocID="{33E8B102-0C0F-465F-AEC0-EE2776247536}" presName="hierRoot2" presStyleCnt="0">
        <dgm:presLayoutVars>
          <dgm:hierBranch val="init"/>
        </dgm:presLayoutVars>
      </dgm:prSet>
      <dgm:spPr/>
    </dgm:pt>
    <dgm:pt modelId="{9A13DB69-C492-425D-8F8C-FA6920F90BF6}" type="pres">
      <dgm:prSet presAssocID="{33E8B102-0C0F-465F-AEC0-EE2776247536}" presName="rootComposite" presStyleCnt="0"/>
      <dgm:spPr/>
    </dgm:pt>
    <dgm:pt modelId="{7D2F0544-656D-40FF-84B7-7A7ADC319054}" type="pres">
      <dgm:prSet presAssocID="{33E8B102-0C0F-465F-AEC0-EE2776247536}" presName="rootText" presStyleLbl="node2" presStyleIdx="1" presStyleCnt="3" custScaleX="111716" custScaleY="88909" custLinFactNeighborX="-69698" custLinFactNeighborY="-33411">
        <dgm:presLayoutVars>
          <dgm:chPref val="3"/>
        </dgm:presLayoutVars>
      </dgm:prSet>
      <dgm:spPr/>
    </dgm:pt>
    <dgm:pt modelId="{B3C3EB25-DDDF-41AE-908B-97A1EDA8CC30}" type="pres">
      <dgm:prSet presAssocID="{33E8B102-0C0F-465F-AEC0-EE2776247536}" presName="rootPict" presStyleLbl="alignImgPlace1" presStyleIdx="2" presStyleCnt="5" custLinFactX="700000" custLinFactY="-189710" custLinFactNeighborX="720507" custLinFactNeighborY="-200000"/>
      <dgm:spPr>
        <a:noFill/>
        <a:ln>
          <a:noFill/>
        </a:ln>
      </dgm:spPr>
    </dgm:pt>
    <dgm:pt modelId="{416F62A3-DDAE-4A8E-A75A-F291A668DA5D}" type="pres">
      <dgm:prSet presAssocID="{33E8B102-0C0F-465F-AEC0-EE2776247536}" presName="rootConnector" presStyleLbl="node2" presStyleIdx="1" presStyleCnt="3"/>
      <dgm:spPr/>
    </dgm:pt>
    <dgm:pt modelId="{431BC60A-2247-46B6-B18F-1B5098435F6A}" type="pres">
      <dgm:prSet presAssocID="{33E8B102-0C0F-465F-AEC0-EE2776247536}" presName="hierChild4" presStyleCnt="0"/>
      <dgm:spPr/>
    </dgm:pt>
    <dgm:pt modelId="{040E6C9F-D082-4857-92D0-4506286A32F5}" type="pres">
      <dgm:prSet presAssocID="{33E8B102-0C0F-465F-AEC0-EE2776247536}" presName="hierChild5" presStyleCnt="0"/>
      <dgm:spPr/>
    </dgm:pt>
    <dgm:pt modelId="{48F7498E-7428-4A84-B215-213D826A3028}" type="pres">
      <dgm:prSet presAssocID="{C6959737-20CC-4939-BF4B-5DB725BC7E5D}" presName="Name37" presStyleLbl="parChTrans1D2" presStyleIdx="2" presStyleCnt="4"/>
      <dgm:spPr/>
    </dgm:pt>
    <dgm:pt modelId="{3A67FE8E-7617-490B-89A2-F0595FBBF82C}" type="pres">
      <dgm:prSet presAssocID="{1FD71C9D-CBBC-4BBC-AB08-9C550D09C943}" presName="hierRoot2" presStyleCnt="0">
        <dgm:presLayoutVars>
          <dgm:hierBranch val="init"/>
        </dgm:presLayoutVars>
      </dgm:prSet>
      <dgm:spPr/>
    </dgm:pt>
    <dgm:pt modelId="{27ECD5AF-649A-4F1E-B484-7B64D4EBFE48}" type="pres">
      <dgm:prSet presAssocID="{1FD71C9D-CBBC-4BBC-AB08-9C550D09C943}" presName="rootComposite" presStyleCnt="0"/>
      <dgm:spPr/>
    </dgm:pt>
    <dgm:pt modelId="{E1AFF81B-6A6B-4041-97BE-F8A4FF057661}" type="pres">
      <dgm:prSet presAssocID="{1FD71C9D-CBBC-4BBC-AB08-9C550D09C943}" presName="rootText" presStyleLbl="node2" presStyleIdx="2" presStyleCnt="3" custScaleX="136048" custScaleY="92226" custLinFactNeighborX="-51238" custLinFactNeighborY="-36728">
        <dgm:presLayoutVars>
          <dgm:chPref val="3"/>
        </dgm:presLayoutVars>
      </dgm:prSet>
      <dgm:spPr/>
    </dgm:pt>
    <dgm:pt modelId="{6A35BDE2-591B-4C9B-ACA7-0AAEF9C7E9E7}" type="pres">
      <dgm:prSet presAssocID="{1FD71C9D-CBBC-4BBC-AB08-9C550D09C943}" presName="rootPict" presStyleLbl="alignImgPlace1" presStyleIdx="3" presStyleCnt="5"/>
      <dgm:spPr>
        <a:noFill/>
        <a:ln>
          <a:noFill/>
        </a:ln>
      </dgm:spPr>
    </dgm:pt>
    <dgm:pt modelId="{598214C0-F96B-4E7E-AAA7-8D3AB280C79B}" type="pres">
      <dgm:prSet presAssocID="{1FD71C9D-CBBC-4BBC-AB08-9C550D09C943}" presName="rootConnector" presStyleLbl="node2" presStyleIdx="2" presStyleCnt="3"/>
      <dgm:spPr/>
    </dgm:pt>
    <dgm:pt modelId="{990612ED-49F3-4A17-B0A7-21D8FF007D1E}" type="pres">
      <dgm:prSet presAssocID="{1FD71C9D-CBBC-4BBC-AB08-9C550D09C943}" presName="hierChild4" presStyleCnt="0"/>
      <dgm:spPr/>
    </dgm:pt>
    <dgm:pt modelId="{C8ACD7E8-3074-46C4-952F-17291E30E1B7}" type="pres">
      <dgm:prSet presAssocID="{1FD71C9D-CBBC-4BBC-AB08-9C550D09C943}" presName="hierChild5" presStyleCnt="0"/>
      <dgm:spPr/>
    </dgm:pt>
    <dgm:pt modelId="{E996E18D-822A-4134-8ED3-8A80337EA3C9}" type="pres">
      <dgm:prSet presAssocID="{A201FBCC-FF48-45EC-8AA1-8641478D9557}" presName="hierChild3" presStyleCnt="0"/>
      <dgm:spPr/>
    </dgm:pt>
    <dgm:pt modelId="{508170A5-AE06-48C8-8A4D-A271FF9BF92C}" type="pres">
      <dgm:prSet presAssocID="{B3534C49-3EE2-4F22-8631-0FB6F6EB9A37}" presName="Name111" presStyleLbl="parChTrans1D2" presStyleIdx="3" presStyleCnt="4"/>
      <dgm:spPr/>
    </dgm:pt>
    <dgm:pt modelId="{56ED0CDB-34FF-43D3-90FB-852500A6D1CD}" type="pres">
      <dgm:prSet presAssocID="{DE02EE21-E61E-4AFF-9E18-E4E3E7716F04}" presName="hierRoot3" presStyleCnt="0">
        <dgm:presLayoutVars>
          <dgm:hierBranch val="init"/>
        </dgm:presLayoutVars>
      </dgm:prSet>
      <dgm:spPr/>
    </dgm:pt>
    <dgm:pt modelId="{A8E6FE85-4E8B-4037-90EA-C9DC555467C6}" type="pres">
      <dgm:prSet presAssocID="{DE02EE21-E61E-4AFF-9E18-E4E3E7716F04}" presName="rootComposite3" presStyleCnt="0"/>
      <dgm:spPr/>
    </dgm:pt>
    <dgm:pt modelId="{24ABD0F6-9634-499F-9A3A-4EF33F6A2ED4}" type="pres">
      <dgm:prSet presAssocID="{DE02EE21-E61E-4AFF-9E18-E4E3E7716F04}" presName="rootText3" presStyleLbl="asst1" presStyleIdx="0" presStyleCnt="1" custScaleX="280969" custScaleY="256772" custLinFactX="47783" custLinFactNeighborX="100000" custLinFactNeighborY="-2256">
        <dgm:presLayoutVars>
          <dgm:chPref val="3"/>
        </dgm:presLayoutVars>
      </dgm:prSet>
      <dgm:spPr/>
    </dgm:pt>
    <dgm:pt modelId="{F47CE0EE-A379-429C-AAA4-AD8EEE5F1533}" type="pres">
      <dgm:prSet presAssocID="{DE02EE21-E61E-4AFF-9E18-E4E3E7716F04}" presName="rootPict3" presStyleLbl="alignImgPlace1" presStyleIdx="4" presStyleCnt="5" custScaleX="150328" custScaleY="143956" custLinFactX="100000" custLinFactNeighborX="185406" custLinFactNeighborY="-4796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24002165-0913-4EEE-9024-0879DC5CFEF0}" type="pres">
      <dgm:prSet presAssocID="{DE02EE21-E61E-4AFF-9E18-E4E3E7716F04}" presName="rootConnector3" presStyleLbl="asst1" presStyleIdx="0" presStyleCnt="1"/>
      <dgm:spPr/>
    </dgm:pt>
    <dgm:pt modelId="{9A7E142F-373D-43E6-85EC-DEF259D31145}" type="pres">
      <dgm:prSet presAssocID="{DE02EE21-E61E-4AFF-9E18-E4E3E7716F04}" presName="hierChild6" presStyleCnt="0"/>
      <dgm:spPr/>
    </dgm:pt>
    <dgm:pt modelId="{45126E85-10FE-467E-B622-71272976381F}" type="pres">
      <dgm:prSet presAssocID="{DE02EE21-E61E-4AFF-9E18-E4E3E7716F04}" presName="hierChild7" presStyleCnt="0"/>
      <dgm:spPr/>
    </dgm:pt>
  </dgm:ptLst>
  <dgm:cxnLst>
    <dgm:cxn modelId="{ADC2B309-5FB7-489D-B3CC-D5DF4EA3E278}" srcId="{A201FBCC-FF48-45EC-8AA1-8641478D9557}" destId="{33E8B102-0C0F-465F-AEC0-EE2776247536}" srcOrd="2" destOrd="0" parTransId="{D34ADCF6-1E85-45F2-89AB-4D73B47BB85D}" sibTransId="{1F0B85BA-9FE3-407A-829E-45AA45A43619}"/>
    <dgm:cxn modelId="{93DB920C-14E6-46AA-B9E6-336B2AAFF6E2}" type="presOf" srcId="{BFC304E8-CDA8-4DED-987C-4B793B78600B}" destId="{24D6FBD1-FB81-432A-A696-920E4DE32041}" srcOrd="0" destOrd="0" presId="urn:microsoft.com/office/officeart/2005/8/layout/pictureOrgChart"/>
    <dgm:cxn modelId="{FE4B2117-850F-4B98-9FDF-B360050CD53E}" srcId="{A201FBCC-FF48-45EC-8AA1-8641478D9557}" destId="{C1E87DA9-3ED3-4943-A80A-B0C53A310638}" srcOrd="1" destOrd="0" parTransId="{16264896-6557-44E0-80ED-5E3B6D28A954}" sibTransId="{A767D229-D1AA-446E-B43B-58CF2C4219BD}"/>
    <dgm:cxn modelId="{111D2C24-ADE2-49B5-A655-D78613CB3E7B}" type="presOf" srcId="{B3534C49-3EE2-4F22-8631-0FB6F6EB9A37}" destId="{508170A5-AE06-48C8-8A4D-A271FF9BF92C}" srcOrd="0" destOrd="0" presId="urn:microsoft.com/office/officeart/2005/8/layout/pictureOrgChart"/>
    <dgm:cxn modelId="{D089C342-E64C-49CC-91C5-69833B6FDF3F}" type="presOf" srcId="{C1E87DA9-3ED3-4943-A80A-B0C53A310638}" destId="{5288BB04-BDEB-4742-AD7A-FBE09986DE0F}" srcOrd="0" destOrd="0" presId="urn:microsoft.com/office/officeart/2005/8/layout/pictureOrgChart"/>
    <dgm:cxn modelId="{67B6EF4A-199D-4FCC-A1C2-A0D4E9B1B7B1}" type="presOf" srcId="{A201FBCC-FF48-45EC-8AA1-8641478D9557}" destId="{1649AA46-48E2-4D69-91F5-CC7C8871CD16}" srcOrd="0" destOrd="0" presId="urn:microsoft.com/office/officeart/2005/8/layout/pictureOrgChart"/>
    <dgm:cxn modelId="{355BB64E-1840-42CC-9333-26B47E63E982}" type="presOf" srcId="{C6959737-20CC-4939-BF4B-5DB725BC7E5D}" destId="{48F7498E-7428-4A84-B215-213D826A3028}" srcOrd="0" destOrd="0" presId="urn:microsoft.com/office/officeart/2005/8/layout/pictureOrgChart"/>
    <dgm:cxn modelId="{CFE1396F-8D7E-42EC-9511-458C615D2851}" type="presOf" srcId="{D34ADCF6-1E85-45F2-89AB-4D73B47BB85D}" destId="{DC511209-1D86-4C95-9D03-62322B587FFA}" srcOrd="0" destOrd="0" presId="urn:microsoft.com/office/officeart/2005/8/layout/pictureOrgChart"/>
    <dgm:cxn modelId="{FE7EC072-0594-4B07-8E82-C165D1928A1F}" type="presOf" srcId="{33E8B102-0C0F-465F-AEC0-EE2776247536}" destId="{416F62A3-DDAE-4A8E-A75A-F291A668DA5D}" srcOrd="1" destOrd="0" presId="urn:microsoft.com/office/officeart/2005/8/layout/pictureOrgChart"/>
    <dgm:cxn modelId="{222B3977-5202-42EA-A52F-53648C883289}" type="presOf" srcId="{1FD71C9D-CBBC-4BBC-AB08-9C550D09C943}" destId="{598214C0-F96B-4E7E-AAA7-8D3AB280C79B}" srcOrd="1" destOrd="0" presId="urn:microsoft.com/office/officeart/2005/8/layout/pictureOrgChart"/>
    <dgm:cxn modelId="{C0E8AB79-092D-4623-9BFD-6F2B7B672F6E}" type="presOf" srcId="{16264896-6557-44E0-80ED-5E3B6D28A954}" destId="{FFC0CA6B-8B96-443B-A0D5-9FEC3170869F}" srcOrd="0" destOrd="0" presId="urn:microsoft.com/office/officeart/2005/8/layout/pictureOrgChart"/>
    <dgm:cxn modelId="{DCF45888-11A5-4F2C-A03D-66B8BBBB8502}" type="presOf" srcId="{1FD71C9D-CBBC-4BBC-AB08-9C550D09C943}" destId="{E1AFF81B-6A6B-4041-97BE-F8A4FF057661}" srcOrd="0" destOrd="0" presId="urn:microsoft.com/office/officeart/2005/8/layout/pictureOrgChart"/>
    <dgm:cxn modelId="{40DE4E8B-6C84-4D1D-A28A-749DF02111C1}" srcId="{A201FBCC-FF48-45EC-8AA1-8641478D9557}" destId="{1FD71C9D-CBBC-4BBC-AB08-9C550D09C943}" srcOrd="3" destOrd="0" parTransId="{C6959737-20CC-4939-BF4B-5DB725BC7E5D}" sibTransId="{FDB53BDB-2999-454C-A8C6-4BE03667EA7B}"/>
    <dgm:cxn modelId="{22E08A9D-F226-4FC0-9CBD-07986E6FA74F}" type="presOf" srcId="{DE02EE21-E61E-4AFF-9E18-E4E3E7716F04}" destId="{24002165-0913-4EEE-9024-0879DC5CFEF0}" srcOrd="1" destOrd="0" presId="urn:microsoft.com/office/officeart/2005/8/layout/pictureOrgChart"/>
    <dgm:cxn modelId="{8D546FB4-DF5B-42B5-A93D-D623B3E39EFF}" srcId="{BFC304E8-CDA8-4DED-987C-4B793B78600B}" destId="{A201FBCC-FF48-45EC-8AA1-8641478D9557}" srcOrd="0" destOrd="0" parTransId="{51901746-00E1-4FAC-8C49-ADA69DE1DCC7}" sibTransId="{E2C747AE-D46E-4639-A822-8E6FC6D5F506}"/>
    <dgm:cxn modelId="{25189FBB-50AE-4AAF-82AF-8504195E6CA6}" type="presOf" srcId="{33E8B102-0C0F-465F-AEC0-EE2776247536}" destId="{7D2F0544-656D-40FF-84B7-7A7ADC319054}" srcOrd="0" destOrd="0" presId="urn:microsoft.com/office/officeart/2005/8/layout/pictureOrgChart"/>
    <dgm:cxn modelId="{449672BD-1287-48D9-8CE3-FE0710687646}" type="presOf" srcId="{DE02EE21-E61E-4AFF-9E18-E4E3E7716F04}" destId="{24ABD0F6-9634-499F-9A3A-4EF33F6A2ED4}" srcOrd="0" destOrd="0" presId="urn:microsoft.com/office/officeart/2005/8/layout/pictureOrgChart"/>
    <dgm:cxn modelId="{EFCBC7BE-954A-45BD-9EC2-FFC320CDE7A0}" type="presOf" srcId="{C1E87DA9-3ED3-4943-A80A-B0C53A310638}" destId="{5CF59872-46F6-4D12-BDAD-A076478CEC4E}" srcOrd="1" destOrd="0" presId="urn:microsoft.com/office/officeart/2005/8/layout/pictureOrgChart"/>
    <dgm:cxn modelId="{08333ED5-8126-40BA-AE27-41F9065A915E}" type="presOf" srcId="{A201FBCC-FF48-45EC-8AA1-8641478D9557}" destId="{A62EEF3E-BFAA-4C40-905A-C767C6DF9BBB}" srcOrd="1" destOrd="0" presId="urn:microsoft.com/office/officeart/2005/8/layout/pictureOrgChart"/>
    <dgm:cxn modelId="{4B7617F6-6246-4295-B724-D41149E2EB6C}" srcId="{A201FBCC-FF48-45EC-8AA1-8641478D9557}" destId="{DE02EE21-E61E-4AFF-9E18-E4E3E7716F04}" srcOrd="0" destOrd="0" parTransId="{B3534C49-3EE2-4F22-8631-0FB6F6EB9A37}" sibTransId="{D7F4D844-95F7-49BD-BF7D-A232244CC660}"/>
    <dgm:cxn modelId="{9280A212-57A9-4A2F-BF3C-9DC5D86CB54C}" type="presParOf" srcId="{24D6FBD1-FB81-432A-A696-920E4DE32041}" destId="{A0CD280E-7136-43AF-82D9-6170DE8FBEC8}" srcOrd="0" destOrd="0" presId="urn:microsoft.com/office/officeart/2005/8/layout/pictureOrgChart"/>
    <dgm:cxn modelId="{176291DE-5AC7-4DEC-B1E8-8CDE785FA368}" type="presParOf" srcId="{A0CD280E-7136-43AF-82D9-6170DE8FBEC8}" destId="{DC5DF8E4-CD75-4681-8DAE-06E4C813ECE5}" srcOrd="0" destOrd="0" presId="urn:microsoft.com/office/officeart/2005/8/layout/pictureOrgChart"/>
    <dgm:cxn modelId="{C39E0085-25D5-4DD9-A790-1BF5591A91AE}" type="presParOf" srcId="{DC5DF8E4-CD75-4681-8DAE-06E4C813ECE5}" destId="{1649AA46-48E2-4D69-91F5-CC7C8871CD16}" srcOrd="0" destOrd="0" presId="urn:microsoft.com/office/officeart/2005/8/layout/pictureOrgChart"/>
    <dgm:cxn modelId="{05BE239B-F7BD-4052-BE0D-5A12A1C5914E}" type="presParOf" srcId="{DC5DF8E4-CD75-4681-8DAE-06E4C813ECE5}" destId="{6C37DADD-9E47-4C73-84D8-56B95141B07A}" srcOrd="1" destOrd="0" presId="urn:microsoft.com/office/officeart/2005/8/layout/pictureOrgChart"/>
    <dgm:cxn modelId="{96A217E5-B24F-460A-B8FE-220A144B96CF}" type="presParOf" srcId="{DC5DF8E4-CD75-4681-8DAE-06E4C813ECE5}" destId="{A62EEF3E-BFAA-4C40-905A-C767C6DF9BBB}" srcOrd="2" destOrd="0" presId="urn:microsoft.com/office/officeart/2005/8/layout/pictureOrgChart"/>
    <dgm:cxn modelId="{64B43CD4-439A-4D94-A9C7-7812D201BE6D}" type="presParOf" srcId="{A0CD280E-7136-43AF-82D9-6170DE8FBEC8}" destId="{654FD185-17B5-4FDC-B303-DC3C2AE085D9}" srcOrd="1" destOrd="0" presId="urn:microsoft.com/office/officeart/2005/8/layout/pictureOrgChart"/>
    <dgm:cxn modelId="{C7278A25-C9E3-407B-BA04-B94081E80673}" type="presParOf" srcId="{654FD185-17B5-4FDC-B303-DC3C2AE085D9}" destId="{FFC0CA6B-8B96-443B-A0D5-9FEC3170869F}" srcOrd="0" destOrd="0" presId="urn:microsoft.com/office/officeart/2005/8/layout/pictureOrgChart"/>
    <dgm:cxn modelId="{4833C49A-42A5-4801-B291-CE6828934F23}" type="presParOf" srcId="{654FD185-17B5-4FDC-B303-DC3C2AE085D9}" destId="{44D0ABDC-0AF1-4B0D-9CED-0BF1680D2E8F}" srcOrd="1" destOrd="0" presId="urn:microsoft.com/office/officeart/2005/8/layout/pictureOrgChart"/>
    <dgm:cxn modelId="{A9E21321-3E0B-4DE2-8572-D573C0077E1B}" type="presParOf" srcId="{44D0ABDC-0AF1-4B0D-9CED-0BF1680D2E8F}" destId="{D25E30B3-8FE2-4FE4-85A6-C49590B4323D}" srcOrd="0" destOrd="0" presId="urn:microsoft.com/office/officeart/2005/8/layout/pictureOrgChart"/>
    <dgm:cxn modelId="{ECE1F640-8C95-4EEB-BB53-07A1E21FB67B}" type="presParOf" srcId="{D25E30B3-8FE2-4FE4-85A6-C49590B4323D}" destId="{5288BB04-BDEB-4742-AD7A-FBE09986DE0F}" srcOrd="0" destOrd="0" presId="urn:microsoft.com/office/officeart/2005/8/layout/pictureOrgChart"/>
    <dgm:cxn modelId="{814B7A2A-4DB6-48D9-8BC6-923BF5B2FB53}" type="presParOf" srcId="{D25E30B3-8FE2-4FE4-85A6-C49590B4323D}" destId="{7E19C469-62C3-4DFA-BA7C-1F3C828E5953}" srcOrd="1" destOrd="0" presId="urn:microsoft.com/office/officeart/2005/8/layout/pictureOrgChart"/>
    <dgm:cxn modelId="{3FB81789-3C05-4FFD-A587-B94C6A7E4394}" type="presParOf" srcId="{D25E30B3-8FE2-4FE4-85A6-C49590B4323D}" destId="{5CF59872-46F6-4D12-BDAD-A076478CEC4E}" srcOrd="2" destOrd="0" presId="urn:microsoft.com/office/officeart/2005/8/layout/pictureOrgChart"/>
    <dgm:cxn modelId="{88ECAFE1-07BA-4B53-8343-A3BB1BE7877C}" type="presParOf" srcId="{44D0ABDC-0AF1-4B0D-9CED-0BF1680D2E8F}" destId="{EE401F42-186D-4981-8B38-8980BDA57347}" srcOrd="1" destOrd="0" presId="urn:microsoft.com/office/officeart/2005/8/layout/pictureOrgChart"/>
    <dgm:cxn modelId="{E19BC5A5-D730-4F18-B3E9-20F1349B1ED9}" type="presParOf" srcId="{44D0ABDC-0AF1-4B0D-9CED-0BF1680D2E8F}" destId="{30F77431-A6E9-4695-9332-C176655BA28F}" srcOrd="2" destOrd="0" presId="urn:microsoft.com/office/officeart/2005/8/layout/pictureOrgChart"/>
    <dgm:cxn modelId="{C3F9F6AB-85AC-4285-9374-601157079996}" type="presParOf" srcId="{654FD185-17B5-4FDC-B303-DC3C2AE085D9}" destId="{DC511209-1D86-4C95-9D03-62322B587FFA}" srcOrd="2" destOrd="0" presId="urn:microsoft.com/office/officeart/2005/8/layout/pictureOrgChart"/>
    <dgm:cxn modelId="{28ED6CA1-85A9-44B9-B042-DBC74A23995B}" type="presParOf" srcId="{654FD185-17B5-4FDC-B303-DC3C2AE085D9}" destId="{BAF701DC-7847-474F-ADDA-778F32AFB9A8}" srcOrd="3" destOrd="0" presId="urn:microsoft.com/office/officeart/2005/8/layout/pictureOrgChart"/>
    <dgm:cxn modelId="{4AF51BF3-EC7A-4158-BC31-115DD5B3E6E0}" type="presParOf" srcId="{BAF701DC-7847-474F-ADDA-778F32AFB9A8}" destId="{9A13DB69-C492-425D-8F8C-FA6920F90BF6}" srcOrd="0" destOrd="0" presId="urn:microsoft.com/office/officeart/2005/8/layout/pictureOrgChart"/>
    <dgm:cxn modelId="{1F270780-E33A-4D9A-99FD-81617D44031D}" type="presParOf" srcId="{9A13DB69-C492-425D-8F8C-FA6920F90BF6}" destId="{7D2F0544-656D-40FF-84B7-7A7ADC319054}" srcOrd="0" destOrd="0" presId="urn:microsoft.com/office/officeart/2005/8/layout/pictureOrgChart"/>
    <dgm:cxn modelId="{48463F8D-97F4-4163-BCD2-1C2229356CBE}" type="presParOf" srcId="{9A13DB69-C492-425D-8F8C-FA6920F90BF6}" destId="{B3C3EB25-DDDF-41AE-908B-97A1EDA8CC30}" srcOrd="1" destOrd="0" presId="urn:microsoft.com/office/officeart/2005/8/layout/pictureOrgChart"/>
    <dgm:cxn modelId="{D09EEC12-AAFA-4CA6-BED7-695A3EE6FF6B}" type="presParOf" srcId="{9A13DB69-C492-425D-8F8C-FA6920F90BF6}" destId="{416F62A3-DDAE-4A8E-A75A-F291A668DA5D}" srcOrd="2" destOrd="0" presId="urn:microsoft.com/office/officeart/2005/8/layout/pictureOrgChart"/>
    <dgm:cxn modelId="{32495F6B-2A4A-43BB-B9F4-57242900FD23}" type="presParOf" srcId="{BAF701DC-7847-474F-ADDA-778F32AFB9A8}" destId="{431BC60A-2247-46B6-B18F-1B5098435F6A}" srcOrd="1" destOrd="0" presId="urn:microsoft.com/office/officeart/2005/8/layout/pictureOrgChart"/>
    <dgm:cxn modelId="{0CDA30EF-E6E7-4143-81D1-0737E1FAC5C4}" type="presParOf" srcId="{BAF701DC-7847-474F-ADDA-778F32AFB9A8}" destId="{040E6C9F-D082-4857-92D0-4506286A32F5}" srcOrd="2" destOrd="0" presId="urn:microsoft.com/office/officeart/2005/8/layout/pictureOrgChart"/>
    <dgm:cxn modelId="{7B49C90D-7AD8-4855-A67D-EEFD29019D33}" type="presParOf" srcId="{654FD185-17B5-4FDC-B303-DC3C2AE085D9}" destId="{48F7498E-7428-4A84-B215-213D826A3028}" srcOrd="4" destOrd="0" presId="urn:microsoft.com/office/officeart/2005/8/layout/pictureOrgChart"/>
    <dgm:cxn modelId="{2F55DF1D-8652-4A5B-B7A6-41FCDFFA1686}" type="presParOf" srcId="{654FD185-17B5-4FDC-B303-DC3C2AE085D9}" destId="{3A67FE8E-7617-490B-89A2-F0595FBBF82C}" srcOrd="5" destOrd="0" presId="urn:microsoft.com/office/officeart/2005/8/layout/pictureOrgChart"/>
    <dgm:cxn modelId="{D62F2359-C85B-47FF-BAEA-33152D26F9BA}" type="presParOf" srcId="{3A67FE8E-7617-490B-89A2-F0595FBBF82C}" destId="{27ECD5AF-649A-4F1E-B484-7B64D4EBFE48}" srcOrd="0" destOrd="0" presId="urn:microsoft.com/office/officeart/2005/8/layout/pictureOrgChart"/>
    <dgm:cxn modelId="{2B034580-E18C-4BAA-B7AA-C82B1D977913}" type="presParOf" srcId="{27ECD5AF-649A-4F1E-B484-7B64D4EBFE48}" destId="{E1AFF81B-6A6B-4041-97BE-F8A4FF057661}" srcOrd="0" destOrd="0" presId="urn:microsoft.com/office/officeart/2005/8/layout/pictureOrgChart"/>
    <dgm:cxn modelId="{41234CD9-AD07-4689-8FF9-A0D7374A9FBC}" type="presParOf" srcId="{27ECD5AF-649A-4F1E-B484-7B64D4EBFE48}" destId="{6A35BDE2-591B-4C9B-ACA7-0AAEF9C7E9E7}" srcOrd="1" destOrd="0" presId="urn:microsoft.com/office/officeart/2005/8/layout/pictureOrgChart"/>
    <dgm:cxn modelId="{11F326C3-1E74-4757-ADD9-A660776CAC84}" type="presParOf" srcId="{27ECD5AF-649A-4F1E-B484-7B64D4EBFE48}" destId="{598214C0-F96B-4E7E-AAA7-8D3AB280C79B}" srcOrd="2" destOrd="0" presId="urn:microsoft.com/office/officeart/2005/8/layout/pictureOrgChart"/>
    <dgm:cxn modelId="{EF8009C8-52B6-490F-8E81-770998EA0E43}" type="presParOf" srcId="{3A67FE8E-7617-490B-89A2-F0595FBBF82C}" destId="{990612ED-49F3-4A17-B0A7-21D8FF007D1E}" srcOrd="1" destOrd="0" presId="urn:microsoft.com/office/officeart/2005/8/layout/pictureOrgChart"/>
    <dgm:cxn modelId="{A430BC39-E979-43B3-9EA0-B4B287D25604}" type="presParOf" srcId="{3A67FE8E-7617-490B-89A2-F0595FBBF82C}" destId="{C8ACD7E8-3074-46C4-952F-17291E30E1B7}" srcOrd="2" destOrd="0" presId="urn:microsoft.com/office/officeart/2005/8/layout/pictureOrgChart"/>
    <dgm:cxn modelId="{14F802F1-6B61-4FD1-9246-3D8C6035156F}" type="presParOf" srcId="{A0CD280E-7136-43AF-82D9-6170DE8FBEC8}" destId="{E996E18D-822A-4134-8ED3-8A80337EA3C9}" srcOrd="2" destOrd="0" presId="urn:microsoft.com/office/officeart/2005/8/layout/pictureOrgChart"/>
    <dgm:cxn modelId="{46ADB8DE-0AAE-4EA2-A268-7B94DA9A180D}" type="presParOf" srcId="{E996E18D-822A-4134-8ED3-8A80337EA3C9}" destId="{508170A5-AE06-48C8-8A4D-A271FF9BF92C}" srcOrd="0" destOrd="0" presId="urn:microsoft.com/office/officeart/2005/8/layout/pictureOrgChart"/>
    <dgm:cxn modelId="{BCBFB0D6-B5A4-439C-8059-0334F849D3E4}" type="presParOf" srcId="{E996E18D-822A-4134-8ED3-8A80337EA3C9}" destId="{56ED0CDB-34FF-43D3-90FB-852500A6D1CD}" srcOrd="1" destOrd="0" presId="urn:microsoft.com/office/officeart/2005/8/layout/pictureOrgChart"/>
    <dgm:cxn modelId="{277D0B66-F2CC-4964-A76D-46359291AFE0}" type="presParOf" srcId="{56ED0CDB-34FF-43D3-90FB-852500A6D1CD}" destId="{A8E6FE85-4E8B-4037-90EA-C9DC555467C6}" srcOrd="0" destOrd="0" presId="urn:microsoft.com/office/officeart/2005/8/layout/pictureOrgChart"/>
    <dgm:cxn modelId="{B0606043-AF2F-4CAB-9BDE-5D79DAD6F440}" type="presParOf" srcId="{A8E6FE85-4E8B-4037-90EA-C9DC555467C6}" destId="{24ABD0F6-9634-499F-9A3A-4EF33F6A2ED4}" srcOrd="0" destOrd="0" presId="urn:microsoft.com/office/officeart/2005/8/layout/pictureOrgChart"/>
    <dgm:cxn modelId="{7CEA4C5D-754F-45BC-ADEA-F41FE0F109AB}" type="presParOf" srcId="{A8E6FE85-4E8B-4037-90EA-C9DC555467C6}" destId="{F47CE0EE-A379-429C-AAA4-AD8EEE5F1533}" srcOrd="1" destOrd="0" presId="urn:microsoft.com/office/officeart/2005/8/layout/pictureOrgChart"/>
    <dgm:cxn modelId="{10F7F977-968A-46F0-8F1E-2BD820C5B681}" type="presParOf" srcId="{A8E6FE85-4E8B-4037-90EA-C9DC555467C6}" destId="{24002165-0913-4EEE-9024-0879DC5CFEF0}" srcOrd="2" destOrd="0" presId="urn:microsoft.com/office/officeart/2005/8/layout/pictureOrgChart"/>
    <dgm:cxn modelId="{FA3072A6-E245-40C1-B6B6-F5B3E8699298}" type="presParOf" srcId="{56ED0CDB-34FF-43D3-90FB-852500A6D1CD}" destId="{9A7E142F-373D-43E6-85EC-DEF259D31145}" srcOrd="1" destOrd="0" presId="urn:microsoft.com/office/officeart/2005/8/layout/pictureOrgChart"/>
    <dgm:cxn modelId="{54E66D43-DC9D-4D90-B071-BBA388CED870}" type="presParOf" srcId="{56ED0CDB-34FF-43D3-90FB-852500A6D1CD}" destId="{45126E85-10FE-467E-B622-71272976381F}" srcOrd="2" destOrd="0" presId="urn:microsoft.com/office/officeart/2005/8/layout/pictureOrg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170A5-AE06-48C8-8A4D-A271FF9BF92C}">
      <dsp:nvSpPr>
        <dsp:cNvPr id="0" name=""/>
        <dsp:cNvSpPr/>
      </dsp:nvSpPr>
      <dsp:spPr>
        <a:xfrm>
          <a:off x="5514975" y="2257354"/>
          <a:ext cx="1737513" cy="1063963"/>
        </a:xfrm>
        <a:custGeom>
          <a:avLst/>
          <a:gdLst/>
          <a:ahLst/>
          <a:cxnLst/>
          <a:rect l="0" t="0" r="0" b="0"/>
          <a:pathLst>
            <a:path>
              <a:moveTo>
                <a:pt x="0" y="0"/>
              </a:moveTo>
              <a:lnTo>
                <a:pt x="1737513" y="1063963"/>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48F7498E-7428-4A84-B215-213D826A3028}">
      <dsp:nvSpPr>
        <dsp:cNvPr id="0" name=""/>
        <dsp:cNvSpPr/>
      </dsp:nvSpPr>
      <dsp:spPr>
        <a:xfrm>
          <a:off x="5514975" y="2257354"/>
          <a:ext cx="1116582" cy="1924056"/>
        </a:xfrm>
        <a:custGeom>
          <a:avLst/>
          <a:gdLst/>
          <a:ahLst/>
          <a:cxnLst/>
          <a:rect l="0" t="0" r="0" b="0"/>
          <a:pathLst>
            <a:path>
              <a:moveTo>
                <a:pt x="0" y="0"/>
              </a:moveTo>
              <a:lnTo>
                <a:pt x="0" y="1791164"/>
              </a:lnTo>
              <a:lnTo>
                <a:pt x="1116582" y="1791164"/>
              </a:lnTo>
              <a:lnTo>
                <a:pt x="1116582" y="1924056"/>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11209-1D86-4C95-9D03-62322B587FFA}">
      <dsp:nvSpPr>
        <dsp:cNvPr id="0" name=""/>
        <dsp:cNvSpPr/>
      </dsp:nvSpPr>
      <dsp:spPr>
        <a:xfrm>
          <a:off x="4564229" y="2257354"/>
          <a:ext cx="950745" cy="1945047"/>
        </a:xfrm>
        <a:custGeom>
          <a:avLst/>
          <a:gdLst/>
          <a:ahLst/>
          <a:cxnLst/>
          <a:rect l="0" t="0" r="0" b="0"/>
          <a:pathLst>
            <a:path>
              <a:moveTo>
                <a:pt x="950745" y="0"/>
              </a:moveTo>
              <a:lnTo>
                <a:pt x="950745" y="1812154"/>
              </a:lnTo>
              <a:lnTo>
                <a:pt x="0" y="1812154"/>
              </a:lnTo>
              <a:lnTo>
                <a:pt x="0" y="194504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C0CA6B-8B96-443B-A0D5-9FEC3170869F}">
      <dsp:nvSpPr>
        <dsp:cNvPr id="0" name=""/>
        <dsp:cNvSpPr/>
      </dsp:nvSpPr>
      <dsp:spPr>
        <a:xfrm>
          <a:off x="2857186" y="2257354"/>
          <a:ext cx="2657788" cy="1894320"/>
        </a:xfrm>
        <a:custGeom>
          <a:avLst/>
          <a:gdLst/>
          <a:ahLst/>
          <a:cxnLst/>
          <a:rect l="0" t="0" r="0" b="0"/>
          <a:pathLst>
            <a:path>
              <a:moveTo>
                <a:pt x="2657788" y="0"/>
              </a:moveTo>
              <a:lnTo>
                <a:pt x="2657788" y="1761427"/>
              </a:lnTo>
              <a:lnTo>
                <a:pt x="0" y="1761427"/>
              </a:lnTo>
              <a:lnTo>
                <a:pt x="0" y="1894320"/>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49AA46-48E2-4D69-91F5-CC7C8871CD16}">
      <dsp:nvSpPr>
        <dsp:cNvPr id="0" name=""/>
        <dsp:cNvSpPr/>
      </dsp:nvSpPr>
      <dsp:spPr>
        <a:xfrm>
          <a:off x="1505479" y="1996"/>
          <a:ext cx="8018991" cy="2255358"/>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816"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t>MIAC Board of Directors</a:t>
          </a:r>
          <a:r>
            <a:rPr lang="en-US" sz="1600" kern="1200" dirty="0"/>
            <a:t>: </a:t>
          </a:r>
        </a:p>
        <a:p>
          <a:pPr marL="0" lvl="0" indent="0" algn="ctr" defTabSz="711200">
            <a:lnSpc>
              <a:spcPct val="90000"/>
            </a:lnSpc>
            <a:spcBef>
              <a:spcPct val="0"/>
            </a:spcBef>
            <a:spcAft>
              <a:spcPct val="35000"/>
            </a:spcAft>
            <a:buNone/>
          </a:pPr>
          <a:r>
            <a:rPr lang="en-US" sz="1300" b="1" kern="1200" dirty="0"/>
            <a:t> Board Chairman, President Robert L. Larsen</a:t>
          </a:r>
        </a:p>
        <a:p>
          <a:pPr marL="0" lvl="0" indent="0" algn="ctr" defTabSz="711200">
            <a:lnSpc>
              <a:spcPct val="90000"/>
            </a:lnSpc>
            <a:spcBef>
              <a:spcPct val="0"/>
            </a:spcBef>
            <a:spcAft>
              <a:spcPct val="35000"/>
            </a:spcAft>
            <a:buNone/>
          </a:pPr>
          <a:r>
            <a:rPr lang="en-US" sz="1300" b="1" kern="1200" dirty="0"/>
            <a:t>Board Vice Chair, President Shelley Buck  </a:t>
          </a:r>
        </a:p>
        <a:p>
          <a:pPr marL="0" lvl="0" indent="0" algn="ctr" defTabSz="711200">
            <a:lnSpc>
              <a:spcPct val="90000"/>
            </a:lnSpc>
            <a:spcBef>
              <a:spcPct val="0"/>
            </a:spcBef>
            <a:spcAft>
              <a:spcPct val="35000"/>
            </a:spcAft>
            <a:buNone/>
          </a:pPr>
          <a:r>
            <a:rPr lang="en-US" sz="1300" b="1" kern="1200" dirty="0"/>
            <a:t>Chairwoman Cathy Chavers, Chairman Kevin Dupuis, Chairman Robert Deschampe, Chairman Faron Jackson, Chief Executive Melanie Benjamin, Secretary Sam Strong, Chairman  Keith Anderson,                                          Chairman Michael Fairbanks</a:t>
          </a:r>
        </a:p>
        <a:p>
          <a:pPr marL="0" lvl="0" indent="0" algn="ctr" defTabSz="711200">
            <a:lnSpc>
              <a:spcPct val="90000"/>
            </a:lnSpc>
            <a:spcBef>
              <a:spcPct val="0"/>
            </a:spcBef>
            <a:spcAft>
              <a:spcPct val="35000"/>
            </a:spcAft>
            <a:buNone/>
          </a:pPr>
          <a:r>
            <a:rPr lang="en-US" sz="1200" b="1" kern="1200" dirty="0"/>
            <a:t>(Voting Members)</a:t>
          </a:r>
        </a:p>
      </dsp:txBody>
      <dsp:txXfrm>
        <a:off x="1505479" y="1996"/>
        <a:ext cx="8018991" cy="2255358"/>
      </dsp:txXfrm>
    </dsp:sp>
    <dsp:sp modelId="{6C37DADD-9E47-4C73-84D8-56B95141B07A}">
      <dsp:nvSpPr>
        <dsp:cNvPr id="0" name=""/>
        <dsp:cNvSpPr/>
      </dsp:nvSpPr>
      <dsp:spPr>
        <a:xfrm>
          <a:off x="1618737" y="142820"/>
          <a:ext cx="582665" cy="1010707"/>
        </a:xfrm>
        <a:prstGeom prst="rect">
          <a:avLst/>
        </a:prstGeom>
        <a:blipFill dpi="0" rotWithShape="1">
          <a:blip xmlns:r="http://schemas.openxmlformats.org/officeDocument/2006/relationships" r:embed="rId1">
            <a:lum bright="3000"/>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8BB04-BDEB-4742-AD7A-FBE09986DE0F}">
      <dsp:nvSpPr>
        <dsp:cNvPr id="0" name=""/>
        <dsp:cNvSpPr/>
      </dsp:nvSpPr>
      <dsp:spPr>
        <a:xfrm>
          <a:off x="2064861" y="4151675"/>
          <a:ext cx="1584649" cy="613368"/>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816" tIns="6985" rIns="6985" bIns="6985" numCol="1" spcCol="1270" anchor="ctr" anchorCtr="0">
          <a:noAutofit/>
        </a:bodyPr>
        <a:lstStyle/>
        <a:p>
          <a:pPr marL="0" lvl="0" indent="0" algn="l" defTabSz="488950">
            <a:lnSpc>
              <a:spcPct val="90000"/>
            </a:lnSpc>
            <a:spcBef>
              <a:spcPct val="0"/>
            </a:spcBef>
            <a:spcAft>
              <a:spcPct val="35000"/>
            </a:spcAft>
            <a:buNone/>
          </a:pPr>
          <a:r>
            <a:rPr lang="en-US" sz="1100" b="1" kern="1200" dirty="0"/>
            <a:t>Vacant</a:t>
          </a:r>
        </a:p>
        <a:p>
          <a:pPr marL="0" lvl="0" indent="0" algn="l" defTabSz="488950">
            <a:lnSpc>
              <a:spcPct val="90000"/>
            </a:lnSpc>
            <a:spcBef>
              <a:spcPct val="0"/>
            </a:spcBef>
            <a:spcAft>
              <a:spcPct val="35000"/>
            </a:spcAft>
            <a:buNone/>
          </a:pPr>
          <a:r>
            <a:rPr lang="en-US" sz="1100" kern="1200" dirty="0"/>
            <a:t>Grants &amp; Contracts</a:t>
          </a:r>
        </a:p>
      </dsp:txBody>
      <dsp:txXfrm>
        <a:off x="2064861" y="4151675"/>
        <a:ext cx="1584649" cy="613368"/>
      </dsp:txXfrm>
    </dsp:sp>
    <dsp:sp modelId="{7E19C469-62C3-4DFA-BA7C-1F3C828E5953}">
      <dsp:nvSpPr>
        <dsp:cNvPr id="0" name=""/>
        <dsp:cNvSpPr/>
      </dsp:nvSpPr>
      <dsp:spPr>
        <a:xfrm>
          <a:off x="10650256" y="3038772"/>
          <a:ext cx="379693" cy="506257"/>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7D2F0544-656D-40FF-84B7-7A7ADC319054}">
      <dsp:nvSpPr>
        <dsp:cNvPr id="0" name=""/>
        <dsp:cNvSpPr/>
      </dsp:nvSpPr>
      <dsp:spPr>
        <a:xfrm>
          <a:off x="3857266" y="4202402"/>
          <a:ext cx="1413926" cy="562635"/>
        </a:xfrm>
        <a:prstGeom prst="rect">
          <a:avLst/>
        </a:prstGeom>
        <a:solidFill>
          <a:schemeClr val="accent1"/>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816" tIns="6985" rIns="6985" bIns="6985" numCol="1" spcCol="1270" anchor="ctr" anchorCtr="0">
          <a:noAutofit/>
        </a:bodyPr>
        <a:lstStyle/>
        <a:p>
          <a:pPr marL="0" lvl="0" indent="0" algn="l" defTabSz="488950">
            <a:lnSpc>
              <a:spcPct val="90000"/>
            </a:lnSpc>
            <a:spcBef>
              <a:spcPct val="0"/>
            </a:spcBef>
            <a:spcAft>
              <a:spcPct val="35000"/>
            </a:spcAft>
            <a:buNone/>
          </a:pPr>
          <a:r>
            <a:rPr lang="en-US" sz="1100" b="1" kern="1200" dirty="0"/>
            <a:t>Vacant</a:t>
          </a:r>
        </a:p>
        <a:p>
          <a:pPr marL="0" lvl="0" indent="0" algn="l" defTabSz="488950">
            <a:lnSpc>
              <a:spcPct val="90000"/>
            </a:lnSpc>
            <a:spcBef>
              <a:spcPct val="0"/>
            </a:spcBef>
            <a:spcAft>
              <a:spcPct val="35000"/>
            </a:spcAft>
            <a:buNone/>
          </a:pPr>
          <a:r>
            <a:rPr lang="en-US" sz="1100" kern="1200" dirty="0"/>
            <a:t>Office Manager</a:t>
          </a:r>
        </a:p>
      </dsp:txBody>
      <dsp:txXfrm>
        <a:off x="3857266" y="4202402"/>
        <a:ext cx="1413926" cy="562635"/>
      </dsp:txXfrm>
    </dsp:sp>
    <dsp:sp modelId="{B3C3EB25-DDDF-41AE-908B-97A1EDA8CC30}">
      <dsp:nvSpPr>
        <dsp:cNvPr id="0" name=""/>
        <dsp:cNvSpPr/>
      </dsp:nvSpPr>
      <dsp:spPr>
        <a:xfrm>
          <a:off x="10270385" y="2469087"/>
          <a:ext cx="379693" cy="506257"/>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E1AFF81B-6A6B-4041-97BE-F8A4FF057661}">
      <dsp:nvSpPr>
        <dsp:cNvPr id="0" name=""/>
        <dsp:cNvSpPr/>
      </dsp:nvSpPr>
      <dsp:spPr>
        <a:xfrm>
          <a:off x="5770616" y="4181411"/>
          <a:ext cx="1721882" cy="58362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816" tIns="6985" rIns="6985" bIns="6985" numCol="1" spcCol="1270" anchor="ctr" anchorCtr="0">
          <a:noAutofit/>
        </a:bodyPr>
        <a:lstStyle/>
        <a:p>
          <a:pPr marL="0" lvl="0" indent="0" algn="l" defTabSz="488950">
            <a:lnSpc>
              <a:spcPct val="90000"/>
            </a:lnSpc>
            <a:spcBef>
              <a:spcPct val="0"/>
            </a:spcBef>
            <a:spcAft>
              <a:spcPct val="35000"/>
            </a:spcAft>
            <a:buNone/>
          </a:pPr>
          <a:r>
            <a:rPr lang="en-US" sz="1100" b="1" kern="1200" dirty="0"/>
            <a:t>Melissa Cerda</a:t>
          </a:r>
        </a:p>
        <a:p>
          <a:pPr marL="0" lvl="0" indent="0" algn="l" defTabSz="488950">
            <a:lnSpc>
              <a:spcPct val="90000"/>
            </a:lnSpc>
            <a:spcBef>
              <a:spcPct val="0"/>
            </a:spcBef>
            <a:spcAft>
              <a:spcPct val="35000"/>
            </a:spcAft>
            <a:buNone/>
          </a:pPr>
          <a:r>
            <a:rPr lang="en-US" sz="1100" kern="1200" dirty="0"/>
            <a:t>Cultural Resources Specialist Sr.  (2013)</a:t>
          </a:r>
        </a:p>
      </dsp:txBody>
      <dsp:txXfrm>
        <a:off x="5770616" y="4181411"/>
        <a:ext cx="1721882" cy="583626"/>
      </dsp:txXfrm>
    </dsp:sp>
    <dsp:sp modelId="{6A35BDE2-591B-4C9B-ACA7-0AAEF9C7E9E7}">
      <dsp:nvSpPr>
        <dsp:cNvPr id="0" name=""/>
        <dsp:cNvSpPr/>
      </dsp:nvSpPr>
      <dsp:spPr>
        <a:xfrm>
          <a:off x="6710508" y="4452518"/>
          <a:ext cx="379693" cy="506257"/>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24ABD0F6-9634-499F-9A3A-4EF33F6A2ED4}">
      <dsp:nvSpPr>
        <dsp:cNvPr id="0" name=""/>
        <dsp:cNvSpPr/>
      </dsp:nvSpPr>
      <dsp:spPr>
        <a:xfrm>
          <a:off x="3696422" y="2508863"/>
          <a:ext cx="3556066" cy="1624909"/>
        </a:xfrm>
        <a:prstGeom prst="rect">
          <a:avLst/>
        </a:prstGeom>
        <a:solidFill>
          <a:schemeClr val="accent1"/>
        </a:solidFill>
        <a:ln w="10795"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8816"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Executive Director </a:t>
          </a:r>
        </a:p>
        <a:p>
          <a:pPr marL="0" lvl="0" indent="0" algn="ctr" defTabSz="488950">
            <a:lnSpc>
              <a:spcPct val="90000"/>
            </a:lnSpc>
            <a:spcBef>
              <a:spcPct val="0"/>
            </a:spcBef>
            <a:spcAft>
              <a:spcPct val="35000"/>
            </a:spcAft>
            <a:buNone/>
          </a:pPr>
          <a:r>
            <a:rPr lang="en-US" sz="1100" b="1" kern="1200" dirty="0"/>
            <a:t>Shannon Geshick</a:t>
          </a:r>
        </a:p>
        <a:p>
          <a:pPr marL="0" lvl="0" indent="0" algn="ctr" defTabSz="488950">
            <a:lnSpc>
              <a:spcPct val="90000"/>
            </a:lnSpc>
            <a:spcBef>
              <a:spcPct val="0"/>
            </a:spcBef>
            <a:spcAft>
              <a:spcPct val="35000"/>
            </a:spcAft>
            <a:buNone/>
          </a:pPr>
          <a:r>
            <a:rPr lang="en-US" sz="1100" b="1" kern="1200" dirty="0"/>
            <a:t>(September, 2019)</a:t>
          </a:r>
        </a:p>
      </dsp:txBody>
      <dsp:txXfrm>
        <a:off x="3696422" y="2508863"/>
        <a:ext cx="3556066" cy="1624909"/>
      </dsp:txXfrm>
    </dsp:sp>
    <dsp:sp modelId="{F47CE0EE-A379-429C-AAA4-AD8EEE5F1533}">
      <dsp:nvSpPr>
        <dsp:cNvPr id="0" name=""/>
        <dsp:cNvSpPr/>
      </dsp:nvSpPr>
      <dsp:spPr>
        <a:xfrm>
          <a:off x="4022630" y="2728384"/>
          <a:ext cx="570785" cy="72878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ictureOrgChart">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2/8/2021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2/8/2021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89937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12832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582766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MIAC is a re-granter of Legacy Amendment Arts and Cultural Heritage funds because the state is in need of the revitalization of the Dakota and Ojibwe Indian languages.  Administers the grants; adheres to guidelines of the Legacy amendment.  The language grants program has continued growth, indicating an increasing interest in the revitalization of Minnesota’s most enduring languages.  MIAC was granted 3.4 million for </a:t>
            </a:r>
            <a:r>
              <a:rPr lang="en-US" dirty="0" err="1"/>
              <a:t>fy</a:t>
            </a:r>
            <a:r>
              <a:rPr lang="en-US" dirty="0"/>
              <a:t> 20-21 – with three distinct appropriations: Tribal nations, immersion schools and competitive grants.  MIAC also oversees the Dakota and Ojibwe language working group with delegates from the tribal nations and urban communities.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51540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54368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0" i="0" u="none" strike="noStrike" kern="1200" cap="none" spc="0" normalizeH="0" baseline="0" noProof="0" dirty="0">
              <a:ln>
                <a:noFill/>
              </a:ln>
              <a:solidFill>
                <a:srgbClr val="003865"/>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08087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37890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117800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1184540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276311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522134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06115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280911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992455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052595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37769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2752874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99560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893429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NeueHaasGroteskText Std" panose="020B05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79500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87DFF-F78D-4950-8547-6D41D932C26D}" type="slidenum">
              <a:rPr lang="en-US" smtClean="0"/>
              <a:t>7</a:t>
            </a:fld>
            <a:endParaRPr lang="en-US" dirty="0"/>
          </a:p>
        </p:txBody>
      </p:sp>
    </p:spTree>
    <p:extLst>
      <p:ext uri="{BB962C8B-B14F-4D97-AF65-F5344CB8AC3E}">
        <p14:creationId xmlns:p14="http://schemas.microsoft.com/office/powerpoint/2010/main" val="305830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02376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145155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878510"/>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251261"/>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692401" y="5347020"/>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2/8/2021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2/8/2021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936DB2D6-5DF4-4264-A4A1-7D3EAF38D255}" type="datetime1">
              <a:rPr lang="en-US" smtClean="0"/>
              <a:t>2/8/2021</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6" y="5503407"/>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2/8/2021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Placeholder logo"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87526" y="750821"/>
            <a:ext cx="6396957" cy="271870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2910" y="1231055"/>
            <a:ext cx="7285055" cy="2448300"/>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936DB2D6-5DF4-4264-A4A1-7D3EAF38D255}" type="datetime1">
              <a:rPr lang="en-US" smtClean="0"/>
              <a:t>2/8/2021</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4B4EEDC6-36CA-4209-B482-2ED76AA0BF08}" type="datetime1">
              <a:rPr lang="en-US" smtClean="0"/>
              <a:t>2/8/2021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8DC79626-CE5A-4834-975C-E7305BA2E281}" type="datetime1">
              <a:rPr lang="en-US" smtClean="0"/>
              <a:t>2/8/2021</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bwMode="black"/>
        <p:txBody>
          <a:bodyPr/>
          <a:lstStyle/>
          <a:p>
            <a:fld id="{1815FB38-58F3-410A-8DA4-4B706967601F}" type="datetime1">
              <a:rPr lang="en-US" smtClean="0"/>
              <a:t>2/8/2021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7F519661-29C3-4FE0-9FC3-375A85A42C46}" type="datetime1">
              <a:rPr lang="en-US" smtClean="0"/>
              <a:t>2/8/2021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2/8/2021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dirty="0"/>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2/8/2021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960026" y="4856749"/>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500619"/>
            <a:ext cx="3234329"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Picture Placeholder 5"/>
          <p:cNvSpPr>
            <a:spLocks noGrp="1"/>
          </p:cNvSpPr>
          <p:nvPr>
            <p:ph type="pic" sz="quarter" idx="17"/>
          </p:nvPr>
        </p:nvSpPr>
        <p:spPr bwMode="gray">
          <a:xfrm>
            <a:off x="0" y="0"/>
            <a:ext cx="12192000" cy="3380732"/>
          </a:xfrm>
        </p:spPr>
        <p:txBody>
          <a:bodyPr/>
          <a:lstStyle/>
          <a:p>
            <a:endParaRPr lang="en-US" dirty="0"/>
          </a:p>
        </p:txBody>
      </p:sp>
      <p:pic>
        <p:nvPicPr>
          <p:cNvPr id="8" name="Picture 7"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483410"/>
            <a:ext cx="3234329" cy="137459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217" y="5522200"/>
            <a:ext cx="3472142" cy="1166888"/>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2/8/2021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2/8/2021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2/8/2021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2/8/2021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2/8/2021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2/8/2021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2/8/2021</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2/8/2021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2/8/2021</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Here | mn.gov/IndianAffairs/</a:t>
            </a: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2/8/2021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 mn.gov/websiteurl</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2/8/2021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2/8/2021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 mn.gov/IndianAffairs/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99336" y="287439"/>
            <a:ext cx="3234329" cy="1087778"/>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2/8/2021</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mn.gov/IndianAffairs/</a:t>
            </a: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144033"/>
            <a:ext cx="3234329" cy="137459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8197" y="136609"/>
            <a:ext cx="4049485" cy="1360917"/>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2/8/2021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238162"/>
            <a:ext cx="3234329" cy="137459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1752" y="318901"/>
            <a:ext cx="3898760" cy="1310263"/>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878510"/>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251261"/>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692401" y="5347020"/>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05862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6" y="5503407"/>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Placeholder logo"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87526" y="750821"/>
            <a:ext cx="6396957" cy="271870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2910" y="1231055"/>
            <a:ext cx="7285055" cy="2448300"/>
          </a:xfrm>
          <a:prstGeom prst="rect">
            <a:avLst/>
          </a:prstGeom>
        </p:spPr>
      </p:pic>
    </p:spTree>
    <p:extLst>
      <p:ext uri="{BB962C8B-B14F-4D97-AF65-F5344CB8AC3E}">
        <p14:creationId xmlns:p14="http://schemas.microsoft.com/office/powerpoint/2010/main" val="319745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960026" y="4856749"/>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500619"/>
            <a:ext cx="3234329"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t>  mn.gov/IndianAffairs/</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endParaRPr lang="en-US" dirty="0"/>
          </a:p>
        </p:txBody>
      </p:sp>
      <p:pic>
        <p:nvPicPr>
          <p:cNvPr id="8" name="Picture 7"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483410"/>
            <a:ext cx="3234329" cy="137459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217" y="5522200"/>
            <a:ext cx="3472142" cy="1166888"/>
          </a:xfrm>
          <a:prstGeom prst="rect">
            <a:avLst/>
          </a:prstGeom>
        </p:spPr>
      </p:pic>
    </p:spTree>
    <p:extLst>
      <p:ext uri="{BB962C8B-B14F-4D97-AF65-F5344CB8AC3E}">
        <p14:creationId xmlns:p14="http://schemas.microsoft.com/office/powerpoint/2010/main" val="4118260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endParaRPr lang="en-US" dirty="0"/>
          </a:p>
        </p:txBody>
      </p:sp>
      <p:sp>
        <p:nvSpPr>
          <p:cNvPr id="4" name="Date Placeholder 3"/>
          <p:cNvSpPr>
            <a:spLocks noGrp="1"/>
          </p:cNvSpPr>
          <p:nvPr>
            <p:ph type="dt" sz="half" idx="10"/>
          </p:nvPr>
        </p:nvSpPr>
        <p:spPr bwMode="black"/>
        <p:txBody>
          <a:body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47363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238162"/>
            <a:ext cx="3234329" cy="137459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1752" y="318901"/>
            <a:ext cx="3898760" cy="1310263"/>
          </a:xfrm>
          <a:prstGeom prst="rect">
            <a:avLst/>
          </a:prstGeom>
        </p:spPr>
      </p:pic>
    </p:spTree>
    <p:extLst>
      <p:ext uri="{BB962C8B-B14F-4D97-AF65-F5344CB8AC3E}">
        <p14:creationId xmlns:p14="http://schemas.microsoft.com/office/powerpoint/2010/main" val="2102332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6542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1112454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09930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38756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80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824D5D47-1752-4D84-8BFB-C2F71A34C932}" type="datetime1">
              <a:rPr lang="en-US" smtClean="0"/>
              <a:t>2/8/2021</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513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black">
          <a:xfrm>
            <a:off x="838200" y="6356350"/>
            <a:ext cx="1358590" cy="365125"/>
          </a:xfrm>
        </p:spPr>
        <p:txBody>
          <a:bodyPr/>
          <a:lstStyle/>
          <a:p>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3737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65528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10120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18831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31947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07425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19179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8212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7913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34951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68587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bwMode="black"/>
        <p:txBody>
          <a:bodyPr/>
          <a:lstStyle/>
          <a:p>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794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53128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bwMode="black"/>
        <p:txBody>
          <a:bodyPr/>
          <a:lstStyle/>
          <a:p>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044420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dirty="0"/>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365202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4519173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4161430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7624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1820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9A198C9B-0587-4A1E-9E03-E4C9FE222F08}"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8584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496236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49713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25348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542172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121083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34591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039432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9202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  mn.gov/IndianAffairs/</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113208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98942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2/8/2021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38010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667039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3863712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  mn.gov/IndianAffairs/</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80475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  mn.gov/IndianAffairs/</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8235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  mn.gov/IndianAffairs/</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00756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16041808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  mn.gov/IndianAffairs/</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1088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  mn.gov/IndianAffairs/</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8399336" y="287439"/>
            <a:ext cx="3234329" cy="1087778"/>
          </a:xfrm>
          <a:prstGeom prst="rect">
            <a:avLst/>
          </a:prstGeom>
        </p:spPr>
      </p:pic>
    </p:spTree>
    <p:extLst>
      <p:ext uri="{BB962C8B-B14F-4D97-AF65-F5344CB8AC3E}">
        <p14:creationId xmlns:p14="http://schemas.microsoft.com/office/powerpoint/2010/main" val="26245080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  mn.gov/IndianAffairs/</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Placeholder logo"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144033"/>
            <a:ext cx="3234329" cy="137459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8197" y="136609"/>
            <a:ext cx="4049485" cy="1360917"/>
          </a:xfrm>
          <a:prstGeom prst="rect">
            <a:avLst/>
          </a:prstGeom>
        </p:spPr>
      </p:pic>
    </p:spTree>
    <p:extLst>
      <p:ext uri="{BB962C8B-B14F-4D97-AF65-F5344CB8AC3E}">
        <p14:creationId xmlns:p14="http://schemas.microsoft.com/office/powerpoint/2010/main" val="3913864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2/8/2021</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 mn.gov/IndianAffairs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  mn.gov/IndianAffairs/</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4311652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treatiesmatter.org/about" TargetMode="External"/><Relationship Id="rId4" Type="http://schemas.openxmlformats.org/officeDocument/2006/relationships/hyperlink" Target="http://www.treatiesmatter.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youtube.com/watch?v=6YTKvG-KdkI"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mn.gov/indianaffairs/triballiaisons.html"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619131"/>
            <a:ext cx="12192000" cy="955941"/>
          </a:xfrm>
        </p:spPr>
        <p:txBody>
          <a:bodyPr>
            <a:normAutofit fontScale="90000"/>
          </a:bodyPr>
          <a:lstStyle/>
          <a:p>
            <a:r>
              <a:rPr lang="en-US" dirty="0"/>
              <a:t>MN Indian Affairs Council </a:t>
            </a:r>
            <a:br>
              <a:rPr lang="en-US" dirty="0"/>
            </a:br>
            <a:r>
              <a:rPr lang="en-US" dirty="0"/>
              <a:t> </a:t>
            </a:r>
          </a:p>
        </p:txBody>
      </p:sp>
      <p:sp>
        <p:nvSpPr>
          <p:cNvPr id="3" name="Text Placeholder 2"/>
          <p:cNvSpPr>
            <a:spLocks noGrp="1"/>
          </p:cNvSpPr>
          <p:nvPr>
            <p:ph type="body" sz="quarter" idx="14"/>
          </p:nvPr>
        </p:nvSpPr>
        <p:spPr>
          <a:xfrm>
            <a:off x="2960026" y="4909912"/>
            <a:ext cx="6587067" cy="1097128"/>
          </a:xfrm>
        </p:spPr>
        <p:txBody>
          <a:bodyPr/>
          <a:lstStyle/>
          <a:p>
            <a:r>
              <a:rPr lang="en-US" dirty="0"/>
              <a:t>Melanie Franks| Executive Assistant / Education Liaison</a:t>
            </a:r>
          </a:p>
        </p:txBody>
      </p:sp>
      <p:pic>
        <p:nvPicPr>
          <p:cNvPr id="6" name="Picture 5" descr="Placeholder 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7806" y="5500619"/>
            <a:ext cx="3234329" cy="1374590"/>
          </a:xfrm>
          <a:prstGeom prst="rect">
            <a:avLst/>
          </a:prstGeom>
        </p:spPr>
      </p:pic>
      <p:sp>
        <p:nvSpPr>
          <p:cNvPr id="4" name="Footer Placeholder 3"/>
          <p:cNvSpPr>
            <a:spLocks noGrp="1"/>
          </p:cNvSpPr>
          <p:nvPr>
            <p:ph type="ftr" sz="quarter" idx="3"/>
          </p:nvPr>
        </p:nvSpPr>
        <p:spPr>
          <a:xfrm>
            <a:off x="6253560" y="6191495"/>
            <a:ext cx="5587647" cy="365125"/>
          </a:xfrm>
        </p:spPr>
        <p:txBody>
          <a:bodyPr/>
          <a:lstStyle/>
          <a:p>
            <a:r>
              <a:rPr lang="en-US" dirty="0"/>
              <a:t> mn.gov/IndianAffairs/</a:t>
            </a:r>
          </a:p>
        </p:txBody>
      </p:sp>
      <p:pic>
        <p:nvPicPr>
          <p:cNvPr id="10" name="Picture Placeholder 9"/>
          <p:cNvPicPr>
            <a:picLocks noGrp="1" noChangeAspect="1"/>
          </p:cNvPicPr>
          <p:nvPr>
            <p:ph type="pic" sz="quarter" idx="17"/>
          </p:nvPr>
        </p:nvPicPr>
        <p:blipFill>
          <a:blip r:embed="rId4">
            <a:extLst>
              <a:ext uri="{BEBA8EAE-BF5A-486C-A8C5-ECC9F3942E4B}">
                <a14:imgProps xmlns:a14="http://schemas.microsoft.com/office/drawing/2010/main">
                  <a14:imgLayer r:embed="rId5">
                    <a14:imgEffect>
                      <a14:sharpenSoften amount="14000"/>
                    </a14:imgEffect>
                  </a14:imgLayer>
                </a14:imgProps>
              </a:ext>
              <a:ext uri="{28A0092B-C50C-407E-A947-70E740481C1C}">
                <a14:useLocalDpi xmlns:a14="http://schemas.microsoft.com/office/drawing/2010/main" val="0"/>
              </a:ext>
            </a:extLst>
          </a:blip>
          <a:srcRect/>
          <a:stretch/>
        </p:blipFill>
        <p:spPr>
          <a:xfrm>
            <a:off x="1211178" y="118719"/>
            <a:ext cx="9769641" cy="4381603"/>
          </a:xfrm>
          <a:prstGeom prst="rect">
            <a:avLst/>
          </a:prstGeom>
        </p:spPr>
      </p:pic>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Urban Indian Advisory Board (UIAB)</a:t>
            </a:r>
          </a:p>
        </p:txBody>
      </p:sp>
      <p:sp>
        <p:nvSpPr>
          <p:cNvPr id="3" name="Content Placeholder 2"/>
          <p:cNvSpPr>
            <a:spLocks noGrp="1"/>
          </p:cNvSpPr>
          <p:nvPr>
            <p:ph idx="1"/>
          </p:nvPr>
        </p:nvSpPr>
        <p:spPr/>
        <p:txBody>
          <a:bodyPr>
            <a:normAutofit lnSpcReduction="10000"/>
          </a:bodyPr>
          <a:lstStyle/>
          <a:p>
            <a:r>
              <a:rPr lang="en-US" dirty="0"/>
              <a:t>Subcommittee of the Indian Affairs Council</a:t>
            </a:r>
          </a:p>
          <a:p>
            <a:r>
              <a:rPr lang="en-US" dirty="0"/>
              <a:t>6 members representing four Minnesota cities with significant American Indian populations:</a:t>
            </a:r>
          </a:p>
          <a:p>
            <a:pPr lvl="1">
              <a:spcBef>
                <a:spcPts val="0"/>
              </a:spcBef>
              <a:spcAft>
                <a:spcPts val="0"/>
              </a:spcAft>
            </a:pPr>
            <a:r>
              <a:rPr lang="en-US" dirty="0"/>
              <a:t>Minneapolis (2)</a:t>
            </a:r>
          </a:p>
          <a:p>
            <a:pPr lvl="1">
              <a:spcBef>
                <a:spcPts val="0"/>
              </a:spcBef>
              <a:spcAft>
                <a:spcPts val="0"/>
              </a:spcAft>
            </a:pPr>
            <a:r>
              <a:rPr lang="en-US" dirty="0"/>
              <a:t>St. Paul (2)</a:t>
            </a:r>
          </a:p>
          <a:p>
            <a:pPr lvl="1">
              <a:spcBef>
                <a:spcPts val="0"/>
              </a:spcBef>
              <a:spcAft>
                <a:spcPts val="0"/>
              </a:spcAft>
            </a:pPr>
            <a:r>
              <a:rPr lang="en-US" dirty="0"/>
              <a:t>Bemidji</a:t>
            </a:r>
          </a:p>
          <a:p>
            <a:pPr lvl="1">
              <a:spcBef>
                <a:spcPts val="0"/>
              </a:spcBef>
              <a:spcAft>
                <a:spcPts val="0"/>
              </a:spcAft>
            </a:pPr>
            <a:r>
              <a:rPr lang="en-US" dirty="0"/>
              <a:t>Duluth</a:t>
            </a:r>
          </a:p>
          <a:p>
            <a:r>
              <a:rPr lang="en-US" dirty="0"/>
              <a:t>UIAB provides a forum for urban Indian communities to raise issues, discuss potential solutions, and request action regarding identified issues</a:t>
            </a:r>
          </a:p>
          <a:p>
            <a:r>
              <a:rPr lang="en-US" dirty="0"/>
              <a:t>Meets quarterly and reports quarterly to the full MIAC board</a:t>
            </a:r>
          </a:p>
        </p:txBody>
      </p:sp>
      <p:sp>
        <p:nvSpPr>
          <p:cNvPr id="4" name="Footer Placeholder 3"/>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283305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Resource Department</a:t>
            </a:r>
          </a:p>
        </p:txBody>
      </p:sp>
      <p:sp>
        <p:nvSpPr>
          <p:cNvPr id="3" name="Content Placeholder 2"/>
          <p:cNvSpPr>
            <a:spLocks noGrp="1"/>
          </p:cNvSpPr>
          <p:nvPr>
            <p:ph idx="1"/>
          </p:nvPr>
        </p:nvSpPr>
        <p:spPr>
          <a:xfrm>
            <a:off x="829559" y="1461155"/>
            <a:ext cx="10524241" cy="4901938"/>
          </a:xfrm>
        </p:spPr>
        <p:txBody>
          <a:bodyPr>
            <a:noAutofit/>
          </a:bodyPr>
          <a:lstStyle/>
          <a:p>
            <a:r>
              <a:rPr lang="en-US" sz="2000" dirty="0"/>
              <a:t>Minnesota became one of the first states in the nation to initiate collaboration with Tribal Nations in addressing protection and preservation of human remains and burial grounds</a:t>
            </a:r>
          </a:p>
          <a:p>
            <a:r>
              <a:rPr lang="en-US" sz="2000" dirty="0"/>
              <a:t>Authority under:</a:t>
            </a:r>
          </a:p>
          <a:p>
            <a:pPr lvl="1">
              <a:spcAft>
                <a:spcPts val="500"/>
              </a:spcAft>
            </a:pPr>
            <a:r>
              <a:rPr lang="en-US" sz="1600" dirty="0"/>
              <a:t>MN Stat. 307.08 </a:t>
            </a:r>
          </a:p>
          <a:p>
            <a:pPr lvl="1">
              <a:spcAft>
                <a:spcPts val="500"/>
              </a:spcAft>
            </a:pPr>
            <a:r>
              <a:rPr lang="en-US" sz="1600" dirty="0"/>
              <a:t>MN Stat. 138.31 to 138.42 </a:t>
            </a:r>
          </a:p>
          <a:p>
            <a:pPr lvl="1">
              <a:spcAft>
                <a:spcPts val="500"/>
              </a:spcAft>
            </a:pPr>
            <a:r>
              <a:rPr lang="en-US" sz="1600" dirty="0"/>
              <a:t>PL 101-60 </a:t>
            </a:r>
            <a:endParaRPr lang="en-US" dirty="0"/>
          </a:p>
          <a:p>
            <a:r>
              <a:rPr lang="en-US" sz="2000" dirty="0"/>
              <a:t>Works closely with Office of State Archaeologist (OSA) to protect American Indian gravesites and burial mounds statewide</a:t>
            </a:r>
          </a:p>
          <a:p>
            <a:r>
              <a:rPr lang="en-US" sz="2000" dirty="0"/>
              <a:t>Osteology Lab housed at Hamline University</a:t>
            </a:r>
          </a:p>
          <a:p>
            <a:r>
              <a:rPr lang="en-US" sz="2000" dirty="0"/>
              <a:t>New MIAC layer to the OSA Portal</a:t>
            </a:r>
          </a:p>
          <a:p>
            <a:pPr marL="457200" lvl="1" indent="0">
              <a:buNone/>
            </a:pPr>
            <a:endParaRPr lang="en-US" dirty="0"/>
          </a:p>
          <a:p>
            <a:pPr marL="457200" lvl="1" indent="0">
              <a:buNone/>
            </a:pPr>
            <a:endParaRPr lang="en-US" dirty="0"/>
          </a:p>
        </p:txBody>
      </p:sp>
      <p:sp>
        <p:nvSpPr>
          <p:cNvPr id="4" name="Footer Placeholder 3"/>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310104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16025"/>
          </a:xfrm>
        </p:spPr>
        <p:txBody>
          <a:bodyPr/>
          <a:lstStyle/>
          <a:p>
            <a:r>
              <a:rPr lang="en-US" dirty="0"/>
              <a:t>Native Burial Traditions</a:t>
            </a:r>
          </a:p>
        </p:txBody>
      </p:sp>
    </p:spTree>
    <p:extLst>
      <p:ext uri="{BB962C8B-B14F-4D97-AF65-F5344CB8AC3E}">
        <p14:creationId xmlns:p14="http://schemas.microsoft.com/office/powerpoint/2010/main" val="1166163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Grants Department</a:t>
            </a:r>
          </a:p>
        </p:txBody>
      </p:sp>
      <p:sp>
        <p:nvSpPr>
          <p:cNvPr id="3" name="Content Placeholder 2"/>
          <p:cNvSpPr>
            <a:spLocks noGrp="1"/>
          </p:cNvSpPr>
          <p:nvPr>
            <p:ph idx="1"/>
          </p:nvPr>
        </p:nvSpPr>
        <p:spPr/>
        <p:txBody>
          <a:bodyPr>
            <a:normAutofit lnSpcReduction="10000"/>
          </a:bodyPr>
          <a:lstStyle/>
          <a:p>
            <a:r>
              <a:rPr lang="en-US" dirty="0"/>
              <a:t>Legacy Amendment appropriation – Arts &amp; Cultural Heritage Fund for revitalizing the most enduring language(s) in </a:t>
            </a:r>
            <a:r>
              <a:rPr lang="en-US" dirty="0" err="1"/>
              <a:t>Mni</a:t>
            </a:r>
            <a:r>
              <a:rPr lang="en-US" dirty="0"/>
              <a:t> </a:t>
            </a:r>
            <a:r>
              <a:rPr lang="en-US" dirty="0" err="1"/>
              <a:t>Sota</a:t>
            </a:r>
            <a:r>
              <a:rPr lang="en-US" dirty="0"/>
              <a:t> (Dakota) </a:t>
            </a:r>
          </a:p>
          <a:p>
            <a:pPr lvl="1"/>
            <a:r>
              <a:rPr lang="en-US" dirty="0"/>
              <a:t>First appropriated in 2009 for the 2010-2011 biennium </a:t>
            </a:r>
          </a:p>
          <a:p>
            <a:r>
              <a:rPr lang="en-US" dirty="0"/>
              <a:t>FY20 &amp; FY21 appropriation of $3,410,000 supports 34 language grants</a:t>
            </a:r>
          </a:p>
          <a:p>
            <a:pPr lvl="1">
              <a:spcBef>
                <a:spcPts val="0"/>
              </a:spcBef>
              <a:spcAft>
                <a:spcPts val="0"/>
              </a:spcAft>
            </a:pPr>
            <a:r>
              <a:rPr lang="en-US" dirty="0"/>
              <a:t>All 11 Tribal Nations (first time non-competitive)</a:t>
            </a:r>
          </a:p>
          <a:p>
            <a:pPr lvl="1">
              <a:spcBef>
                <a:spcPts val="0"/>
              </a:spcBef>
              <a:spcAft>
                <a:spcPts val="0"/>
              </a:spcAft>
            </a:pPr>
            <a:r>
              <a:rPr lang="en-US" dirty="0"/>
              <a:t>Five Immersion Schools</a:t>
            </a:r>
          </a:p>
          <a:p>
            <a:pPr lvl="1">
              <a:spcBef>
                <a:spcPts val="0"/>
              </a:spcBef>
              <a:spcAft>
                <a:spcPts val="0"/>
              </a:spcAft>
            </a:pPr>
            <a:r>
              <a:rPr lang="en-US" dirty="0"/>
              <a:t>Eight Competitive Grants (Educational Institutions, Non-Profits or State Agencies)</a:t>
            </a:r>
          </a:p>
          <a:p>
            <a:r>
              <a:rPr lang="en-US" dirty="0"/>
              <a:t>Volunteer Language Working Group</a:t>
            </a:r>
          </a:p>
          <a:p>
            <a:pPr lvl="1">
              <a:spcBef>
                <a:spcPts val="0"/>
              </a:spcBef>
              <a:spcAft>
                <a:spcPts val="0"/>
              </a:spcAft>
            </a:pPr>
            <a:r>
              <a:rPr lang="en-US" dirty="0"/>
              <a:t>Report to the legislature in 2011;  Strategic plan for language revival 2013, updated 2016</a:t>
            </a:r>
          </a:p>
          <a:p>
            <a:pPr lvl="1">
              <a:spcBef>
                <a:spcPts val="0"/>
              </a:spcBef>
              <a:spcAft>
                <a:spcPts val="0"/>
              </a:spcAft>
            </a:pPr>
            <a:r>
              <a:rPr lang="en-US" dirty="0"/>
              <a:t>$50,000 per fiscal year with task of developing assessment tool of state appropriated language grants impact and overall language revitalization in the state</a:t>
            </a:r>
          </a:p>
          <a:p>
            <a:pPr marL="0" indent="0">
              <a:buNone/>
            </a:pPr>
            <a:endParaRPr lang="en-US" dirty="0"/>
          </a:p>
        </p:txBody>
      </p:sp>
      <p:sp>
        <p:nvSpPr>
          <p:cNvPr id="4" name="Footer Placeholder 3"/>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373730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Grants Department</a:t>
            </a:r>
          </a:p>
        </p:txBody>
      </p:sp>
      <p:sp>
        <p:nvSpPr>
          <p:cNvPr id="3" name="Content Placeholder 2"/>
          <p:cNvSpPr>
            <a:spLocks noGrp="1"/>
          </p:cNvSpPr>
          <p:nvPr>
            <p:ph idx="1"/>
          </p:nvPr>
        </p:nvSpPr>
        <p:spPr>
          <a:xfrm>
            <a:off x="838200" y="1649691"/>
            <a:ext cx="10515600" cy="4706658"/>
          </a:xfrm>
        </p:spPr>
        <p:txBody>
          <a:bodyPr>
            <a:normAutofit/>
          </a:bodyPr>
          <a:lstStyle/>
          <a:p>
            <a:pPr marL="0" indent="0">
              <a:buNone/>
            </a:pPr>
            <a:r>
              <a:rPr lang="en-US" dirty="0"/>
              <a:t>Awarded  millions of dollars in grant funding</a:t>
            </a:r>
          </a:p>
          <a:p>
            <a:pPr marL="457200" lvl="1" indent="0">
              <a:spcBef>
                <a:spcPts val="0"/>
              </a:spcBef>
              <a:spcAft>
                <a:spcPts val="0"/>
              </a:spcAft>
              <a:buNone/>
            </a:pPr>
            <a:r>
              <a:rPr lang="en-US" dirty="0"/>
              <a:t>Requests for funding double our allocation</a:t>
            </a:r>
          </a:p>
          <a:p>
            <a:pPr marL="457200" lvl="1" indent="0">
              <a:spcBef>
                <a:spcPts val="0"/>
              </a:spcBef>
              <a:spcAft>
                <a:spcPts val="0"/>
              </a:spcAft>
              <a:buNone/>
            </a:pPr>
            <a:r>
              <a:rPr lang="en-US" dirty="0"/>
              <a:t>Indicates interest in Dakota and Ojibwe language acquisition</a:t>
            </a:r>
          </a:p>
          <a:p>
            <a:pPr marL="457200" lvl="1" indent="0">
              <a:spcBef>
                <a:spcPts val="0"/>
              </a:spcBef>
              <a:spcAft>
                <a:spcPts val="0"/>
              </a:spcAft>
              <a:buNone/>
            </a:pPr>
            <a:r>
              <a:rPr lang="en-US" dirty="0"/>
              <a:t>Indicates successful state and tribal nations partnership</a:t>
            </a:r>
          </a:p>
          <a:p>
            <a:pPr marL="457200" lvl="1" indent="0">
              <a:spcBef>
                <a:spcPts val="0"/>
              </a:spcBef>
              <a:spcAft>
                <a:spcPts val="0"/>
              </a:spcAft>
              <a:buNone/>
            </a:pPr>
            <a:endParaRPr lang="en-US" dirty="0"/>
          </a:p>
          <a:p>
            <a:pPr>
              <a:spcBef>
                <a:spcPts val="0"/>
              </a:spcBef>
              <a:spcAft>
                <a:spcPts val="0"/>
              </a:spcAft>
            </a:pPr>
            <a:r>
              <a:rPr lang="en-US" dirty="0"/>
              <a:t>                                         </a:t>
            </a:r>
          </a:p>
          <a:p>
            <a:pPr algn="just">
              <a:spcBef>
                <a:spcPts val="0"/>
              </a:spcBef>
              <a:spcAft>
                <a:spcPts val="0"/>
              </a:spcAft>
            </a:pPr>
            <a:r>
              <a:rPr lang="en-US" dirty="0"/>
              <a:t>                                          Dual Language Signs </a:t>
            </a:r>
          </a:p>
          <a:p>
            <a:pPr algn="just">
              <a:spcBef>
                <a:spcPts val="0"/>
              </a:spcBef>
              <a:spcAft>
                <a:spcPts val="0"/>
              </a:spcAft>
            </a:pPr>
            <a:endParaRPr lang="en-US" dirty="0"/>
          </a:p>
          <a:p>
            <a:pPr lvl="1" algn="just">
              <a:spcBef>
                <a:spcPts val="0"/>
              </a:spcBef>
              <a:spcAft>
                <a:spcPts val="0"/>
              </a:spcAft>
            </a:pPr>
            <a:r>
              <a:rPr lang="en-US" dirty="0"/>
              <a:t>                                               Aided in the first dual language road signs in the state </a:t>
            </a:r>
          </a:p>
          <a:p>
            <a:pPr lvl="1" algn="just">
              <a:spcBef>
                <a:spcPts val="0"/>
              </a:spcBef>
              <a:spcAft>
                <a:spcPts val="0"/>
              </a:spcAft>
            </a:pPr>
            <a:r>
              <a:rPr lang="en-US" dirty="0"/>
              <a:t>                                               Set precedent for bilingual signage.  </a:t>
            </a:r>
          </a:p>
          <a:p>
            <a:pPr lvl="1" algn="just">
              <a:spcBef>
                <a:spcPts val="0"/>
              </a:spcBef>
              <a:spcAft>
                <a:spcPts val="0"/>
              </a:spcAft>
            </a:pPr>
            <a:r>
              <a:rPr lang="en-US" dirty="0"/>
              <a:t>                                               Now several Dakota or Ojibwe language signs in the state.    </a:t>
            </a:r>
          </a:p>
          <a:p>
            <a:pPr marL="457200" lvl="1" indent="0">
              <a:spcBef>
                <a:spcPts val="0"/>
              </a:spcBef>
              <a:spcAft>
                <a:spcPts val="0"/>
              </a:spcAft>
              <a:buNone/>
            </a:pPr>
            <a:endParaRPr lang="en-US" dirty="0"/>
          </a:p>
        </p:txBody>
      </p:sp>
      <p:sp>
        <p:nvSpPr>
          <p:cNvPr id="4" name="Footer Placeholder 3"/>
          <p:cNvSpPr>
            <a:spLocks noGrp="1"/>
          </p:cNvSpPr>
          <p:nvPr>
            <p:ph type="ftr" sz="quarter" idx="3"/>
          </p:nvPr>
        </p:nvSpPr>
        <p:spPr/>
        <p:txBody>
          <a:bodyPr/>
          <a:lstStyle/>
          <a:p>
            <a:r>
              <a:rPr lang="en-US" dirty="0"/>
              <a:t>mn.gov/indianaffairs</a:t>
            </a:r>
          </a:p>
        </p:txBody>
      </p:sp>
      <p:pic>
        <p:nvPicPr>
          <p:cNvPr id="7" name="Picture 6">
            <a:extLst>
              <a:ext uri="{FF2B5EF4-FFF2-40B4-BE49-F238E27FC236}">
                <a16:creationId xmlns:a16="http://schemas.microsoft.com/office/drawing/2014/main" id="{E2680A4F-2387-498C-9C19-28C533AF8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20183"/>
            <a:ext cx="3258956" cy="2088613"/>
          </a:xfrm>
          <a:prstGeom prst="rect">
            <a:avLst/>
          </a:prstGeom>
        </p:spPr>
      </p:pic>
      <p:pic>
        <p:nvPicPr>
          <p:cNvPr id="8" name="Picture 7">
            <a:extLst>
              <a:ext uri="{FF2B5EF4-FFF2-40B4-BE49-F238E27FC236}">
                <a16:creationId xmlns:a16="http://schemas.microsoft.com/office/drawing/2014/main" id="{DC60FB81-5BBA-4E60-9F35-889CFB1854EB}"/>
              </a:ext>
            </a:extLst>
          </p:cNvPr>
          <p:cNvPicPr>
            <a:picLocks noChangeAspect="1"/>
          </p:cNvPicPr>
          <p:nvPr/>
        </p:nvPicPr>
        <p:blipFill>
          <a:blip r:embed="rId4"/>
          <a:stretch>
            <a:fillRect/>
          </a:stretch>
        </p:blipFill>
        <p:spPr>
          <a:xfrm>
            <a:off x="8112683" y="1725397"/>
            <a:ext cx="2961165" cy="2088613"/>
          </a:xfrm>
          <a:prstGeom prst="rect">
            <a:avLst/>
          </a:prstGeom>
        </p:spPr>
      </p:pic>
    </p:spTree>
    <p:extLst>
      <p:ext uri="{BB962C8B-B14F-4D97-AF65-F5344CB8AC3E}">
        <p14:creationId xmlns:p14="http://schemas.microsoft.com/office/powerpoint/2010/main" val="341233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Why Treaties Matter</a:t>
            </a:r>
            <a:r>
              <a:rPr lang="en-US" dirty="0"/>
              <a:t> Exhibit</a:t>
            </a:r>
            <a:endParaRPr lang="en-US" u="sng" dirty="0"/>
          </a:p>
        </p:txBody>
      </p:sp>
      <p:sp>
        <p:nvSpPr>
          <p:cNvPr id="4" name="Footer Placeholder 3"/>
          <p:cNvSpPr>
            <a:spLocks noGrp="1"/>
          </p:cNvSpPr>
          <p:nvPr>
            <p:ph type="ftr" sz="quarter" idx="3"/>
          </p:nvPr>
        </p:nvSpPr>
        <p:spPr/>
        <p:txBody>
          <a:bodyPr/>
          <a:lstStyle/>
          <a:p>
            <a:r>
              <a:rPr lang="en-US" dirty="0"/>
              <a:t>mn.gov/indianaffairs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0" y="1743069"/>
            <a:ext cx="2378056" cy="43513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3302177" y="1587916"/>
            <a:ext cx="8381823" cy="5078313"/>
          </a:xfrm>
          <a:prstGeom prst="rect">
            <a:avLst/>
          </a:prstGeom>
        </p:spPr>
        <p:txBody>
          <a:bodyPr wrap="square">
            <a:spAutoFit/>
          </a:bodyPr>
          <a:lstStyle/>
          <a:p>
            <a:pPr marL="285750" indent="-285750">
              <a:buFont typeface="Arial" panose="020B0604020202020204" pitchFamily="34" charset="0"/>
              <a:buChar char="•"/>
            </a:pPr>
            <a:r>
              <a:rPr lang="en-US" dirty="0"/>
              <a:t>Partnership with Minnesota Humanities Center and Smithsonian </a:t>
            </a:r>
            <a:r>
              <a:rPr lang="en-US" i="1" dirty="0"/>
              <a:t>National Museum of the American Indian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 </a:t>
            </a:r>
            <a:r>
              <a:rPr lang="en-US" b="1" dirty="0"/>
              <a:t>80,000</a:t>
            </a:r>
            <a:r>
              <a:rPr lang="en-US" dirty="0"/>
              <a:t> people have engaged with the exhibit at over 110 sites in 60 cities</a:t>
            </a:r>
          </a:p>
          <a:p>
            <a:endParaRPr lang="en-US" dirty="0"/>
          </a:p>
          <a:p>
            <a:pPr marL="285750" indent="-285750">
              <a:buFont typeface="Arial" panose="020B0604020202020204" pitchFamily="34" charset="0"/>
              <a:buChar char="•"/>
            </a:pPr>
            <a:r>
              <a:rPr lang="en-US" dirty="0"/>
              <a:t>Permanent exhibit in new public space at the Capitol</a:t>
            </a:r>
          </a:p>
          <a:p>
            <a:endParaRPr lang="en-US" dirty="0"/>
          </a:p>
          <a:p>
            <a:pPr marL="285750" indent="-285750">
              <a:buFont typeface="Arial" panose="020B0604020202020204" pitchFamily="34" charset="0"/>
              <a:buChar char="•"/>
            </a:pPr>
            <a:r>
              <a:rPr lang="en-US" dirty="0"/>
              <a:t>Pilot projects with Minnesota K-12 public school districts with educator guides.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Outcomes so far…</a:t>
            </a:r>
          </a:p>
          <a:p>
            <a:pPr marL="742950" lvl="1" indent="-285750">
              <a:buFont typeface="Arial" panose="020B0604020202020204" pitchFamily="34" charset="0"/>
              <a:buChar char="•"/>
            </a:pPr>
            <a:r>
              <a:rPr lang="en-US" dirty="0"/>
              <a:t>Broadened worldviews around treaties</a:t>
            </a:r>
          </a:p>
          <a:p>
            <a:pPr marL="742950" lvl="1" indent="-285750">
              <a:buFont typeface="Arial" panose="020B0604020202020204" pitchFamily="34" charset="0"/>
              <a:buChar char="•"/>
            </a:pPr>
            <a:r>
              <a:rPr lang="en-US" dirty="0"/>
              <a:t>Strengthened relationships with community</a:t>
            </a:r>
          </a:p>
          <a:p>
            <a:pPr marL="742950" lvl="1" indent="-285750">
              <a:buFont typeface="Arial" panose="020B0604020202020204" pitchFamily="34" charset="0"/>
              <a:buChar char="•"/>
            </a:pPr>
            <a:r>
              <a:rPr lang="en-US" dirty="0"/>
              <a:t>Supplemental Educator Guides aligned to 2011 MN Social Studies Standards</a:t>
            </a:r>
          </a:p>
          <a:p>
            <a:pPr lvl="1"/>
            <a:endParaRPr lang="en-US" dirty="0"/>
          </a:p>
          <a:p>
            <a:pPr marL="285750" indent="-285750">
              <a:buFont typeface="Arial" panose="020B0604020202020204" pitchFamily="34" charset="0"/>
              <a:buChar char="•"/>
            </a:pPr>
            <a:r>
              <a:rPr lang="en-US" dirty="0">
                <a:hlinkClick r:id="rId4"/>
              </a:rPr>
              <a:t>www.treatiesmatter.org</a:t>
            </a:r>
            <a:endParaRPr lang="en-US" dirty="0"/>
          </a:p>
          <a:p>
            <a:endParaRPr lang="en-US" dirty="0"/>
          </a:p>
          <a:p>
            <a:pPr marL="285750" indent="-285750">
              <a:buFont typeface="Arial" panose="020B0604020202020204" pitchFamily="34" charset="0"/>
              <a:buChar char="•"/>
            </a:pPr>
            <a:r>
              <a:rPr lang="en-US" dirty="0">
                <a:hlinkClick r:id="rId5"/>
              </a:rPr>
              <a:t>“A Day in the Life of Minnesota Tribal Nations” Video</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2235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Governor </a:t>
            </a:r>
            <a:r>
              <a:rPr lang="en-US" dirty="0" err="1"/>
              <a:t>Walz’s</a:t>
            </a:r>
            <a:r>
              <a:rPr lang="en-US" dirty="0"/>
              <a:t> Executive Order 19-24</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5665" y="1640661"/>
            <a:ext cx="3894584" cy="5034776"/>
          </a:xfrm>
        </p:spPr>
      </p:pic>
      <p:sp>
        <p:nvSpPr>
          <p:cNvPr id="4" name="Content Placeholder 3"/>
          <p:cNvSpPr>
            <a:spLocks noGrp="1"/>
          </p:cNvSpPr>
          <p:nvPr>
            <p:ph sz="half" idx="2"/>
          </p:nvPr>
        </p:nvSpPr>
        <p:spPr>
          <a:xfrm>
            <a:off x="6172199" y="1594624"/>
            <a:ext cx="5414211" cy="5126850"/>
          </a:xfrm>
        </p:spPr>
        <p:txBody>
          <a:bodyPr>
            <a:noAutofit/>
          </a:bodyPr>
          <a:lstStyle/>
          <a:p>
            <a:r>
              <a:rPr lang="en-US" sz="1400" dirty="0"/>
              <a:t>Input from all 11 tribes in MN,  tribal liaisons, and MIAC</a:t>
            </a:r>
          </a:p>
          <a:p>
            <a:r>
              <a:rPr lang="en-US" sz="1400" dirty="0"/>
              <a:t>Governor Walz’s EO is a big step forward toward improved state &amp; tribe relations</a:t>
            </a:r>
          </a:p>
          <a:p>
            <a:r>
              <a:rPr lang="en-US" sz="1400" dirty="0"/>
              <a:t>MIAC staff participate in weekly meetings with governor’s office on best practices for EO 19-24</a:t>
            </a:r>
          </a:p>
          <a:p>
            <a:r>
              <a:rPr lang="en-US" sz="1400" dirty="0"/>
              <a:t>MIAC executive director reviewed and provided feedback to all 24 agency consultation policies along with governor’s staff, select tribal liaisons and tribal leaders.</a:t>
            </a:r>
          </a:p>
          <a:p>
            <a:r>
              <a:rPr lang="en-US" sz="1400" dirty="0"/>
              <a:t>Meaningful and timely consultation between the State of Minnesota and the Minnesota Tribal Nations will facilitate better understanding and informed decision making by allowing for collaboration on matters of mutual interest and help to establish mutually respectful and beneficial relationships between the State and Minnesota Tribal Nations</a:t>
            </a:r>
          </a:p>
          <a:p>
            <a:endParaRPr lang="en-US" dirty="0"/>
          </a:p>
          <a:p>
            <a:pPr marL="0" indent="0">
              <a:buNone/>
            </a:pPr>
            <a:endParaRPr lang="en-US" sz="1400" dirty="0"/>
          </a:p>
          <a:p>
            <a:pPr marL="0" indent="0">
              <a:buNone/>
            </a:pPr>
            <a:r>
              <a:rPr lang="en-US" dirty="0"/>
              <a:t> </a:t>
            </a:r>
          </a:p>
          <a:p>
            <a:pPr marL="0" indent="0">
              <a:buNone/>
            </a:pPr>
            <a:endParaRPr lang="en-US" dirty="0"/>
          </a:p>
        </p:txBody>
      </p:sp>
      <p:sp>
        <p:nvSpPr>
          <p:cNvPr id="6" name="Footer Placeholder 5"/>
          <p:cNvSpPr>
            <a:spLocks noGrp="1"/>
          </p:cNvSpPr>
          <p:nvPr>
            <p:ph type="ftr" sz="quarter" idx="3"/>
          </p:nvPr>
        </p:nvSpPr>
        <p:spPr>
          <a:xfrm>
            <a:off x="2587401" y="6356349"/>
            <a:ext cx="5587647" cy="365125"/>
          </a:xfrm>
        </p:spPr>
        <p:txBody>
          <a:bodyPr/>
          <a:lstStyle/>
          <a:p>
            <a:r>
              <a:rPr lang="en-US" dirty="0"/>
              <a:t>mn.gov/IndianAffairs/</a:t>
            </a:r>
          </a:p>
        </p:txBody>
      </p:sp>
    </p:spTree>
    <p:extLst>
      <p:ext uri="{BB962C8B-B14F-4D97-AF65-F5344CB8AC3E}">
        <p14:creationId xmlns:p14="http://schemas.microsoft.com/office/powerpoint/2010/main" val="361195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Governor </a:t>
            </a:r>
            <a:r>
              <a:rPr lang="en-US" dirty="0" err="1"/>
              <a:t>Walz’s</a:t>
            </a:r>
            <a:r>
              <a:rPr lang="en-US" dirty="0"/>
              <a:t> Executive Order 19-24</a:t>
            </a:r>
          </a:p>
        </p:txBody>
      </p:sp>
      <p:sp>
        <p:nvSpPr>
          <p:cNvPr id="3" name="Content Placeholder 2"/>
          <p:cNvSpPr>
            <a:spLocks noGrp="1"/>
          </p:cNvSpPr>
          <p:nvPr>
            <p:ph idx="1"/>
          </p:nvPr>
        </p:nvSpPr>
        <p:spPr>
          <a:xfrm>
            <a:off x="838200" y="1335281"/>
            <a:ext cx="10515600" cy="5021068"/>
          </a:xfrm>
        </p:spPr>
        <p:txBody>
          <a:bodyPr>
            <a:normAutofit/>
          </a:bodyPr>
          <a:lstStyle/>
          <a:p>
            <a:pPr marL="0" indent="0">
              <a:buNone/>
            </a:pPr>
            <a:endParaRPr lang="en-US" dirty="0"/>
          </a:p>
          <a:p>
            <a:r>
              <a:rPr lang="en-US" dirty="0"/>
              <a:t>The State has instituted Tribal State Relations Training ("TSRT") which will be the foundation and basis of all other tribal relations training sources. All agencies must direct certain staff to complete training to foster a collaborative relationship between the State of Minnesota and Minnesota Tribal Nations. In addition to all Commissioners, Deputy Commissioners, and Assistant Commissioners, all agency employees whose work is likely to impact Minnesota Tribal Nations will attend TSRT training. Tribal Liaisons will actively support and participate in the TSRT. </a:t>
            </a:r>
          </a:p>
          <a:p>
            <a:pPr marL="0" indent="0">
              <a:buNone/>
            </a:pPr>
            <a:endParaRPr lang="en-US" dirty="0"/>
          </a:p>
        </p:txBody>
      </p:sp>
      <p:sp>
        <p:nvSpPr>
          <p:cNvPr id="5" name="Footer Placeholder 4"/>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202120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Tribal-State Relations Training</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780381"/>
            <a:ext cx="5181600" cy="4210050"/>
          </a:xfrm>
        </p:spPr>
      </p:pic>
      <p:sp>
        <p:nvSpPr>
          <p:cNvPr id="6" name="Footer Placeholder 5"/>
          <p:cNvSpPr>
            <a:spLocks noGrp="1"/>
          </p:cNvSpPr>
          <p:nvPr>
            <p:ph type="ftr" sz="quarter" idx="3"/>
          </p:nvPr>
        </p:nvSpPr>
        <p:spPr/>
        <p:txBody>
          <a:bodyPr/>
          <a:lstStyle/>
          <a:p>
            <a:r>
              <a:rPr lang="en-US" dirty="0"/>
              <a:t>mn.gov/IndianAffairs/</a:t>
            </a:r>
          </a:p>
        </p:txBody>
      </p:sp>
      <p:sp>
        <p:nvSpPr>
          <p:cNvPr id="9" name="Content Placeholder 8"/>
          <p:cNvSpPr>
            <a:spLocks noGrp="1"/>
          </p:cNvSpPr>
          <p:nvPr>
            <p:ph sz="half" idx="2"/>
          </p:nvPr>
        </p:nvSpPr>
        <p:spPr>
          <a:xfrm>
            <a:off x="6172200" y="1780381"/>
            <a:ext cx="5181600" cy="4396582"/>
          </a:xfrm>
        </p:spPr>
        <p:txBody>
          <a:bodyPr/>
          <a:lstStyle/>
          <a:p>
            <a:r>
              <a:rPr lang="en-US" dirty="0"/>
              <a:t>Unique partnership between MnDOT, University of Minnesota-Duluth CE, state agency tribal liaisons, Minnesota Indian Affairs Council</a:t>
            </a:r>
          </a:p>
          <a:p>
            <a:r>
              <a:rPr lang="en-US" dirty="0"/>
              <a:t>State Government Innovation Award Winner – 2016</a:t>
            </a:r>
          </a:p>
          <a:p>
            <a:r>
              <a:rPr lang="en-US" dirty="0">
                <a:hlinkClick r:id="rId4"/>
              </a:rPr>
              <a:t>Award Video</a:t>
            </a:r>
            <a:endParaRPr lang="en-US" dirty="0"/>
          </a:p>
        </p:txBody>
      </p:sp>
    </p:spTree>
    <p:extLst>
      <p:ext uri="{BB962C8B-B14F-4D97-AF65-F5344CB8AC3E}">
        <p14:creationId xmlns:p14="http://schemas.microsoft.com/office/powerpoint/2010/main" val="1080860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Tribal-State Relations Training</a:t>
            </a:r>
          </a:p>
        </p:txBody>
      </p:sp>
      <p:sp>
        <p:nvSpPr>
          <p:cNvPr id="3" name="Content Placeholder 2"/>
          <p:cNvSpPr>
            <a:spLocks noGrp="1"/>
          </p:cNvSpPr>
          <p:nvPr>
            <p:ph idx="1"/>
          </p:nvPr>
        </p:nvSpPr>
        <p:spPr/>
        <p:txBody>
          <a:bodyPr>
            <a:normAutofit lnSpcReduction="10000"/>
          </a:bodyPr>
          <a:lstStyle/>
          <a:p>
            <a:r>
              <a:rPr lang="en-US" sz="3000" dirty="0"/>
              <a:t>Goals</a:t>
            </a:r>
          </a:p>
          <a:p>
            <a:pPr lvl="1"/>
            <a:r>
              <a:rPr lang="en-US" sz="3000" dirty="0"/>
              <a:t>Educate state employees about American Indian people and sovereign tribal governments.</a:t>
            </a:r>
          </a:p>
          <a:p>
            <a:pPr lvl="1"/>
            <a:r>
              <a:rPr lang="en-US" sz="3000" dirty="0"/>
              <a:t>Create unique, mutually-beneficial partnerships</a:t>
            </a:r>
          </a:p>
          <a:p>
            <a:pPr lvl="1"/>
            <a:r>
              <a:rPr lang="en-US" sz="3000" dirty="0"/>
              <a:t>Build respectful relationships between the state and tribal nations.</a:t>
            </a:r>
          </a:p>
          <a:p>
            <a:pPr lvl="1"/>
            <a:r>
              <a:rPr lang="en-US" sz="3000" dirty="0"/>
              <a:t>Create an enduring commitment by the state to learn about tribal governments. </a:t>
            </a:r>
          </a:p>
        </p:txBody>
      </p:sp>
      <p:sp>
        <p:nvSpPr>
          <p:cNvPr id="5" name="Footer Placeholder 4"/>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317668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205C-0E21-43CC-A2F9-6F1126E12221}"/>
              </a:ext>
            </a:extLst>
          </p:cNvPr>
          <p:cNvSpPr>
            <a:spLocks noGrp="1"/>
          </p:cNvSpPr>
          <p:nvPr>
            <p:ph type="title"/>
          </p:nvPr>
        </p:nvSpPr>
        <p:spPr/>
        <p:txBody>
          <a:bodyPr/>
          <a:lstStyle/>
          <a:p>
            <a:r>
              <a:rPr lang="en-US" dirty="0"/>
              <a:t>Minnesota Indian Affairs Council </a:t>
            </a:r>
          </a:p>
        </p:txBody>
      </p:sp>
      <p:pic>
        <p:nvPicPr>
          <p:cNvPr id="7" name="Content Placeholder 6">
            <a:extLst>
              <a:ext uri="{FF2B5EF4-FFF2-40B4-BE49-F238E27FC236}">
                <a16:creationId xmlns:a16="http://schemas.microsoft.com/office/drawing/2014/main" id="{2C90653E-944C-4B52-AA3E-2083544E36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057" y="1335320"/>
            <a:ext cx="10521885" cy="5522680"/>
          </a:xfrm>
          <a:prstGeom prst="rect">
            <a:avLst/>
          </a:prstGeom>
        </p:spPr>
      </p:pic>
      <p:sp>
        <p:nvSpPr>
          <p:cNvPr id="5" name="Footer Placeholder 4">
            <a:extLst>
              <a:ext uri="{FF2B5EF4-FFF2-40B4-BE49-F238E27FC236}">
                <a16:creationId xmlns:a16="http://schemas.microsoft.com/office/drawing/2014/main" id="{5F1B37A3-9032-4DDF-8F76-7B021FE0987A}"/>
              </a:ext>
            </a:extLst>
          </p:cNvPr>
          <p:cNvSpPr>
            <a:spLocks noGrp="1"/>
          </p:cNvSpPr>
          <p:nvPr>
            <p:ph type="ftr" sz="quarter" idx="3"/>
          </p:nvPr>
        </p:nvSpPr>
        <p:spPr/>
        <p:txBody>
          <a:bodyPr/>
          <a:lstStyle/>
          <a:p>
            <a:r>
              <a:rPr lang="en-US" dirty="0"/>
              <a:t> </a:t>
            </a:r>
          </a:p>
        </p:txBody>
      </p:sp>
    </p:spTree>
    <p:extLst>
      <p:ext uri="{BB962C8B-B14F-4D97-AF65-F5344CB8AC3E}">
        <p14:creationId xmlns:p14="http://schemas.microsoft.com/office/powerpoint/2010/main" val="2188347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Tribal-State Relations Training</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204" y="1432048"/>
            <a:ext cx="4224113" cy="2516732"/>
          </a:xfrm>
        </p:spPr>
      </p:pic>
      <p:sp>
        <p:nvSpPr>
          <p:cNvPr id="5" name="Footer Placeholder 4"/>
          <p:cNvSpPr>
            <a:spLocks noGrp="1"/>
          </p:cNvSpPr>
          <p:nvPr>
            <p:ph type="ftr" sz="quarter" idx="3"/>
          </p:nvPr>
        </p:nvSpPr>
        <p:spPr/>
        <p:txBody>
          <a:bodyPr/>
          <a:lstStyle/>
          <a:p>
            <a:r>
              <a:rPr lang="en-US" dirty="0"/>
              <a:t>mn.gov/IndianAffairs/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412" y="1432048"/>
            <a:ext cx="3190875" cy="22764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037" y="1574524"/>
            <a:ext cx="2724253" cy="213399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563" y="3965511"/>
            <a:ext cx="5208636" cy="237410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7550" y="3863851"/>
            <a:ext cx="4286250" cy="2475309"/>
          </a:xfrm>
          <a:prstGeom prst="rect">
            <a:avLst/>
          </a:prstGeom>
        </p:spPr>
      </p:pic>
    </p:spTree>
    <p:extLst>
      <p:ext uri="{BB962C8B-B14F-4D97-AF65-F5344CB8AC3E}">
        <p14:creationId xmlns:p14="http://schemas.microsoft.com/office/powerpoint/2010/main" val="472336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Governor </a:t>
            </a:r>
            <a:r>
              <a:rPr lang="en-US" dirty="0" err="1"/>
              <a:t>Walz’s</a:t>
            </a:r>
            <a:r>
              <a:rPr lang="en-US" dirty="0"/>
              <a:t> Executive Order 19-24</a:t>
            </a:r>
          </a:p>
        </p:txBody>
      </p:sp>
      <p:sp>
        <p:nvSpPr>
          <p:cNvPr id="3" name="Content Placeholder 2"/>
          <p:cNvSpPr>
            <a:spLocks noGrp="1"/>
          </p:cNvSpPr>
          <p:nvPr>
            <p:ph idx="1"/>
          </p:nvPr>
        </p:nvSpPr>
        <p:spPr>
          <a:xfrm>
            <a:off x="621631" y="1365108"/>
            <a:ext cx="10515600" cy="4991241"/>
          </a:xfrm>
        </p:spPr>
        <p:txBody>
          <a:bodyPr>
            <a:normAutofit/>
          </a:bodyPr>
          <a:lstStyle/>
          <a:p>
            <a:r>
              <a:rPr lang="en-US" u="sng" dirty="0"/>
              <a:t>Each agency must designate a Tribal Liaison </a:t>
            </a:r>
            <a:r>
              <a:rPr lang="en-US" dirty="0"/>
              <a:t>to assume responsibility for implementation of the tribal consultation policy and to serve as the principal point of contact for Minnesota Tribal Nations. The Tribal Liaison must be able to directly and regularly meet and communicate with the Agency's Commissioner and Deputy and Assistant Commissioners in order   to appropriately conduct government-to-government conversations.</a:t>
            </a:r>
          </a:p>
        </p:txBody>
      </p:sp>
      <p:sp>
        <p:nvSpPr>
          <p:cNvPr id="5" name="Footer Placeholder 4"/>
          <p:cNvSpPr>
            <a:spLocks noGrp="1"/>
          </p:cNvSpPr>
          <p:nvPr>
            <p:ph type="ftr" sz="quarter" idx="3"/>
          </p:nvPr>
        </p:nvSpPr>
        <p:spPr/>
        <p:txBody>
          <a:bodyPr/>
          <a:lstStyle/>
          <a:p>
            <a:r>
              <a:rPr lang="en-US" dirty="0"/>
              <a:t>mn.gov/IndianAffairs/</a:t>
            </a:r>
          </a:p>
        </p:txBody>
      </p:sp>
      <p:pic>
        <p:nvPicPr>
          <p:cNvPr id="9" name="Picture 8">
            <a:extLst>
              <a:ext uri="{FF2B5EF4-FFF2-40B4-BE49-F238E27FC236}">
                <a16:creationId xmlns:a16="http://schemas.microsoft.com/office/drawing/2014/main" id="{B0022DB4-9170-4DF5-96A1-38DA6ECB4152}"/>
              </a:ext>
            </a:extLst>
          </p:cNvPr>
          <p:cNvPicPr>
            <a:picLocks noChangeAspect="1"/>
          </p:cNvPicPr>
          <p:nvPr/>
        </p:nvPicPr>
        <p:blipFill>
          <a:blip r:embed="rId3"/>
          <a:stretch>
            <a:fillRect/>
          </a:stretch>
        </p:blipFill>
        <p:spPr>
          <a:xfrm>
            <a:off x="1270910" y="4975327"/>
            <a:ext cx="990622" cy="1025284"/>
          </a:xfrm>
          <a:prstGeom prst="rect">
            <a:avLst/>
          </a:prstGeom>
        </p:spPr>
      </p:pic>
      <p:pic>
        <p:nvPicPr>
          <p:cNvPr id="10" name="Picture 9">
            <a:extLst>
              <a:ext uri="{FF2B5EF4-FFF2-40B4-BE49-F238E27FC236}">
                <a16:creationId xmlns:a16="http://schemas.microsoft.com/office/drawing/2014/main" id="{894DF3E1-1831-49DA-8A03-CBE4DE932B98}"/>
              </a:ext>
            </a:extLst>
          </p:cNvPr>
          <p:cNvPicPr>
            <a:picLocks noChangeAspect="1"/>
          </p:cNvPicPr>
          <p:nvPr/>
        </p:nvPicPr>
        <p:blipFill>
          <a:blip r:embed="rId4"/>
          <a:stretch>
            <a:fillRect/>
          </a:stretch>
        </p:blipFill>
        <p:spPr>
          <a:xfrm>
            <a:off x="2189732" y="4969274"/>
            <a:ext cx="1027674" cy="1052866"/>
          </a:xfrm>
          <a:prstGeom prst="rect">
            <a:avLst/>
          </a:prstGeom>
        </p:spPr>
      </p:pic>
      <p:pic>
        <p:nvPicPr>
          <p:cNvPr id="11" name="Picture 10">
            <a:extLst>
              <a:ext uri="{FF2B5EF4-FFF2-40B4-BE49-F238E27FC236}">
                <a16:creationId xmlns:a16="http://schemas.microsoft.com/office/drawing/2014/main" id="{BD8C4D8A-9BF0-4635-AE7B-3829884DE0A3}"/>
              </a:ext>
            </a:extLst>
          </p:cNvPr>
          <p:cNvPicPr>
            <a:picLocks noChangeAspect="1"/>
          </p:cNvPicPr>
          <p:nvPr/>
        </p:nvPicPr>
        <p:blipFill>
          <a:blip r:embed="rId5"/>
          <a:stretch>
            <a:fillRect/>
          </a:stretch>
        </p:blipFill>
        <p:spPr>
          <a:xfrm>
            <a:off x="3243624" y="5018689"/>
            <a:ext cx="892604" cy="975274"/>
          </a:xfrm>
          <a:prstGeom prst="rect">
            <a:avLst/>
          </a:prstGeom>
        </p:spPr>
      </p:pic>
      <p:pic>
        <p:nvPicPr>
          <p:cNvPr id="12" name="Picture 11">
            <a:extLst>
              <a:ext uri="{FF2B5EF4-FFF2-40B4-BE49-F238E27FC236}">
                <a16:creationId xmlns:a16="http://schemas.microsoft.com/office/drawing/2014/main" id="{B417CCD4-2230-4707-9D10-C6C9910D1F92}"/>
              </a:ext>
            </a:extLst>
          </p:cNvPr>
          <p:cNvPicPr>
            <a:picLocks noChangeAspect="1"/>
          </p:cNvPicPr>
          <p:nvPr/>
        </p:nvPicPr>
        <p:blipFill>
          <a:blip r:embed="rId6"/>
          <a:stretch>
            <a:fillRect/>
          </a:stretch>
        </p:blipFill>
        <p:spPr>
          <a:xfrm>
            <a:off x="4180872" y="5048586"/>
            <a:ext cx="857024" cy="952025"/>
          </a:xfrm>
          <a:prstGeom prst="rect">
            <a:avLst/>
          </a:prstGeom>
        </p:spPr>
      </p:pic>
      <p:pic>
        <p:nvPicPr>
          <p:cNvPr id="13" name="Picture 12">
            <a:extLst>
              <a:ext uri="{FF2B5EF4-FFF2-40B4-BE49-F238E27FC236}">
                <a16:creationId xmlns:a16="http://schemas.microsoft.com/office/drawing/2014/main" id="{E07D4381-228B-45AF-8B68-74892B8D16D6}"/>
              </a:ext>
            </a:extLst>
          </p:cNvPr>
          <p:cNvPicPr>
            <a:picLocks noChangeAspect="1"/>
          </p:cNvPicPr>
          <p:nvPr/>
        </p:nvPicPr>
        <p:blipFill>
          <a:blip r:embed="rId7"/>
          <a:stretch>
            <a:fillRect/>
          </a:stretch>
        </p:blipFill>
        <p:spPr>
          <a:xfrm>
            <a:off x="5069666" y="5018690"/>
            <a:ext cx="882423" cy="1003450"/>
          </a:xfrm>
          <a:prstGeom prst="rect">
            <a:avLst/>
          </a:prstGeom>
        </p:spPr>
      </p:pic>
      <p:pic>
        <p:nvPicPr>
          <p:cNvPr id="14" name="Picture 13">
            <a:extLst>
              <a:ext uri="{FF2B5EF4-FFF2-40B4-BE49-F238E27FC236}">
                <a16:creationId xmlns:a16="http://schemas.microsoft.com/office/drawing/2014/main" id="{2135757F-BAD4-4356-B544-43D7360F3D8A}"/>
              </a:ext>
            </a:extLst>
          </p:cNvPr>
          <p:cNvPicPr>
            <a:picLocks noChangeAspect="1"/>
          </p:cNvPicPr>
          <p:nvPr/>
        </p:nvPicPr>
        <p:blipFill>
          <a:blip r:embed="rId8"/>
          <a:stretch>
            <a:fillRect/>
          </a:stretch>
        </p:blipFill>
        <p:spPr>
          <a:xfrm>
            <a:off x="5988488" y="5023238"/>
            <a:ext cx="882423" cy="994353"/>
          </a:xfrm>
          <a:prstGeom prst="rect">
            <a:avLst/>
          </a:prstGeom>
        </p:spPr>
      </p:pic>
      <p:pic>
        <p:nvPicPr>
          <p:cNvPr id="15" name="Picture 14">
            <a:extLst>
              <a:ext uri="{FF2B5EF4-FFF2-40B4-BE49-F238E27FC236}">
                <a16:creationId xmlns:a16="http://schemas.microsoft.com/office/drawing/2014/main" id="{52FC727C-14B7-4DE3-AE85-B3AE67242CE1}"/>
              </a:ext>
            </a:extLst>
          </p:cNvPr>
          <p:cNvPicPr>
            <a:picLocks noChangeAspect="1"/>
          </p:cNvPicPr>
          <p:nvPr/>
        </p:nvPicPr>
        <p:blipFill>
          <a:blip r:embed="rId9"/>
          <a:stretch>
            <a:fillRect/>
          </a:stretch>
        </p:blipFill>
        <p:spPr>
          <a:xfrm>
            <a:off x="6915555" y="5053464"/>
            <a:ext cx="887790" cy="994354"/>
          </a:xfrm>
          <a:prstGeom prst="rect">
            <a:avLst/>
          </a:prstGeom>
        </p:spPr>
      </p:pic>
      <p:pic>
        <p:nvPicPr>
          <p:cNvPr id="16" name="Picture 15">
            <a:extLst>
              <a:ext uri="{FF2B5EF4-FFF2-40B4-BE49-F238E27FC236}">
                <a16:creationId xmlns:a16="http://schemas.microsoft.com/office/drawing/2014/main" id="{B22111AC-006D-4A65-90E1-100000D48388}"/>
              </a:ext>
            </a:extLst>
          </p:cNvPr>
          <p:cNvPicPr>
            <a:picLocks noChangeAspect="1"/>
          </p:cNvPicPr>
          <p:nvPr/>
        </p:nvPicPr>
        <p:blipFill>
          <a:blip r:embed="rId10"/>
          <a:stretch>
            <a:fillRect/>
          </a:stretch>
        </p:blipFill>
        <p:spPr>
          <a:xfrm>
            <a:off x="7803345" y="5044368"/>
            <a:ext cx="872455" cy="1023174"/>
          </a:xfrm>
          <a:prstGeom prst="rect">
            <a:avLst/>
          </a:prstGeom>
        </p:spPr>
      </p:pic>
      <p:pic>
        <p:nvPicPr>
          <p:cNvPr id="17" name="Picture 16">
            <a:extLst>
              <a:ext uri="{FF2B5EF4-FFF2-40B4-BE49-F238E27FC236}">
                <a16:creationId xmlns:a16="http://schemas.microsoft.com/office/drawing/2014/main" id="{551A433D-178A-4554-AD44-3785C3AB6CC2}"/>
              </a:ext>
            </a:extLst>
          </p:cNvPr>
          <p:cNvPicPr>
            <a:picLocks noChangeAspect="1"/>
          </p:cNvPicPr>
          <p:nvPr/>
        </p:nvPicPr>
        <p:blipFill>
          <a:blip r:embed="rId11"/>
          <a:stretch>
            <a:fillRect/>
          </a:stretch>
        </p:blipFill>
        <p:spPr>
          <a:xfrm>
            <a:off x="8686868" y="5018689"/>
            <a:ext cx="857024" cy="983075"/>
          </a:xfrm>
          <a:prstGeom prst="rect">
            <a:avLst/>
          </a:prstGeom>
        </p:spPr>
      </p:pic>
      <p:pic>
        <p:nvPicPr>
          <p:cNvPr id="18" name="Picture 17">
            <a:extLst>
              <a:ext uri="{FF2B5EF4-FFF2-40B4-BE49-F238E27FC236}">
                <a16:creationId xmlns:a16="http://schemas.microsoft.com/office/drawing/2014/main" id="{88695A16-C17E-487F-80CB-51F68844907F}"/>
              </a:ext>
            </a:extLst>
          </p:cNvPr>
          <p:cNvPicPr>
            <a:picLocks noChangeAspect="1"/>
          </p:cNvPicPr>
          <p:nvPr/>
        </p:nvPicPr>
        <p:blipFill>
          <a:blip r:embed="rId12"/>
          <a:stretch>
            <a:fillRect/>
          </a:stretch>
        </p:blipFill>
        <p:spPr>
          <a:xfrm>
            <a:off x="9604889" y="5044368"/>
            <a:ext cx="978159" cy="1042678"/>
          </a:xfrm>
          <a:prstGeom prst="rect">
            <a:avLst/>
          </a:prstGeom>
        </p:spPr>
      </p:pic>
    </p:spTree>
    <p:extLst>
      <p:ext uri="{BB962C8B-B14F-4D97-AF65-F5344CB8AC3E}">
        <p14:creationId xmlns:p14="http://schemas.microsoft.com/office/powerpoint/2010/main" val="683823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Tribal Liaisons</a:t>
            </a:r>
            <a:br>
              <a:rPr lang="en-US" dirty="0"/>
            </a:br>
            <a:r>
              <a:rPr lang="en-US" sz="2900" dirty="0"/>
              <a:t> </a:t>
            </a:r>
            <a:r>
              <a:rPr lang="en-US" sz="2900" dirty="0">
                <a:highlight>
                  <a:srgbClr val="F5F5F5"/>
                </a:highlight>
                <a:hlinkClick r:id="rId3"/>
              </a:rPr>
              <a:t>http://mn.gov/indianaffairs/triballiaisons.html</a:t>
            </a:r>
            <a:br>
              <a:rPr lang="en-US" dirty="0"/>
            </a:br>
            <a:endParaRPr lang="en-US" dirty="0"/>
          </a:p>
        </p:txBody>
      </p:sp>
      <p:sp>
        <p:nvSpPr>
          <p:cNvPr id="3" name="Content Placeholder 2"/>
          <p:cNvSpPr>
            <a:spLocks noGrp="1"/>
          </p:cNvSpPr>
          <p:nvPr>
            <p:ph idx="1"/>
          </p:nvPr>
        </p:nvSpPr>
        <p:spPr/>
        <p:txBody>
          <a:bodyPr>
            <a:normAutofit/>
          </a:bodyPr>
          <a:lstStyle/>
          <a:p>
            <a:pPr marL="0" indent="0" algn="ctr">
              <a:buNone/>
            </a:pPr>
            <a:endParaRPr lang="en-US" sz="4800" dirty="0"/>
          </a:p>
        </p:txBody>
      </p:sp>
      <p:sp>
        <p:nvSpPr>
          <p:cNvPr id="5" name="Footer Placeholder 4"/>
          <p:cNvSpPr>
            <a:spLocks noGrp="1"/>
          </p:cNvSpPr>
          <p:nvPr>
            <p:ph type="ftr" sz="quarter" idx="3"/>
          </p:nvPr>
        </p:nvSpPr>
        <p:spPr/>
        <p:txBody>
          <a:bodyPr/>
          <a:lstStyle/>
          <a:p>
            <a:r>
              <a:rPr lang="en-US" dirty="0"/>
              <a:t>mn.gov/IndianAffairs/</a:t>
            </a:r>
          </a:p>
        </p:txBody>
      </p:sp>
      <p:pic>
        <p:nvPicPr>
          <p:cNvPr id="8" name="Picture 7">
            <a:extLst>
              <a:ext uri="{FF2B5EF4-FFF2-40B4-BE49-F238E27FC236}">
                <a16:creationId xmlns:a16="http://schemas.microsoft.com/office/drawing/2014/main" id="{8C85B31D-F213-4C24-ABF4-2BC23E9BA6B6}"/>
              </a:ext>
            </a:extLst>
          </p:cNvPr>
          <p:cNvPicPr>
            <a:picLocks noChangeAspect="1"/>
          </p:cNvPicPr>
          <p:nvPr/>
        </p:nvPicPr>
        <p:blipFill rotWithShape="1">
          <a:blip r:embed="rId4"/>
          <a:srcRect l="610" t="11212" r="2064"/>
          <a:stretch/>
        </p:blipFill>
        <p:spPr>
          <a:xfrm>
            <a:off x="330991" y="1365345"/>
            <a:ext cx="11530018" cy="4991004"/>
          </a:xfrm>
          <a:prstGeom prst="rect">
            <a:avLst/>
          </a:prstGeom>
        </p:spPr>
      </p:pic>
    </p:spTree>
    <p:extLst>
      <p:ext uri="{BB962C8B-B14F-4D97-AF65-F5344CB8AC3E}">
        <p14:creationId xmlns:p14="http://schemas.microsoft.com/office/powerpoint/2010/main" val="3660699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Tribal-State Relations Training Partnership Event 2018</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6492" y="1335088"/>
            <a:ext cx="10925908" cy="4841875"/>
          </a:xfrm>
        </p:spPr>
      </p:pic>
      <p:sp>
        <p:nvSpPr>
          <p:cNvPr id="5" name="Footer Placeholder 4"/>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256997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9882"/>
            <a:ext cx="12192000" cy="2788024"/>
          </a:xfrm>
        </p:spPr>
        <p:txBody>
          <a:bodyPr/>
          <a:lstStyle/>
          <a:p>
            <a:r>
              <a:rPr lang="en-US" dirty="0" err="1"/>
              <a:t>Pidamayaye</a:t>
            </a:r>
            <a:r>
              <a:rPr lang="en-US" dirty="0"/>
              <a:t> (Dakota)</a:t>
            </a:r>
            <a:br>
              <a:rPr lang="en-US" dirty="0"/>
            </a:br>
            <a:r>
              <a:rPr lang="en-US" dirty="0" err="1"/>
              <a:t>Miigwech</a:t>
            </a:r>
            <a:r>
              <a:rPr lang="en-US"/>
              <a:t> (Ojibwe)</a:t>
            </a:r>
            <a:endParaRPr lang="en-US" dirty="0"/>
          </a:p>
        </p:txBody>
      </p:sp>
      <p:sp>
        <p:nvSpPr>
          <p:cNvPr id="3" name="Text Placeholder 2"/>
          <p:cNvSpPr>
            <a:spLocks noGrp="1"/>
          </p:cNvSpPr>
          <p:nvPr>
            <p:ph type="body" sz="quarter" idx="13"/>
          </p:nvPr>
        </p:nvSpPr>
        <p:spPr/>
        <p:txBody>
          <a:bodyPr/>
          <a:lstStyle/>
          <a:p>
            <a:endParaRPr lang="en-US" sz="3200" b="1" dirty="0"/>
          </a:p>
          <a:p>
            <a:r>
              <a:rPr lang="en-US" sz="3200" b="1" dirty="0"/>
              <a:t>Shannon Geshick</a:t>
            </a:r>
          </a:p>
          <a:p>
            <a:r>
              <a:rPr lang="en-US" sz="2800" i="1" dirty="0"/>
              <a:t>Shannon.Geshick@state.mn.us</a:t>
            </a:r>
          </a:p>
          <a:p>
            <a:r>
              <a:rPr lang="en-US" sz="2800" dirty="0"/>
              <a:t>651-249-0160</a:t>
            </a:r>
          </a:p>
        </p:txBody>
      </p:sp>
      <p:sp>
        <p:nvSpPr>
          <p:cNvPr id="5" name="Footer Placeholder 4"/>
          <p:cNvSpPr>
            <a:spLocks noGrp="1"/>
          </p:cNvSpPr>
          <p:nvPr>
            <p:ph type="ftr" sz="quarter" idx="12"/>
          </p:nvPr>
        </p:nvSpPr>
        <p:spPr/>
        <p:txBody>
          <a:bodyPr/>
          <a:lstStyle/>
          <a:p>
            <a:r>
              <a:rPr lang="en-US" dirty="0">
                <a:solidFill>
                  <a:schemeClr val="tx2"/>
                </a:solidFill>
              </a:rPr>
              <a:t>mn.gov/IndianAffairs/</a:t>
            </a:r>
          </a:p>
        </p:txBody>
      </p:sp>
    </p:spTree>
    <p:extLst>
      <p:ext uri="{BB962C8B-B14F-4D97-AF65-F5344CB8AC3E}">
        <p14:creationId xmlns:p14="http://schemas.microsoft.com/office/powerpoint/2010/main" val="24291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Eleven Tribal Nations in Minnesota</a:t>
            </a:r>
          </a:p>
        </p:txBody>
      </p:sp>
      <p:sp>
        <p:nvSpPr>
          <p:cNvPr id="3" name="Content Placeholder 2"/>
          <p:cNvSpPr>
            <a:spLocks noGrp="1"/>
          </p:cNvSpPr>
          <p:nvPr>
            <p:ph idx="1"/>
          </p:nvPr>
        </p:nvSpPr>
        <p:spPr>
          <a:xfrm>
            <a:off x="628105" y="1429225"/>
            <a:ext cx="10935789" cy="4713923"/>
          </a:xfrm>
        </p:spPr>
        <p:txBody>
          <a:bodyPr>
            <a:normAutofit fontScale="55000" lnSpcReduction="20000"/>
          </a:bodyPr>
          <a:lstStyle/>
          <a:p>
            <a:r>
              <a:rPr lang="en-US" sz="2900" dirty="0"/>
              <a:t>Dakota Communities</a:t>
            </a:r>
          </a:p>
          <a:p>
            <a:pPr lvl="1"/>
            <a:r>
              <a:rPr lang="en-US" sz="2300" dirty="0"/>
              <a:t>Lower Sioux Indian Community</a:t>
            </a:r>
          </a:p>
          <a:p>
            <a:pPr lvl="1"/>
            <a:r>
              <a:rPr lang="en-US" sz="2300" dirty="0"/>
              <a:t>Prairie Island Indian Community</a:t>
            </a:r>
          </a:p>
          <a:p>
            <a:pPr lvl="1"/>
            <a:r>
              <a:rPr lang="en-US" sz="2300" dirty="0"/>
              <a:t>Shakopee Mdewakanton Sioux Community</a:t>
            </a:r>
          </a:p>
          <a:p>
            <a:pPr lvl="1"/>
            <a:r>
              <a:rPr lang="en-US" sz="2300" dirty="0"/>
              <a:t>Upper Sioux Community</a:t>
            </a:r>
          </a:p>
          <a:p>
            <a:r>
              <a:rPr lang="en-US" sz="2900" dirty="0"/>
              <a:t>Ojibwe Reservations</a:t>
            </a:r>
          </a:p>
          <a:p>
            <a:pPr lvl="1"/>
            <a:r>
              <a:rPr lang="en-US" sz="2300" dirty="0"/>
              <a:t>Bois Forte Band of Chippewa</a:t>
            </a:r>
          </a:p>
          <a:p>
            <a:pPr lvl="1"/>
            <a:r>
              <a:rPr lang="en-US" sz="2300" dirty="0"/>
              <a:t>Grand Portage Band of Ojibwe</a:t>
            </a:r>
          </a:p>
          <a:p>
            <a:pPr lvl="1"/>
            <a:r>
              <a:rPr lang="en-US" sz="2300" dirty="0"/>
              <a:t>Fond du Lac Band of Lake Superior Chippewa</a:t>
            </a:r>
          </a:p>
          <a:p>
            <a:pPr lvl="1"/>
            <a:r>
              <a:rPr lang="en-US" sz="2300" dirty="0"/>
              <a:t>Mille Lacs Band of Ojibwe</a:t>
            </a:r>
          </a:p>
          <a:p>
            <a:pPr lvl="1"/>
            <a:r>
              <a:rPr lang="en-US" sz="2300" dirty="0"/>
              <a:t>Leech Lake Band of Ojibwe</a:t>
            </a:r>
          </a:p>
          <a:p>
            <a:pPr lvl="1"/>
            <a:r>
              <a:rPr lang="en-US" sz="2300" dirty="0"/>
              <a:t>Red Lake Nation</a:t>
            </a:r>
          </a:p>
          <a:p>
            <a:pPr lvl="1"/>
            <a:r>
              <a:rPr lang="en-US" sz="2300" dirty="0"/>
              <a:t>White Earth Nation</a:t>
            </a:r>
          </a:p>
          <a:p>
            <a:pPr marL="457200" lvl="1" indent="0">
              <a:buNone/>
            </a:pPr>
            <a:endParaRPr lang="en-US" dirty="0"/>
          </a:p>
        </p:txBody>
      </p:sp>
      <p:sp>
        <p:nvSpPr>
          <p:cNvPr id="4" name="Footer Placeholder 3"/>
          <p:cNvSpPr>
            <a:spLocks noGrp="1"/>
          </p:cNvSpPr>
          <p:nvPr>
            <p:ph type="ftr" sz="quarter" idx="3"/>
          </p:nvPr>
        </p:nvSpPr>
        <p:spPr/>
        <p:txBody>
          <a:bodyPr/>
          <a:lstStyle/>
          <a:p>
            <a:r>
              <a:rPr lang="en-US" dirty="0"/>
              <a:t>mn.gov/indianaffairs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364" y="2780141"/>
            <a:ext cx="2919449" cy="126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441" y="1490173"/>
            <a:ext cx="2929823" cy="126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364" y="1490173"/>
            <a:ext cx="1533291" cy="134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655" y="1487293"/>
            <a:ext cx="1591419" cy="131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6813" y="2732693"/>
            <a:ext cx="3093451" cy="133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806" y="4042513"/>
            <a:ext cx="1533292" cy="163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1544" y="4042513"/>
            <a:ext cx="1588897" cy="162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1375" y="4046744"/>
            <a:ext cx="1471459" cy="164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306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C2B4-731C-4F08-838E-5C5F4AD53A4B}"/>
              </a:ext>
            </a:extLst>
          </p:cNvPr>
          <p:cNvSpPr>
            <a:spLocks noGrp="1"/>
          </p:cNvSpPr>
          <p:nvPr>
            <p:ph type="ctrTitle"/>
          </p:nvPr>
        </p:nvSpPr>
        <p:spPr/>
        <p:txBody>
          <a:bodyPr/>
          <a:lstStyle/>
          <a:p>
            <a:r>
              <a:rPr lang="en-US" dirty="0"/>
              <a:t>Tribal Nations</a:t>
            </a:r>
          </a:p>
        </p:txBody>
      </p:sp>
      <p:sp>
        <p:nvSpPr>
          <p:cNvPr id="3" name="Text Placeholder 2">
            <a:extLst>
              <a:ext uri="{FF2B5EF4-FFF2-40B4-BE49-F238E27FC236}">
                <a16:creationId xmlns:a16="http://schemas.microsoft.com/office/drawing/2014/main" id="{47F0D0F3-88DF-45BA-A00E-E25306439E76}"/>
              </a:ext>
            </a:extLst>
          </p:cNvPr>
          <p:cNvSpPr>
            <a:spLocks noGrp="1"/>
          </p:cNvSpPr>
          <p:nvPr>
            <p:ph type="body" sz="quarter" idx="14"/>
          </p:nvPr>
        </p:nvSpPr>
        <p:spPr/>
        <p:txBody>
          <a:bodyPr/>
          <a:lstStyle/>
          <a:p>
            <a:endParaRPr lang="en-US" dirty="0"/>
          </a:p>
        </p:txBody>
      </p:sp>
      <p:pic>
        <p:nvPicPr>
          <p:cNvPr id="4" name="Picture 3">
            <a:extLst>
              <a:ext uri="{FF2B5EF4-FFF2-40B4-BE49-F238E27FC236}">
                <a16:creationId xmlns:a16="http://schemas.microsoft.com/office/drawing/2014/main" id="{A88CB0D7-5B2B-49E5-8D23-26784F4F7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6"/>
            <a:ext cx="12192000" cy="6194384"/>
          </a:xfrm>
          <a:prstGeom prst="rect">
            <a:avLst/>
          </a:prstGeom>
        </p:spPr>
      </p:pic>
      <p:sp>
        <p:nvSpPr>
          <p:cNvPr id="5" name="TextBox 4">
            <a:extLst>
              <a:ext uri="{FF2B5EF4-FFF2-40B4-BE49-F238E27FC236}">
                <a16:creationId xmlns:a16="http://schemas.microsoft.com/office/drawing/2014/main" id="{E6DF29F6-0A6F-4DC9-AFCC-D1270F0075B2}"/>
              </a:ext>
            </a:extLst>
          </p:cNvPr>
          <p:cNvSpPr txBox="1"/>
          <p:nvPr/>
        </p:nvSpPr>
        <p:spPr>
          <a:xfrm>
            <a:off x="3997842" y="179867"/>
            <a:ext cx="6646060" cy="369332"/>
          </a:xfrm>
          <a:prstGeom prst="rect">
            <a:avLst/>
          </a:prstGeom>
          <a:noFill/>
        </p:spPr>
        <p:txBody>
          <a:bodyPr wrap="square" rtlCol="0">
            <a:spAutoFit/>
          </a:bodyPr>
          <a:lstStyle/>
          <a:p>
            <a:r>
              <a:rPr lang="en-US" dirty="0"/>
              <a:t>MN Tribal </a:t>
            </a:r>
          </a:p>
        </p:txBody>
      </p:sp>
      <p:sp>
        <p:nvSpPr>
          <p:cNvPr id="6" name="Rectangle 5">
            <a:extLst>
              <a:ext uri="{FF2B5EF4-FFF2-40B4-BE49-F238E27FC236}">
                <a16:creationId xmlns:a16="http://schemas.microsoft.com/office/drawing/2014/main" id="{2AC9F1F6-46DE-43C7-B58C-8927A66E9F16}"/>
              </a:ext>
            </a:extLst>
          </p:cNvPr>
          <p:cNvSpPr/>
          <p:nvPr/>
        </p:nvSpPr>
        <p:spPr>
          <a:xfrm>
            <a:off x="3400518" y="0"/>
            <a:ext cx="539096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MN Tribal Nations</a:t>
            </a:r>
          </a:p>
        </p:txBody>
      </p:sp>
    </p:spTree>
    <p:extLst>
      <p:ext uri="{BB962C8B-B14F-4D97-AF65-F5344CB8AC3E}">
        <p14:creationId xmlns:p14="http://schemas.microsoft.com/office/powerpoint/2010/main" val="66180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Minnesota’s Tribal Nations Located? </a:t>
            </a:r>
          </a:p>
        </p:txBody>
      </p:sp>
      <p:sp>
        <p:nvSpPr>
          <p:cNvPr id="4" name="Footer Placeholder 3"/>
          <p:cNvSpPr>
            <a:spLocks noGrp="1"/>
          </p:cNvSpPr>
          <p:nvPr>
            <p:ph type="ftr" sz="quarter" idx="3"/>
          </p:nvPr>
        </p:nvSpPr>
        <p:spPr/>
        <p:txBody>
          <a:bodyPr/>
          <a:lstStyle/>
          <a:p>
            <a:r>
              <a:rPr lang="en-US" dirty="0"/>
              <a:t>mn.gov/indianaffairs</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5977" y="1825625"/>
            <a:ext cx="4728754"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37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Indian Affairs Council Background</a:t>
            </a:r>
          </a:p>
        </p:txBody>
      </p:sp>
      <p:sp>
        <p:nvSpPr>
          <p:cNvPr id="3" name="Content Placeholder 2"/>
          <p:cNvSpPr>
            <a:spLocks noGrp="1"/>
          </p:cNvSpPr>
          <p:nvPr>
            <p:ph idx="1"/>
          </p:nvPr>
        </p:nvSpPr>
        <p:spPr/>
        <p:txBody>
          <a:bodyPr/>
          <a:lstStyle/>
          <a:p>
            <a:r>
              <a:rPr lang="en-US" dirty="0"/>
              <a:t>Established in 1963 as the first council of its type in the nation (!)</a:t>
            </a:r>
          </a:p>
          <a:p>
            <a:r>
              <a:rPr lang="en-US" dirty="0"/>
              <a:t>Authority under MN Stat. 3.922</a:t>
            </a:r>
          </a:p>
          <a:p>
            <a:r>
              <a:rPr lang="en-US" dirty="0"/>
              <a:t>Official liaison between eleven Tribal Nations and State of Minnesota</a:t>
            </a:r>
          </a:p>
          <a:p>
            <a:r>
              <a:rPr lang="en-US" dirty="0"/>
              <a:t>Work closely with state agency Tribal liaisons to assist agencies</a:t>
            </a:r>
          </a:p>
          <a:p>
            <a:r>
              <a:rPr lang="en-US" dirty="0"/>
              <a:t>Plays a central role in the development of state legislation</a:t>
            </a:r>
          </a:p>
          <a:p>
            <a:r>
              <a:rPr lang="en-US" dirty="0"/>
              <a:t>Plan and facilitate annual Governor/Tribal Leader Summit</a:t>
            </a:r>
          </a:p>
          <a:p>
            <a:endParaRPr lang="en-US" dirty="0"/>
          </a:p>
        </p:txBody>
      </p:sp>
      <p:sp>
        <p:nvSpPr>
          <p:cNvPr id="4" name="Footer Placeholder 3"/>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426250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192" y="660400"/>
            <a:ext cx="11029616" cy="1013800"/>
          </a:xfrm>
        </p:spPr>
        <p:txBody>
          <a:bodyPr>
            <a:normAutofit fontScale="90000"/>
          </a:bodyPr>
          <a:lstStyle/>
          <a:p>
            <a:r>
              <a:rPr lang="en-US" dirty="0"/>
              <a:t>Minnesota Indian Affairs Council Team</a:t>
            </a:r>
            <a:br>
              <a:rPr lang="en-US" dirty="0"/>
            </a:br>
            <a:endParaRPr lang="en-US" dirty="0"/>
          </a:p>
        </p:txBody>
      </p:sp>
      <p:graphicFrame>
        <p:nvGraphicFramePr>
          <p:cNvPr id="6" name="Content Placeholder 5" descr="Picture Organization Chart" title="SmartArt"/>
          <p:cNvGraphicFramePr>
            <a:graphicFrameLocks noGrp="1"/>
          </p:cNvGraphicFramePr>
          <p:nvPr>
            <p:ph idx="1"/>
            <p:extLst>
              <p:ext uri="{D42A27DB-BD31-4B8C-83A1-F6EECF244321}">
                <p14:modId xmlns:p14="http://schemas.microsoft.com/office/powerpoint/2010/main" val="470390466"/>
              </p:ext>
            </p:extLst>
          </p:nvPr>
        </p:nvGraphicFramePr>
        <p:xfrm>
          <a:off x="580858" y="1432560"/>
          <a:ext cx="1102995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Connector 2"/>
          <p:cNvCxnSpPr>
            <a:cxnSpLocks/>
          </p:cNvCxnSpPr>
          <p:nvPr/>
        </p:nvCxnSpPr>
        <p:spPr>
          <a:xfrm>
            <a:off x="7833360" y="5425440"/>
            <a:ext cx="291084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8961120" y="5994400"/>
            <a:ext cx="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3"/>
          </p:nvPr>
        </p:nvSpPr>
        <p:spPr>
          <a:xfrm>
            <a:off x="3163632" y="6533514"/>
            <a:ext cx="5587647" cy="365125"/>
          </a:xfrm>
        </p:spPr>
        <p:txBody>
          <a:bodyPr/>
          <a:lstStyle/>
          <a:p>
            <a:r>
              <a:rPr lang="en-US" dirty="0"/>
              <a:t>mn.gov/indianaffairs</a:t>
            </a:r>
          </a:p>
        </p:txBody>
      </p:sp>
      <p:sp>
        <p:nvSpPr>
          <p:cNvPr id="12" name="TextBox 11">
            <a:extLst>
              <a:ext uri="{FF2B5EF4-FFF2-40B4-BE49-F238E27FC236}">
                <a16:creationId xmlns:a16="http://schemas.microsoft.com/office/drawing/2014/main" id="{D03483DB-B4BA-4E68-836E-FCA30013EDB1}"/>
              </a:ext>
            </a:extLst>
          </p:cNvPr>
          <p:cNvSpPr txBox="1"/>
          <p:nvPr/>
        </p:nvSpPr>
        <p:spPr>
          <a:xfrm>
            <a:off x="8200696" y="5643602"/>
            <a:ext cx="1613134" cy="553998"/>
          </a:xfrm>
          <a:custGeom>
            <a:avLst/>
            <a:gdLst>
              <a:gd name="connsiteX0" fmla="*/ 0 w 1524000"/>
              <a:gd name="connsiteY0" fmla="*/ 0 h 553998"/>
              <a:gd name="connsiteX1" fmla="*/ 1524000 w 1524000"/>
              <a:gd name="connsiteY1" fmla="*/ 0 h 553998"/>
              <a:gd name="connsiteX2" fmla="*/ 1524000 w 1524000"/>
              <a:gd name="connsiteY2" fmla="*/ 553998 h 553998"/>
              <a:gd name="connsiteX3" fmla="*/ 0 w 1524000"/>
              <a:gd name="connsiteY3" fmla="*/ 553998 h 553998"/>
              <a:gd name="connsiteX4" fmla="*/ 0 w 1524000"/>
              <a:gd name="connsiteY4" fmla="*/ 0 h 553998"/>
              <a:gd name="connsiteX0" fmla="*/ 0 w 1524000"/>
              <a:gd name="connsiteY0" fmla="*/ 0 h 874038"/>
              <a:gd name="connsiteX1" fmla="*/ 1524000 w 1524000"/>
              <a:gd name="connsiteY1" fmla="*/ 0 h 874038"/>
              <a:gd name="connsiteX2" fmla="*/ 1524000 w 1524000"/>
              <a:gd name="connsiteY2" fmla="*/ 874038 h 874038"/>
              <a:gd name="connsiteX3" fmla="*/ 0 w 1524000"/>
              <a:gd name="connsiteY3" fmla="*/ 553998 h 874038"/>
              <a:gd name="connsiteX4" fmla="*/ 0 w 1524000"/>
              <a:gd name="connsiteY4" fmla="*/ 0 h 874038"/>
              <a:gd name="connsiteX0" fmla="*/ 0 w 1524000"/>
              <a:gd name="connsiteY0" fmla="*/ 0 h 874038"/>
              <a:gd name="connsiteX1" fmla="*/ 1524000 w 1524000"/>
              <a:gd name="connsiteY1" fmla="*/ 0 h 874038"/>
              <a:gd name="connsiteX2" fmla="*/ 1524000 w 1524000"/>
              <a:gd name="connsiteY2" fmla="*/ 874038 h 874038"/>
              <a:gd name="connsiteX3" fmla="*/ 0 w 1524000"/>
              <a:gd name="connsiteY3" fmla="*/ 797838 h 874038"/>
              <a:gd name="connsiteX4" fmla="*/ 0 w 1524000"/>
              <a:gd name="connsiteY4" fmla="*/ 0 h 874038"/>
              <a:gd name="connsiteX0" fmla="*/ 0 w 1524000"/>
              <a:gd name="connsiteY0" fmla="*/ 0 h 828318"/>
              <a:gd name="connsiteX1" fmla="*/ 1524000 w 1524000"/>
              <a:gd name="connsiteY1" fmla="*/ 0 h 828318"/>
              <a:gd name="connsiteX2" fmla="*/ 1524000 w 1524000"/>
              <a:gd name="connsiteY2" fmla="*/ 828318 h 828318"/>
              <a:gd name="connsiteX3" fmla="*/ 0 w 1524000"/>
              <a:gd name="connsiteY3" fmla="*/ 797838 h 828318"/>
              <a:gd name="connsiteX4" fmla="*/ 0 w 1524000"/>
              <a:gd name="connsiteY4" fmla="*/ 0 h 82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828318">
                <a:moveTo>
                  <a:pt x="0" y="0"/>
                </a:moveTo>
                <a:lnTo>
                  <a:pt x="1524000" y="0"/>
                </a:lnTo>
                <a:lnTo>
                  <a:pt x="1524000" y="828318"/>
                </a:lnTo>
                <a:lnTo>
                  <a:pt x="0" y="797838"/>
                </a:lnTo>
                <a:lnTo>
                  <a:pt x="0" y="0"/>
                </a:lnTo>
                <a:close/>
              </a:path>
            </a:pathLst>
          </a:custGeom>
          <a:solidFill>
            <a:srgbClr val="003865"/>
          </a:solidFill>
        </p:spPr>
        <p:txBody>
          <a:bodyPr wrap="square" rtlCol="0">
            <a:spAutoFit/>
          </a:bodyPr>
          <a:lstStyle/>
          <a:p>
            <a:r>
              <a:rPr lang="en-US" sz="1000" b="1" dirty="0">
                <a:solidFill>
                  <a:schemeClr val="bg1"/>
                </a:solidFill>
              </a:rPr>
              <a:t>Dylan Goetsch</a:t>
            </a:r>
          </a:p>
          <a:p>
            <a:r>
              <a:rPr lang="en-US" sz="1000" b="1" dirty="0">
                <a:solidFill>
                  <a:schemeClr val="bg1"/>
                </a:solidFill>
              </a:rPr>
              <a:t>Cultural Resource </a:t>
            </a:r>
          </a:p>
          <a:p>
            <a:r>
              <a:rPr lang="en-US" sz="1000" b="1" dirty="0">
                <a:solidFill>
                  <a:schemeClr val="bg1"/>
                </a:solidFill>
              </a:rPr>
              <a:t>Specialist (2019</a:t>
            </a:r>
            <a:r>
              <a:rPr lang="en-US" sz="1000" dirty="0">
                <a:solidFill>
                  <a:schemeClr val="bg1"/>
                </a:solidFill>
              </a:rPr>
              <a:t>)</a:t>
            </a:r>
          </a:p>
        </p:txBody>
      </p:sp>
      <p:sp>
        <p:nvSpPr>
          <p:cNvPr id="13" name="TextBox 12">
            <a:extLst>
              <a:ext uri="{FF2B5EF4-FFF2-40B4-BE49-F238E27FC236}">
                <a16:creationId xmlns:a16="http://schemas.microsoft.com/office/drawing/2014/main" id="{E859C950-008E-4C15-AEAA-440ECAAF6F71}"/>
              </a:ext>
            </a:extLst>
          </p:cNvPr>
          <p:cNvSpPr txBox="1"/>
          <p:nvPr/>
        </p:nvSpPr>
        <p:spPr>
          <a:xfrm>
            <a:off x="10006163" y="5643602"/>
            <a:ext cx="1510264" cy="553998"/>
          </a:xfrm>
          <a:custGeom>
            <a:avLst/>
            <a:gdLst>
              <a:gd name="connsiteX0" fmla="*/ 0 w 1524000"/>
              <a:gd name="connsiteY0" fmla="*/ 0 h 553998"/>
              <a:gd name="connsiteX1" fmla="*/ 1524000 w 1524000"/>
              <a:gd name="connsiteY1" fmla="*/ 0 h 553998"/>
              <a:gd name="connsiteX2" fmla="*/ 1524000 w 1524000"/>
              <a:gd name="connsiteY2" fmla="*/ 553998 h 553998"/>
              <a:gd name="connsiteX3" fmla="*/ 0 w 1524000"/>
              <a:gd name="connsiteY3" fmla="*/ 553998 h 553998"/>
              <a:gd name="connsiteX4" fmla="*/ 0 w 1524000"/>
              <a:gd name="connsiteY4" fmla="*/ 0 h 553998"/>
              <a:gd name="connsiteX0" fmla="*/ 0 w 1524000"/>
              <a:gd name="connsiteY0" fmla="*/ 0 h 874038"/>
              <a:gd name="connsiteX1" fmla="*/ 1524000 w 1524000"/>
              <a:gd name="connsiteY1" fmla="*/ 0 h 874038"/>
              <a:gd name="connsiteX2" fmla="*/ 1524000 w 1524000"/>
              <a:gd name="connsiteY2" fmla="*/ 874038 h 874038"/>
              <a:gd name="connsiteX3" fmla="*/ 0 w 1524000"/>
              <a:gd name="connsiteY3" fmla="*/ 553998 h 874038"/>
              <a:gd name="connsiteX4" fmla="*/ 0 w 1524000"/>
              <a:gd name="connsiteY4" fmla="*/ 0 h 874038"/>
              <a:gd name="connsiteX0" fmla="*/ 0 w 1524000"/>
              <a:gd name="connsiteY0" fmla="*/ 0 h 874038"/>
              <a:gd name="connsiteX1" fmla="*/ 1524000 w 1524000"/>
              <a:gd name="connsiteY1" fmla="*/ 0 h 874038"/>
              <a:gd name="connsiteX2" fmla="*/ 1524000 w 1524000"/>
              <a:gd name="connsiteY2" fmla="*/ 874038 h 874038"/>
              <a:gd name="connsiteX3" fmla="*/ 0 w 1524000"/>
              <a:gd name="connsiteY3" fmla="*/ 797838 h 874038"/>
              <a:gd name="connsiteX4" fmla="*/ 0 w 1524000"/>
              <a:gd name="connsiteY4" fmla="*/ 0 h 874038"/>
              <a:gd name="connsiteX0" fmla="*/ 0 w 1524000"/>
              <a:gd name="connsiteY0" fmla="*/ 0 h 828318"/>
              <a:gd name="connsiteX1" fmla="*/ 1524000 w 1524000"/>
              <a:gd name="connsiteY1" fmla="*/ 0 h 828318"/>
              <a:gd name="connsiteX2" fmla="*/ 1524000 w 1524000"/>
              <a:gd name="connsiteY2" fmla="*/ 828318 h 828318"/>
              <a:gd name="connsiteX3" fmla="*/ 0 w 1524000"/>
              <a:gd name="connsiteY3" fmla="*/ 797838 h 828318"/>
              <a:gd name="connsiteX4" fmla="*/ 0 w 1524000"/>
              <a:gd name="connsiteY4" fmla="*/ 0 h 82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828318">
                <a:moveTo>
                  <a:pt x="0" y="0"/>
                </a:moveTo>
                <a:lnTo>
                  <a:pt x="1524000" y="0"/>
                </a:lnTo>
                <a:lnTo>
                  <a:pt x="1524000" y="828318"/>
                </a:lnTo>
                <a:lnTo>
                  <a:pt x="0" y="797838"/>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000" b="1" dirty="0">
                <a:solidFill>
                  <a:schemeClr val="bg1"/>
                </a:solidFill>
              </a:rPr>
              <a:t>Mario Uribe</a:t>
            </a:r>
          </a:p>
          <a:p>
            <a:r>
              <a:rPr lang="en-US" sz="1000" b="1" dirty="0">
                <a:solidFill>
                  <a:schemeClr val="bg1"/>
                </a:solidFill>
              </a:rPr>
              <a:t>Cultural Resource </a:t>
            </a:r>
          </a:p>
          <a:p>
            <a:r>
              <a:rPr lang="en-US" sz="1000" b="1" dirty="0">
                <a:solidFill>
                  <a:schemeClr val="bg1"/>
                </a:solidFill>
              </a:rPr>
              <a:t>Specialist (2020</a:t>
            </a:r>
            <a:r>
              <a:rPr lang="en-US" sz="1000" dirty="0">
                <a:solidFill>
                  <a:schemeClr val="bg1"/>
                </a:solidFill>
              </a:rPr>
              <a:t>)</a:t>
            </a:r>
          </a:p>
        </p:txBody>
      </p:sp>
    </p:spTree>
    <p:extLst>
      <p:ext uri="{BB962C8B-B14F-4D97-AF65-F5344CB8AC3E}">
        <p14:creationId xmlns:p14="http://schemas.microsoft.com/office/powerpoint/2010/main" val="680956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Indian Affairs Council Executive Board</a:t>
            </a:r>
          </a:p>
        </p:txBody>
      </p:sp>
      <p:sp>
        <p:nvSpPr>
          <p:cNvPr id="3" name="Content Placeholder 2"/>
          <p:cNvSpPr>
            <a:spLocks noGrp="1"/>
          </p:cNvSpPr>
          <p:nvPr>
            <p:ph idx="1"/>
          </p:nvPr>
        </p:nvSpPr>
        <p:spPr/>
        <p:txBody>
          <a:bodyPr/>
          <a:lstStyle/>
          <a:p>
            <a:r>
              <a:rPr lang="en-US" dirty="0"/>
              <a:t>Voting members – Tribal Elected Officials (Chair/President/Chief Executive)</a:t>
            </a:r>
          </a:p>
          <a:p>
            <a:pPr lvl="1">
              <a:spcBef>
                <a:spcPts val="0"/>
              </a:spcBef>
              <a:spcAft>
                <a:spcPts val="0"/>
              </a:spcAft>
            </a:pPr>
            <a:r>
              <a:rPr lang="en-US" dirty="0"/>
              <a:t>Bois Forte Band of Chippewa</a:t>
            </a:r>
          </a:p>
          <a:p>
            <a:pPr lvl="1">
              <a:spcBef>
                <a:spcPts val="0"/>
              </a:spcBef>
              <a:spcAft>
                <a:spcPts val="0"/>
              </a:spcAft>
            </a:pPr>
            <a:r>
              <a:rPr lang="en-US" dirty="0"/>
              <a:t>Grand Portage Band of Lake Superior Chippewa</a:t>
            </a:r>
          </a:p>
          <a:p>
            <a:pPr lvl="1">
              <a:spcBef>
                <a:spcPts val="0"/>
              </a:spcBef>
              <a:spcAft>
                <a:spcPts val="0"/>
              </a:spcAft>
            </a:pPr>
            <a:r>
              <a:rPr lang="en-US" dirty="0"/>
              <a:t>Mille Lacs Band of Ojibwe</a:t>
            </a:r>
          </a:p>
          <a:p>
            <a:pPr lvl="1">
              <a:spcBef>
                <a:spcPts val="0"/>
              </a:spcBef>
              <a:spcAft>
                <a:spcPts val="0"/>
              </a:spcAft>
            </a:pPr>
            <a:r>
              <a:rPr lang="en-US" dirty="0"/>
              <a:t>Fond du Lac Band of Lake Superior Chippewa</a:t>
            </a:r>
          </a:p>
          <a:p>
            <a:pPr lvl="1">
              <a:spcBef>
                <a:spcPts val="0"/>
              </a:spcBef>
              <a:spcAft>
                <a:spcPts val="0"/>
              </a:spcAft>
            </a:pPr>
            <a:r>
              <a:rPr lang="en-US" dirty="0"/>
              <a:t>Red Lake Nation</a:t>
            </a:r>
          </a:p>
          <a:p>
            <a:pPr lvl="1">
              <a:spcBef>
                <a:spcPts val="0"/>
              </a:spcBef>
              <a:spcAft>
                <a:spcPts val="0"/>
              </a:spcAft>
            </a:pPr>
            <a:r>
              <a:rPr lang="en-US" dirty="0"/>
              <a:t>Leech Lake Band of Ojibwe</a:t>
            </a:r>
          </a:p>
          <a:p>
            <a:pPr lvl="1">
              <a:spcBef>
                <a:spcPts val="0"/>
              </a:spcBef>
              <a:spcAft>
                <a:spcPts val="0"/>
              </a:spcAft>
            </a:pPr>
            <a:r>
              <a:rPr lang="en-US" dirty="0"/>
              <a:t>White Earth Nation</a:t>
            </a:r>
          </a:p>
          <a:p>
            <a:pPr lvl="1">
              <a:spcBef>
                <a:spcPts val="0"/>
              </a:spcBef>
              <a:spcAft>
                <a:spcPts val="0"/>
              </a:spcAft>
            </a:pPr>
            <a:r>
              <a:rPr lang="en-US" dirty="0"/>
              <a:t>Lower Sioux Indian Community</a:t>
            </a:r>
          </a:p>
          <a:p>
            <a:pPr lvl="1">
              <a:spcBef>
                <a:spcPts val="0"/>
              </a:spcBef>
              <a:spcAft>
                <a:spcPts val="0"/>
              </a:spcAft>
            </a:pPr>
            <a:r>
              <a:rPr lang="en-US" dirty="0"/>
              <a:t>Prairie Island Indian Community</a:t>
            </a:r>
          </a:p>
          <a:p>
            <a:pPr lvl="1">
              <a:spcBef>
                <a:spcPts val="0"/>
              </a:spcBef>
              <a:spcAft>
                <a:spcPts val="0"/>
              </a:spcAft>
            </a:pPr>
            <a:r>
              <a:rPr lang="en-US" dirty="0"/>
              <a:t>Shakopee Mdewakanton Sioux Community</a:t>
            </a:r>
          </a:p>
        </p:txBody>
      </p:sp>
      <p:sp>
        <p:nvSpPr>
          <p:cNvPr id="4" name="Footer Placeholder 3"/>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253462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Member Agencies, Legislature, Governor’s Office</a:t>
            </a:r>
          </a:p>
        </p:txBody>
      </p:sp>
      <p:sp>
        <p:nvSpPr>
          <p:cNvPr id="3" name="Content Placeholder 2"/>
          <p:cNvSpPr>
            <a:spLocks noGrp="1"/>
          </p:cNvSpPr>
          <p:nvPr>
            <p:ph sz="half" idx="1"/>
          </p:nvPr>
        </p:nvSpPr>
        <p:spPr/>
        <p:txBody>
          <a:bodyPr/>
          <a:lstStyle/>
          <a:p>
            <a:r>
              <a:rPr lang="en-US" dirty="0"/>
              <a:t>Executive Branch Agencies (12)</a:t>
            </a:r>
          </a:p>
          <a:p>
            <a:pPr lvl="1">
              <a:spcBef>
                <a:spcPts val="0"/>
              </a:spcBef>
              <a:spcAft>
                <a:spcPts val="0"/>
              </a:spcAft>
            </a:pPr>
            <a:r>
              <a:rPr lang="en-US" sz="1800" dirty="0"/>
              <a:t>Education</a:t>
            </a:r>
          </a:p>
          <a:p>
            <a:pPr lvl="1">
              <a:spcBef>
                <a:spcPts val="0"/>
              </a:spcBef>
              <a:spcAft>
                <a:spcPts val="0"/>
              </a:spcAft>
            </a:pPr>
            <a:r>
              <a:rPr lang="en-US" sz="1800" dirty="0"/>
              <a:t>Corrections</a:t>
            </a:r>
          </a:p>
          <a:p>
            <a:pPr lvl="1">
              <a:spcBef>
                <a:spcPts val="0"/>
              </a:spcBef>
              <a:spcAft>
                <a:spcPts val="0"/>
              </a:spcAft>
            </a:pPr>
            <a:r>
              <a:rPr lang="en-US" sz="1800" dirty="0"/>
              <a:t>Health</a:t>
            </a:r>
          </a:p>
          <a:p>
            <a:pPr lvl="1">
              <a:spcBef>
                <a:spcPts val="0"/>
              </a:spcBef>
              <a:spcAft>
                <a:spcPts val="0"/>
              </a:spcAft>
            </a:pPr>
            <a:r>
              <a:rPr lang="en-US" sz="1800" dirty="0"/>
              <a:t>Human Rights</a:t>
            </a:r>
          </a:p>
          <a:p>
            <a:pPr lvl="1">
              <a:spcBef>
                <a:spcPts val="0"/>
              </a:spcBef>
              <a:spcAft>
                <a:spcPts val="0"/>
              </a:spcAft>
            </a:pPr>
            <a:r>
              <a:rPr lang="en-US" sz="1800" dirty="0"/>
              <a:t>Human Services</a:t>
            </a:r>
          </a:p>
          <a:p>
            <a:pPr lvl="1">
              <a:spcBef>
                <a:spcPts val="0"/>
              </a:spcBef>
              <a:spcAft>
                <a:spcPts val="0"/>
              </a:spcAft>
            </a:pPr>
            <a:r>
              <a:rPr lang="en-US" sz="1800" dirty="0"/>
              <a:t>Natural Resources</a:t>
            </a:r>
          </a:p>
          <a:p>
            <a:pPr lvl="1">
              <a:spcBef>
                <a:spcPts val="0"/>
              </a:spcBef>
              <a:spcAft>
                <a:spcPts val="0"/>
              </a:spcAft>
            </a:pPr>
            <a:r>
              <a:rPr lang="en-US" sz="1800" dirty="0"/>
              <a:t>Employment and Economic Development</a:t>
            </a:r>
          </a:p>
          <a:p>
            <a:pPr lvl="1">
              <a:spcBef>
                <a:spcPts val="0"/>
              </a:spcBef>
              <a:spcAft>
                <a:spcPts val="0"/>
              </a:spcAft>
            </a:pPr>
            <a:r>
              <a:rPr lang="en-US" sz="1800" dirty="0"/>
              <a:t>IRRRB</a:t>
            </a:r>
          </a:p>
          <a:p>
            <a:pPr lvl="1">
              <a:spcBef>
                <a:spcPts val="0"/>
              </a:spcBef>
              <a:spcAft>
                <a:spcPts val="0"/>
              </a:spcAft>
            </a:pPr>
            <a:r>
              <a:rPr lang="en-US" sz="1800" dirty="0"/>
              <a:t>Housing Finance Agency</a:t>
            </a:r>
          </a:p>
          <a:p>
            <a:pPr lvl="1">
              <a:spcBef>
                <a:spcPts val="0"/>
              </a:spcBef>
              <a:spcAft>
                <a:spcPts val="0"/>
              </a:spcAft>
            </a:pPr>
            <a:r>
              <a:rPr lang="en-US" sz="1800" dirty="0"/>
              <a:t>Veterans Affairs</a:t>
            </a:r>
          </a:p>
          <a:p>
            <a:pPr lvl="1">
              <a:spcBef>
                <a:spcPts val="0"/>
              </a:spcBef>
              <a:spcAft>
                <a:spcPts val="0"/>
              </a:spcAft>
            </a:pPr>
            <a:r>
              <a:rPr lang="en-US" sz="1800" dirty="0"/>
              <a:t>Transportation</a:t>
            </a:r>
          </a:p>
          <a:p>
            <a:pPr lvl="1">
              <a:spcBef>
                <a:spcPts val="0"/>
              </a:spcBef>
              <a:spcAft>
                <a:spcPts val="0"/>
              </a:spcAft>
            </a:pPr>
            <a:r>
              <a:rPr lang="en-US" sz="1800" dirty="0"/>
              <a:t>Administration</a:t>
            </a:r>
          </a:p>
          <a:p>
            <a:pPr marL="457200" lvl="1" indent="0">
              <a:spcBef>
                <a:spcPts val="0"/>
              </a:spcBef>
              <a:spcAft>
                <a:spcPts val="0"/>
              </a:spcAft>
              <a:buNone/>
            </a:pPr>
            <a:endParaRPr lang="en-US" sz="1800" dirty="0"/>
          </a:p>
        </p:txBody>
      </p:sp>
      <p:sp>
        <p:nvSpPr>
          <p:cNvPr id="4" name="Content Placeholder 3"/>
          <p:cNvSpPr>
            <a:spLocks noGrp="1"/>
          </p:cNvSpPr>
          <p:nvPr>
            <p:ph sz="half" idx="2"/>
          </p:nvPr>
        </p:nvSpPr>
        <p:spPr/>
        <p:txBody>
          <a:bodyPr/>
          <a:lstStyle/>
          <a:p>
            <a:r>
              <a:rPr lang="en-US" dirty="0"/>
              <a:t>Governor’s Office Representative (1)</a:t>
            </a:r>
          </a:p>
          <a:p>
            <a:pPr lvl="1"/>
            <a:r>
              <a:rPr lang="en-US" dirty="0"/>
              <a:t>One member</a:t>
            </a:r>
          </a:p>
          <a:p>
            <a:r>
              <a:rPr lang="en-US" dirty="0"/>
              <a:t>Senate (2)</a:t>
            </a:r>
          </a:p>
          <a:p>
            <a:pPr lvl="1"/>
            <a:r>
              <a:rPr lang="en-US" dirty="0"/>
              <a:t>Two members, appointed by its Subcommittee on Committees</a:t>
            </a:r>
          </a:p>
          <a:p>
            <a:r>
              <a:rPr lang="en-US" dirty="0"/>
              <a:t>House of Representatives (2)</a:t>
            </a:r>
          </a:p>
          <a:p>
            <a:pPr lvl="1"/>
            <a:r>
              <a:rPr lang="en-US" dirty="0"/>
              <a:t>Two members, appointed by the Speaker</a:t>
            </a:r>
          </a:p>
        </p:txBody>
      </p:sp>
      <p:sp>
        <p:nvSpPr>
          <p:cNvPr id="5" name="Footer Placeholder 4"/>
          <p:cNvSpPr>
            <a:spLocks noGrp="1"/>
          </p:cNvSpPr>
          <p:nvPr>
            <p:ph type="ftr" sz="quarter" idx="3"/>
          </p:nvPr>
        </p:nvSpPr>
        <p:spPr/>
        <p:txBody>
          <a:bodyPr/>
          <a:lstStyle/>
          <a:p>
            <a:r>
              <a:rPr lang="en-US" dirty="0"/>
              <a:t>mn.gov/indianaffairs</a:t>
            </a:r>
          </a:p>
        </p:txBody>
      </p:sp>
    </p:spTree>
    <p:extLst>
      <p:ext uri="{BB962C8B-B14F-4D97-AF65-F5344CB8AC3E}">
        <p14:creationId xmlns:p14="http://schemas.microsoft.com/office/powerpoint/2010/main" val="3577123886"/>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678B604-9059-4F1C-B8E2-C96A71A964D2}">
  <ds:schemaRefs>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MN.IT</Template>
  <TotalTime>18578</TotalTime>
  <Words>1467</Words>
  <Application>Microsoft Office PowerPoint</Application>
  <PresentationFormat>Widescreen</PresentationFormat>
  <Paragraphs>219</Paragraphs>
  <Slides>24</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NeueHaasGroteskText Std</vt:lpstr>
      <vt:lpstr>MN.IT</vt:lpstr>
      <vt:lpstr>1_MN.IT</vt:lpstr>
      <vt:lpstr>MN Indian Affairs Council   </vt:lpstr>
      <vt:lpstr>Minnesota Indian Affairs Council </vt:lpstr>
      <vt:lpstr> Eleven Tribal Nations in Minnesota</vt:lpstr>
      <vt:lpstr>Tribal Nations</vt:lpstr>
      <vt:lpstr>Where are Minnesota’s Tribal Nations Located? </vt:lpstr>
      <vt:lpstr>Indian Affairs Council Background</vt:lpstr>
      <vt:lpstr>Minnesota Indian Affairs Council Team </vt:lpstr>
      <vt:lpstr>Indian Affairs Council Executive Board</vt:lpstr>
      <vt:lpstr>Board Member Agencies, Legislature, Governor’s Office</vt:lpstr>
      <vt:lpstr>Urban Indian Advisory Board (UIAB)</vt:lpstr>
      <vt:lpstr>Cultural Resource Department</vt:lpstr>
      <vt:lpstr>Native Burial Traditions</vt:lpstr>
      <vt:lpstr>  Grants Department</vt:lpstr>
      <vt:lpstr> Grants Department</vt:lpstr>
      <vt:lpstr>Why Treaties Matter Exhibit</vt:lpstr>
      <vt:lpstr>Governor Walz’s Executive Order 19-24</vt:lpstr>
      <vt:lpstr>Governor Walz’s Executive Order 19-24</vt:lpstr>
      <vt:lpstr>Tribal-State Relations Training</vt:lpstr>
      <vt:lpstr>Tribal-State Relations Training</vt:lpstr>
      <vt:lpstr>Tribal-State Relations Training</vt:lpstr>
      <vt:lpstr>Governor Walz’s Executive Order 19-24</vt:lpstr>
      <vt:lpstr> Tribal Liaisons  http://mn.gov/indianaffairs/triballiaisons.html </vt:lpstr>
      <vt:lpstr>Tribal-State Relations Training Partnership Event 2018</vt:lpstr>
      <vt:lpstr>Pidamayaye (Dakota) Miigwech (Ojibwe)</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Geshick, Shannon (MIAC)</cp:lastModifiedBy>
  <cp:revision>895</cp:revision>
  <cp:lastPrinted>2017-03-14T16:27:36Z</cp:lastPrinted>
  <dcterms:created xsi:type="dcterms:W3CDTF">2016-01-06T16:54:03Z</dcterms:created>
  <dcterms:modified xsi:type="dcterms:W3CDTF">2021-02-08T20:10:57Z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