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70" r:id="rId2"/>
    <p:sldId id="812" r:id="rId3"/>
    <p:sldId id="811" r:id="rId4"/>
    <p:sldId id="808" r:id="rId5"/>
    <p:sldId id="809" r:id="rId6"/>
    <p:sldId id="795" r:id="rId7"/>
    <p:sldId id="810" r:id="rId8"/>
    <p:sldId id="816" r:id="rId9"/>
    <p:sldId id="817" r:id="rId10"/>
    <p:sldId id="818" r:id="rId11"/>
    <p:sldId id="813" r:id="rId12"/>
    <p:sldId id="802" r:id="rId13"/>
    <p:sldId id="803" r:id="rId14"/>
    <p:sldId id="804" r:id="rId15"/>
    <p:sldId id="820" r:id="rId16"/>
    <p:sldId id="814" r:id="rId17"/>
    <p:sldId id="821" r:id="rId18"/>
    <p:sldId id="819" r:id="rId1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Baker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BAD"/>
    <a:srgbClr val="FCDCE1"/>
    <a:srgbClr val="AC0025"/>
    <a:srgbClr val="FFFF00"/>
    <a:srgbClr val="000000"/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87112" autoAdjust="0"/>
  </p:normalViewPr>
  <p:slideViewPr>
    <p:cSldViewPr>
      <p:cViewPr varScale="1">
        <p:scale>
          <a:sx n="77" d="100"/>
          <a:sy n="77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720ED-F35E-4A0D-9A16-9450552D68B0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CD3172D6-481D-4C8E-9D52-1DCF9A898592}">
      <dgm:prSet phldrT="[Text]"/>
      <dgm:spPr/>
      <dgm:t>
        <a:bodyPr/>
        <a:lstStyle/>
        <a:p>
          <a:pPr algn="ctr"/>
          <a:r>
            <a:rPr lang="en-US" b="1" dirty="0" smtClean="0"/>
            <a:t>Crop and Livestock Genetics </a:t>
          </a:r>
          <a:r>
            <a:rPr lang="en-US" dirty="0" smtClean="0"/>
            <a:t>for Productivity and Improved Traits</a:t>
          </a:r>
          <a:endParaRPr lang="en-US" dirty="0"/>
        </a:p>
      </dgm:t>
    </dgm:pt>
    <dgm:pt modelId="{9D9C21B0-226C-46DC-8D5B-F71FAA0128A0}" type="parTrans" cxnId="{39E80A72-5903-4ACF-BF9E-9D92B78D7E55}">
      <dgm:prSet/>
      <dgm:spPr/>
      <dgm:t>
        <a:bodyPr/>
        <a:lstStyle/>
        <a:p>
          <a:endParaRPr lang="en-US"/>
        </a:p>
      </dgm:t>
    </dgm:pt>
    <dgm:pt modelId="{9401EA01-AA82-4724-B387-303675684680}" type="sibTrans" cxnId="{39E80A72-5903-4ACF-BF9E-9D92B78D7E55}">
      <dgm:prSet/>
      <dgm:spPr/>
      <dgm:t>
        <a:bodyPr/>
        <a:lstStyle/>
        <a:p>
          <a:endParaRPr lang="en-US"/>
        </a:p>
      </dgm:t>
    </dgm:pt>
    <dgm:pt modelId="{90AB5B44-80D4-40BA-952D-2831EF88CF22}">
      <dgm:prSet phldrT="[Text]"/>
      <dgm:spPr/>
      <dgm:t>
        <a:bodyPr/>
        <a:lstStyle/>
        <a:p>
          <a:r>
            <a:rPr lang="en-US" b="1" dirty="0" smtClean="0"/>
            <a:t>Microbial Science Research </a:t>
          </a:r>
          <a:r>
            <a:rPr lang="en-US" dirty="0" smtClean="0"/>
            <a:t>for Soil, Plant, Human and Animal Health</a:t>
          </a:r>
          <a:endParaRPr lang="en-US" dirty="0"/>
        </a:p>
      </dgm:t>
    </dgm:pt>
    <dgm:pt modelId="{42DA4068-5702-4BA4-AE1E-AA8933876182}" type="parTrans" cxnId="{277568F0-20C0-4A6F-98FE-D1C81ABC605B}">
      <dgm:prSet/>
      <dgm:spPr/>
      <dgm:t>
        <a:bodyPr/>
        <a:lstStyle/>
        <a:p>
          <a:endParaRPr lang="en-US"/>
        </a:p>
      </dgm:t>
    </dgm:pt>
    <dgm:pt modelId="{5DE5CCDC-D0BD-4B87-9C92-6E680A2DC387}" type="sibTrans" cxnId="{277568F0-20C0-4A6F-98FE-D1C81ABC605B}">
      <dgm:prSet/>
      <dgm:spPr/>
      <dgm:t>
        <a:bodyPr/>
        <a:lstStyle/>
        <a:p>
          <a:endParaRPr lang="en-US"/>
        </a:p>
      </dgm:t>
    </dgm:pt>
    <dgm:pt modelId="{7F287957-10B1-4CAB-A91B-2F685EB6C778}">
      <dgm:prSet phldrT="[Text]"/>
      <dgm:spPr/>
      <dgm:t>
        <a:bodyPr/>
        <a:lstStyle/>
        <a:p>
          <a:r>
            <a:rPr lang="en-US" b="1" dirty="0" smtClean="0"/>
            <a:t>Advancing Soil Fertility and Water Quality</a:t>
          </a:r>
          <a:r>
            <a:rPr lang="en-US" dirty="0" smtClean="0"/>
            <a:t> and Availability Through Managed Crops and Forestry</a:t>
          </a:r>
          <a:endParaRPr lang="en-US" dirty="0"/>
        </a:p>
      </dgm:t>
    </dgm:pt>
    <dgm:pt modelId="{EDE4B3A0-8E3C-4854-948B-6460CC07A7AC}" type="parTrans" cxnId="{A273BED0-BD6C-4F62-A436-02CCF4021965}">
      <dgm:prSet/>
      <dgm:spPr/>
      <dgm:t>
        <a:bodyPr/>
        <a:lstStyle/>
        <a:p>
          <a:endParaRPr lang="en-US"/>
        </a:p>
      </dgm:t>
    </dgm:pt>
    <dgm:pt modelId="{B621A364-71F6-411A-B76C-D70CA278F4BC}" type="sibTrans" cxnId="{A273BED0-BD6C-4F62-A436-02CCF4021965}">
      <dgm:prSet/>
      <dgm:spPr/>
      <dgm:t>
        <a:bodyPr/>
        <a:lstStyle/>
        <a:p>
          <a:endParaRPr lang="en-US"/>
        </a:p>
      </dgm:t>
    </dgm:pt>
    <dgm:pt modelId="{DD9A205A-A828-48B6-B5A6-294E5EA2171A}">
      <dgm:prSet phldrT="[Text]"/>
      <dgm:spPr/>
      <dgm:t>
        <a:bodyPr/>
        <a:lstStyle/>
        <a:p>
          <a:r>
            <a:rPr lang="en-US" b="1" dirty="0" smtClean="0"/>
            <a:t>Agro-Ecological Innovation </a:t>
          </a:r>
          <a:r>
            <a:rPr lang="en-US" dirty="0" smtClean="0"/>
            <a:t>in Managed Crops to Improve Biodiversity</a:t>
          </a:r>
          <a:endParaRPr lang="en-US" dirty="0"/>
        </a:p>
      </dgm:t>
    </dgm:pt>
    <dgm:pt modelId="{D12B9CD6-76E4-46F1-A17B-FF0075D584A2}" type="parTrans" cxnId="{0E27DA50-30A2-4A34-8E34-04A2F03F51F9}">
      <dgm:prSet/>
      <dgm:spPr/>
      <dgm:t>
        <a:bodyPr/>
        <a:lstStyle/>
        <a:p>
          <a:endParaRPr lang="en-US"/>
        </a:p>
      </dgm:t>
    </dgm:pt>
    <dgm:pt modelId="{5657789B-3015-48D3-BA7A-1601B37C595D}" type="sibTrans" cxnId="{0E27DA50-30A2-4A34-8E34-04A2F03F51F9}">
      <dgm:prSet/>
      <dgm:spPr/>
      <dgm:t>
        <a:bodyPr/>
        <a:lstStyle/>
        <a:p>
          <a:endParaRPr lang="en-US"/>
        </a:p>
      </dgm:t>
    </dgm:pt>
    <dgm:pt modelId="{C96D39E0-4BBA-450A-A1D7-C3AC54800121}">
      <dgm:prSet phldrT="[Text]"/>
      <dgm:spPr/>
      <dgm:t>
        <a:bodyPr/>
        <a:lstStyle/>
        <a:p>
          <a:r>
            <a:rPr lang="en-US" b="1" dirty="0" smtClean="0"/>
            <a:t>Decision Agriculture: </a:t>
          </a:r>
          <a:r>
            <a:rPr lang="en-US" dirty="0" smtClean="0"/>
            <a:t>Aligning measurement technologies, Information Technologies and Economics for Improved Management</a:t>
          </a:r>
          <a:endParaRPr lang="en-US" dirty="0"/>
        </a:p>
      </dgm:t>
    </dgm:pt>
    <dgm:pt modelId="{DDBADF50-1B7E-46E8-99D6-AD45751C80F0}" type="parTrans" cxnId="{BD2AA613-BF14-4C03-9433-50CC7FF64B13}">
      <dgm:prSet/>
      <dgm:spPr/>
      <dgm:t>
        <a:bodyPr/>
        <a:lstStyle/>
        <a:p>
          <a:endParaRPr lang="en-US"/>
        </a:p>
      </dgm:t>
    </dgm:pt>
    <dgm:pt modelId="{9DD75F86-201E-4F13-BB64-43DF13398BDA}" type="sibTrans" cxnId="{BD2AA613-BF14-4C03-9433-50CC7FF64B13}">
      <dgm:prSet/>
      <dgm:spPr/>
      <dgm:t>
        <a:bodyPr/>
        <a:lstStyle/>
        <a:p>
          <a:endParaRPr lang="en-US"/>
        </a:p>
      </dgm:t>
    </dgm:pt>
    <dgm:pt modelId="{DED29E44-362D-4533-A055-A28593144DB7}">
      <dgm:prSet phldrT="[Text]"/>
      <dgm:spPr/>
      <dgm:t>
        <a:bodyPr/>
        <a:lstStyle/>
        <a:p>
          <a:r>
            <a:rPr lang="en-US" b="1" dirty="0" smtClean="0"/>
            <a:t>Nutrient Recycling and Management </a:t>
          </a:r>
          <a:r>
            <a:rPr lang="en-US" dirty="0" smtClean="0"/>
            <a:t>for Improved Utilization and Resource Efficiency</a:t>
          </a:r>
          <a:endParaRPr lang="en-US" dirty="0"/>
        </a:p>
      </dgm:t>
    </dgm:pt>
    <dgm:pt modelId="{DE0C9C62-A84D-40A5-AA75-A38CA5D37B60}" type="parTrans" cxnId="{6C7B982D-4E7A-4C3B-A73C-AB74D8F19D40}">
      <dgm:prSet/>
      <dgm:spPr/>
      <dgm:t>
        <a:bodyPr/>
        <a:lstStyle/>
        <a:p>
          <a:endParaRPr lang="en-US"/>
        </a:p>
      </dgm:t>
    </dgm:pt>
    <dgm:pt modelId="{6782AD9A-10C3-4953-B082-826B0671222D}" type="sibTrans" cxnId="{6C7B982D-4E7A-4C3B-A73C-AB74D8F19D40}">
      <dgm:prSet/>
      <dgm:spPr/>
      <dgm:t>
        <a:bodyPr/>
        <a:lstStyle/>
        <a:p>
          <a:endParaRPr lang="en-US"/>
        </a:p>
      </dgm:t>
    </dgm:pt>
    <dgm:pt modelId="{7D651B24-ADB5-45B4-8717-62DAB7FE2D70}">
      <dgm:prSet phldrT="[Text]"/>
      <dgm:spPr/>
      <dgm:t>
        <a:bodyPr/>
        <a:lstStyle/>
        <a:p>
          <a:pPr algn="r"/>
          <a:r>
            <a:rPr lang="en-US" b="1" dirty="0" smtClean="0"/>
            <a:t>Technology Stewardship </a:t>
          </a:r>
          <a:r>
            <a:rPr lang="en-US" dirty="0" smtClean="0"/>
            <a:t>of Pest and Disease Resistance and Adaption to Climate Change</a:t>
          </a:r>
          <a:endParaRPr lang="en-US" dirty="0"/>
        </a:p>
      </dgm:t>
    </dgm:pt>
    <dgm:pt modelId="{2F630C2A-F6F7-4D00-A03E-11E1ADB842A8}" type="parTrans" cxnId="{02DF1847-2BAC-4DCB-8E5B-DF4E89CCE650}">
      <dgm:prSet/>
      <dgm:spPr/>
      <dgm:t>
        <a:bodyPr/>
        <a:lstStyle/>
        <a:p>
          <a:endParaRPr lang="en-US"/>
        </a:p>
      </dgm:t>
    </dgm:pt>
    <dgm:pt modelId="{70C5C36F-EE76-4E25-8CA8-BCDBDC83E423}" type="sibTrans" cxnId="{02DF1847-2BAC-4DCB-8E5B-DF4E89CCE650}">
      <dgm:prSet/>
      <dgm:spPr/>
      <dgm:t>
        <a:bodyPr/>
        <a:lstStyle/>
        <a:p>
          <a:endParaRPr lang="en-US"/>
        </a:p>
      </dgm:t>
    </dgm:pt>
    <dgm:pt modelId="{0182B382-B70D-423D-9ECD-3417D942C54B}" type="pres">
      <dgm:prSet presAssocID="{620720ED-F35E-4A0D-9A16-9450552D68B0}" presName="Name0" presStyleCnt="0">
        <dgm:presLayoutVars>
          <dgm:dir/>
          <dgm:resizeHandles val="exact"/>
        </dgm:presLayoutVars>
      </dgm:prSet>
      <dgm:spPr/>
    </dgm:pt>
    <dgm:pt modelId="{5F6EA4F6-BD2D-4759-845C-893AA4239C29}" type="pres">
      <dgm:prSet presAssocID="{620720ED-F35E-4A0D-9A16-9450552D68B0}" presName="fgShape" presStyleLbl="fgShp" presStyleIdx="0" presStyleCnt="1"/>
      <dgm:spPr/>
    </dgm:pt>
    <dgm:pt modelId="{E9E30854-0488-4F67-A29C-6C767B03696E}" type="pres">
      <dgm:prSet presAssocID="{620720ED-F35E-4A0D-9A16-9450552D68B0}" presName="linComp" presStyleCnt="0"/>
      <dgm:spPr/>
    </dgm:pt>
    <dgm:pt modelId="{B7E1D5C0-BCEB-4018-863C-7AD7D7ED54D6}" type="pres">
      <dgm:prSet presAssocID="{CD3172D6-481D-4C8E-9D52-1DCF9A898592}" presName="compNode" presStyleCnt="0"/>
      <dgm:spPr/>
    </dgm:pt>
    <dgm:pt modelId="{A4A0B987-A749-41EF-9730-76008BC4E4E7}" type="pres">
      <dgm:prSet presAssocID="{CD3172D6-481D-4C8E-9D52-1DCF9A898592}" presName="bkgdShape" presStyleLbl="node1" presStyleIdx="0" presStyleCnt="7"/>
      <dgm:spPr/>
      <dgm:t>
        <a:bodyPr/>
        <a:lstStyle/>
        <a:p>
          <a:endParaRPr lang="en-US"/>
        </a:p>
      </dgm:t>
    </dgm:pt>
    <dgm:pt modelId="{A46783EB-9DDB-4384-870D-B42960BEE0FD}" type="pres">
      <dgm:prSet presAssocID="{CD3172D6-481D-4C8E-9D52-1DCF9A898592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061CF-77E4-4F2C-A7E0-BE40BC11CD4C}" type="pres">
      <dgm:prSet presAssocID="{CD3172D6-481D-4C8E-9D52-1DCF9A898592}" presName="invisiNode" presStyleLbl="node1" presStyleIdx="0" presStyleCnt="7"/>
      <dgm:spPr/>
    </dgm:pt>
    <dgm:pt modelId="{1EB0461E-A03A-4957-9387-5A6B7588AA0C}" type="pres">
      <dgm:prSet presAssocID="{CD3172D6-481D-4C8E-9D52-1DCF9A898592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2376F28-3922-4D8E-9869-85D51E900745}" type="pres">
      <dgm:prSet presAssocID="{9401EA01-AA82-4724-B387-3036756846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4928CD-17D9-4397-B653-ABEF2496B793}" type="pres">
      <dgm:prSet presAssocID="{90AB5B44-80D4-40BA-952D-2831EF88CF22}" presName="compNode" presStyleCnt="0"/>
      <dgm:spPr/>
    </dgm:pt>
    <dgm:pt modelId="{77BA3C13-219A-48B4-9E1C-7BC80D05A8A0}" type="pres">
      <dgm:prSet presAssocID="{90AB5B44-80D4-40BA-952D-2831EF88CF22}" presName="bkgdShape" presStyleLbl="node1" presStyleIdx="1" presStyleCnt="7"/>
      <dgm:spPr/>
      <dgm:t>
        <a:bodyPr/>
        <a:lstStyle/>
        <a:p>
          <a:endParaRPr lang="en-US"/>
        </a:p>
      </dgm:t>
    </dgm:pt>
    <dgm:pt modelId="{85F1AD08-67BD-497D-873D-90A04AB5DFD1}" type="pres">
      <dgm:prSet presAssocID="{90AB5B44-80D4-40BA-952D-2831EF88CF22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D56FB-D1AE-4905-9913-50208A15538C}" type="pres">
      <dgm:prSet presAssocID="{90AB5B44-80D4-40BA-952D-2831EF88CF22}" presName="invisiNode" presStyleLbl="node1" presStyleIdx="1" presStyleCnt="7"/>
      <dgm:spPr/>
    </dgm:pt>
    <dgm:pt modelId="{C003AE80-1D5C-42CC-93FF-771E53FB3A6F}" type="pres">
      <dgm:prSet presAssocID="{90AB5B44-80D4-40BA-952D-2831EF88CF22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E010B641-AACD-4E66-B885-072AA8F6EDF2}" type="pres">
      <dgm:prSet presAssocID="{5DE5CCDC-D0BD-4B87-9C92-6E680A2DC3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60AA05-0F15-45F9-BE99-143966484837}" type="pres">
      <dgm:prSet presAssocID="{7F287957-10B1-4CAB-A91B-2F685EB6C778}" presName="compNode" presStyleCnt="0"/>
      <dgm:spPr/>
    </dgm:pt>
    <dgm:pt modelId="{1CB85487-BDB9-4ED0-85AF-4DCAE1F196C8}" type="pres">
      <dgm:prSet presAssocID="{7F287957-10B1-4CAB-A91B-2F685EB6C778}" presName="bkgdShape" presStyleLbl="node1" presStyleIdx="2" presStyleCnt="7"/>
      <dgm:spPr/>
      <dgm:t>
        <a:bodyPr/>
        <a:lstStyle/>
        <a:p>
          <a:endParaRPr lang="en-US"/>
        </a:p>
      </dgm:t>
    </dgm:pt>
    <dgm:pt modelId="{A04231FE-73AC-4A99-B26C-3B3618399980}" type="pres">
      <dgm:prSet presAssocID="{7F287957-10B1-4CAB-A91B-2F685EB6C778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08FCD-AC79-4B43-9D5D-97FE23B420E2}" type="pres">
      <dgm:prSet presAssocID="{7F287957-10B1-4CAB-A91B-2F685EB6C778}" presName="invisiNode" presStyleLbl="node1" presStyleIdx="2" presStyleCnt="7"/>
      <dgm:spPr/>
    </dgm:pt>
    <dgm:pt modelId="{4B25BE79-08D1-4788-A67F-61B89FAD1420}" type="pres">
      <dgm:prSet presAssocID="{7F287957-10B1-4CAB-A91B-2F685EB6C778}" presName="imagNode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</dgm:pt>
    <dgm:pt modelId="{36E21D90-E5DA-415E-AA4E-10EE6EA32015}" type="pres">
      <dgm:prSet presAssocID="{B621A364-71F6-411A-B76C-D70CA278F4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A60D54-3E70-44F8-B3DE-C3800F3E489D}" type="pres">
      <dgm:prSet presAssocID="{C96D39E0-4BBA-450A-A1D7-C3AC54800121}" presName="compNode" presStyleCnt="0"/>
      <dgm:spPr/>
    </dgm:pt>
    <dgm:pt modelId="{92AE3193-04C8-426F-BCB5-9FB4C07D6B2A}" type="pres">
      <dgm:prSet presAssocID="{C96D39E0-4BBA-450A-A1D7-C3AC54800121}" presName="bkgdShape" presStyleLbl="node1" presStyleIdx="3" presStyleCnt="7"/>
      <dgm:spPr/>
      <dgm:t>
        <a:bodyPr/>
        <a:lstStyle/>
        <a:p>
          <a:endParaRPr lang="en-US"/>
        </a:p>
      </dgm:t>
    </dgm:pt>
    <dgm:pt modelId="{69A3D1CC-002E-4404-89D2-D2FE00C51633}" type="pres">
      <dgm:prSet presAssocID="{C96D39E0-4BBA-450A-A1D7-C3AC54800121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FABBE-2855-4B06-82A8-D2196E413ECD}" type="pres">
      <dgm:prSet presAssocID="{C96D39E0-4BBA-450A-A1D7-C3AC54800121}" presName="invisiNode" presStyleLbl="node1" presStyleIdx="3" presStyleCnt="7"/>
      <dgm:spPr/>
    </dgm:pt>
    <dgm:pt modelId="{E1A76BB1-A3BB-496E-AFF1-BD8B9801F83D}" type="pres">
      <dgm:prSet presAssocID="{C96D39E0-4BBA-450A-A1D7-C3AC54800121}" presName="imagNode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0ADD391A-5686-412F-8C98-40A2CFA05D98}" type="pres">
      <dgm:prSet presAssocID="{9DD75F86-201E-4F13-BB64-43DF13398BD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BFC67ED-A6FA-4E15-AD49-A18434226F28}" type="pres">
      <dgm:prSet presAssocID="{DED29E44-362D-4533-A055-A28593144DB7}" presName="compNode" presStyleCnt="0"/>
      <dgm:spPr/>
    </dgm:pt>
    <dgm:pt modelId="{A06597D3-1165-4C52-A4CD-F65728DF9144}" type="pres">
      <dgm:prSet presAssocID="{DED29E44-362D-4533-A055-A28593144DB7}" presName="bkgdShape" presStyleLbl="node1" presStyleIdx="4" presStyleCnt="7"/>
      <dgm:spPr/>
      <dgm:t>
        <a:bodyPr/>
        <a:lstStyle/>
        <a:p>
          <a:endParaRPr lang="en-US"/>
        </a:p>
      </dgm:t>
    </dgm:pt>
    <dgm:pt modelId="{FF1D9843-12B1-43A7-8AA1-71347244AE70}" type="pres">
      <dgm:prSet presAssocID="{DED29E44-362D-4533-A055-A28593144DB7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DA300-3977-4759-AC70-C0B2DD17A495}" type="pres">
      <dgm:prSet presAssocID="{DED29E44-362D-4533-A055-A28593144DB7}" presName="invisiNode" presStyleLbl="node1" presStyleIdx="4" presStyleCnt="7"/>
      <dgm:spPr/>
    </dgm:pt>
    <dgm:pt modelId="{6DA56121-3287-403D-ABB9-F42FC8307B45}" type="pres">
      <dgm:prSet presAssocID="{DED29E44-362D-4533-A055-A28593144DB7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CD6AE09F-9B9F-40C2-8942-7312DD81E969}" type="pres">
      <dgm:prSet presAssocID="{6782AD9A-10C3-4953-B082-826B067122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3399967-F9A0-4B4B-B661-933DAA697DF7}" type="pres">
      <dgm:prSet presAssocID="{DD9A205A-A828-48B6-B5A6-294E5EA2171A}" presName="compNode" presStyleCnt="0"/>
      <dgm:spPr/>
    </dgm:pt>
    <dgm:pt modelId="{E2500364-F99C-4650-B7F0-73C2177FFBDC}" type="pres">
      <dgm:prSet presAssocID="{DD9A205A-A828-48B6-B5A6-294E5EA2171A}" presName="bkgdShape" presStyleLbl="node1" presStyleIdx="5" presStyleCnt="7"/>
      <dgm:spPr/>
      <dgm:t>
        <a:bodyPr/>
        <a:lstStyle/>
        <a:p>
          <a:endParaRPr lang="en-US"/>
        </a:p>
      </dgm:t>
    </dgm:pt>
    <dgm:pt modelId="{A292FB89-C0BB-480C-AC8E-3DBE35DCEBF0}" type="pres">
      <dgm:prSet presAssocID="{DD9A205A-A828-48B6-B5A6-294E5EA2171A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BAFD6-5DB4-4FC5-8A18-32C1216F4FCE}" type="pres">
      <dgm:prSet presAssocID="{DD9A205A-A828-48B6-B5A6-294E5EA2171A}" presName="invisiNode" presStyleLbl="node1" presStyleIdx="5" presStyleCnt="7"/>
      <dgm:spPr/>
    </dgm:pt>
    <dgm:pt modelId="{DCD21658-ACF0-4C24-8DF3-0FD84BB57457}" type="pres">
      <dgm:prSet presAssocID="{DD9A205A-A828-48B6-B5A6-294E5EA2171A}" presName="imagNode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</dgm:pt>
    <dgm:pt modelId="{21810036-E30B-42E1-970C-0E9267885CBF}" type="pres">
      <dgm:prSet presAssocID="{5657789B-3015-48D3-BA7A-1601B37C59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39252B-6064-479A-AC60-18AA6F5E67ED}" type="pres">
      <dgm:prSet presAssocID="{7D651B24-ADB5-45B4-8717-62DAB7FE2D70}" presName="compNode" presStyleCnt="0"/>
      <dgm:spPr/>
    </dgm:pt>
    <dgm:pt modelId="{772AD9E4-9EA2-4891-9A2D-BED789554D5C}" type="pres">
      <dgm:prSet presAssocID="{7D651B24-ADB5-45B4-8717-62DAB7FE2D70}" presName="bkgdShape" presStyleLbl="node1" presStyleIdx="6" presStyleCnt="7" custLinFactNeighborX="6832"/>
      <dgm:spPr/>
      <dgm:t>
        <a:bodyPr/>
        <a:lstStyle/>
        <a:p>
          <a:endParaRPr lang="en-US"/>
        </a:p>
      </dgm:t>
    </dgm:pt>
    <dgm:pt modelId="{43E00D90-E307-478D-B9B0-086BCA2C78AF}" type="pres">
      <dgm:prSet presAssocID="{7D651B24-ADB5-45B4-8717-62DAB7FE2D70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6144A-F4F1-45BC-8882-9F722F7EA704}" type="pres">
      <dgm:prSet presAssocID="{7D651B24-ADB5-45B4-8717-62DAB7FE2D70}" presName="invisiNode" presStyleLbl="node1" presStyleIdx="6" presStyleCnt="7"/>
      <dgm:spPr/>
    </dgm:pt>
    <dgm:pt modelId="{0FE3F3D2-D95D-4C54-B03A-EBD427A142DE}" type="pres">
      <dgm:prSet presAssocID="{7D651B24-ADB5-45B4-8717-62DAB7FE2D70}" presName="imagNode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97AD8115-6AA7-4767-8412-8AB97A7BE897}" type="presOf" srcId="{7D651B24-ADB5-45B4-8717-62DAB7FE2D70}" destId="{43E00D90-E307-478D-B9B0-086BCA2C78AF}" srcOrd="1" destOrd="0" presId="urn:microsoft.com/office/officeart/2005/8/layout/hList7"/>
    <dgm:cxn modelId="{8A342FA6-926C-4F0A-8904-AA0B75F798D2}" type="presOf" srcId="{9DD75F86-201E-4F13-BB64-43DF13398BDA}" destId="{0ADD391A-5686-412F-8C98-40A2CFA05D98}" srcOrd="0" destOrd="0" presId="urn:microsoft.com/office/officeart/2005/8/layout/hList7"/>
    <dgm:cxn modelId="{A273BED0-BD6C-4F62-A436-02CCF4021965}" srcId="{620720ED-F35E-4A0D-9A16-9450552D68B0}" destId="{7F287957-10B1-4CAB-A91B-2F685EB6C778}" srcOrd="2" destOrd="0" parTransId="{EDE4B3A0-8E3C-4854-948B-6460CC07A7AC}" sibTransId="{B621A364-71F6-411A-B76C-D70CA278F4BC}"/>
    <dgm:cxn modelId="{0E27DA50-30A2-4A34-8E34-04A2F03F51F9}" srcId="{620720ED-F35E-4A0D-9A16-9450552D68B0}" destId="{DD9A205A-A828-48B6-B5A6-294E5EA2171A}" srcOrd="5" destOrd="0" parTransId="{D12B9CD6-76E4-46F1-A17B-FF0075D584A2}" sibTransId="{5657789B-3015-48D3-BA7A-1601B37C595D}"/>
    <dgm:cxn modelId="{A88677E7-0F37-4241-A157-0B177D13A718}" type="presOf" srcId="{7F287957-10B1-4CAB-A91B-2F685EB6C778}" destId="{1CB85487-BDB9-4ED0-85AF-4DCAE1F196C8}" srcOrd="0" destOrd="0" presId="urn:microsoft.com/office/officeart/2005/8/layout/hList7"/>
    <dgm:cxn modelId="{126E2E82-B73F-43EF-9D43-B9EB01F5411A}" type="presOf" srcId="{5DE5CCDC-D0BD-4B87-9C92-6E680A2DC387}" destId="{E010B641-AACD-4E66-B885-072AA8F6EDF2}" srcOrd="0" destOrd="0" presId="urn:microsoft.com/office/officeart/2005/8/layout/hList7"/>
    <dgm:cxn modelId="{FF5F3234-B857-4A3E-8151-452239224384}" type="presOf" srcId="{DD9A205A-A828-48B6-B5A6-294E5EA2171A}" destId="{A292FB89-C0BB-480C-AC8E-3DBE35DCEBF0}" srcOrd="1" destOrd="0" presId="urn:microsoft.com/office/officeart/2005/8/layout/hList7"/>
    <dgm:cxn modelId="{39E80A72-5903-4ACF-BF9E-9D92B78D7E55}" srcId="{620720ED-F35E-4A0D-9A16-9450552D68B0}" destId="{CD3172D6-481D-4C8E-9D52-1DCF9A898592}" srcOrd="0" destOrd="0" parTransId="{9D9C21B0-226C-46DC-8D5B-F71FAA0128A0}" sibTransId="{9401EA01-AA82-4724-B387-303675684680}"/>
    <dgm:cxn modelId="{E5DA8E28-811C-45D7-9B38-2B20DF05378C}" type="presOf" srcId="{7F287957-10B1-4CAB-A91B-2F685EB6C778}" destId="{A04231FE-73AC-4A99-B26C-3B3618399980}" srcOrd="1" destOrd="0" presId="urn:microsoft.com/office/officeart/2005/8/layout/hList7"/>
    <dgm:cxn modelId="{92F7A026-9584-4F31-8527-5C1763738116}" type="presOf" srcId="{6782AD9A-10C3-4953-B082-826B0671222D}" destId="{CD6AE09F-9B9F-40C2-8942-7312DD81E969}" srcOrd="0" destOrd="0" presId="urn:microsoft.com/office/officeart/2005/8/layout/hList7"/>
    <dgm:cxn modelId="{B1646AF2-3632-4F7D-BABE-9760CD24B38F}" type="presOf" srcId="{B621A364-71F6-411A-B76C-D70CA278F4BC}" destId="{36E21D90-E5DA-415E-AA4E-10EE6EA32015}" srcOrd="0" destOrd="0" presId="urn:microsoft.com/office/officeart/2005/8/layout/hList7"/>
    <dgm:cxn modelId="{6C7B982D-4E7A-4C3B-A73C-AB74D8F19D40}" srcId="{620720ED-F35E-4A0D-9A16-9450552D68B0}" destId="{DED29E44-362D-4533-A055-A28593144DB7}" srcOrd="4" destOrd="0" parTransId="{DE0C9C62-A84D-40A5-AA75-A38CA5D37B60}" sibTransId="{6782AD9A-10C3-4953-B082-826B0671222D}"/>
    <dgm:cxn modelId="{02DF1847-2BAC-4DCB-8E5B-DF4E89CCE650}" srcId="{620720ED-F35E-4A0D-9A16-9450552D68B0}" destId="{7D651B24-ADB5-45B4-8717-62DAB7FE2D70}" srcOrd="6" destOrd="0" parTransId="{2F630C2A-F6F7-4D00-A03E-11E1ADB842A8}" sibTransId="{70C5C36F-EE76-4E25-8CA8-BCDBDC83E423}"/>
    <dgm:cxn modelId="{CD5D80AB-E51F-4676-BDC2-F25123A7D65C}" type="presOf" srcId="{7D651B24-ADB5-45B4-8717-62DAB7FE2D70}" destId="{772AD9E4-9EA2-4891-9A2D-BED789554D5C}" srcOrd="0" destOrd="0" presId="urn:microsoft.com/office/officeart/2005/8/layout/hList7"/>
    <dgm:cxn modelId="{4D1144B9-14E6-408B-9625-A51F522F8931}" type="presOf" srcId="{DD9A205A-A828-48B6-B5A6-294E5EA2171A}" destId="{E2500364-F99C-4650-B7F0-73C2177FFBDC}" srcOrd="0" destOrd="0" presId="urn:microsoft.com/office/officeart/2005/8/layout/hList7"/>
    <dgm:cxn modelId="{A3F57D18-45C7-417D-83E3-BD621FE7A989}" type="presOf" srcId="{C96D39E0-4BBA-450A-A1D7-C3AC54800121}" destId="{92AE3193-04C8-426F-BCB5-9FB4C07D6B2A}" srcOrd="0" destOrd="0" presId="urn:microsoft.com/office/officeart/2005/8/layout/hList7"/>
    <dgm:cxn modelId="{F2169621-5C67-4569-9CCD-1BECC2F22ADD}" type="presOf" srcId="{DED29E44-362D-4533-A055-A28593144DB7}" destId="{A06597D3-1165-4C52-A4CD-F65728DF9144}" srcOrd="0" destOrd="0" presId="urn:microsoft.com/office/officeart/2005/8/layout/hList7"/>
    <dgm:cxn modelId="{F993A91E-F5FE-479B-9E6C-EA04058513F0}" type="presOf" srcId="{CD3172D6-481D-4C8E-9D52-1DCF9A898592}" destId="{A46783EB-9DDB-4384-870D-B42960BEE0FD}" srcOrd="1" destOrd="0" presId="urn:microsoft.com/office/officeart/2005/8/layout/hList7"/>
    <dgm:cxn modelId="{6CACCC28-E307-4331-9D41-55307A1F39D0}" type="presOf" srcId="{90AB5B44-80D4-40BA-952D-2831EF88CF22}" destId="{77BA3C13-219A-48B4-9E1C-7BC80D05A8A0}" srcOrd="0" destOrd="0" presId="urn:microsoft.com/office/officeart/2005/8/layout/hList7"/>
    <dgm:cxn modelId="{BD2AA613-BF14-4C03-9433-50CC7FF64B13}" srcId="{620720ED-F35E-4A0D-9A16-9450552D68B0}" destId="{C96D39E0-4BBA-450A-A1D7-C3AC54800121}" srcOrd="3" destOrd="0" parTransId="{DDBADF50-1B7E-46E8-99D6-AD45751C80F0}" sibTransId="{9DD75F86-201E-4F13-BB64-43DF13398BDA}"/>
    <dgm:cxn modelId="{374434A2-F157-49B7-B67C-3EF74122F63F}" type="presOf" srcId="{9401EA01-AA82-4724-B387-303675684680}" destId="{A2376F28-3922-4D8E-9869-85D51E900745}" srcOrd="0" destOrd="0" presId="urn:microsoft.com/office/officeart/2005/8/layout/hList7"/>
    <dgm:cxn modelId="{7A728C74-CA8F-4A2F-AEAF-7A46C071C110}" type="presOf" srcId="{5657789B-3015-48D3-BA7A-1601B37C595D}" destId="{21810036-E30B-42E1-970C-0E9267885CBF}" srcOrd="0" destOrd="0" presId="urn:microsoft.com/office/officeart/2005/8/layout/hList7"/>
    <dgm:cxn modelId="{93D17ABC-AE3A-4A6D-B84C-E98C2237A5B2}" type="presOf" srcId="{90AB5B44-80D4-40BA-952D-2831EF88CF22}" destId="{85F1AD08-67BD-497D-873D-90A04AB5DFD1}" srcOrd="1" destOrd="0" presId="urn:microsoft.com/office/officeart/2005/8/layout/hList7"/>
    <dgm:cxn modelId="{BF8D2AE2-56D7-4E30-8E48-9BC62794E7F1}" type="presOf" srcId="{DED29E44-362D-4533-A055-A28593144DB7}" destId="{FF1D9843-12B1-43A7-8AA1-71347244AE70}" srcOrd="1" destOrd="0" presId="urn:microsoft.com/office/officeart/2005/8/layout/hList7"/>
    <dgm:cxn modelId="{8EA05CA9-ECCB-44C3-87B8-9A6456501350}" type="presOf" srcId="{CD3172D6-481D-4C8E-9D52-1DCF9A898592}" destId="{A4A0B987-A749-41EF-9730-76008BC4E4E7}" srcOrd="0" destOrd="0" presId="urn:microsoft.com/office/officeart/2005/8/layout/hList7"/>
    <dgm:cxn modelId="{260E66FF-DB90-427B-9B54-5A45E348D8D1}" type="presOf" srcId="{C96D39E0-4BBA-450A-A1D7-C3AC54800121}" destId="{69A3D1CC-002E-4404-89D2-D2FE00C51633}" srcOrd="1" destOrd="0" presId="urn:microsoft.com/office/officeart/2005/8/layout/hList7"/>
    <dgm:cxn modelId="{277568F0-20C0-4A6F-98FE-D1C81ABC605B}" srcId="{620720ED-F35E-4A0D-9A16-9450552D68B0}" destId="{90AB5B44-80D4-40BA-952D-2831EF88CF22}" srcOrd="1" destOrd="0" parTransId="{42DA4068-5702-4BA4-AE1E-AA8933876182}" sibTransId="{5DE5CCDC-D0BD-4B87-9C92-6E680A2DC387}"/>
    <dgm:cxn modelId="{E763E352-9AFD-4054-ABFA-79991E1CE1BD}" type="presOf" srcId="{620720ED-F35E-4A0D-9A16-9450552D68B0}" destId="{0182B382-B70D-423D-9ECD-3417D942C54B}" srcOrd="0" destOrd="0" presId="urn:microsoft.com/office/officeart/2005/8/layout/hList7"/>
    <dgm:cxn modelId="{1B0E5911-3A99-4701-AD54-A896FE511A4C}" type="presParOf" srcId="{0182B382-B70D-423D-9ECD-3417D942C54B}" destId="{5F6EA4F6-BD2D-4759-845C-893AA4239C29}" srcOrd="0" destOrd="0" presId="urn:microsoft.com/office/officeart/2005/8/layout/hList7"/>
    <dgm:cxn modelId="{EB1C6D16-988C-4E53-8553-1F933A85B73B}" type="presParOf" srcId="{0182B382-B70D-423D-9ECD-3417D942C54B}" destId="{E9E30854-0488-4F67-A29C-6C767B03696E}" srcOrd="1" destOrd="0" presId="urn:microsoft.com/office/officeart/2005/8/layout/hList7"/>
    <dgm:cxn modelId="{862383A6-151A-4505-BF31-3FFF89A44BC5}" type="presParOf" srcId="{E9E30854-0488-4F67-A29C-6C767B03696E}" destId="{B7E1D5C0-BCEB-4018-863C-7AD7D7ED54D6}" srcOrd="0" destOrd="0" presId="urn:microsoft.com/office/officeart/2005/8/layout/hList7"/>
    <dgm:cxn modelId="{63207EBF-0B3F-45A6-AA28-7D884F1CEF64}" type="presParOf" srcId="{B7E1D5C0-BCEB-4018-863C-7AD7D7ED54D6}" destId="{A4A0B987-A749-41EF-9730-76008BC4E4E7}" srcOrd="0" destOrd="0" presId="urn:microsoft.com/office/officeart/2005/8/layout/hList7"/>
    <dgm:cxn modelId="{F9BCD099-7F08-448E-B3D5-79ADE8F7954C}" type="presParOf" srcId="{B7E1D5C0-BCEB-4018-863C-7AD7D7ED54D6}" destId="{A46783EB-9DDB-4384-870D-B42960BEE0FD}" srcOrd="1" destOrd="0" presId="urn:microsoft.com/office/officeart/2005/8/layout/hList7"/>
    <dgm:cxn modelId="{BAD23BEE-84B9-43D5-A8C0-F8262DFA12A9}" type="presParOf" srcId="{B7E1D5C0-BCEB-4018-863C-7AD7D7ED54D6}" destId="{C7F061CF-77E4-4F2C-A7E0-BE40BC11CD4C}" srcOrd="2" destOrd="0" presId="urn:microsoft.com/office/officeart/2005/8/layout/hList7"/>
    <dgm:cxn modelId="{882FF248-11B0-4616-8229-72B506D11507}" type="presParOf" srcId="{B7E1D5C0-BCEB-4018-863C-7AD7D7ED54D6}" destId="{1EB0461E-A03A-4957-9387-5A6B7588AA0C}" srcOrd="3" destOrd="0" presId="urn:microsoft.com/office/officeart/2005/8/layout/hList7"/>
    <dgm:cxn modelId="{A22D4D22-7148-4FF2-823A-B211F66A7956}" type="presParOf" srcId="{E9E30854-0488-4F67-A29C-6C767B03696E}" destId="{A2376F28-3922-4D8E-9869-85D51E900745}" srcOrd="1" destOrd="0" presId="urn:microsoft.com/office/officeart/2005/8/layout/hList7"/>
    <dgm:cxn modelId="{75AE3C35-0DFB-4938-9B00-226A56FD6BCA}" type="presParOf" srcId="{E9E30854-0488-4F67-A29C-6C767B03696E}" destId="{224928CD-17D9-4397-B653-ABEF2496B793}" srcOrd="2" destOrd="0" presId="urn:microsoft.com/office/officeart/2005/8/layout/hList7"/>
    <dgm:cxn modelId="{F546F96A-EC40-4E0B-B272-882A27B18A38}" type="presParOf" srcId="{224928CD-17D9-4397-B653-ABEF2496B793}" destId="{77BA3C13-219A-48B4-9E1C-7BC80D05A8A0}" srcOrd="0" destOrd="0" presId="urn:microsoft.com/office/officeart/2005/8/layout/hList7"/>
    <dgm:cxn modelId="{BB41A8C3-A4CF-4A68-A532-BA8AB7559BE3}" type="presParOf" srcId="{224928CD-17D9-4397-B653-ABEF2496B793}" destId="{85F1AD08-67BD-497D-873D-90A04AB5DFD1}" srcOrd="1" destOrd="0" presId="urn:microsoft.com/office/officeart/2005/8/layout/hList7"/>
    <dgm:cxn modelId="{C7DA495D-5C52-4812-8AE5-6A956336F550}" type="presParOf" srcId="{224928CD-17D9-4397-B653-ABEF2496B793}" destId="{429D56FB-D1AE-4905-9913-50208A15538C}" srcOrd="2" destOrd="0" presId="urn:microsoft.com/office/officeart/2005/8/layout/hList7"/>
    <dgm:cxn modelId="{3E0605D0-09B8-4B0F-ABA2-336E6E0B9539}" type="presParOf" srcId="{224928CD-17D9-4397-B653-ABEF2496B793}" destId="{C003AE80-1D5C-42CC-93FF-771E53FB3A6F}" srcOrd="3" destOrd="0" presId="urn:microsoft.com/office/officeart/2005/8/layout/hList7"/>
    <dgm:cxn modelId="{EAF39C33-762D-436F-9880-D02F4A9E7090}" type="presParOf" srcId="{E9E30854-0488-4F67-A29C-6C767B03696E}" destId="{E010B641-AACD-4E66-B885-072AA8F6EDF2}" srcOrd="3" destOrd="0" presId="urn:microsoft.com/office/officeart/2005/8/layout/hList7"/>
    <dgm:cxn modelId="{C59579EE-F4E3-4014-AF10-AEB8A6CD7AD3}" type="presParOf" srcId="{E9E30854-0488-4F67-A29C-6C767B03696E}" destId="{EF60AA05-0F15-45F9-BE99-143966484837}" srcOrd="4" destOrd="0" presId="urn:microsoft.com/office/officeart/2005/8/layout/hList7"/>
    <dgm:cxn modelId="{7C42AAEF-3D62-4EE2-B86E-84CD126D39A8}" type="presParOf" srcId="{EF60AA05-0F15-45F9-BE99-143966484837}" destId="{1CB85487-BDB9-4ED0-85AF-4DCAE1F196C8}" srcOrd="0" destOrd="0" presId="urn:microsoft.com/office/officeart/2005/8/layout/hList7"/>
    <dgm:cxn modelId="{8DDDBF2C-4196-4748-B105-588E22E464B2}" type="presParOf" srcId="{EF60AA05-0F15-45F9-BE99-143966484837}" destId="{A04231FE-73AC-4A99-B26C-3B3618399980}" srcOrd="1" destOrd="0" presId="urn:microsoft.com/office/officeart/2005/8/layout/hList7"/>
    <dgm:cxn modelId="{62BCD122-409B-4164-9F7D-97A76CDB2547}" type="presParOf" srcId="{EF60AA05-0F15-45F9-BE99-143966484837}" destId="{68908FCD-AC79-4B43-9D5D-97FE23B420E2}" srcOrd="2" destOrd="0" presId="urn:microsoft.com/office/officeart/2005/8/layout/hList7"/>
    <dgm:cxn modelId="{BE67901A-D210-4B87-9021-7D82C6C6A199}" type="presParOf" srcId="{EF60AA05-0F15-45F9-BE99-143966484837}" destId="{4B25BE79-08D1-4788-A67F-61B89FAD1420}" srcOrd="3" destOrd="0" presId="urn:microsoft.com/office/officeart/2005/8/layout/hList7"/>
    <dgm:cxn modelId="{BA25FAEA-5AB2-49B2-B4E1-410772A3531C}" type="presParOf" srcId="{E9E30854-0488-4F67-A29C-6C767B03696E}" destId="{36E21D90-E5DA-415E-AA4E-10EE6EA32015}" srcOrd="5" destOrd="0" presId="urn:microsoft.com/office/officeart/2005/8/layout/hList7"/>
    <dgm:cxn modelId="{D81EB340-17B2-4F1C-BF47-A2B6E0F075E6}" type="presParOf" srcId="{E9E30854-0488-4F67-A29C-6C767B03696E}" destId="{D1A60D54-3E70-44F8-B3DE-C3800F3E489D}" srcOrd="6" destOrd="0" presId="urn:microsoft.com/office/officeart/2005/8/layout/hList7"/>
    <dgm:cxn modelId="{933F21B3-62BA-42E7-9CD7-1BDEEC5F75AF}" type="presParOf" srcId="{D1A60D54-3E70-44F8-B3DE-C3800F3E489D}" destId="{92AE3193-04C8-426F-BCB5-9FB4C07D6B2A}" srcOrd="0" destOrd="0" presId="urn:microsoft.com/office/officeart/2005/8/layout/hList7"/>
    <dgm:cxn modelId="{BB0D1E6E-A8C3-46E7-82A7-DEF35DF7886B}" type="presParOf" srcId="{D1A60D54-3E70-44F8-B3DE-C3800F3E489D}" destId="{69A3D1CC-002E-4404-89D2-D2FE00C51633}" srcOrd="1" destOrd="0" presId="urn:microsoft.com/office/officeart/2005/8/layout/hList7"/>
    <dgm:cxn modelId="{349F2C3D-B7D7-42E0-A479-9816D2A46411}" type="presParOf" srcId="{D1A60D54-3E70-44F8-B3DE-C3800F3E489D}" destId="{9D7FABBE-2855-4B06-82A8-D2196E413ECD}" srcOrd="2" destOrd="0" presId="urn:microsoft.com/office/officeart/2005/8/layout/hList7"/>
    <dgm:cxn modelId="{41DA1D5F-4266-4188-9DA1-0A10F0A9824E}" type="presParOf" srcId="{D1A60D54-3E70-44F8-B3DE-C3800F3E489D}" destId="{E1A76BB1-A3BB-496E-AFF1-BD8B9801F83D}" srcOrd="3" destOrd="0" presId="urn:microsoft.com/office/officeart/2005/8/layout/hList7"/>
    <dgm:cxn modelId="{CAFC16B7-62B4-4F89-9016-D3A54E1F28B7}" type="presParOf" srcId="{E9E30854-0488-4F67-A29C-6C767B03696E}" destId="{0ADD391A-5686-412F-8C98-40A2CFA05D98}" srcOrd="7" destOrd="0" presId="urn:microsoft.com/office/officeart/2005/8/layout/hList7"/>
    <dgm:cxn modelId="{3B31AABB-0BA0-49D2-8414-F1A606669D64}" type="presParOf" srcId="{E9E30854-0488-4F67-A29C-6C767B03696E}" destId="{FBFC67ED-A6FA-4E15-AD49-A18434226F28}" srcOrd="8" destOrd="0" presId="urn:microsoft.com/office/officeart/2005/8/layout/hList7"/>
    <dgm:cxn modelId="{9689B158-E94C-4387-A908-244508D2BCC7}" type="presParOf" srcId="{FBFC67ED-A6FA-4E15-AD49-A18434226F28}" destId="{A06597D3-1165-4C52-A4CD-F65728DF9144}" srcOrd="0" destOrd="0" presId="urn:microsoft.com/office/officeart/2005/8/layout/hList7"/>
    <dgm:cxn modelId="{1D415C97-F660-4FBF-9C76-4C5B4BFDF55C}" type="presParOf" srcId="{FBFC67ED-A6FA-4E15-AD49-A18434226F28}" destId="{FF1D9843-12B1-43A7-8AA1-71347244AE70}" srcOrd="1" destOrd="0" presId="urn:microsoft.com/office/officeart/2005/8/layout/hList7"/>
    <dgm:cxn modelId="{48F6A630-F9DA-45B1-B8D4-A3932BABD3B0}" type="presParOf" srcId="{FBFC67ED-A6FA-4E15-AD49-A18434226F28}" destId="{74FDA300-3977-4759-AC70-C0B2DD17A495}" srcOrd="2" destOrd="0" presId="urn:microsoft.com/office/officeart/2005/8/layout/hList7"/>
    <dgm:cxn modelId="{FE74101A-F7E7-4735-BD07-144B0C32FBB9}" type="presParOf" srcId="{FBFC67ED-A6FA-4E15-AD49-A18434226F28}" destId="{6DA56121-3287-403D-ABB9-F42FC8307B45}" srcOrd="3" destOrd="0" presId="urn:microsoft.com/office/officeart/2005/8/layout/hList7"/>
    <dgm:cxn modelId="{2E61FB58-FEC2-492E-B1EB-09FED1E9BCD5}" type="presParOf" srcId="{E9E30854-0488-4F67-A29C-6C767B03696E}" destId="{CD6AE09F-9B9F-40C2-8942-7312DD81E969}" srcOrd="9" destOrd="0" presId="urn:microsoft.com/office/officeart/2005/8/layout/hList7"/>
    <dgm:cxn modelId="{B6C59001-7366-40B3-BBC6-B987EB0336B7}" type="presParOf" srcId="{E9E30854-0488-4F67-A29C-6C767B03696E}" destId="{03399967-F9A0-4B4B-B661-933DAA697DF7}" srcOrd="10" destOrd="0" presId="urn:microsoft.com/office/officeart/2005/8/layout/hList7"/>
    <dgm:cxn modelId="{5A047258-2BD4-41A5-B402-54B3A7EFE740}" type="presParOf" srcId="{03399967-F9A0-4B4B-B661-933DAA697DF7}" destId="{E2500364-F99C-4650-B7F0-73C2177FFBDC}" srcOrd="0" destOrd="0" presId="urn:microsoft.com/office/officeart/2005/8/layout/hList7"/>
    <dgm:cxn modelId="{89C5E6ED-2BB8-43E1-A984-5B62F75D67AF}" type="presParOf" srcId="{03399967-F9A0-4B4B-B661-933DAA697DF7}" destId="{A292FB89-C0BB-480C-AC8E-3DBE35DCEBF0}" srcOrd="1" destOrd="0" presId="urn:microsoft.com/office/officeart/2005/8/layout/hList7"/>
    <dgm:cxn modelId="{A875676E-2C8C-446E-8964-373B64F60BF5}" type="presParOf" srcId="{03399967-F9A0-4B4B-B661-933DAA697DF7}" destId="{931BAFD6-5DB4-4FC5-8A18-32C1216F4FCE}" srcOrd="2" destOrd="0" presId="urn:microsoft.com/office/officeart/2005/8/layout/hList7"/>
    <dgm:cxn modelId="{6CB4EF15-315D-459F-91A5-40412B351D79}" type="presParOf" srcId="{03399967-F9A0-4B4B-B661-933DAA697DF7}" destId="{DCD21658-ACF0-4C24-8DF3-0FD84BB57457}" srcOrd="3" destOrd="0" presId="urn:microsoft.com/office/officeart/2005/8/layout/hList7"/>
    <dgm:cxn modelId="{C3FDEAAE-37CB-43B6-90AF-5C77A006F2E2}" type="presParOf" srcId="{E9E30854-0488-4F67-A29C-6C767B03696E}" destId="{21810036-E30B-42E1-970C-0E9267885CBF}" srcOrd="11" destOrd="0" presId="urn:microsoft.com/office/officeart/2005/8/layout/hList7"/>
    <dgm:cxn modelId="{9199C53E-AB8F-401C-87D9-519D25C0CD7E}" type="presParOf" srcId="{E9E30854-0488-4F67-A29C-6C767B03696E}" destId="{9B39252B-6064-479A-AC60-18AA6F5E67ED}" srcOrd="12" destOrd="0" presId="urn:microsoft.com/office/officeart/2005/8/layout/hList7"/>
    <dgm:cxn modelId="{2FF7B9CD-DDF1-447F-B92E-86CEA503B084}" type="presParOf" srcId="{9B39252B-6064-479A-AC60-18AA6F5E67ED}" destId="{772AD9E4-9EA2-4891-9A2D-BED789554D5C}" srcOrd="0" destOrd="0" presId="urn:microsoft.com/office/officeart/2005/8/layout/hList7"/>
    <dgm:cxn modelId="{B0FCE349-420B-4630-BD6E-4322C87BE9BA}" type="presParOf" srcId="{9B39252B-6064-479A-AC60-18AA6F5E67ED}" destId="{43E00D90-E307-478D-B9B0-086BCA2C78AF}" srcOrd="1" destOrd="0" presId="urn:microsoft.com/office/officeart/2005/8/layout/hList7"/>
    <dgm:cxn modelId="{38CD79E1-E7F1-4FF2-81E3-C1B16D1B2043}" type="presParOf" srcId="{9B39252B-6064-479A-AC60-18AA6F5E67ED}" destId="{7B36144A-F4F1-45BC-8882-9F722F7EA704}" srcOrd="2" destOrd="0" presId="urn:microsoft.com/office/officeart/2005/8/layout/hList7"/>
    <dgm:cxn modelId="{AC09BF11-3513-43B6-AC8B-526A19D953F8}" type="presParOf" srcId="{9B39252B-6064-479A-AC60-18AA6F5E67ED}" destId="{0FE3F3D2-D95D-4C54-B03A-EBD427A142D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32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t" anchorCtr="0" compatLnSpc="1">
            <a:prstTxWarp prst="textNoShape">
              <a:avLst/>
            </a:prstTxWarp>
          </a:bodyPr>
          <a:lstStyle>
            <a:lvl1pPr defTabSz="928265">
              <a:defRPr sz="1200"/>
            </a:lvl1pPr>
          </a:lstStyle>
          <a:p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174" y="0"/>
            <a:ext cx="301232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t" anchorCtr="0" compatLnSpc="1">
            <a:prstTxWarp prst="textNoShape">
              <a:avLst/>
            </a:prstTxWarp>
          </a:bodyPr>
          <a:lstStyle>
            <a:lvl1pPr algn="r" defTabSz="928265">
              <a:defRPr sz="1200"/>
            </a:lvl1pPr>
          </a:lstStyle>
          <a:p>
            <a:r>
              <a:rPr lang="en-US" smtClean="0"/>
              <a:t>1/17/2019</a:t>
            </a:r>
            <a:endParaRPr lang="en-US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2381"/>
            <a:ext cx="301232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b" anchorCtr="0" compatLnSpc="1">
            <a:prstTxWarp prst="textNoShape">
              <a:avLst/>
            </a:prstTxWarp>
          </a:bodyPr>
          <a:lstStyle>
            <a:lvl1pPr defTabSz="928265">
              <a:defRPr sz="1200"/>
            </a:lvl1pPr>
          </a:lstStyle>
          <a:p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174" y="8772381"/>
            <a:ext cx="301232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b" anchorCtr="0" compatLnSpc="1">
            <a:prstTxWarp prst="textNoShape">
              <a:avLst/>
            </a:prstTxWarp>
          </a:bodyPr>
          <a:lstStyle>
            <a:lvl1pPr algn="r" defTabSz="928265">
              <a:defRPr sz="1200"/>
            </a:lvl1pPr>
          </a:lstStyle>
          <a:p>
            <a:fld id="{27E0E851-9FA3-4116-A209-2E687D092A3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304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32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17" tIns="46409" rIns="92817" bIns="46409" numCol="1" anchor="t" anchorCtr="0" compatLnSpc="1">
            <a:prstTxWarp prst="textNoShape">
              <a:avLst/>
            </a:prstTxWarp>
          </a:bodyPr>
          <a:lstStyle>
            <a:lvl1pPr defTabSz="928265"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48" y="0"/>
            <a:ext cx="301232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17" tIns="46409" rIns="92817" bIns="46409" numCol="1" anchor="t" anchorCtr="0" compatLnSpc="1">
            <a:prstTxWarp prst="textNoShape">
              <a:avLst/>
            </a:prstTxWarp>
          </a:bodyPr>
          <a:lstStyle>
            <a:lvl1pPr algn="r" defTabSz="928265">
              <a:defRPr sz="1200"/>
            </a:lvl1pPr>
          </a:lstStyle>
          <a:p>
            <a:r>
              <a:rPr lang="en-US" smtClean="0"/>
              <a:t>1/17/2019</a:t>
            </a: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5" y="4387772"/>
            <a:ext cx="5096092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17" tIns="46409" rIns="92817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960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17" tIns="46409" rIns="92817" bIns="46409" numCol="1" anchor="b" anchorCtr="0" compatLnSpc="1">
            <a:prstTxWarp prst="textNoShape">
              <a:avLst/>
            </a:prstTxWarp>
          </a:bodyPr>
          <a:lstStyle>
            <a:lvl1pPr defTabSz="928265"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48" y="8773960"/>
            <a:ext cx="301232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17" tIns="46409" rIns="92817" bIns="46409" numCol="1" anchor="b" anchorCtr="0" compatLnSpc="1">
            <a:prstTxWarp prst="textNoShape">
              <a:avLst/>
            </a:prstTxWarp>
          </a:bodyPr>
          <a:lstStyle>
            <a:lvl1pPr algn="r" defTabSz="928265">
              <a:defRPr sz="1200"/>
            </a:lvl1pPr>
          </a:lstStyle>
          <a:p>
            <a:fld id="{FB9BD454-97FE-4193-898C-288BABF199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10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8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Minnesota is not big enough to produce</a:t>
            </a:r>
            <a:r>
              <a:rPr lang="en-US" baseline="0" dirty="0" smtClean="0"/>
              <a:t> all food necessary under an alternative reality of no agricultural R&amp;D.  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7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174" name="Picture 6" descr="UofM-3_T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10000"/>
            <a:ext cx="77724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/>
            </a:lvl1pPr>
            <a:lvl2pPr>
              <a:buClr>
                <a:schemeClr val="bg2">
                  <a:lumMod val="60000"/>
                  <a:lumOff val="40000"/>
                </a:schemeClr>
              </a:buClr>
              <a:buSzPct val="50000"/>
              <a:buFont typeface="Wingdings" pitchFamily="2" charset="2"/>
              <a:buChar char=""/>
              <a:defRPr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buClr>
                <a:schemeClr val="accent2"/>
              </a:buClr>
              <a:buSzPct val="90000"/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buClr>
                <a:schemeClr val="accent2"/>
              </a:buClr>
              <a:buSzPct val="92000"/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6" name="Picture 12" descr="UofM-3_TM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0548"/>
            <a:ext cx="8847458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Agricultural Research, Education, Extension and Technology Transfer (AGREETT)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0454" y="1598720"/>
            <a:ext cx="8301778" cy="685800"/>
          </a:xfrm>
        </p:spPr>
        <p:txBody>
          <a:bodyPr anchor="b"/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Update Presented to Minnesota House Agriculture and Food, Finance and Policy Division, January 17, 2019</a:t>
            </a:r>
          </a:p>
        </p:txBody>
      </p:sp>
      <p:pic>
        <p:nvPicPr>
          <p:cNvPr id="32" name="Picture 31" descr="Campus field and lab research sh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10" y="2438399"/>
            <a:ext cx="2964960" cy="1976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050711_7434_v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2" y="4553675"/>
            <a:ext cx="1978540" cy="128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698" y="2438401"/>
            <a:ext cx="1496006" cy="198107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08" y="2438399"/>
            <a:ext cx="1440783" cy="198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student cow small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0"/>
            <a:ext cx="2052929" cy="198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61152"/>
            <a:ext cx="1455176" cy="131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5" descr="2FEL127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22" y="4568550"/>
            <a:ext cx="1987810" cy="128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7" descr="14-Meeker C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39" y="4553675"/>
            <a:ext cx="1945028" cy="129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38" descr="home-grapes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4" y="4573358"/>
            <a:ext cx="463083" cy="126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 bwMode="auto">
          <a:xfrm>
            <a:off x="2985872" y="1420553"/>
            <a:ext cx="2576728" cy="0"/>
          </a:xfrm>
          <a:prstGeom prst="line">
            <a:avLst/>
          </a:prstGeom>
          <a:solidFill>
            <a:schemeClr val="accent1"/>
          </a:solidFill>
          <a:ln w="53975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78" y="0"/>
            <a:ext cx="7772400" cy="990600"/>
          </a:xfrm>
        </p:spPr>
        <p:txBody>
          <a:bodyPr/>
          <a:lstStyle/>
          <a:p>
            <a:r>
              <a:rPr lang="en-US" dirty="0" smtClean="0"/>
              <a:t>AGREETT Extension Educators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582" y="2714786"/>
            <a:ext cx="2254578" cy="584775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Diane K. DeWitte</a:t>
            </a:r>
            <a:endParaRPr lang="en-US" sz="10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Swine Production</a:t>
            </a:r>
            <a:endParaRPr lang="en-US" sz="16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465" y="2714786"/>
            <a:ext cx="1751033" cy="584775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Jared Goplen</a:t>
            </a:r>
            <a:endParaRPr lang="en-US" sz="10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Crop Systems</a:t>
            </a:r>
            <a:endParaRPr lang="en-US" sz="16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8449" y="2714786"/>
            <a:ext cx="2118253" cy="584775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Annie Klodd</a:t>
            </a:r>
            <a:endParaRPr lang="en-US" sz="10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Fruit and Vegetable</a:t>
            </a:r>
            <a:endParaRPr lang="en-US" sz="16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6126" y="5321040"/>
            <a:ext cx="1930723" cy="584775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Annalisa Hultberg</a:t>
            </a:r>
            <a:endParaRPr lang="en-US" sz="10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Food Safety</a:t>
            </a:r>
            <a:endParaRPr lang="en-US" sz="16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792" r="3189"/>
          <a:stretch/>
        </p:blipFill>
        <p:spPr>
          <a:xfrm>
            <a:off x="545882" y="1066800"/>
            <a:ext cx="1425600" cy="16459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62" y="1066800"/>
            <a:ext cx="1282356" cy="16459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3181" r="8332"/>
          <a:stretch/>
        </p:blipFill>
        <p:spPr>
          <a:xfrm>
            <a:off x="6588798" y="1066800"/>
            <a:ext cx="1500030" cy="16459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636" y="3581400"/>
            <a:ext cx="1284354" cy="1645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72" y="3630276"/>
            <a:ext cx="1383066" cy="16459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13" name="TextBox 12"/>
          <p:cNvSpPr txBox="1"/>
          <p:nvPr/>
        </p:nvSpPr>
        <p:spPr>
          <a:xfrm>
            <a:off x="91062" y="5268525"/>
            <a:ext cx="2347338" cy="584775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Chryseis Modderman</a:t>
            </a:r>
            <a:endParaRPr lang="en-US" sz="10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Crop Systems</a:t>
            </a:r>
            <a:endParaRPr lang="en-US" sz="16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721" y="3622605"/>
            <a:ext cx="1286640" cy="16459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15" name="TextBox 14"/>
          <p:cNvSpPr txBox="1"/>
          <p:nvPr/>
        </p:nvSpPr>
        <p:spPr>
          <a:xfrm>
            <a:off x="3461465" y="5292638"/>
            <a:ext cx="1751033" cy="584775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Anne Sawyer</a:t>
            </a:r>
            <a:endParaRPr lang="en-US" sz="10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Food Safety</a:t>
            </a:r>
            <a:endParaRPr lang="en-US" sz="16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12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AGREETT Investment Summary: Personnel </a:t>
            </a:r>
            <a:r>
              <a:rPr lang="en-US" dirty="0" smtClean="0"/>
              <a:t>Hiring </a:t>
            </a:r>
            <a:r>
              <a:rPr lang="en-US" u="sng" dirty="0" smtClean="0"/>
              <a:t>In Process</a:t>
            </a:r>
            <a:endParaRPr lang="en-US" u="sng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265201" y="1607125"/>
            <a:ext cx="4191000" cy="3600354"/>
          </a:xfrm>
        </p:spPr>
        <p:txBody>
          <a:bodyPr/>
          <a:lstStyle/>
          <a:p>
            <a:r>
              <a:rPr lang="en-US" sz="2400" i="1" u="sng" dirty="0" smtClean="0"/>
              <a:t>CFANS:</a:t>
            </a:r>
          </a:p>
          <a:p>
            <a:pPr lvl="1"/>
            <a:r>
              <a:rPr lang="en-US" sz="1800" dirty="0" smtClean="0"/>
              <a:t>Turkey Repro Physiology</a:t>
            </a:r>
          </a:p>
          <a:p>
            <a:pPr lvl="1"/>
            <a:r>
              <a:rPr lang="en-US" sz="1800" dirty="0" smtClean="0"/>
              <a:t>Cropping Systems Agronomy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Agricultural Climatology (Ext.)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Weed Scientist (Ext.)</a:t>
            </a:r>
          </a:p>
          <a:p>
            <a:pPr lvl="1"/>
            <a:r>
              <a:rPr lang="en-US" sz="1800" dirty="0" smtClean="0"/>
              <a:t>Forest Biometrics and Productivity</a:t>
            </a:r>
          </a:p>
          <a:p>
            <a:pPr lvl="1"/>
            <a:r>
              <a:rPr lang="en-US" sz="1800" dirty="0" smtClean="0"/>
              <a:t>Functional Genomics Entomology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456201" y="1599721"/>
            <a:ext cx="4696385" cy="360035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400" i="1" u="sng" kern="0" dirty="0" smtClean="0"/>
              <a:t>CVM:</a:t>
            </a:r>
          </a:p>
          <a:p>
            <a:pPr lvl="1" eaLnBrk="1" hangingPunct="1"/>
            <a:r>
              <a:rPr lang="en-US" sz="1800" kern="0" dirty="0" smtClean="0">
                <a:solidFill>
                  <a:srgbClr val="FF0000"/>
                </a:solidFill>
              </a:rPr>
              <a:t>Food Animal Pharmacologist &amp; Toxicologist (Ext.)</a:t>
            </a:r>
          </a:p>
          <a:p>
            <a:pPr lvl="1" eaLnBrk="1" hangingPunct="1"/>
            <a:endParaRPr lang="en-US" sz="1800" i="1" u="sng" kern="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i="1" u="sng" kern="0" dirty="0" smtClean="0"/>
              <a:t>Extension Educators:</a:t>
            </a:r>
          </a:p>
          <a:p>
            <a:pPr lvl="1" eaLnBrk="1" hangingPunct="1"/>
            <a:r>
              <a:rPr lang="en-US" sz="1800" kern="0" dirty="0" smtClean="0"/>
              <a:t>Agricultural Water Quality</a:t>
            </a:r>
          </a:p>
          <a:p>
            <a:pPr lvl="1" eaLnBrk="1" hangingPunct="1"/>
            <a:r>
              <a:rPr lang="en-US" sz="1800" kern="0" dirty="0" smtClean="0"/>
              <a:t>Food Systems Agriculture</a:t>
            </a:r>
          </a:p>
          <a:p>
            <a:pPr lvl="1" eaLnBrk="1" hangingPunct="1"/>
            <a:r>
              <a:rPr lang="en-US" sz="1800" kern="0" dirty="0" smtClean="0"/>
              <a:t>Cattle Production</a:t>
            </a:r>
          </a:p>
          <a:p>
            <a:pPr marL="457200" lvl="1" indent="0" eaLnBrk="1" hangingPunct="1">
              <a:buNone/>
            </a:pPr>
            <a:endParaRPr lang="en-US" sz="1800" kern="0" dirty="0" smtClean="0"/>
          </a:p>
          <a:p>
            <a:pPr lvl="1" eaLnBrk="1" hangingPunct="1"/>
            <a:endParaRPr lang="en-US" sz="18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8579"/>
            <a:ext cx="8382000" cy="1143000"/>
          </a:xfrm>
        </p:spPr>
        <p:txBody>
          <a:bodyPr/>
          <a:lstStyle/>
          <a:p>
            <a:r>
              <a:rPr lang="en-US" sz="3200" dirty="0" smtClean="0"/>
              <a:t>Rapid Agricultural Response Fund Grant Program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2226" y="1072451"/>
            <a:ext cx="8313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Purpose: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	Responses to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current and emerging agricultural threats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that have 	economic, environmental, and biological consequences.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376" y="2088114"/>
            <a:ext cx="747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Status: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	20 Projects FY18-FY19 and 10 More Announced this Week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526" y="2796000"/>
            <a:ext cx="80083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Examples of Work Funded: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Entomology –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Resistance Management in Soybean Aphids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Animal Science –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Food Safety Interventions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for Salmonella in Turkeys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Applied Econ/Extension –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Helping Financially Stressed Farmers Identify Options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Forest Resources/Extension –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Landscape Risks and Management of Emerald 	Ash borer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Veterinary Medicine –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Surveillance to Control Influenza in Swine</a:t>
            </a:r>
          </a:p>
        </p:txBody>
      </p:sp>
    </p:spTree>
    <p:extLst>
      <p:ext uri="{BB962C8B-B14F-4D97-AF65-F5344CB8AC3E}">
        <p14:creationId xmlns:p14="http://schemas.microsoft.com/office/powerpoint/2010/main" val="141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32"/>
            <a:ext cx="7772400" cy="904568"/>
          </a:xfrm>
        </p:spPr>
        <p:txBody>
          <a:bodyPr/>
          <a:lstStyle/>
          <a:p>
            <a:r>
              <a:rPr lang="en-US" dirty="0" smtClean="0"/>
              <a:t>Avian Influenza Grant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054" y="636999"/>
            <a:ext cx="855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Purpose: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       Determine the causes , susceptibility and treatment of avian influenza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12" y="1324747"/>
            <a:ext cx="839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Status: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Twenty Researchers Awarded Projects in Two Rounds of Funding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709" y="2028885"/>
            <a:ext cx="85690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Examples of Work Funded: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Veterinary Medicine:- Genome Sequencing to Determine if Gulls Carry Influenza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Bio-Engineering –  Evaluate Low-Thermal Heating of Barns to Sterilize Strains of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Airborne AI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Veterinary Medicine – Investment in Veterinary Diagnostic  Lab Upgrades and Willmar Testing Facility – Led to Rapid Detection in 2018.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Emergency Preparedness Training with U of MN, Mn. Dept. of Ag., and Board of Animal Health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Extension Biosecurity  Education and Training Mobile Facility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62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15783"/>
            <a:ext cx="7772400" cy="609600"/>
          </a:xfrm>
        </p:spPr>
        <p:txBody>
          <a:bodyPr/>
          <a:lstStyle/>
          <a:p>
            <a:r>
              <a:rPr lang="en-US" dirty="0" smtClean="0"/>
              <a:t>Bridge &amp; Development Grants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399" y="646471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Purpose: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Help Faculty Start and Align Grants for Federal Funding that Support AGREETT Issues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7" y="1447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Status: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Six faculty members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have received Bridge &amp; Development grants in support of their work.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     Third round will be awarded in February.</a:t>
            </a:r>
            <a:endParaRPr lang="en-US" sz="1800" b="1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9" y="2895600"/>
            <a:ext cx="8839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Examples of Work Funded: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Soil Water Climate/Extension  - Faculty member performed preliminary experiments to support Federal grant application awarded for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integrating cover crops with Fall manure.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Agronomy and Plant Genetics – Faculty bridged NSF grant on genetic variants in grains reducing yields – enabled keeping personnel on project through grant transition.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17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64" y="304800"/>
            <a:ext cx="7772400" cy="1143000"/>
          </a:xfrm>
        </p:spPr>
        <p:txBody>
          <a:bodyPr/>
          <a:lstStyle/>
          <a:p>
            <a:r>
              <a:rPr lang="en-US" sz="6000" dirty="0" smtClean="0"/>
              <a:t>Facilities Investment</a:t>
            </a:r>
            <a:endParaRPr lang="en-US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676400"/>
            <a:ext cx="6662737" cy="22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4419600"/>
            <a:ext cx="347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2848181"/>
            <a:ext cx="3886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64" y="4114801"/>
            <a:ext cx="2288761" cy="177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2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r>
              <a:rPr lang="en-US" dirty="0" smtClean="0"/>
              <a:t>Meet AGREETT Faculty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026830"/>
            <a:ext cx="2554731" cy="304850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3530599" cy="1569660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Joleen Hadrich</a:t>
            </a:r>
            <a:endParaRPr lang="en-US" sz="1200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CFANS/Applied Econ.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Farm Management</a:t>
            </a: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Extension</a:t>
            </a:r>
            <a:endParaRPr lang="en-US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89231"/>
            <a:ext cx="2733675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1" y="4191000"/>
            <a:ext cx="3530599" cy="1569660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Noelle Noyes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Vet. Population Med.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Antimicrobial Resistance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Management Extension</a:t>
            </a:r>
            <a:endParaRPr lang="en-US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180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7338"/>
          </a:xfrm>
        </p:spPr>
        <p:txBody>
          <a:bodyPr/>
          <a:lstStyle/>
          <a:p>
            <a:r>
              <a:rPr lang="en-US" sz="2800" b="1" dirty="0" smtClean="0"/>
              <a:t>First project to conduct dairy research using data from multiple large datasets </a:t>
            </a:r>
          </a:p>
          <a:p>
            <a:pPr lvl="1"/>
            <a:r>
              <a:rPr lang="en-US" sz="1800" dirty="0" smtClean="0"/>
              <a:t>94 MN dairy farms participating in project who use DHIA </a:t>
            </a:r>
            <a:r>
              <a:rPr lang="en-US" sz="1800" u="sng" dirty="0" smtClean="0"/>
              <a:t>and </a:t>
            </a:r>
            <a:r>
              <a:rPr lang="en-US" sz="1800" dirty="0" smtClean="0"/>
              <a:t>participate in MN Farm Business Management Association (FINBIN data)</a:t>
            </a:r>
          </a:p>
          <a:p>
            <a:endParaRPr lang="en-US" sz="700" dirty="0"/>
          </a:p>
          <a:p>
            <a:endParaRPr lang="en-US" sz="2400" b="1" dirty="0" smtClean="0"/>
          </a:p>
          <a:p>
            <a:r>
              <a:rPr lang="en-US" sz="2400" b="1" dirty="0" smtClean="0"/>
              <a:t>Helps farmers understand and evaluate comprehensive dairy management decisions </a:t>
            </a:r>
          </a:p>
          <a:p>
            <a:pPr lvl="1"/>
            <a:r>
              <a:rPr lang="en-US" sz="1800" dirty="0" smtClean="0"/>
              <a:t>Milk production</a:t>
            </a:r>
            <a:r>
              <a:rPr lang="en-US" sz="1800" dirty="0"/>
              <a:t> </a:t>
            </a:r>
            <a:r>
              <a:rPr lang="en-US" sz="1800" dirty="0" smtClean="0"/>
              <a:t>and quality attributes</a:t>
            </a:r>
          </a:p>
          <a:p>
            <a:pPr lvl="1"/>
            <a:r>
              <a:rPr lang="en-US" sz="1800" dirty="0" smtClean="0"/>
              <a:t>Animal health and welfare</a:t>
            </a:r>
          </a:p>
          <a:p>
            <a:pPr lvl="1"/>
            <a:r>
              <a:rPr lang="en-US" sz="1800" dirty="0" smtClean="0"/>
              <a:t>Financial performance</a:t>
            </a: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Enhancing the economic viability of Minnesota’s Dairy Farms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600200" y="5181600"/>
            <a:ext cx="6400800" cy="736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r>
              <a:rPr lang="en-US" dirty="0" smtClean="0"/>
              <a:t>THANK YOU… and our Agricultural and Food Partners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62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pardey\Google Drive\2016 Buhr-Pardey\2016 -- Minnesota CFANS\PRODUCTIVITY\2016 version\Figures\MN_200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2004" r="7034" b="10140"/>
          <a:stretch/>
        </p:blipFill>
        <p:spPr bwMode="auto">
          <a:xfrm>
            <a:off x="933837" y="1321435"/>
            <a:ext cx="3730625" cy="4286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ppardey\Google Drive\2016 Buhr-Pardey\2016 -- Minnesota CFANS\PRODUCTIVITY\2016 version\Figures\MN_2007NoR&amp;D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0572" r="6168" b="9366"/>
          <a:stretch/>
        </p:blipFill>
        <p:spPr bwMode="auto">
          <a:xfrm>
            <a:off x="5385743" y="1219200"/>
            <a:ext cx="3698240" cy="4388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4008" y="-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 in Agricultural Productivity Research….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Natural Resource Footprint of Agriculture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0518" y="5589293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2312" y="5534224"/>
            <a:ext cx="175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</a:t>
            </a:r>
            <a:r>
              <a:rPr lang="en-US" dirty="0" smtClean="0"/>
              <a:t> Ag R&amp;D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14452" y="1561589"/>
            <a:ext cx="241382" cy="4042348"/>
            <a:chOff x="774008" y="1447800"/>
            <a:chExt cx="241382" cy="404234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74008" y="1447800"/>
              <a:ext cx="0" cy="4042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74008" y="1447800"/>
              <a:ext cx="2405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4879" y="5486400"/>
              <a:ext cx="2405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53318" y="1485389"/>
            <a:ext cx="241382" cy="4042348"/>
            <a:chOff x="774008" y="1447800"/>
            <a:chExt cx="241382" cy="404234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74008" y="1447800"/>
              <a:ext cx="0" cy="4042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74008" y="1447800"/>
              <a:ext cx="2405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4879" y="5486400"/>
              <a:ext cx="2405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H="1">
            <a:off x="71718" y="3582763"/>
            <a:ext cx="742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511455" y="3568547"/>
            <a:ext cx="742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65533" y="1034534"/>
            <a:ext cx="241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Total Acres: 51 million</a:t>
            </a:r>
            <a:endParaRPr lang="en-US" sz="1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-4482" y="3089337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Farmed</a:t>
            </a:r>
          </a:p>
          <a:p>
            <a:r>
              <a:rPr lang="en-US" sz="1400" i="1" dirty="0" smtClean="0"/>
              <a:t>Acres</a:t>
            </a:r>
            <a:endParaRPr lang="en-US" sz="1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940" y="3668800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26.9</a:t>
            </a:r>
          </a:p>
          <a:p>
            <a:r>
              <a:rPr lang="en-US" dirty="0" smtClean="0"/>
              <a:t>Mill.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12912" y="3045327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Farmed</a:t>
            </a:r>
          </a:p>
          <a:p>
            <a:r>
              <a:rPr lang="en-US" sz="1400" i="1" dirty="0" smtClean="0"/>
              <a:t>Acres</a:t>
            </a:r>
            <a:endParaRPr lang="en-US" sz="1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49334" y="3624790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57.5</a:t>
            </a:r>
          </a:p>
          <a:p>
            <a:r>
              <a:rPr lang="en-US" dirty="0" smtClean="0"/>
              <a:t>Mill.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Trends in Agricultural Research and Development Investment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467600" cy="43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39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Minnesota Chooses to Invest in Ag R&amp;D</a:t>
            </a:r>
            <a:br>
              <a:rPr lang="en-US" sz="3600" dirty="0" smtClean="0"/>
            </a:br>
            <a:r>
              <a:rPr lang="en-US" sz="2000" dirty="0" smtClean="0"/>
              <a:t>AGREETT: Mn. Stat. 2015 Supplement Section 41A.14, Amended 2016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050" y="1293779"/>
            <a:ext cx="7772400" cy="3962400"/>
          </a:xfrm>
        </p:spPr>
        <p:txBody>
          <a:bodyPr/>
          <a:lstStyle/>
          <a:p>
            <a:r>
              <a:rPr lang="en-US" sz="2400" dirty="0" smtClean="0"/>
              <a:t>Key Features:</a:t>
            </a:r>
          </a:p>
          <a:p>
            <a:pPr lvl="1"/>
            <a:r>
              <a:rPr lang="en-US" sz="2000" b="1" dirty="0" smtClean="0"/>
              <a:t>Purpose: </a:t>
            </a:r>
            <a:r>
              <a:rPr lang="en-US" sz="2000" dirty="0" smtClean="0"/>
              <a:t>support agricultural productivity growth through research, education and extension through long-term base funding. </a:t>
            </a:r>
          </a:p>
          <a:p>
            <a:pPr lvl="1"/>
            <a:r>
              <a:rPr lang="en-US" sz="2000" b="1" dirty="0" smtClean="0"/>
              <a:t>Priority:</a:t>
            </a:r>
            <a:r>
              <a:rPr lang="en-US" sz="2000" dirty="0" smtClean="0"/>
              <a:t> “human infrastructure” -  deploy technology to use</a:t>
            </a:r>
          </a:p>
          <a:p>
            <a:pPr lvl="1"/>
            <a:r>
              <a:rPr lang="en-US" sz="2000" b="1" dirty="0" smtClean="0"/>
              <a:t>Advisory Panel:</a:t>
            </a:r>
            <a:r>
              <a:rPr lang="en-US" sz="2000" dirty="0" smtClean="0"/>
              <a:t> </a:t>
            </a:r>
          </a:p>
          <a:p>
            <a:pPr lvl="2"/>
            <a:r>
              <a:rPr lang="en-US" sz="1800" b="1" dirty="0" smtClean="0"/>
              <a:t>Co-Chaired</a:t>
            </a:r>
            <a:r>
              <a:rPr lang="en-US" sz="1800" dirty="0" smtClean="0"/>
              <a:t>: Commissioner and College of Food, Agricultural and Natural Resource Sciences representative.</a:t>
            </a:r>
          </a:p>
          <a:p>
            <a:pPr lvl="2"/>
            <a:r>
              <a:rPr lang="en-US" sz="1800" b="1" dirty="0" smtClean="0"/>
              <a:t>Panel Representatives</a:t>
            </a:r>
            <a:r>
              <a:rPr lang="en-US" sz="1800" dirty="0" smtClean="0"/>
              <a:t>: MSCU, Farm Bureau, Farmers Union, Statewide Ag, Commodity Councils, Forest Products, Organic or Sustainable Ag, Statewide Env. And Nat. Res. </a:t>
            </a:r>
          </a:p>
          <a:p>
            <a:pPr lvl="2"/>
            <a:r>
              <a:rPr lang="en-US" sz="1800" b="1" dirty="0" smtClean="0"/>
              <a:t>Panel Role: </a:t>
            </a:r>
            <a:r>
              <a:rPr lang="en-US" sz="1800" dirty="0" smtClean="0"/>
              <a:t>Advisory on agricultural positions and investment, prioritization, engagement with UMN on selection and review, advisory financial.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589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AGREETT Funds Appropriated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267200"/>
          </a:xfrm>
        </p:spPr>
        <p:txBody>
          <a:bodyPr/>
          <a:lstStyle/>
          <a:p>
            <a:r>
              <a:rPr lang="en-US" sz="2800" dirty="0" smtClean="0"/>
              <a:t>Total Funds $9.3 million per year to Dept. of Agriculture.</a:t>
            </a:r>
          </a:p>
          <a:p>
            <a:r>
              <a:rPr lang="en-US" sz="2800" dirty="0" smtClean="0"/>
              <a:t>Designations: </a:t>
            </a:r>
          </a:p>
          <a:p>
            <a:pPr lvl="1"/>
            <a:r>
              <a:rPr lang="en-US" sz="2400" dirty="0" smtClean="0"/>
              <a:t>~$4.8 million delegated to consultative prioritization – MDA, UMN, AGREETT Advisory Panel</a:t>
            </a:r>
          </a:p>
          <a:p>
            <a:pPr lvl="1"/>
            <a:r>
              <a:rPr lang="en-US" sz="2400" dirty="0"/>
              <a:t>$2 million for MAELC Grants </a:t>
            </a:r>
            <a:r>
              <a:rPr lang="en-US" sz="2400" dirty="0" smtClean="0"/>
              <a:t>FBM</a:t>
            </a:r>
          </a:p>
          <a:p>
            <a:pPr lvl="1"/>
            <a:r>
              <a:rPr lang="en-US" sz="2400" dirty="0" smtClean="0"/>
              <a:t>$1 million for research on Avian Influenza</a:t>
            </a:r>
          </a:p>
          <a:p>
            <a:pPr lvl="1"/>
            <a:r>
              <a:rPr lang="en-US" sz="2400" dirty="0" smtClean="0"/>
              <a:t>$450,000 Wild Rice Breeding and $350,000 Potato Breeding</a:t>
            </a:r>
          </a:p>
          <a:p>
            <a:pPr lvl="1"/>
            <a:r>
              <a:rPr lang="en-US" sz="2400" dirty="0" smtClean="0"/>
              <a:t>$</a:t>
            </a:r>
            <a:r>
              <a:rPr lang="en-US" sz="2400" dirty="0"/>
              <a:t>600,000 for Rapid Agricultural Response Funding.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6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600" dirty="0" smtClean="0"/>
              <a:t>Investment Strategy: Doing the Most Good for the Most People</a:t>
            </a:r>
            <a:endParaRPr lang="en-US" sz="36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50116"/>
              </p:ext>
            </p:extLst>
          </p:nvPr>
        </p:nvGraphicFramePr>
        <p:xfrm>
          <a:off x="152400" y="1447800"/>
          <a:ext cx="8839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9800" y="4962792"/>
            <a:ext cx="5047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Sustaining Growth in Agricultural Productivity</a:t>
            </a:r>
          </a:p>
        </p:txBody>
      </p:sp>
    </p:spTree>
    <p:extLst>
      <p:ext uri="{BB962C8B-B14F-4D97-AF65-F5344CB8AC3E}">
        <p14:creationId xmlns:p14="http://schemas.microsoft.com/office/powerpoint/2010/main" val="6201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01" y="228600"/>
            <a:ext cx="7772400" cy="1143000"/>
          </a:xfrm>
        </p:spPr>
        <p:txBody>
          <a:bodyPr/>
          <a:lstStyle/>
          <a:p>
            <a:r>
              <a:rPr lang="en-US" dirty="0" smtClean="0"/>
              <a:t>AGREETT Investment Summary: Personnel Hiring Completed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5482" y="1607085"/>
            <a:ext cx="4191000" cy="3600354"/>
          </a:xfrm>
        </p:spPr>
        <p:txBody>
          <a:bodyPr/>
          <a:lstStyle/>
          <a:p>
            <a:r>
              <a:rPr lang="en-US" sz="2000" i="1" u="sng" dirty="0" smtClean="0"/>
              <a:t>CFANS:</a:t>
            </a:r>
          </a:p>
          <a:p>
            <a:pPr lvl="1"/>
            <a:r>
              <a:rPr lang="en-US" sz="1600" dirty="0" smtClean="0"/>
              <a:t>Cultivated WR (appropriation)</a:t>
            </a:r>
          </a:p>
          <a:p>
            <a:pPr lvl="1"/>
            <a:r>
              <a:rPr lang="en-US" sz="1600" dirty="0" smtClean="0"/>
              <a:t>Potato (appropriation)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Crop Systems (NCROC, Ext.)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Manure Mgmt/Water (Ext.)</a:t>
            </a:r>
          </a:p>
          <a:p>
            <a:pPr lvl="1"/>
            <a:r>
              <a:rPr lang="en-US" sz="1600" dirty="0" smtClean="0"/>
              <a:t>Soil Fertility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Farm Mgmt (Ext/CFFM)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Livestock Housing (Ext.)</a:t>
            </a:r>
          </a:p>
          <a:p>
            <a:pPr lvl="1"/>
            <a:r>
              <a:rPr lang="en-US" sz="1600" dirty="0" smtClean="0"/>
              <a:t>Animal Nutrition and Microbiome (Vet)</a:t>
            </a:r>
          </a:p>
          <a:p>
            <a:pPr lvl="1"/>
            <a:r>
              <a:rPr lang="en-US" sz="1600" dirty="0" smtClean="0"/>
              <a:t>Precision Ag-Informatics (Vet)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Beef Phys/Repro. (Ext)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$250k Research Technicians in Support of Existing Research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343401" y="1599721"/>
            <a:ext cx="4809186" cy="360035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000" i="1" u="sng" kern="0" dirty="0" smtClean="0"/>
              <a:t>CVM:</a:t>
            </a:r>
          </a:p>
          <a:p>
            <a:pPr lvl="1" eaLnBrk="1" hangingPunct="1"/>
            <a:r>
              <a:rPr lang="en-US" sz="1600" kern="0" dirty="0" smtClean="0"/>
              <a:t>Veterinary Parasitology (CFANS)</a:t>
            </a:r>
          </a:p>
          <a:p>
            <a:pPr lvl="1" eaLnBrk="1" hangingPunct="1"/>
            <a:r>
              <a:rPr lang="en-US" sz="1600" kern="0" dirty="0" smtClean="0">
                <a:solidFill>
                  <a:srgbClr val="FF0000"/>
                </a:solidFill>
              </a:rPr>
              <a:t>Bioinformation Animal Systems (Ext.) (CFANS)</a:t>
            </a:r>
          </a:p>
          <a:p>
            <a:pPr lvl="1" eaLnBrk="1" hangingPunct="1"/>
            <a:r>
              <a:rPr lang="en-US" sz="1600" kern="0" dirty="0" smtClean="0">
                <a:solidFill>
                  <a:srgbClr val="FF0000"/>
                </a:solidFill>
              </a:rPr>
              <a:t>Antimicrobial Resistance (Ext.)</a:t>
            </a:r>
          </a:p>
          <a:p>
            <a:pPr lvl="1" eaLnBrk="1" hangingPunct="1"/>
            <a:r>
              <a:rPr lang="en-US" sz="1600" kern="0" dirty="0" smtClean="0">
                <a:solidFill>
                  <a:srgbClr val="FF0000"/>
                </a:solidFill>
              </a:rPr>
              <a:t>Animal Microbes in Health and Disease (CFANS)</a:t>
            </a:r>
          </a:p>
          <a:p>
            <a:pPr lvl="1" eaLnBrk="1" hangingPunct="1"/>
            <a:endParaRPr lang="en-US" sz="1600" i="1" u="sng" kern="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000" i="1" u="sng" kern="0" dirty="0" smtClean="0"/>
              <a:t>Extension Educators:</a:t>
            </a:r>
          </a:p>
          <a:p>
            <a:pPr lvl="1" eaLnBrk="1" hangingPunct="1"/>
            <a:r>
              <a:rPr lang="en-US" sz="1600" kern="0" dirty="0" smtClean="0"/>
              <a:t>Manure Mgmt.</a:t>
            </a:r>
          </a:p>
          <a:p>
            <a:pPr lvl="1" eaLnBrk="1" hangingPunct="1"/>
            <a:r>
              <a:rPr lang="en-US" sz="1600" kern="0" dirty="0" smtClean="0"/>
              <a:t>Crop Systems (Morris)</a:t>
            </a:r>
          </a:p>
          <a:p>
            <a:pPr lvl="1" eaLnBrk="1" hangingPunct="1"/>
            <a:r>
              <a:rPr lang="en-US" sz="1600" kern="0" dirty="0" smtClean="0"/>
              <a:t>Swine Prod.</a:t>
            </a:r>
          </a:p>
          <a:p>
            <a:pPr lvl="1" eaLnBrk="1" hangingPunct="1"/>
            <a:r>
              <a:rPr lang="en-US" sz="1600" kern="0" dirty="0" smtClean="0"/>
              <a:t>Food Safety (2) </a:t>
            </a:r>
          </a:p>
          <a:p>
            <a:pPr lvl="1" eaLnBrk="1" hangingPunct="1"/>
            <a:r>
              <a:rPr lang="en-US" sz="1600" kern="0" dirty="0" smtClean="0"/>
              <a:t>Hort Food Crops</a:t>
            </a:r>
          </a:p>
          <a:p>
            <a:pPr lvl="1" eaLnBrk="1" hangingPunct="1"/>
            <a:r>
              <a:rPr lang="en-US" sz="1600" kern="0" dirty="0"/>
              <a:t>Farm Management </a:t>
            </a:r>
          </a:p>
          <a:p>
            <a:pPr lvl="1" eaLnBrk="1" hangingPunct="1"/>
            <a:endParaRPr lang="en-US" sz="1600" kern="0" dirty="0" smtClean="0"/>
          </a:p>
          <a:p>
            <a:pPr lvl="1" eaLnBrk="1" hangingPunct="1"/>
            <a:endParaRPr lang="en-US" sz="16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39" y="-7622"/>
            <a:ext cx="8679861" cy="1143000"/>
          </a:xfrm>
        </p:spPr>
        <p:txBody>
          <a:bodyPr/>
          <a:lstStyle/>
          <a:p>
            <a:r>
              <a:rPr lang="en-US" dirty="0" smtClean="0">
                <a:solidFill>
                  <a:srgbClr val="7A0019"/>
                </a:solidFill>
                <a:latin typeface="+mj-lt"/>
                <a:cs typeface="Calibri" panose="020F0502020204030204" pitchFamily="34" charset="0"/>
              </a:rPr>
              <a:t>CFANS AGREETT Faculty</a:t>
            </a:r>
            <a:endParaRPr lang="en-US" sz="3800" dirty="0">
              <a:solidFill>
                <a:srgbClr val="7A0019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60" y="909140"/>
            <a:ext cx="1405890" cy="164592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TextBox 4"/>
          <p:cNvSpPr txBox="1"/>
          <p:nvPr/>
        </p:nvSpPr>
        <p:spPr>
          <a:xfrm>
            <a:off x="535714" y="2456034"/>
            <a:ext cx="1383712" cy="1015663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Andres Gomez</a:t>
            </a:r>
            <a:endParaRPr lang="en-US" sz="8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Animal Science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Microbiome  &amp;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Animal Nutrition</a:t>
            </a:r>
            <a:endParaRPr lang="en-US" sz="1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09140"/>
            <a:ext cx="1392696" cy="164592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960" y="909140"/>
            <a:ext cx="1379322" cy="164592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68" y="909140"/>
            <a:ext cx="1305756" cy="164592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91" y="3369096"/>
            <a:ext cx="1356138" cy="164592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16" y="3369096"/>
            <a:ext cx="1361898" cy="164592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7805" t="1614" r="14147" b="1"/>
          <a:stretch/>
        </p:blipFill>
        <p:spPr>
          <a:xfrm>
            <a:off x="5466906" y="3369096"/>
            <a:ext cx="1351854" cy="164592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2" name="TextBox 11"/>
          <p:cNvSpPr txBox="1"/>
          <p:nvPr/>
        </p:nvSpPr>
        <p:spPr>
          <a:xfrm>
            <a:off x="2281902" y="2456034"/>
            <a:ext cx="1375698" cy="830997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Erin Cortus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Bio-Engineering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Lvst. Facilities</a:t>
            </a:r>
            <a:endParaRPr lang="en-US" sz="1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0268" y="2456034"/>
            <a:ext cx="1287532" cy="830997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Joleen Hadrich</a:t>
            </a:r>
            <a:endParaRPr lang="en-US" sz="8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Applied Econ.</a:t>
            </a:r>
            <a:endParaRPr lang="en-US" sz="1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Farm Mgmt. </a:t>
            </a:r>
            <a:endParaRPr lang="en-US" sz="1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3162" y="2456034"/>
            <a:ext cx="1665841" cy="830997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Yuxin Miao</a:t>
            </a:r>
            <a:endParaRPr lang="en-US" sz="8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Soil, Water, Climate </a:t>
            </a:r>
            <a:endParaRPr lang="en-US" sz="1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Crop Nutrients</a:t>
            </a:r>
            <a:endParaRPr lang="en-US" sz="1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150" y="5046209"/>
            <a:ext cx="1457450" cy="769441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Melissa Wilson</a:t>
            </a:r>
            <a:endParaRPr lang="en-US" sz="7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Soil, Water Climate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Manure Mgmt.</a:t>
            </a:r>
            <a:endParaRPr lang="en-US" sz="11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8092" y="5014302"/>
            <a:ext cx="1274708" cy="769441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Laura Shannon</a:t>
            </a:r>
            <a:endParaRPr lang="en-US" sz="7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Horticulture </a:t>
            </a:r>
            <a:endParaRPr lang="en-US" sz="11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Potato Breeding</a:t>
            </a:r>
            <a:endParaRPr lang="en-US" sz="11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5528" y="5014301"/>
            <a:ext cx="1468672" cy="769441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Jenny Kimball</a:t>
            </a:r>
            <a:endParaRPr lang="en-US" sz="7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Agronomy</a:t>
            </a:r>
            <a:endParaRPr lang="en-US" sz="11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Wild Rice Breeding</a:t>
            </a:r>
            <a:endParaRPr lang="en-US" sz="11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247" y="3369096"/>
            <a:ext cx="1288116" cy="164592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6" name="TextBox 25"/>
          <p:cNvSpPr txBox="1"/>
          <p:nvPr/>
        </p:nvSpPr>
        <p:spPr>
          <a:xfrm>
            <a:off x="7259692" y="5020894"/>
            <a:ext cx="1274708" cy="769441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Megan Webb </a:t>
            </a:r>
            <a:endParaRPr lang="en-US" sz="7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Animal Science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Beef Production</a:t>
            </a:r>
            <a:endParaRPr lang="en-US" sz="11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3012" y="2456034"/>
            <a:ext cx="1423788" cy="830997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Zhenong Jin</a:t>
            </a:r>
            <a:endParaRPr lang="en-US" sz="8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Bio-Engineering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Agro-Informatics</a:t>
            </a:r>
            <a:endParaRPr lang="en-US" sz="1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8824" y="4945559"/>
            <a:ext cx="1204176" cy="938719"/>
          </a:xfrm>
          <a:prstGeom prst="rect">
            <a:avLst/>
          </a:prstGeom>
          <a:noFill/>
          <a:effectLst>
            <a:softEdge rad="38100"/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Lindsay Pease </a:t>
            </a:r>
            <a:endParaRPr lang="en-US" sz="7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SWC/NWROC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Nutrient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Management</a:t>
            </a:r>
            <a:endParaRPr lang="en-US" sz="11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3" name="Picture 2" descr="Zhenong J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89" y="909140"/>
            <a:ext cx="1327773" cy="164592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of Dr. Lindsay Peas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0965"/>
          <a:stretch/>
        </p:blipFill>
        <p:spPr bwMode="auto">
          <a:xfrm>
            <a:off x="3815801" y="3369096"/>
            <a:ext cx="1254618" cy="15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79861" cy="1018421"/>
          </a:xfrm>
        </p:spPr>
        <p:txBody>
          <a:bodyPr/>
          <a:lstStyle/>
          <a:p>
            <a:r>
              <a:rPr lang="en-US" sz="3600" dirty="0" smtClean="0">
                <a:solidFill>
                  <a:srgbClr val="7A0019"/>
                </a:solidFill>
                <a:latin typeface="+mj-lt"/>
                <a:cs typeface="Calibri" panose="020F0502020204030204" pitchFamily="34" charset="0"/>
              </a:rPr>
              <a:t>AGREETT Faculty – Veterinary Medicine</a:t>
            </a:r>
            <a:endParaRPr lang="en-US" sz="3200" dirty="0">
              <a:solidFill>
                <a:srgbClr val="7A0019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581400"/>
            <a:ext cx="1601442" cy="1477328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Matthew Aliota 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Veterinary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Parasitology</a:t>
            </a:r>
            <a:endParaRPr lang="en-US" sz="105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6666" b="14943"/>
          <a:stretch/>
        </p:blipFill>
        <p:spPr>
          <a:xfrm>
            <a:off x="654066" y="1466635"/>
            <a:ext cx="1480776" cy="2011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86" y="1492847"/>
            <a:ext cx="1684804" cy="2011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25" name="TextBox 24"/>
          <p:cNvSpPr txBox="1"/>
          <p:nvPr/>
        </p:nvSpPr>
        <p:spPr>
          <a:xfrm>
            <a:off x="2590800" y="3586345"/>
            <a:ext cx="1981199" cy="1754326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Kim VanderWaal 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Bioinformatics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Animal Systems</a:t>
            </a:r>
            <a:endParaRPr lang="en-US" sz="105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b="10730"/>
          <a:stretch/>
        </p:blipFill>
        <p:spPr>
          <a:xfrm>
            <a:off x="5004134" y="1457325"/>
            <a:ext cx="1508430" cy="2011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29" name="TextBox 28"/>
          <p:cNvSpPr txBox="1"/>
          <p:nvPr/>
        </p:nvSpPr>
        <p:spPr>
          <a:xfrm>
            <a:off x="5004134" y="3586345"/>
            <a:ext cx="1701466" cy="2192908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Peter 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Larsen 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Genomics and One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3856" t="488" r="11481" b="6876"/>
          <a:stretch/>
        </p:blipFill>
        <p:spPr>
          <a:xfrm>
            <a:off x="7104807" y="1457325"/>
            <a:ext cx="1560042" cy="2011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30" name="TextBox 29"/>
          <p:cNvSpPr txBox="1"/>
          <p:nvPr/>
        </p:nvSpPr>
        <p:spPr>
          <a:xfrm>
            <a:off x="7195440" y="3632511"/>
            <a:ext cx="1643759" cy="1477328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Dr. Noelle Noyes 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kern="0" dirty="0" smtClean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Antimicrobial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000000"/>
                </a:solidFill>
                <a:cs typeface="Calibri" panose="020F0502020204030204" pitchFamily="34" charset="0"/>
                <a:sym typeface="Arial"/>
                <a:rtl val="0"/>
              </a:rPr>
              <a:t>Resistance</a:t>
            </a:r>
            <a:endParaRPr lang="en-US" sz="18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689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 of M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A0019"/>
      </a:accent1>
      <a:accent2>
        <a:srgbClr val="FFCC33"/>
      </a:accent2>
      <a:accent3>
        <a:srgbClr val="F8981D"/>
      </a:accent3>
      <a:accent4>
        <a:srgbClr val="C1D72E"/>
      </a:accent4>
      <a:accent5>
        <a:srgbClr val="00BCE4"/>
      </a:accent5>
      <a:accent6>
        <a:srgbClr val="C4123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13750</TotalTime>
  <Words>1022</Words>
  <Application>Microsoft Office PowerPoint</Application>
  <PresentationFormat>On-screen Show (4:3)</PresentationFormat>
  <Paragraphs>223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Default Design</vt:lpstr>
      <vt:lpstr>Agricultural Research, Education, Extension and Technology Transfer (AGREETT)</vt:lpstr>
      <vt:lpstr>PowerPoint Presentation</vt:lpstr>
      <vt:lpstr>Trends in Agricultural Research and Development Investment</vt:lpstr>
      <vt:lpstr>Minnesota Chooses to Invest in Ag R&amp;D AGREETT: Mn. Stat. 2015 Supplement Section 41A.14, Amended 2016</vt:lpstr>
      <vt:lpstr>AGREETT Funds Appropriated</vt:lpstr>
      <vt:lpstr>Investment Strategy: Doing the Most Good for the Most People</vt:lpstr>
      <vt:lpstr>AGREETT Investment Summary: Personnel Hiring Completed</vt:lpstr>
      <vt:lpstr>CFANS AGREETT Faculty</vt:lpstr>
      <vt:lpstr>AGREETT Faculty – Veterinary Medicine</vt:lpstr>
      <vt:lpstr>AGREETT Extension Educators</vt:lpstr>
      <vt:lpstr>AGREETT Investment Summary: Personnel Hiring In Process</vt:lpstr>
      <vt:lpstr>Rapid Agricultural Response Fund Grant Program</vt:lpstr>
      <vt:lpstr>Avian Influenza Grant Program</vt:lpstr>
      <vt:lpstr>Bridge &amp; Development Grants</vt:lpstr>
      <vt:lpstr>Facilities Investment</vt:lpstr>
      <vt:lpstr>Meet AGREETT Faculty</vt:lpstr>
      <vt:lpstr>Enhancing the economic viability of Minnesota’s Dairy Farms</vt:lpstr>
      <vt:lpstr>THANK YOU… and our Agricultural and Food Partners</vt:lpstr>
    </vt:vector>
  </TitlesOfParts>
  <Company>University Relations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Relations</dc:creator>
  <cp:lastModifiedBy>DFLUser</cp:lastModifiedBy>
  <cp:revision>552</cp:revision>
  <cp:lastPrinted>2019-01-16T23:19:01Z</cp:lastPrinted>
  <dcterms:created xsi:type="dcterms:W3CDTF">2007-07-20T20:26:17Z</dcterms:created>
  <dcterms:modified xsi:type="dcterms:W3CDTF">2019-01-17T17:38:05Z</dcterms:modified>
</cp:coreProperties>
</file>