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5"/>
  </p:notesMasterIdLst>
  <p:handoutMasterIdLst>
    <p:handoutMasterId r:id="rId6"/>
  </p:handoutMasterIdLst>
  <p:sldIdLst>
    <p:sldId id="342" r:id="rId2"/>
    <p:sldId id="343" r:id="rId3"/>
    <p:sldId id="34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2647" autoAdjust="0"/>
  </p:normalViewPr>
  <p:slideViewPr>
    <p:cSldViewPr>
      <p:cViewPr varScale="1">
        <p:scale>
          <a:sx n="50" d="100"/>
          <a:sy n="50" d="100"/>
        </p:scale>
        <p:origin x="141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63281-FFE6-43F9-9874-D118ECDC2CC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C3CC1-0503-4C3B-AD85-6D1DAECE7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39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8026E-0E2F-42C6-82C0-D8920AEEE12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DBC2F-F3AD-4D1C-BBD2-BADD298E5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14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0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BC2F-F3AD-4D1C-BBD2-BADD298E5C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3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22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1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EECE1">
                  <a:shade val="50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25"/>
          <a:stretch/>
        </p:blipFill>
        <p:spPr>
          <a:xfrm>
            <a:off x="7543800" y="5226649"/>
            <a:ext cx="1612900" cy="163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38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294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1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9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89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4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3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50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EEECE1">
                    <a:shade val="50000"/>
                  </a:srgbClr>
                </a:solidFill>
              </a:rPr>
              <a:t>31 October 2013</a:t>
            </a:r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1070AD5-FE3B-4CF2-89A0-6B4F49968705}" type="slidenum">
              <a:rPr lang="en-US" smtClean="0">
                <a:solidFill>
                  <a:srgbClr val="EEECE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71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334" y="274638"/>
            <a:ext cx="6676465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Minnesota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State Patrol Academy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Recruit</a:t>
            </a:r>
            <a:r>
              <a:rPr lang="en-US" sz="2600" dirty="0"/>
              <a:t>, </a:t>
            </a:r>
            <a:r>
              <a:rPr lang="en-US" sz="2600" dirty="0" smtClean="0"/>
              <a:t>hire, train</a:t>
            </a:r>
            <a:r>
              <a:rPr lang="en-US" sz="2600" dirty="0"/>
              <a:t>, and equip </a:t>
            </a:r>
            <a:r>
              <a:rPr lang="en-US" sz="2600" dirty="0" smtClean="0"/>
              <a:t>Troopers </a:t>
            </a:r>
            <a:r>
              <a:rPr lang="en-US" sz="2600" dirty="0"/>
              <a:t>at a State Patrol Academy.</a:t>
            </a:r>
          </a:p>
          <a:p>
            <a:endParaRPr lang="en-US" sz="1100" dirty="0" smtClean="0"/>
          </a:p>
          <a:p>
            <a:r>
              <a:rPr lang="en-US" sz="2600" dirty="0" smtClean="0"/>
              <a:t>$</a:t>
            </a:r>
            <a:r>
              <a:rPr lang="en-US" sz="2600" dirty="0"/>
              <a:t>4,500,000 in the second year of the biennium and each subsequent </a:t>
            </a:r>
            <a:r>
              <a:rPr lang="en-US" sz="2600" dirty="0" smtClean="0"/>
              <a:t>year from </a:t>
            </a:r>
            <a:r>
              <a:rPr lang="en-US" sz="2600" dirty="0"/>
              <a:t>the </a:t>
            </a:r>
            <a:r>
              <a:rPr lang="en-US" sz="2600" dirty="0" smtClean="0"/>
              <a:t>Trunk Highway Fund.</a:t>
            </a:r>
          </a:p>
          <a:p>
            <a:endParaRPr lang="en-US" sz="1100" dirty="0" smtClean="0"/>
          </a:p>
          <a:p>
            <a:r>
              <a:rPr lang="en-US" sz="2600" dirty="0" smtClean="0"/>
              <a:t>Outcomes</a:t>
            </a:r>
            <a:r>
              <a:rPr lang="en-US" sz="2600" dirty="0"/>
              <a:t>:</a:t>
            </a:r>
          </a:p>
          <a:p>
            <a:pPr lvl="1"/>
            <a:r>
              <a:rPr lang="en-US" sz="2400" dirty="0" smtClean="0"/>
              <a:t>Stabilize staffing.</a:t>
            </a:r>
            <a:endParaRPr lang="en-US" sz="2400" dirty="0"/>
          </a:p>
          <a:p>
            <a:pPr lvl="1"/>
            <a:r>
              <a:rPr lang="en-US" sz="2400" dirty="0" smtClean="0"/>
              <a:t>Forecast </a:t>
            </a:r>
            <a:r>
              <a:rPr lang="en-US" sz="2400" dirty="0"/>
              <a:t>future academies to assist with recruitment </a:t>
            </a:r>
            <a:r>
              <a:rPr lang="en-US" sz="2400" dirty="0" smtClean="0"/>
              <a:t>efforts.</a:t>
            </a:r>
            <a:endParaRPr lang="en-US" sz="2400" dirty="0"/>
          </a:p>
          <a:p>
            <a:pPr lvl="1"/>
            <a:r>
              <a:rPr lang="en-US" sz="2400" dirty="0" smtClean="0"/>
              <a:t>Backfill </a:t>
            </a:r>
            <a:r>
              <a:rPr lang="en-US" sz="2400" dirty="0"/>
              <a:t>road patrol station vacancies lost through </a:t>
            </a:r>
            <a:r>
              <a:rPr lang="en-US" sz="2400" dirty="0" smtClean="0"/>
              <a:t>attrition.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97"/>
          <a:stretch/>
        </p:blipFill>
        <p:spPr>
          <a:xfrm>
            <a:off x="304800" y="366027"/>
            <a:ext cx="943535" cy="119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16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5791199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MNLARS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Technology Fee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276"/>
            <a:ext cx="7467599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June 30, 2016 </a:t>
            </a:r>
            <a:endParaRPr lang="en-US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200" dirty="0" smtClean="0"/>
              <a:t>Funds used for MNLARS development.</a:t>
            </a:r>
          </a:p>
          <a:p>
            <a:pPr lvl="1"/>
            <a:r>
              <a:rPr lang="en-US" sz="2200" dirty="0" smtClean="0"/>
              <a:t>On budget.</a:t>
            </a:r>
          </a:p>
          <a:p>
            <a:pPr lvl="1"/>
            <a:r>
              <a:rPr lang="en-US" sz="2200" dirty="0" smtClean="0"/>
              <a:t>No additional </a:t>
            </a:r>
            <a:r>
              <a:rPr lang="en-US" sz="2200" smtClean="0"/>
              <a:t>funding needed.</a:t>
            </a:r>
            <a:endParaRPr lang="en-US" sz="2200" dirty="0" smtClean="0"/>
          </a:p>
          <a:p>
            <a:endParaRPr lang="en-US" sz="1100" dirty="0" smtClean="0"/>
          </a:p>
          <a:p>
            <a:endParaRPr lang="en-US" sz="2600" dirty="0" smtClean="0"/>
          </a:p>
          <a:p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June 30, 2016 through FY19</a:t>
            </a:r>
          </a:p>
          <a:p>
            <a:pPr lvl="1"/>
            <a:r>
              <a:rPr lang="en-US" sz="2200" u="sng" dirty="0" smtClean="0"/>
              <a:t>Funds will not be used for development</a:t>
            </a:r>
            <a:r>
              <a:rPr lang="en-US" sz="2200" dirty="0" smtClean="0"/>
              <a:t>. </a:t>
            </a:r>
            <a:endParaRPr lang="en-US" sz="2200" dirty="0"/>
          </a:p>
          <a:p>
            <a:pPr lvl="1"/>
            <a:r>
              <a:rPr lang="en-US" sz="2400" dirty="0" smtClean="0"/>
              <a:t>Funds will be used for:</a:t>
            </a:r>
          </a:p>
          <a:p>
            <a:pPr marL="1348740" lvl="3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1900" dirty="0" smtClean="0"/>
              <a:t>Transition </a:t>
            </a:r>
            <a:r>
              <a:rPr lang="en-US" sz="1900" dirty="0"/>
              <a:t>from the legacy system that has been in operation for 30 years.</a:t>
            </a:r>
          </a:p>
          <a:p>
            <a:pPr marL="1348740" lvl="3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1900" dirty="0" smtClean="0"/>
              <a:t>Decommissioning the </a:t>
            </a:r>
            <a:r>
              <a:rPr lang="en-US" sz="1900" dirty="0"/>
              <a:t>legacy system.</a:t>
            </a:r>
          </a:p>
          <a:p>
            <a:pPr marL="1348740" lvl="3" indent="-342900">
              <a:buClr>
                <a:srgbClr val="FFC000"/>
              </a:buClr>
              <a:buFont typeface="+mj-lt"/>
              <a:buAutoNum type="arabicPeriod"/>
            </a:pPr>
            <a:r>
              <a:rPr lang="en-US" sz="1900" dirty="0"/>
              <a:t>T</a:t>
            </a:r>
            <a:r>
              <a:rPr lang="en-US" sz="1900" dirty="0" smtClean="0"/>
              <a:t>he </a:t>
            </a:r>
            <a:r>
              <a:rPr lang="en-US" sz="1900" dirty="0"/>
              <a:t>costs associated with operating the new MNLARS. </a:t>
            </a:r>
          </a:p>
          <a:p>
            <a:pPr marL="905256" lvl="1" indent="-457200">
              <a:buFont typeface="+mj-lt"/>
              <a:buAutoNum type="arabicPeriod"/>
            </a:pPr>
            <a:endParaRPr lang="en-US" sz="2400" dirty="0" smtClean="0"/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4719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5791199" cy="1143000"/>
          </a:xfrm>
        </p:spPr>
        <p:txBody>
          <a:bodyPr>
            <a:normAutofit/>
          </a:bodyPr>
          <a:lstStyle/>
          <a:p>
            <a:pPr marL="54864" lvl="0">
              <a:buClr>
                <a:srgbClr val="4F81BD"/>
              </a:buClr>
              <a:buSzPct val="80000"/>
            </a:pPr>
            <a:r>
              <a:rPr lang="en-US" sz="3200" b="1" dirty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MNLARS </a:t>
            </a:r>
            <a:r>
              <a:rPr lang="en-US" sz="3200" b="1" dirty="0" smtClean="0">
                <a:solidFill>
                  <a:srgbClr val="EEECE1">
                    <a:tint val="100000"/>
                    <a:shade val="90000"/>
                    <a:satMod val="250000"/>
                    <a:alpha val="100000"/>
                  </a:srgb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Technology Fee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0376"/>
            <a:ext cx="7467599" cy="4525963"/>
          </a:xfrm>
        </p:spPr>
        <p:txBody>
          <a:bodyPr>
            <a:normAutofit/>
          </a:bodyPr>
          <a:lstStyle/>
          <a:p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MNLARS Operations will fund:</a:t>
            </a:r>
          </a:p>
          <a:p>
            <a:pPr lvl="1"/>
            <a:r>
              <a:rPr lang="en-US" sz="2200" dirty="0"/>
              <a:t>Service Management </a:t>
            </a:r>
            <a:endParaRPr lang="en-US" sz="2200" dirty="0" smtClean="0"/>
          </a:p>
          <a:p>
            <a:pPr lvl="1"/>
            <a:r>
              <a:rPr lang="en-US" sz="2200" dirty="0" smtClean="0"/>
              <a:t>Change Management</a:t>
            </a:r>
            <a:endParaRPr lang="en-US" sz="2200" dirty="0"/>
          </a:p>
          <a:p>
            <a:pPr lvl="1"/>
            <a:r>
              <a:rPr lang="en-US" sz="2200" dirty="0" smtClean="0"/>
              <a:t>Security Management</a:t>
            </a:r>
          </a:p>
          <a:p>
            <a:pPr lvl="1"/>
            <a:r>
              <a:rPr lang="en-US" sz="2200" dirty="0" smtClean="0"/>
              <a:t>Improved </a:t>
            </a:r>
            <a:r>
              <a:rPr lang="en-US" sz="2200" dirty="0"/>
              <a:t>business processes </a:t>
            </a:r>
            <a:endParaRPr lang="en-US" sz="2200" dirty="0" smtClean="0"/>
          </a:p>
          <a:p>
            <a:pPr lvl="1"/>
            <a:r>
              <a:rPr lang="en-US" sz="2200" dirty="0" smtClean="0"/>
              <a:t>Decommissioning</a:t>
            </a:r>
          </a:p>
          <a:p>
            <a:endParaRPr lang="en-US" sz="11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screen">
            <a:biLevel thresh="25000"/>
          </a:blip>
          <a:srcRect/>
          <a:stretch>
            <a:fillRect/>
          </a:stretch>
        </p:blipFill>
        <p:spPr bwMode="auto">
          <a:xfrm>
            <a:off x="304800" y="678657"/>
            <a:ext cx="231006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449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theme/theme1.xml><?xml version="1.0" encoding="utf-8"?>
<a:theme xmlns:a="http://schemas.openxmlformats.org/drawingml/2006/main" name="1_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3467</TotalTime>
  <Words>154</Words>
  <Application>Microsoft Office PowerPoint</Application>
  <PresentationFormat>On-screen Show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Franklin Gothic Book</vt:lpstr>
      <vt:lpstr>Wingdings 2</vt:lpstr>
      <vt:lpstr>1_Technic</vt:lpstr>
      <vt:lpstr>Minnesota State Patrol Academy</vt:lpstr>
      <vt:lpstr>MNLARS Technology Fee</vt:lpstr>
      <vt:lpstr>MNLARS Technology Fee</vt:lpstr>
    </vt:vector>
  </TitlesOfParts>
  <Company>Dps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Bonding Project Proposal State Emergency Operations Center (SEOC)</dc:title>
  <dc:creator>Kelly, Joseph</dc:creator>
  <cp:lastModifiedBy>Software Administration</cp:lastModifiedBy>
  <cp:revision>144</cp:revision>
  <cp:lastPrinted>2013-10-31T17:21:49Z</cp:lastPrinted>
  <dcterms:created xsi:type="dcterms:W3CDTF">2013-10-29T14:51:19Z</dcterms:created>
  <dcterms:modified xsi:type="dcterms:W3CDTF">2016-04-12T20:00:22Z</dcterms:modified>
</cp:coreProperties>
</file>