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2"/>
  </p:notesMasterIdLst>
  <p:sldIdLst>
    <p:sldId id="391" r:id="rId2"/>
    <p:sldId id="343" r:id="rId3"/>
    <p:sldId id="344" r:id="rId4"/>
    <p:sldId id="362" r:id="rId5"/>
    <p:sldId id="363" r:id="rId6"/>
    <p:sldId id="364" r:id="rId7"/>
    <p:sldId id="393" r:id="rId8"/>
    <p:sldId id="394" r:id="rId9"/>
    <p:sldId id="395" r:id="rId10"/>
    <p:sldId id="376" r:id="rId11"/>
    <p:sldId id="392" r:id="rId12"/>
    <p:sldId id="276" r:id="rId13"/>
    <p:sldId id="379" r:id="rId14"/>
    <p:sldId id="400" r:id="rId15"/>
    <p:sldId id="401" r:id="rId16"/>
    <p:sldId id="403" r:id="rId17"/>
    <p:sldId id="404" r:id="rId18"/>
    <p:sldId id="402" r:id="rId19"/>
    <p:sldId id="380" r:id="rId20"/>
    <p:sldId id="397" r:id="rId21"/>
    <p:sldId id="398" r:id="rId22"/>
    <p:sldId id="382" r:id="rId23"/>
    <p:sldId id="383" r:id="rId24"/>
    <p:sldId id="405" r:id="rId25"/>
    <p:sldId id="396" r:id="rId26"/>
    <p:sldId id="425" r:id="rId27"/>
    <p:sldId id="426" r:id="rId28"/>
    <p:sldId id="424" r:id="rId29"/>
    <p:sldId id="350" r:id="rId30"/>
    <p:sldId id="351" r:id="rId31"/>
    <p:sldId id="352" r:id="rId32"/>
    <p:sldId id="353" r:id="rId33"/>
    <p:sldId id="406" r:id="rId34"/>
    <p:sldId id="409" r:id="rId35"/>
    <p:sldId id="410" r:id="rId36"/>
    <p:sldId id="411" r:id="rId37"/>
    <p:sldId id="412" r:id="rId38"/>
    <p:sldId id="413" r:id="rId39"/>
    <p:sldId id="414" r:id="rId40"/>
    <p:sldId id="415" r:id="rId41"/>
    <p:sldId id="416" r:id="rId42"/>
    <p:sldId id="417" r:id="rId43"/>
    <p:sldId id="418" r:id="rId44"/>
    <p:sldId id="419" r:id="rId45"/>
    <p:sldId id="420" r:id="rId46"/>
    <p:sldId id="421" r:id="rId47"/>
    <p:sldId id="422" r:id="rId48"/>
    <p:sldId id="423" r:id="rId49"/>
    <p:sldId id="399" r:id="rId50"/>
    <p:sldId id="359"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60" autoAdjust="0"/>
    <p:restoredTop sz="94660"/>
  </p:normalViewPr>
  <p:slideViewPr>
    <p:cSldViewPr>
      <p:cViewPr varScale="1">
        <p:scale>
          <a:sx n="110" d="100"/>
          <a:sy n="110" d="100"/>
        </p:scale>
        <p:origin x="1638"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EDE2E7-CFBF-4EC7-A326-E80597D87CA7}" type="datetimeFigureOut">
              <a:rPr lang="en-US" smtClean="0"/>
              <a:pPr/>
              <a:t>2/4/2019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D7F4DE-5A41-4F6F-825A-5DEF74A0C522}" type="slidenum">
              <a:rPr lang="en-US" smtClean="0"/>
              <a:pPr/>
              <a:t>‹#›</a:t>
            </a:fld>
            <a:endParaRPr lang="en-US" dirty="0"/>
          </a:p>
        </p:txBody>
      </p:sp>
    </p:spTree>
    <p:extLst>
      <p:ext uri="{BB962C8B-B14F-4D97-AF65-F5344CB8AC3E}">
        <p14:creationId xmlns:p14="http://schemas.microsoft.com/office/powerpoint/2010/main" val="4012872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199F87-5FC8-1946-8312-1F5E21887861}" type="slidenum">
              <a:rPr lang="en-US" smtClean="0"/>
              <a:pPr/>
              <a:t>14</a:t>
            </a:fld>
            <a:endParaRPr lang="en-US" dirty="0"/>
          </a:p>
        </p:txBody>
      </p:sp>
    </p:spTree>
    <p:extLst>
      <p:ext uri="{BB962C8B-B14F-4D97-AF65-F5344CB8AC3E}">
        <p14:creationId xmlns:p14="http://schemas.microsoft.com/office/powerpoint/2010/main" val="6866207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199F87-5FC8-1946-8312-1F5E21887861}" type="slidenum">
              <a:rPr lang="en-US" smtClean="0"/>
              <a:pPr/>
              <a:t>15</a:t>
            </a:fld>
            <a:endParaRPr lang="en-US" dirty="0"/>
          </a:p>
        </p:txBody>
      </p:sp>
    </p:spTree>
    <p:extLst>
      <p:ext uri="{BB962C8B-B14F-4D97-AF65-F5344CB8AC3E}">
        <p14:creationId xmlns:p14="http://schemas.microsoft.com/office/powerpoint/2010/main" val="31514657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199F87-5FC8-1946-8312-1F5E21887861}" type="slidenum">
              <a:rPr lang="en-US" smtClean="0"/>
              <a:pPr/>
              <a:t>18</a:t>
            </a:fld>
            <a:endParaRPr lang="en-US" dirty="0"/>
          </a:p>
        </p:txBody>
      </p:sp>
    </p:spTree>
    <p:extLst>
      <p:ext uri="{BB962C8B-B14F-4D97-AF65-F5344CB8AC3E}">
        <p14:creationId xmlns:p14="http://schemas.microsoft.com/office/powerpoint/2010/main" val="14379453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
          <p:cNvSpPr>
            <a:spLocks noGrp="1" noChangeArrowheads="1"/>
          </p:cNvSpPr>
          <p:nvPr>
            <p:ph type="hdr" sz="quarter"/>
          </p:nvPr>
        </p:nvSpPr>
        <p:spPr>
          <a:ln/>
        </p:spPr>
        <p:txBody>
          <a:bodyPr/>
          <a:lstStyle/>
          <a:p>
            <a:r>
              <a:rPr lang="en-US" altLang="en-US" dirty="0"/>
              <a:t>INSTRUCTOR NOTES</a:t>
            </a:r>
            <a:endParaRPr lang="en-US" altLang="en-US" sz="1200" dirty="0">
              <a:latin typeface="Times New Roman" charset="0"/>
            </a:endParaRPr>
          </a:p>
        </p:txBody>
      </p:sp>
      <p:sp>
        <p:nvSpPr>
          <p:cNvPr id="5" name="Rectangle 11"/>
          <p:cNvSpPr>
            <a:spLocks noGrp="1" noChangeArrowheads="1"/>
          </p:cNvSpPr>
          <p:nvPr>
            <p:ph type="dt" idx="1"/>
          </p:nvPr>
        </p:nvSpPr>
        <p:spPr>
          <a:ln/>
        </p:spPr>
        <p:txBody>
          <a:bodyPr/>
          <a:lstStyle/>
          <a:p>
            <a:fld id="{C72E1505-D5FF-438D-820E-7378D5570DA1}" type="datetime1">
              <a:rPr lang="en-US" altLang="en-US"/>
              <a:pPr/>
              <a:t>2/4/2019</a:t>
            </a:fld>
            <a:endParaRPr lang="en-US" altLang="en-US" dirty="0">
              <a:latin typeface="Times New Roman" charset="0"/>
            </a:endParaRPr>
          </a:p>
        </p:txBody>
      </p:sp>
      <p:sp>
        <p:nvSpPr>
          <p:cNvPr id="7" name="Rectangle 13"/>
          <p:cNvSpPr>
            <a:spLocks noGrp="1" noChangeArrowheads="1"/>
          </p:cNvSpPr>
          <p:nvPr>
            <p:ph type="sldNum" sz="quarter" idx="5"/>
          </p:nvPr>
        </p:nvSpPr>
        <p:spPr>
          <a:ln/>
        </p:spPr>
        <p:txBody>
          <a:bodyPr/>
          <a:lstStyle/>
          <a:p>
            <a:fld id="{2780EB75-BC7A-402F-81F6-23A2C67ABB1C}" type="slidenum">
              <a:rPr lang="en-US" altLang="en-US"/>
              <a:pPr/>
              <a:t>19</a:t>
            </a:fld>
            <a:endParaRPr lang="en-US" altLang="en-US" dirty="0"/>
          </a:p>
        </p:txBody>
      </p:sp>
      <p:sp>
        <p:nvSpPr>
          <p:cNvPr id="318466" name="Rectangle 2"/>
          <p:cNvSpPr>
            <a:spLocks noGrp="1" noRot="1" noChangeAspect="1" noChangeArrowheads="1"/>
          </p:cNvSpPr>
          <p:nvPr>
            <p:ph type="sldImg"/>
          </p:nvPr>
        </p:nvSpPr>
        <p:spPr>
          <a:ln/>
        </p:spPr>
      </p:sp>
      <p:sp>
        <p:nvSpPr>
          <p:cNvPr id="318467" name="Rectangle 3"/>
          <p:cNvSpPr>
            <a:spLocks noGrp="1" noChangeArrowheads="1"/>
          </p:cNvSpPr>
          <p:nvPr>
            <p:ph type="body" idx="1"/>
          </p:nvPr>
        </p:nvSpPr>
        <p:spPr/>
        <p:txBody>
          <a:bodyPr/>
          <a:lstStyle/>
          <a:p>
            <a:r>
              <a:rPr lang="en-US" altLang="en-US" dirty="0">
                <a:cs typeface="Times" charset="0"/>
              </a:rPr>
              <a:t>Handout.  Problem-solving is best defined by its parts.  It involves: </a:t>
            </a:r>
          </a:p>
          <a:p>
            <a:r>
              <a:rPr lang="en-US" altLang="en-US" dirty="0">
                <a:cs typeface="Times" charset="0"/>
              </a:rPr>
              <a:t> </a:t>
            </a:r>
          </a:p>
          <a:p>
            <a:r>
              <a:rPr lang="en-US" altLang="en-US" dirty="0">
                <a:cs typeface="Times" charset="0"/>
              </a:rPr>
              <a:t>1.   Identifying neighborhood crime, disorder and fear problems.</a:t>
            </a:r>
          </a:p>
          <a:p>
            <a:r>
              <a:rPr lang="en-US" altLang="en-US" dirty="0">
                <a:cs typeface="Times" charset="0"/>
              </a:rPr>
              <a:t>2.  Understanding the conditions that give rise to these problems. </a:t>
            </a:r>
          </a:p>
          <a:p>
            <a:r>
              <a:rPr lang="en-US" altLang="en-US" dirty="0">
                <a:cs typeface="Times" charset="0"/>
              </a:rPr>
              <a:t>3.  Developing and implementing long-term solutions tailored to the problems.  </a:t>
            </a:r>
          </a:p>
          <a:p>
            <a:r>
              <a:rPr lang="en-US" altLang="en-US" dirty="0">
                <a:cs typeface="Times" charset="0"/>
              </a:rPr>
              <a:t>4.  Determining the solutions' impact on the problems. </a:t>
            </a:r>
          </a:p>
          <a:p>
            <a:r>
              <a:rPr lang="en-US" altLang="en-US" dirty="0">
                <a:cs typeface="Times" charset="0"/>
              </a:rPr>
              <a:t> </a:t>
            </a:r>
          </a:p>
          <a:p>
            <a:r>
              <a:rPr lang="en-US" altLang="en-US" dirty="0">
                <a:cs typeface="Times" charset="0"/>
              </a:rPr>
              <a:t>EXPLAIN </a:t>
            </a:r>
          </a:p>
          <a:p>
            <a:endParaRPr lang="en-US" altLang="en-US" dirty="0">
              <a:cs typeface="Times" charset="0"/>
            </a:endParaRPr>
          </a:p>
          <a:p>
            <a:r>
              <a:rPr lang="en-US" altLang="en-US" dirty="0">
                <a:cs typeface="Times" charset="0"/>
              </a:rPr>
              <a:t>Problem-solving has a different meaning in private industry than it does in crime fighting.  In crime fighting, it does not mean troubleshooting or seat-of-the-pants guesswork.  Problem-solving requires an analytical inquiry into the problem being addressed before devising solutions. </a:t>
            </a:r>
          </a:p>
        </p:txBody>
      </p:sp>
    </p:spTree>
    <p:extLst>
      <p:ext uri="{BB962C8B-B14F-4D97-AF65-F5344CB8AC3E}">
        <p14:creationId xmlns:p14="http://schemas.microsoft.com/office/powerpoint/2010/main" val="32175300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
          <p:cNvSpPr>
            <a:spLocks noGrp="1" noChangeArrowheads="1"/>
          </p:cNvSpPr>
          <p:nvPr>
            <p:ph type="hdr" sz="quarter"/>
          </p:nvPr>
        </p:nvSpPr>
        <p:spPr>
          <a:ln/>
        </p:spPr>
        <p:txBody>
          <a:bodyPr/>
          <a:lstStyle/>
          <a:p>
            <a:r>
              <a:rPr lang="en-US" altLang="en-US" dirty="0"/>
              <a:t>INSTRUCTOR NOTES</a:t>
            </a:r>
            <a:endParaRPr lang="en-US" altLang="en-US" sz="1200" dirty="0">
              <a:latin typeface="Times New Roman" charset="0"/>
            </a:endParaRPr>
          </a:p>
        </p:txBody>
      </p:sp>
      <p:sp>
        <p:nvSpPr>
          <p:cNvPr id="5" name="Rectangle 11"/>
          <p:cNvSpPr>
            <a:spLocks noGrp="1" noChangeArrowheads="1"/>
          </p:cNvSpPr>
          <p:nvPr>
            <p:ph type="dt" idx="1"/>
          </p:nvPr>
        </p:nvSpPr>
        <p:spPr>
          <a:ln/>
        </p:spPr>
        <p:txBody>
          <a:bodyPr/>
          <a:lstStyle/>
          <a:p>
            <a:fld id="{BC2A9376-99BC-435B-9E2E-9D5FE105EAFB}" type="datetime1">
              <a:rPr lang="en-US" altLang="en-US"/>
              <a:pPr/>
              <a:t>2/4/2019</a:t>
            </a:fld>
            <a:endParaRPr lang="en-US" altLang="en-US" dirty="0">
              <a:latin typeface="Times New Roman" charset="0"/>
            </a:endParaRPr>
          </a:p>
        </p:txBody>
      </p:sp>
      <p:sp>
        <p:nvSpPr>
          <p:cNvPr id="7" name="Rectangle 13"/>
          <p:cNvSpPr>
            <a:spLocks noGrp="1" noChangeArrowheads="1"/>
          </p:cNvSpPr>
          <p:nvPr>
            <p:ph type="sldNum" sz="quarter" idx="5"/>
          </p:nvPr>
        </p:nvSpPr>
        <p:spPr>
          <a:ln/>
        </p:spPr>
        <p:txBody>
          <a:bodyPr/>
          <a:lstStyle/>
          <a:p>
            <a:fld id="{55E4644A-9BE1-4EF7-99F1-6D495FBA8C45}" type="slidenum">
              <a:rPr lang="en-US" altLang="en-US"/>
              <a:pPr/>
              <a:t>20</a:t>
            </a:fld>
            <a:endParaRPr lang="en-US" altLang="en-US" dirty="0"/>
          </a:p>
        </p:txBody>
      </p:sp>
      <p:sp>
        <p:nvSpPr>
          <p:cNvPr id="281602" name="Rectangle 2"/>
          <p:cNvSpPr>
            <a:spLocks noGrp="1" noRot="1" noChangeAspect="1" noChangeArrowheads="1"/>
          </p:cNvSpPr>
          <p:nvPr>
            <p:ph type="sldImg"/>
          </p:nvPr>
        </p:nvSpPr>
        <p:spPr>
          <a:ln/>
        </p:spPr>
      </p:sp>
      <p:sp>
        <p:nvSpPr>
          <p:cNvPr id="281603" name="Rectangle 3"/>
          <p:cNvSpPr>
            <a:spLocks noGrp="1" noChangeArrowheads="1"/>
          </p:cNvSpPr>
          <p:nvPr>
            <p:ph type="body" idx="1"/>
          </p:nvPr>
        </p:nvSpPr>
        <p:spPr>
          <a:xfrm>
            <a:off x="1066661" y="4191533"/>
            <a:ext cx="4724679" cy="4418534"/>
          </a:xfrm>
        </p:spPr>
        <p:txBody>
          <a:bodyPr/>
          <a:lstStyle/>
          <a:p>
            <a:r>
              <a:rPr lang="en-US" altLang="en-US" dirty="0">
                <a:cs typeface="Times" charset="0"/>
              </a:rPr>
              <a:t>EXPLAIN </a:t>
            </a:r>
          </a:p>
          <a:p>
            <a:r>
              <a:rPr lang="en-US" altLang="en-US" dirty="0">
                <a:cs typeface="Times" charset="0"/>
              </a:rPr>
              <a:t>Knowing that crime is concentrated helps us (whether we are citizens or the police) to think and act strategically to impact crime.  If we can impact multiple offenders, repeat victims and recurring locations, we can have a strong impact on crime, fear and disorder in our communities. </a:t>
            </a:r>
          </a:p>
          <a:p>
            <a:r>
              <a:rPr lang="en-US" altLang="en-US" dirty="0">
                <a:cs typeface="Times" charset="0"/>
              </a:rPr>
              <a:t>Using the SARA Model and the Crime Triangle </a:t>
            </a:r>
          </a:p>
          <a:p>
            <a:r>
              <a:rPr lang="en-US" altLang="en-US" dirty="0">
                <a:cs typeface="Times" charset="0"/>
              </a:rPr>
              <a:t>Section Goal:</a:t>
            </a:r>
          </a:p>
          <a:p>
            <a:r>
              <a:rPr lang="en-US" altLang="en-US" dirty="0">
                <a:cs typeface="Times" charset="0"/>
              </a:rPr>
              <a:t>Participants will be able to identify crime problems appropriate for problem-solving and develop skills in analyzing crime, fear and disorder problems. </a:t>
            </a:r>
          </a:p>
          <a:p>
            <a:r>
              <a:rPr lang="en-US" altLang="en-US" dirty="0">
                <a:cs typeface="Times" charset="0"/>
              </a:rPr>
              <a:t>Lecturette (50 minutes) </a:t>
            </a:r>
          </a:p>
          <a:p>
            <a:r>
              <a:rPr lang="en-US" altLang="en-US" dirty="0">
                <a:cs typeface="Times" charset="0"/>
              </a:rPr>
              <a:t>EXPLAIN </a:t>
            </a:r>
          </a:p>
          <a:p>
            <a:r>
              <a:rPr lang="en-US" altLang="en-US" dirty="0">
                <a:cs typeface="Times" charset="0"/>
              </a:rPr>
              <a:t>SARA is a problem-solving model police officers and researchers developed in Newport News, Va., in the early to mid-1980s.  Those engaged in crime control and crime reduction sometimes find it helpful to use a model that offers them a framework for approaching crime problems.  SARA is used by community groups and police departments in many parts of the country. </a:t>
            </a:r>
          </a:p>
          <a:p>
            <a:endParaRPr lang="en-US" altLang="en-US" dirty="0">
              <a:cs typeface="Times" charset="0"/>
            </a:endParaRPr>
          </a:p>
          <a:p>
            <a:r>
              <a:rPr lang="en-US" altLang="en-US" dirty="0">
                <a:cs typeface="Times" charset="0"/>
              </a:rPr>
              <a:t>Pass out a copy of the SARA form.</a:t>
            </a:r>
          </a:p>
        </p:txBody>
      </p:sp>
    </p:spTree>
    <p:extLst>
      <p:ext uri="{BB962C8B-B14F-4D97-AF65-F5344CB8AC3E}">
        <p14:creationId xmlns:p14="http://schemas.microsoft.com/office/powerpoint/2010/main" val="19033730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
          <p:cNvSpPr>
            <a:spLocks noGrp="1" noChangeArrowheads="1"/>
          </p:cNvSpPr>
          <p:nvPr>
            <p:ph type="hdr" sz="quarter"/>
          </p:nvPr>
        </p:nvSpPr>
        <p:spPr>
          <a:ln/>
        </p:spPr>
        <p:txBody>
          <a:bodyPr/>
          <a:lstStyle/>
          <a:p>
            <a:r>
              <a:rPr lang="en-US" altLang="en-US" dirty="0"/>
              <a:t>INSTRUCTOR NOTES</a:t>
            </a:r>
            <a:endParaRPr lang="en-US" altLang="en-US" sz="1200" dirty="0">
              <a:latin typeface="Times New Roman" charset="0"/>
            </a:endParaRPr>
          </a:p>
        </p:txBody>
      </p:sp>
      <p:sp>
        <p:nvSpPr>
          <p:cNvPr id="5" name="Rectangle 11"/>
          <p:cNvSpPr>
            <a:spLocks noGrp="1" noChangeArrowheads="1"/>
          </p:cNvSpPr>
          <p:nvPr>
            <p:ph type="dt" idx="1"/>
          </p:nvPr>
        </p:nvSpPr>
        <p:spPr>
          <a:ln/>
        </p:spPr>
        <p:txBody>
          <a:bodyPr/>
          <a:lstStyle/>
          <a:p>
            <a:fld id="{0E9A0320-B9B5-4C6F-88F3-9AAC6E4628AC}" type="datetime1">
              <a:rPr lang="en-US" altLang="en-US"/>
              <a:pPr/>
              <a:t>2/4/2019</a:t>
            </a:fld>
            <a:endParaRPr lang="en-US" altLang="en-US" dirty="0">
              <a:latin typeface="Times New Roman" charset="0"/>
            </a:endParaRPr>
          </a:p>
        </p:txBody>
      </p:sp>
      <p:sp>
        <p:nvSpPr>
          <p:cNvPr id="7" name="Rectangle 13"/>
          <p:cNvSpPr>
            <a:spLocks noGrp="1" noChangeArrowheads="1"/>
          </p:cNvSpPr>
          <p:nvPr>
            <p:ph type="sldNum" sz="quarter" idx="5"/>
          </p:nvPr>
        </p:nvSpPr>
        <p:spPr>
          <a:ln/>
        </p:spPr>
        <p:txBody>
          <a:bodyPr/>
          <a:lstStyle/>
          <a:p>
            <a:fld id="{7BF05735-77D5-4CA8-B450-A0C47F24E737}" type="slidenum">
              <a:rPr lang="en-US" altLang="en-US"/>
              <a:pPr/>
              <a:t>22</a:t>
            </a:fld>
            <a:endParaRPr lang="en-US" altLang="en-US" dirty="0"/>
          </a:p>
        </p:txBody>
      </p:sp>
      <p:sp>
        <p:nvSpPr>
          <p:cNvPr id="271362" name="Rectangle 1026"/>
          <p:cNvSpPr>
            <a:spLocks noGrp="1" noRot="1" noChangeAspect="1" noChangeArrowheads="1"/>
          </p:cNvSpPr>
          <p:nvPr>
            <p:ph type="sldImg"/>
          </p:nvPr>
        </p:nvSpPr>
        <p:spPr>
          <a:ln/>
        </p:spPr>
      </p:sp>
      <p:sp>
        <p:nvSpPr>
          <p:cNvPr id="271363" name="Rectangle 1027"/>
          <p:cNvSpPr>
            <a:spLocks noGrp="1" noChangeArrowheads="1"/>
          </p:cNvSpPr>
          <p:nvPr>
            <p:ph type="body" idx="1"/>
          </p:nvPr>
        </p:nvSpPr>
        <p:spPr/>
        <p:txBody>
          <a:bodyPr/>
          <a:lstStyle/>
          <a:p>
            <a:endParaRPr lang="en-US" altLang="en-US" dirty="0"/>
          </a:p>
        </p:txBody>
      </p:sp>
    </p:spTree>
    <p:extLst>
      <p:ext uri="{BB962C8B-B14F-4D97-AF65-F5344CB8AC3E}">
        <p14:creationId xmlns:p14="http://schemas.microsoft.com/office/powerpoint/2010/main" val="41304204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
          <p:cNvSpPr>
            <a:spLocks noGrp="1" noChangeArrowheads="1"/>
          </p:cNvSpPr>
          <p:nvPr>
            <p:ph type="hdr" sz="quarter"/>
          </p:nvPr>
        </p:nvSpPr>
        <p:spPr>
          <a:ln/>
        </p:spPr>
        <p:txBody>
          <a:bodyPr/>
          <a:lstStyle/>
          <a:p>
            <a:r>
              <a:rPr lang="en-US" altLang="en-US" dirty="0"/>
              <a:t>INSTRUCTOR NOTES</a:t>
            </a:r>
            <a:endParaRPr lang="en-US" altLang="en-US" sz="1200" dirty="0">
              <a:latin typeface="Times New Roman" charset="0"/>
            </a:endParaRPr>
          </a:p>
        </p:txBody>
      </p:sp>
      <p:sp>
        <p:nvSpPr>
          <p:cNvPr id="5" name="Rectangle 11"/>
          <p:cNvSpPr>
            <a:spLocks noGrp="1" noChangeArrowheads="1"/>
          </p:cNvSpPr>
          <p:nvPr>
            <p:ph type="dt" idx="1"/>
          </p:nvPr>
        </p:nvSpPr>
        <p:spPr>
          <a:ln/>
        </p:spPr>
        <p:txBody>
          <a:bodyPr/>
          <a:lstStyle/>
          <a:p>
            <a:fld id="{0D906066-1C8A-411A-AD14-36B6447BE888}" type="datetime1">
              <a:rPr lang="en-US" altLang="en-US"/>
              <a:pPr/>
              <a:t>2/4/2019</a:t>
            </a:fld>
            <a:endParaRPr lang="en-US" altLang="en-US" dirty="0">
              <a:latin typeface="Times New Roman" charset="0"/>
            </a:endParaRPr>
          </a:p>
        </p:txBody>
      </p:sp>
      <p:sp>
        <p:nvSpPr>
          <p:cNvPr id="7" name="Rectangle 13"/>
          <p:cNvSpPr>
            <a:spLocks noGrp="1" noChangeArrowheads="1"/>
          </p:cNvSpPr>
          <p:nvPr>
            <p:ph type="sldNum" sz="quarter" idx="5"/>
          </p:nvPr>
        </p:nvSpPr>
        <p:spPr>
          <a:ln/>
        </p:spPr>
        <p:txBody>
          <a:bodyPr/>
          <a:lstStyle/>
          <a:p>
            <a:fld id="{B2EBF108-0217-4E24-AA9E-D250C558A1DB}" type="slidenum">
              <a:rPr lang="en-US" altLang="en-US"/>
              <a:pPr/>
              <a:t>23</a:t>
            </a:fld>
            <a:endParaRPr lang="en-US" altLang="en-US" dirty="0"/>
          </a:p>
        </p:txBody>
      </p:sp>
      <p:sp>
        <p:nvSpPr>
          <p:cNvPr id="178178" name="Rectangle 2"/>
          <p:cNvSpPr>
            <a:spLocks noGrp="1" noRot="1" noChangeAspect="1" noChangeArrowheads="1"/>
          </p:cNvSpPr>
          <p:nvPr>
            <p:ph type="sldImg"/>
          </p:nvPr>
        </p:nvSpPr>
        <p:spPr>
          <a:ln/>
        </p:spPr>
      </p:sp>
      <p:sp>
        <p:nvSpPr>
          <p:cNvPr id="178179" name="Rectangle 3"/>
          <p:cNvSpPr>
            <a:spLocks noGrp="1" noChangeArrowheads="1"/>
          </p:cNvSpPr>
          <p:nvPr>
            <p:ph type="body" idx="1"/>
          </p:nvPr>
        </p:nvSpPr>
        <p:spPr/>
        <p:txBody>
          <a:bodyPr/>
          <a:lstStyle/>
          <a:p>
            <a:r>
              <a:rPr lang="en-US" altLang="en-US" dirty="0"/>
              <a:t>Lecturette (50 minutes)</a:t>
            </a:r>
          </a:p>
          <a:p>
            <a:r>
              <a:rPr lang="en-US" altLang="en-US" dirty="0"/>
              <a:t>SAY </a:t>
            </a:r>
          </a:p>
          <a:p>
            <a:r>
              <a:rPr lang="en-US" altLang="en-US" dirty="0"/>
              <a:t>During the community-mobilizing module you will explore in more detail what is meant by community and how to form and maintain community partnerships.  Let's take a few minutes to examine what we mean by community partnership. </a:t>
            </a:r>
          </a:p>
          <a:p>
            <a:pPr>
              <a:lnSpc>
                <a:spcPct val="30000"/>
              </a:lnSpc>
            </a:pPr>
            <a:endParaRPr lang="en-US" altLang="en-US" dirty="0"/>
          </a:p>
          <a:p>
            <a:r>
              <a:rPr lang="en-US" altLang="en-US" dirty="0"/>
              <a:t>The first core component of community policing is community partnership.  Community partnership is an ongoing process of involvement.  There are four keys to the community partnership equation, which are listed in the above slide. </a:t>
            </a:r>
          </a:p>
          <a:p>
            <a:pPr>
              <a:lnSpc>
                <a:spcPct val="40000"/>
              </a:lnSpc>
            </a:pPr>
            <a:endParaRPr lang="en-US" altLang="en-US" dirty="0"/>
          </a:p>
          <a:p>
            <a:endParaRPr lang="en-US" altLang="en-US" dirty="0"/>
          </a:p>
        </p:txBody>
      </p:sp>
    </p:spTree>
    <p:extLst>
      <p:ext uri="{BB962C8B-B14F-4D97-AF65-F5344CB8AC3E}">
        <p14:creationId xmlns:p14="http://schemas.microsoft.com/office/powerpoint/2010/main" val="6363414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
          <p:cNvSpPr>
            <a:spLocks noGrp="1" noChangeArrowheads="1"/>
          </p:cNvSpPr>
          <p:nvPr>
            <p:ph type="hdr" sz="quarter"/>
          </p:nvPr>
        </p:nvSpPr>
        <p:spPr>
          <a:ln/>
        </p:spPr>
        <p:txBody>
          <a:bodyPr/>
          <a:lstStyle/>
          <a:p>
            <a:r>
              <a:rPr lang="en-US" altLang="en-US" dirty="0"/>
              <a:t>INSTRUCTOR NOTES</a:t>
            </a:r>
            <a:endParaRPr lang="en-US" altLang="en-US" sz="1200" dirty="0">
              <a:latin typeface="Times New Roman" charset="0"/>
            </a:endParaRPr>
          </a:p>
        </p:txBody>
      </p:sp>
      <p:sp>
        <p:nvSpPr>
          <p:cNvPr id="5" name="Rectangle 11"/>
          <p:cNvSpPr>
            <a:spLocks noGrp="1" noChangeArrowheads="1"/>
          </p:cNvSpPr>
          <p:nvPr>
            <p:ph type="dt" idx="1"/>
          </p:nvPr>
        </p:nvSpPr>
        <p:spPr>
          <a:ln/>
        </p:spPr>
        <p:txBody>
          <a:bodyPr/>
          <a:lstStyle/>
          <a:p>
            <a:fld id="{E74F1706-497E-4420-9C55-AE103B2E0E18}" type="datetime1">
              <a:rPr lang="en-US" altLang="en-US"/>
              <a:pPr/>
              <a:t>2/4/2019</a:t>
            </a:fld>
            <a:endParaRPr lang="en-US" altLang="en-US" dirty="0">
              <a:latin typeface="Times New Roman" charset="0"/>
            </a:endParaRPr>
          </a:p>
        </p:txBody>
      </p:sp>
      <p:sp>
        <p:nvSpPr>
          <p:cNvPr id="7" name="Rectangle 13"/>
          <p:cNvSpPr>
            <a:spLocks noGrp="1" noChangeArrowheads="1"/>
          </p:cNvSpPr>
          <p:nvPr>
            <p:ph type="sldNum" sz="quarter" idx="5"/>
          </p:nvPr>
        </p:nvSpPr>
        <p:spPr>
          <a:ln/>
        </p:spPr>
        <p:txBody>
          <a:bodyPr/>
          <a:lstStyle/>
          <a:p>
            <a:fld id="{9F701416-DC87-42B3-8B6B-F811363E4243}" type="slidenum">
              <a:rPr lang="en-US" altLang="en-US"/>
              <a:pPr/>
              <a:t>24</a:t>
            </a:fld>
            <a:endParaRPr lang="en-US" altLang="en-US" dirty="0"/>
          </a:p>
        </p:txBody>
      </p:sp>
      <p:sp>
        <p:nvSpPr>
          <p:cNvPr id="179202" name="Rectangle 2"/>
          <p:cNvSpPr>
            <a:spLocks noGrp="1" noRot="1" noChangeAspect="1" noChangeArrowheads="1"/>
          </p:cNvSpPr>
          <p:nvPr>
            <p:ph type="sldImg"/>
          </p:nvPr>
        </p:nvSpPr>
        <p:spPr>
          <a:ln/>
        </p:spPr>
      </p:sp>
      <p:sp>
        <p:nvSpPr>
          <p:cNvPr id="179203" name="Rectangle 3"/>
          <p:cNvSpPr>
            <a:spLocks noGrp="1" noChangeArrowheads="1"/>
          </p:cNvSpPr>
          <p:nvPr>
            <p:ph type="body" idx="1"/>
          </p:nvPr>
        </p:nvSpPr>
        <p:spPr/>
        <p:txBody>
          <a:bodyPr/>
          <a:lstStyle/>
          <a:p>
            <a:endParaRPr lang="en-US" altLang="en-US" dirty="0"/>
          </a:p>
        </p:txBody>
      </p:sp>
    </p:spTree>
    <p:extLst>
      <p:ext uri="{BB962C8B-B14F-4D97-AF65-F5344CB8AC3E}">
        <p14:creationId xmlns:p14="http://schemas.microsoft.com/office/powerpoint/2010/main" val="2400567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78577B9-B4F2-40F1-99C3-C3DF84948622}" type="datetimeFigureOut">
              <a:rPr lang="en-US" smtClean="0"/>
              <a:pPr/>
              <a:t>2/4/2019</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2E5D42BE-41F7-4E26-91FA-C4FBB9318098}"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78577B9-B4F2-40F1-99C3-C3DF84948622}" type="datetimeFigureOut">
              <a:rPr lang="en-US" smtClean="0"/>
              <a:pPr/>
              <a:t>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E5D42BE-41F7-4E26-91FA-C4FBB931809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78577B9-B4F2-40F1-99C3-C3DF84948622}" type="datetimeFigureOut">
              <a:rPr lang="en-US" smtClean="0"/>
              <a:pPr/>
              <a:t>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E5D42BE-41F7-4E26-91FA-C4FBB9318098}"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ullet">
    <p:spTree>
      <p:nvGrpSpPr>
        <p:cNvPr id="1" name=""/>
        <p:cNvGrpSpPr/>
        <p:nvPr/>
      </p:nvGrpSpPr>
      <p:grpSpPr>
        <a:xfrm>
          <a:off x="0" y="0"/>
          <a:ext cx="0" cy="0"/>
          <a:chOff x="0" y="0"/>
          <a:chExt cx="0" cy="0"/>
        </a:xfrm>
      </p:grpSpPr>
      <p:sp>
        <p:nvSpPr>
          <p:cNvPr id="2" name="Title 1"/>
          <p:cNvSpPr>
            <a:spLocks noGrp="1"/>
          </p:cNvSpPr>
          <p:nvPr>
            <p:ph type="title"/>
          </p:nvPr>
        </p:nvSpPr>
        <p:spPr>
          <a:xfrm>
            <a:off x="229702" y="432215"/>
            <a:ext cx="8588861" cy="838200"/>
          </a:xfrm>
        </p:spPr>
        <p:txBody>
          <a:bodyPr/>
          <a:lstStyle>
            <a:lvl1pPr algn="l" defTabSz="914400" rtl="0" eaLnBrk="1" latinLnBrk="0" hangingPunct="1">
              <a:lnSpc>
                <a:spcPct val="80000"/>
              </a:lnSpc>
              <a:spcBef>
                <a:spcPct val="0"/>
              </a:spcBef>
              <a:buNone/>
              <a:defRPr lang="en-US" sz="3600" b="0" kern="1200" spc="-100" baseline="0" dirty="0">
                <a:gradFill>
                  <a:gsLst>
                    <a:gs pos="0">
                      <a:schemeClr val="tx1"/>
                    </a:gs>
                    <a:gs pos="44000">
                      <a:srgbClr val="01BBBB"/>
                    </a:gs>
                    <a:gs pos="100000">
                      <a:schemeClr val="accent4"/>
                    </a:gs>
                  </a:gsLst>
                  <a:lin ang="4800000" scaled="0"/>
                </a:gradFill>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quarter" idx="10"/>
          </p:nvPr>
        </p:nvSpPr>
        <p:spPr>
          <a:xfrm>
            <a:off x="239713" y="1441348"/>
            <a:ext cx="8578850" cy="4527655"/>
          </a:xfrm>
        </p:spPr>
        <p:txBody>
          <a:bodyPr/>
          <a:lstStyle>
            <a:lvl1pPr>
              <a:lnSpc>
                <a:spcPct val="95000"/>
              </a:lnSpc>
              <a:spcBef>
                <a:spcPts val="1480"/>
              </a:spcBef>
              <a:defRPr sz="2200">
                <a:solidFill>
                  <a:srgbClr val="435153"/>
                </a:solidFill>
                <a:latin typeface="+mj-lt"/>
              </a:defRPr>
            </a:lvl1pPr>
            <a:lvl2pPr>
              <a:lnSpc>
                <a:spcPct val="95000"/>
              </a:lnSpc>
              <a:spcBef>
                <a:spcPts val="600"/>
              </a:spcBef>
              <a:defRPr>
                <a:solidFill>
                  <a:srgbClr val="435153"/>
                </a:solidFill>
                <a:latin typeface="+mj-lt"/>
              </a:defRPr>
            </a:lvl2pPr>
            <a:lvl3pPr>
              <a:defRPr>
                <a:solidFill>
                  <a:srgbClr val="435153"/>
                </a:solidFill>
                <a:latin typeface="+mj-lt"/>
              </a:defRPr>
            </a:lvl3pPr>
            <a:lvl4pPr>
              <a:defRPr>
                <a:solidFill>
                  <a:srgbClr val="435153"/>
                </a:solidFill>
                <a:latin typeface="+mj-lt"/>
              </a:defRPr>
            </a:lvl4pPr>
            <a:lvl5pPr>
              <a:defRPr>
                <a:solidFill>
                  <a:srgbClr val="435153"/>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220197103"/>
      </p:ext>
    </p:extLst>
  </p:cSld>
  <p:clrMapOvr>
    <a:masterClrMapping/>
  </p:clrMapOvr>
  <p:transition>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78577B9-B4F2-40F1-99C3-C3DF84948622}" type="datetimeFigureOut">
              <a:rPr lang="en-US" smtClean="0"/>
              <a:pPr/>
              <a:t>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E5D42BE-41F7-4E26-91FA-C4FBB931809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78577B9-B4F2-40F1-99C3-C3DF84948622}" type="datetimeFigureOut">
              <a:rPr lang="en-US" smtClean="0"/>
              <a:pPr/>
              <a:t>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E5D42BE-41F7-4E26-91FA-C4FBB9318098}"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78577B9-B4F2-40F1-99C3-C3DF84948622}" type="datetimeFigureOut">
              <a:rPr lang="en-US" smtClean="0"/>
              <a:pPr/>
              <a:t>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E5D42BE-41F7-4E26-91FA-C4FBB9318098}"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78577B9-B4F2-40F1-99C3-C3DF84948622}" type="datetimeFigureOut">
              <a:rPr lang="en-US" smtClean="0"/>
              <a:pPr/>
              <a:t>2/4/2019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E5D42BE-41F7-4E26-91FA-C4FBB9318098}"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78577B9-B4F2-40F1-99C3-C3DF84948622}" type="datetimeFigureOut">
              <a:rPr lang="en-US" smtClean="0"/>
              <a:pPr/>
              <a:t>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E5D42BE-41F7-4E26-91FA-C4FBB931809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8577B9-B4F2-40F1-99C3-C3DF84948622}" type="datetimeFigureOut">
              <a:rPr lang="en-US" smtClean="0"/>
              <a:pPr/>
              <a:t>2/4/2019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E5D42BE-41F7-4E26-91FA-C4FBB931809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78577B9-B4F2-40F1-99C3-C3DF84948622}" type="datetimeFigureOut">
              <a:rPr lang="en-US" smtClean="0"/>
              <a:pPr/>
              <a:t>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E5D42BE-41F7-4E26-91FA-C4FBB9318098}"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78577B9-B4F2-40F1-99C3-C3DF84948622}" type="datetimeFigureOut">
              <a:rPr lang="en-US" smtClean="0"/>
              <a:pPr/>
              <a:t>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2E5D42BE-41F7-4E26-91FA-C4FBB9318098}"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78577B9-B4F2-40F1-99C3-C3DF84948622}" type="datetimeFigureOut">
              <a:rPr lang="en-US" smtClean="0"/>
              <a:pPr/>
              <a:t>2/4/2019</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E5D42BE-41F7-4E26-91FA-C4FBB9318098}"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3"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youtube.com/watch?v=q6Z39D-sU3E"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3715512"/>
          </a:xfrm>
        </p:spPr>
        <p:txBody>
          <a:bodyPr>
            <a:normAutofit fontScale="90000"/>
          </a:bodyPr>
          <a:lstStyle/>
          <a:p>
            <a:pPr algn="ctr"/>
            <a:r>
              <a:rPr lang="en-US" sz="6000" dirty="0" smtClean="0"/>
              <a:t>Community Policing </a:t>
            </a:r>
            <a:br>
              <a:rPr lang="en-US" sz="6000" dirty="0" smtClean="0"/>
            </a:br>
            <a:r>
              <a:rPr lang="en-US" sz="6000" dirty="0" smtClean="0"/>
              <a:t>&amp; </a:t>
            </a:r>
            <a:br>
              <a:rPr lang="en-US" sz="6000" dirty="0" smtClean="0"/>
            </a:br>
            <a:r>
              <a:rPr lang="en-US" sz="6000" dirty="0" smtClean="0"/>
              <a:t>Community Governance </a:t>
            </a:r>
            <a:r>
              <a:rPr lang="en-US" dirty="0" smtClean="0"/>
              <a:t/>
            </a:r>
            <a:br>
              <a:rPr lang="en-US" dirty="0" smtClean="0"/>
            </a:br>
            <a:r>
              <a:rPr lang="en-US" dirty="0" smtClean="0"/>
              <a:t>Partnerships and </a:t>
            </a:r>
            <a:br>
              <a:rPr lang="en-US" dirty="0" smtClean="0"/>
            </a:br>
            <a:r>
              <a:rPr lang="en-US" dirty="0" smtClean="0"/>
              <a:t>Problem Solving For Community Safety</a:t>
            </a:r>
            <a:endParaRPr lang="en-US" dirty="0"/>
          </a:p>
        </p:txBody>
      </p:sp>
      <p:pic>
        <p:nvPicPr>
          <p:cNvPr id="4" name="Content Placeholder 3" descr="Phillipsburg Police.jpg"/>
          <p:cNvPicPr>
            <a:picLocks noGrp="1" noChangeAspect="1"/>
          </p:cNvPicPr>
          <p:nvPr>
            <p:ph idx="1"/>
          </p:nvPr>
        </p:nvPicPr>
        <p:blipFill>
          <a:blip r:embed="rId2" cstate="print"/>
          <a:stretch>
            <a:fillRect/>
          </a:stretch>
        </p:blipFill>
        <p:spPr>
          <a:xfrm>
            <a:off x="3672652" y="4675313"/>
            <a:ext cx="1798697" cy="1913051"/>
          </a:xfrm>
        </p:spPr>
      </p:pic>
    </p:spTree>
    <p:extLst>
      <p:ext uri="{BB962C8B-B14F-4D97-AF65-F5344CB8AC3E}">
        <p14:creationId xmlns:p14="http://schemas.microsoft.com/office/powerpoint/2010/main" val="23037182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16736"/>
            <a:ext cx="9144000" cy="2417064"/>
          </a:xfrm>
        </p:spPr>
        <p:txBody>
          <a:bodyPr/>
          <a:lstStyle/>
          <a:p>
            <a:pPr algn="ctr"/>
            <a:r>
              <a:rPr lang="en-US" sz="6600" dirty="0" smtClean="0"/>
              <a:t>Community Oriented Governance </a:t>
            </a:r>
            <a:endParaRPr lang="en-US" sz="6600" dirty="0"/>
          </a:p>
        </p:txBody>
      </p:sp>
      <p:sp>
        <p:nvSpPr>
          <p:cNvPr id="3" name="Text Placeholder 2"/>
          <p:cNvSpPr>
            <a:spLocks noGrp="1"/>
          </p:cNvSpPr>
          <p:nvPr>
            <p:ph type="body" idx="1"/>
          </p:nvPr>
        </p:nvSpPr>
        <p:spPr>
          <a:xfrm>
            <a:off x="530352" y="4572000"/>
            <a:ext cx="7772400" cy="990600"/>
          </a:xfrm>
        </p:spPr>
        <p:txBody>
          <a:bodyPr>
            <a:noAutofit/>
          </a:bodyPr>
          <a:lstStyle/>
          <a:p>
            <a:pPr algn="ctr"/>
            <a:r>
              <a:rPr lang="en-US" sz="4400" i="1" dirty="0" smtClean="0"/>
              <a:t>Based on Community Oriented Policing and Problem Solving</a:t>
            </a:r>
            <a:endParaRPr lang="en-US" sz="4400" i="1" dirty="0"/>
          </a:p>
        </p:txBody>
      </p:sp>
    </p:spTree>
    <p:extLst>
      <p:ext uri="{BB962C8B-B14F-4D97-AF65-F5344CB8AC3E}">
        <p14:creationId xmlns:p14="http://schemas.microsoft.com/office/powerpoint/2010/main" val="40985821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t>C.O.P. DEFINED</a:t>
            </a:r>
            <a:endParaRPr lang="en-US" sz="6000" dirty="0"/>
          </a:p>
        </p:txBody>
      </p:sp>
      <p:sp>
        <p:nvSpPr>
          <p:cNvPr id="3" name="Content Placeholder 2"/>
          <p:cNvSpPr>
            <a:spLocks noGrp="1"/>
          </p:cNvSpPr>
          <p:nvPr>
            <p:ph idx="1"/>
          </p:nvPr>
        </p:nvSpPr>
        <p:spPr/>
        <p:txBody>
          <a:bodyPr>
            <a:normAutofit/>
          </a:bodyPr>
          <a:lstStyle/>
          <a:p>
            <a:pPr marL="0" indent="0">
              <a:buNone/>
            </a:pPr>
            <a:r>
              <a:rPr lang="en-US" sz="2800" dirty="0"/>
              <a:t>Community policing is a policy and a strategy aimed at achieving more effective and efficient crime control, reduced fear of crime, improved quality of life, improved police services and police legitimacy, through a proactive reliance on community resources that seeks to change crime-causing conditions. It assumes a need for greater accountability of police, greater public share in decision-making, and greater concern for civil rights and liberties. </a:t>
            </a:r>
            <a:r>
              <a:rPr lang="en-US" sz="2800" dirty="0" smtClean="0"/>
              <a:t>                  </a:t>
            </a:r>
            <a:r>
              <a:rPr lang="en-US" sz="1600" dirty="0" smtClean="0"/>
              <a:t>Robert R Friedmann 1992</a:t>
            </a:r>
            <a:endParaRPr lang="en-US" sz="1600" dirty="0"/>
          </a:p>
        </p:txBody>
      </p:sp>
    </p:spTree>
    <p:extLst>
      <p:ext uri="{BB962C8B-B14F-4D97-AF65-F5344CB8AC3E}">
        <p14:creationId xmlns:p14="http://schemas.microsoft.com/office/powerpoint/2010/main" val="2893446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00200"/>
            <a:ext cx="8229600" cy="4876800"/>
          </a:xfrm>
        </p:spPr>
        <p:txBody>
          <a:bodyPr>
            <a:normAutofit fontScale="90000"/>
          </a:bodyPr>
          <a:lstStyle/>
          <a:p>
            <a:pPr algn="just"/>
            <a:r>
              <a:rPr lang="en-US" dirty="0" smtClean="0"/>
              <a:t>“The Police are the Public, and the Public are the Police.  The Police are only those members of the Public who are paid to give full time attention to the duties that are incumbent on every citizen, in the interest of community safety.”  Sir Robert Peel</a:t>
            </a:r>
            <a:endParaRPr lang="en-US" dirty="0"/>
          </a:p>
        </p:txBody>
      </p:sp>
      <p:sp>
        <p:nvSpPr>
          <p:cNvPr id="3" name="Content Placeholder 2"/>
          <p:cNvSpPr>
            <a:spLocks noGrp="1"/>
          </p:cNvSpPr>
          <p:nvPr>
            <p:ph idx="1"/>
          </p:nvPr>
        </p:nvSpPr>
        <p:spPr>
          <a:xfrm>
            <a:off x="457200" y="6934200"/>
            <a:ext cx="8229600" cy="228600"/>
          </a:xfrm>
        </p:spPr>
        <p:txBody>
          <a:bodyPr>
            <a:normAutofit fontScale="40000" lnSpcReduction="20000"/>
          </a:bodyPr>
          <a:lstStyle/>
          <a:p>
            <a:r>
              <a:rPr lang="en-US" dirty="0" smtClean="0"/>
              <a:t>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rmAutofit fontScale="90000"/>
          </a:bodyPr>
          <a:lstStyle/>
          <a:p>
            <a:r>
              <a:rPr lang="en-US" dirty="0" smtClean="0"/>
              <a:t>Community Governance Core Components</a:t>
            </a:r>
            <a:endParaRPr lang="en-US" dirty="0"/>
          </a:p>
        </p:txBody>
      </p:sp>
      <p:sp>
        <p:nvSpPr>
          <p:cNvPr id="3" name="Content Placeholder 2"/>
          <p:cNvSpPr>
            <a:spLocks noGrp="1"/>
          </p:cNvSpPr>
          <p:nvPr>
            <p:ph idx="1"/>
          </p:nvPr>
        </p:nvSpPr>
        <p:spPr>
          <a:xfrm>
            <a:off x="457200" y="2362200"/>
            <a:ext cx="8229600" cy="4389120"/>
          </a:xfrm>
        </p:spPr>
        <p:txBody>
          <a:bodyPr>
            <a:normAutofit/>
          </a:bodyPr>
          <a:lstStyle/>
          <a:p>
            <a:r>
              <a:rPr lang="en-US" sz="3200" dirty="0" smtClean="0"/>
              <a:t>Building Community Partnerships as a Force Multiplier; Citizen and Govt. Agencies </a:t>
            </a:r>
          </a:p>
          <a:p>
            <a:r>
              <a:rPr lang="en-US" sz="3200" dirty="0" smtClean="0"/>
              <a:t>Problem Solving as a proactive strategy for reducing crime and disorder</a:t>
            </a:r>
          </a:p>
          <a:p>
            <a:r>
              <a:rPr lang="en-US" sz="3200" dirty="0" smtClean="0"/>
              <a:t>Organizational Transformation to support new strategies</a:t>
            </a:r>
          </a:p>
          <a:p>
            <a:r>
              <a:rPr lang="en-US" sz="3200" dirty="0" smtClean="0"/>
              <a:t>Community Outreach and Trust Building</a:t>
            </a:r>
            <a:endParaRPr lang="en-US" sz="3200" dirty="0"/>
          </a:p>
        </p:txBody>
      </p:sp>
    </p:spTree>
    <p:extLst>
      <p:ext uri="{BB962C8B-B14F-4D97-AF65-F5344CB8AC3E}">
        <p14:creationId xmlns:p14="http://schemas.microsoft.com/office/powerpoint/2010/main" val="34262320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COMMUNITY GOVERNANCE</a:t>
            </a:r>
            <a:endParaRPr lang="en-US" dirty="0"/>
          </a:p>
        </p:txBody>
      </p:sp>
      <p:sp>
        <p:nvSpPr>
          <p:cNvPr id="3" name="Content Placeholder 2"/>
          <p:cNvSpPr>
            <a:spLocks noGrp="1"/>
          </p:cNvSpPr>
          <p:nvPr>
            <p:ph idx="1"/>
          </p:nvPr>
        </p:nvSpPr>
        <p:spPr>
          <a:xfrm>
            <a:off x="457200" y="1905000"/>
            <a:ext cx="8229600" cy="4800600"/>
          </a:xfrm>
        </p:spPr>
        <p:txBody>
          <a:bodyPr>
            <a:normAutofit/>
          </a:bodyPr>
          <a:lstStyle/>
          <a:p>
            <a:r>
              <a:rPr lang="en-US" dirty="0" smtClean="0"/>
              <a:t>is a philosophical approach to local governance</a:t>
            </a:r>
          </a:p>
          <a:p>
            <a:r>
              <a:rPr lang="en-US" dirty="0" smtClean="0"/>
              <a:t>seeks to help cities better coordinate their service delivery and collaboratively solve community problems along with citizens and community based groups</a:t>
            </a:r>
          </a:p>
          <a:p>
            <a:r>
              <a:rPr lang="en-US" dirty="0" smtClean="0"/>
              <a:t>focuses on “governance” as a process rather than on “government” as an institution.</a:t>
            </a:r>
          </a:p>
          <a:p>
            <a:r>
              <a:rPr lang="en-US" dirty="0" smtClean="0"/>
              <a:t>relies on municipal agencies to engage each other and work together and with their community to address community problems, improve the quality of life, increase citizen satisfaction, and plan for the future.</a:t>
            </a:r>
            <a:endParaRPr lang="en-US" dirty="0"/>
          </a:p>
        </p:txBody>
      </p:sp>
    </p:spTree>
    <p:extLst>
      <p:ext uri="{BB962C8B-B14F-4D97-AF65-F5344CB8AC3E}">
        <p14:creationId xmlns:p14="http://schemas.microsoft.com/office/powerpoint/2010/main" val="2873073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COMMUNITY GOVERNANCE?</a:t>
            </a:r>
            <a:endParaRPr lang="en-US" dirty="0"/>
          </a:p>
        </p:txBody>
      </p:sp>
      <p:sp>
        <p:nvSpPr>
          <p:cNvPr id="3" name="Content Placeholder 2"/>
          <p:cNvSpPr>
            <a:spLocks noGrp="1"/>
          </p:cNvSpPr>
          <p:nvPr>
            <p:ph idx="1"/>
          </p:nvPr>
        </p:nvSpPr>
        <p:spPr>
          <a:xfrm>
            <a:off x="457200" y="2294968"/>
            <a:ext cx="8229600" cy="4389120"/>
          </a:xfrm>
        </p:spPr>
        <p:txBody>
          <a:bodyPr>
            <a:normAutofit/>
          </a:bodyPr>
          <a:lstStyle/>
          <a:p>
            <a:pPr marL="109728" indent="0" algn="ctr">
              <a:buNone/>
            </a:pPr>
            <a:r>
              <a:rPr lang="en-US" sz="2800" dirty="0" smtClean="0"/>
              <a:t>Each segment of local government has different resources, expertise, and perspectives that it can bring to respond to jurisdiction-wide issues. It is a matter of strategically coordinating these efforts, making them seamlessly experienced by the public, and developing more effective responses that add greater value to the public service being provided.</a:t>
            </a:r>
            <a:endParaRPr lang="en-US" sz="2800" dirty="0"/>
          </a:p>
        </p:txBody>
      </p:sp>
    </p:spTree>
    <p:extLst>
      <p:ext uri="{BB962C8B-B14F-4D97-AF65-F5344CB8AC3E}">
        <p14:creationId xmlns:p14="http://schemas.microsoft.com/office/powerpoint/2010/main" val="2872389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What C.O.G. Does</a:t>
            </a:r>
            <a:endParaRPr lang="en-US" dirty="0"/>
          </a:p>
        </p:txBody>
      </p:sp>
      <p:sp>
        <p:nvSpPr>
          <p:cNvPr id="3" name="Content Placeholder 2"/>
          <p:cNvSpPr>
            <a:spLocks noGrp="1"/>
          </p:cNvSpPr>
          <p:nvPr>
            <p:ph idx="1"/>
          </p:nvPr>
        </p:nvSpPr>
        <p:spPr>
          <a:xfrm>
            <a:off x="457200" y="1676400"/>
            <a:ext cx="8229600" cy="4648200"/>
          </a:xfrm>
        </p:spPr>
        <p:txBody>
          <a:bodyPr>
            <a:normAutofit lnSpcReduction="10000"/>
          </a:bodyPr>
          <a:lstStyle/>
          <a:p>
            <a:pPr lvl="0"/>
            <a:r>
              <a:rPr lang="en-US" dirty="0" smtClean="0"/>
              <a:t>Recognizes that the activities of one city department affect other departments. </a:t>
            </a:r>
          </a:p>
          <a:p>
            <a:pPr lvl="0"/>
            <a:r>
              <a:rPr lang="en-US" dirty="0" smtClean="0"/>
              <a:t>Provides a holistic approach to local government service delivery that breaks down organizational barriers. </a:t>
            </a:r>
          </a:p>
          <a:p>
            <a:pPr lvl="0"/>
            <a:r>
              <a:rPr lang="en-US" dirty="0" smtClean="0"/>
              <a:t>Encourages community and municipal stakeholders to pool expertise and limited resources to address community problems. </a:t>
            </a:r>
          </a:p>
          <a:p>
            <a:pPr lvl="0"/>
            <a:r>
              <a:rPr lang="en-US" dirty="0" smtClean="0"/>
              <a:t>Provides a voice for the full range of community stakeholders and input into decision-making processes. </a:t>
            </a:r>
          </a:p>
          <a:p>
            <a:endParaRPr lang="en-US" dirty="0"/>
          </a:p>
        </p:txBody>
      </p:sp>
    </p:spTree>
    <p:extLst>
      <p:ext uri="{BB962C8B-B14F-4D97-AF65-F5344CB8AC3E}">
        <p14:creationId xmlns:p14="http://schemas.microsoft.com/office/powerpoint/2010/main" val="1907491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What C.O.G. Does</a:t>
            </a:r>
            <a:endParaRPr lang="en-US" dirty="0"/>
          </a:p>
        </p:txBody>
      </p:sp>
      <p:sp>
        <p:nvSpPr>
          <p:cNvPr id="3" name="Content Placeholder 2"/>
          <p:cNvSpPr>
            <a:spLocks noGrp="1"/>
          </p:cNvSpPr>
          <p:nvPr>
            <p:ph idx="1"/>
          </p:nvPr>
        </p:nvSpPr>
        <p:spPr>
          <a:xfrm>
            <a:off x="457200" y="1676400"/>
            <a:ext cx="8229600" cy="4724400"/>
          </a:xfrm>
        </p:spPr>
        <p:txBody>
          <a:bodyPr>
            <a:normAutofit lnSpcReduction="10000"/>
          </a:bodyPr>
          <a:lstStyle/>
          <a:p>
            <a:pPr lvl="0"/>
            <a:r>
              <a:rPr lang="en-US" dirty="0" smtClean="0"/>
              <a:t>Engages community members in their own well-being and in improving the community s quality of life. </a:t>
            </a:r>
          </a:p>
          <a:p>
            <a:pPr lvl="0"/>
            <a:r>
              <a:rPr lang="en-US" dirty="0" smtClean="0"/>
              <a:t>Adheres to the democratic principles of equality and responsiveness. </a:t>
            </a:r>
          </a:p>
          <a:p>
            <a:pPr lvl="0"/>
            <a:r>
              <a:rPr lang="en-US" dirty="0" smtClean="0"/>
              <a:t>Increases the transparency and accountability of local government. </a:t>
            </a:r>
          </a:p>
          <a:p>
            <a:pPr lvl="0"/>
            <a:r>
              <a:rPr lang="en-US" dirty="0" smtClean="0"/>
              <a:t>Shares the responsibility for community safety and quality of life between local government and the community. </a:t>
            </a:r>
          </a:p>
          <a:p>
            <a:pPr lvl="0"/>
            <a:r>
              <a:rPr lang="en-US" dirty="0" smtClean="0"/>
              <a:t>Stresses community well-being outcomes (e.g., health and safety), rather than mere outputs (e.g., number of persons vaccinated, number of tickets written). </a:t>
            </a:r>
          </a:p>
          <a:p>
            <a:endParaRPr lang="en-US" dirty="0"/>
          </a:p>
        </p:txBody>
      </p:sp>
    </p:spTree>
    <p:extLst>
      <p:ext uri="{BB962C8B-B14F-4D97-AF65-F5344CB8AC3E}">
        <p14:creationId xmlns:p14="http://schemas.microsoft.com/office/powerpoint/2010/main" val="21184302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Solve Problems.png"/>
          <p:cNvPicPr>
            <a:picLocks noGrp="1" noChangeAspect="1"/>
          </p:cNvPicPr>
          <p:nvPr>
            <p:ph idx="1"/>
          </p:nvPr>
        </p:nvPicPr>
        <p:blipFill>
          <a:blip r:embed="rId3" cstate="print"/>
          <a:stretch>
            <a:fillRect/>
          </a:stretch>
        </p:blipFill>
        <p:spPr>
          <a:xfrm>
            <a:off x="1066800" y="2286000"/>
            <a:ext cx="7010400" cy="3962399"/>
          </a:xfrm>
        </p:spPr>
      </p:pic>
    </p:spTree>
    <p:extLst>
      <p:ext uri="{BB962C8B-B14F-4D97-AF65-F5344CB8AC3E}">
        <p14:creationId xmlns:p14="http://schemas.microsoft.com/office/powerpoint/2010/main" val="31712093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3" name="Text Box 1027"/>
          <p:cNvSpPr txBox="1">
            <a:spLocks noChangeArrowheads="1"/>
          </p:cNvSpPr>
          <p:nvPr/>
        </p:nvSpPr>
        <p:spPr bwMode="auto">
          <a:xfrm>
            <a:off x="2819400" y="302925"/>
            <a:ext cx="5287963" cy="584775"/>
          </a:xfrm>
          <a:prstGeom prst="rect">
            <a:avLst/>
          </a:prstGeom>
          <a:noFill/>
          <a:ln w="9525">
            <a:noFill/>
            <a:miter lim="800000"/>
            <a:headEnd/>
            <a:tailEnd/>
          </a:ln>
          <a:effectLst>
            <a:outerShdw dist="35921" dir="2700000" algn="ctr" rotWithShape="0">
              <a:srgbClr val="000000"/>
            </a:outerShdw>
          </a:effectLst>
        </p:spPr>
        <p:txBody>
          <a:bodyPr anchor="ctr">
            <a:spAutoFit/>
          </a:bodyPr>
          <a:lstStyle/>
          <a:p>
            <a:pPr algn="l">
              <a:spcBef>
                <a:spcPct val="50000"/>
              </a:spcBef>
            </a:pPr>
            <a:r>
              <a:rPr kumimoji="0" lang="en-US" altLang="en-US" sz="3200" b="1" dirty="0">
                <a:latin typeface="Arial" charset="0"/>
              </a:rPr>
              <a:t>Problem Solving</a:t>
            </a:r>
            <a:endParaRPr kumimoji="0" lang="en-US" altLang="en-US" sz="3200" dirty="0"/>
          </a:p>
        </p:txBody>
      </p:sp>
      <p:sp>
        <p:nvSpPr>
          <p:cNvPr id="317444" name="Rectangle 1028"/>
          <p:cNvSpPr>
            <a:spLocks noChangeArrowheads="1"/>
          </p:cNvSpPr>
          <p:nvPr/>
        </p:nvSpPr>
        <p:spPr bwMode="auto">
          <a:xfrm>
            <a:off x="2806700" y="1355725"/>
            <a:ext cx="5956300" cy="946150"/>
          </a:xfrm>
          <a:prstGeom prst="rect">
            <a:avLst/>
          </a:prstGeom>
          <a:noFill/>
          <a:ln w="9525">
            <a:noFill/>
            <a:miter lim="800000"/>
            <a:headEnd/>
            <a:tailEnd/>
          </a:ln>
          <a:effectLst>
            <a:outerShdw dist="35921" dir="2700000" algn="ctr" rotWithShape="0">
              <a:srgbClr val="000000"/>
            </a:outerShdw>
          </a:effectLst>
        </p:spPr>
        <p:txBody>
          <a:bodyPr>
            <a:spAutoFit/>
          </a:bodyPr>
          <a:lstStyle/>
          <a:p>
            <a:pPr algn="l"/>
            <a:r>
              <a:rPr lang="en-US" altLang="en-US" sz="2800" b="1" dirty="0">
                <a:latin typeface="Arial" charset="0"/>
              </a:rPr>
              <a:t>Problem Solving is best defined by its parts</a:t>
            </a:r>
            <a:r>
              <a:rPr lang="en-US" altLang="en-US" sz="2800" b="1" dirty="0">
                <a:solidFill>
                  <a:srgbClr val="FFFF00"/>
                </a:solidFill>
                <a:latin typeface="Arial" charset="0"/>
              </a:rPr>
              <a:t>:</a:t>
            </a:r>
            <a:endParaRPr lang="en-US" altLang="en-US" sz="2400" b="1" dirty="0">
              <a:solidFill>
                <a:srgbClr val="FFFF00"/>
              </a:solidFill>
              <a:latin typeface="Arial" charset="0"/>
            </a:endParaRPr>
          </a:p>
        </p:txBody>
      </p:sp>
      <p:sp>
        <p:nvSpPr>
          <p:cNvPr id="317446" name="Rectangle 1030"/>
          <p:cNvSpPr>
            <a:spLocks noChangeArrowheads="1"/>
          </p:cNvSpPr>
          <p:nvPr/>
        </p:nvSpPr>
        <p:spPr bwMode="auto">
          <a:xfrm>
            <a:off x="2806700" y="2574925"/>
            <a:ext cx="5956300" cy="822325"/>
          </a:xfrm>
          <a:prstGeom prst="rect">
            <a:avLst/>
          </a:prstGeom>
          <a:noFill/>
          <a:ln w="9525">
            <a:noFill/>
            <a:miter lim="800000"/>
            <a:headEnd/>
            <a:tailEnd/>
          </a:ln>
          <a:effectLst>
            <a:outerShdw dist="35921" dir="2700000" algn="ctr" rotWithShape="0">
              <a:srgbClr val="000000"/>
            </a:outerShdw>
          </a:effectLst>
        </p:spPr>
        <p:txBody>
          <a:bodyPr>
            <a:spAutoFit/>
          </a:bodyPr>
          <a:lstStyle/>
          <a:p>
            <a:pPr algn="l"/>
            <a:r>
              <a:rPr lang="en-US" altLang="en-US" sz="2400" b="1" dirty="0">
                <a:latin typeface="Arial" charset="0"/>
              </a:rPr>
              <a:t>1.  Identifying crime, disorder and fear problems.</a:t>
            </a:r>
            <a:endParaRPr lang="en-US" altLang="en-US" sz="2400" b="1" dirty="0">
              <a:solidFill>
                <a:srgbClr val="FFFF00"/>
              </a:solidFill>
              <a:latin typeface="Arial" charset="0"/>
            </a:endParaRPr>
          </a:p>
        </p:txBody>
      </p:sp>
      <p:sp>
        <p:nvSpPr>
          <p:cNvPr id="317447" name="Rectangle 1031"/>
          <p:cNvSpPr>
            <a:spLocks noChangeArrowheads="1"/>
          </p:cNvSpPr>
          <p:nvPr/>
        </p:nvSpPr>
        <p:spPr bwMode="auto">
          <a:xfrm>
            <a:off x="2806700" y="3694113"/>
            <a:ext cx="5956300" cy="822325"/>
          </a:xfrm>
          <a:prstGeom prst="rect">
            <a:avLst/>
          </a:prstGeom>
          <a:noFill/>
          <a:ln w="9525">
            <a:noFill/>
            <a:miter lim="800000"/>
            <a:headEnd/>
            <a:tailEnd/>
          </a:ln>
          <a:effectLst>
            <a:outerShdw dist="35921" dir="2700000" algn="ctr" rotWithShape="0">
              <a:srgbClr val="000000"/>
            </a:outerShdw>
          </a:effectLst>
        </p:spPr>
        <p:txBody>
          <a:bodyPr>
            <a:spAutoFit/>
          </a:bodyPr>
          <a:lstStyle/>
          <a:p>
            <a:pPr algn="l"/>
            <a:r>
              <a:rPr lang="en-US" altLang="en-US" sz="2400" b="1" dirty="0">
                <a:latin typeface="Arial" charset="0"/>
              </a:rPr>
              <a:t>2.  Understanding the conditions that give rise to these problems.</a:t>
            </a:r>
            <a:endParaRPr lang="en-US" altLang="en-US" sz="2400" b="1" dirty="0">
              <a:solidFill>
                <a:srgbClr val="FFFF00"/>
              </a:solidFill>
              <a:latin typeface="Arial" charset="0"/>
            </a:endParaRPr>
          </a:p>
        </p:txBody>
      </p:sp>
      <p:sp>
        <p:nvSpPr>
          <p:cNvPr id="317448" name="Rectangle 1032"/>
          <p:cNvSpPr>
            <a:spLocks noChangeArrowheads="1"/>
          </p:cNvSpPr>
          <p:nvPr/>
        </p:nvSpPr>
        <p:spPr bwMode="auto">
          <a:xfrm>
            <a:off x="2806700" y="4797425"/>
            <a:ext cx="5956300" cy="822325"/>
          </a:xfrm>
          <a:prstGeom prst="rect">
            <a:avLst/>
          </a:prstGeom>
          <a:noFill/>
          <a:ln w="9525">
            <a:noFill/>
            <a:miter lim="800000"/>
            <a:headEnd/>
            <a:tailEnd/>
          </a:ln>
          <a:effectLst>
            <a:outerShdw dist="35921" dir="2700000" algn="ctr" rotWithShape="0">
              <a:srgbClr val="000000"/>
            </a:outerShdw>
          </a:effectLst>
        </p:spPr>
        <p:txBody>
          <a:bodyPr>
            <a:spAutoFit/>
          </a:bodyPr>
          <a:lstStyle/>
          <a:p>
            <a:pPr algn="l"/>
            <a:r>
              <a:rPr lang="en-US" altLang="en-US" sz="2400" b="1" dirty="0">
                <a:latin typeface="Arial" charset="0"/>
              </a:rPr>
              <a:t>3.  Developing and implementing long-term solutions tailored to the problems.</a:t>
            </a:r>
            <a:endParaRPr lang="en-US" altLang="en-US" sz="2400" b="1" dirty="0">
              <a:solidFill>
                <a:srgbClr val="FFFF00"/>
              </a:solidFill>
              <a:latin typeface="Arial" charset="0"/>
            </a:endParaRPr>
          </a:p>
        </p:txBody>
      </p:sp>
      <p:sp>
        <p:nvSpPr>
          <p:cNvPr id="317449" name="Rectangle 1033"/>
          <p:cNvSpPr>
            <a:spLocks noChangeArrowheads="1"/>
          </p:cNvSpPr>
          <p:nvPr/>
        </p:nvSpPr>
        <p:spPr bwMode="auto">
          <a:xfrm>
            <a:off x="2806700" y="5865813"/>
            <a:ext cx="5956300" cy="822325"/>
          </a:xfrm>
          <a:prstGeom prst="rect">
            <a:avLst/>
          </a:prstGeom>
          <a:noFill/>
          <a:ln w="9525">
            <a:noFill/>
            <a:miter lim="800000"/>
            <a:headEnd/>
            <a:tailEnd/>
          </a:ln>
          <a:effectLst>
            <a:outerShdw dist="35921" dir="2700000" algn="ctr" rotWithShape="0">
              <a:srgbClr val="000000"/>
            </a:outerShdw>
          </a:effectLst>
        </p:spPr>
        <p:txBody>
          <a:bodyPr>
            <a:spAutoFit/>
          </a:bodyPr>
          <a:lstStyle/>
          <a:p>
            <a:pPr algn="l"/>
            <a:r>
              <a:rPr lang="en-US" altLang="en-US" sz="2400" b="1" dirty="0">
                <a:latin typeface="Arial" charset="0"/>
              </a:rPr>
              <a:t>4.  Determining the solution’s impact on the problems.</a:t>
            </a:r>
            <a:r>
              <a:rPr lang="en-US" altLang="en-US" sz="3200" b="1" dirty="0">
                <a:solidFill>
                  <a:srgbClr val="FFFF00"/>
                </a:solidFill>
                <a:latin typeface="Arial" charset="0"/>
              </a:rPr>
              <a:t> </a:t>
            </a:r>
            <a:endParaRPr lang="en-US" altLang="en-US" sz="2400" b="1" dirty="0">
              <a:solidFill>
                <a:srgbClr val="FFFF00"/>
              </a:solidFill>
              <a:latin typeface="Arial" charset="0"/>
            </a:endParaRPr>
          </a:p>
        </p:txBody>
      </p:sp>
      <p:sp>
        <p:nvSpPr>
          <p:cNvPr id="8" name="Title 7"/>
          <p:cNvSpPr>
            <a:spLocks noGrp="1"/>
          </p:cNvSpPr>
          <p:nvPr>
            <p:ph type="title"/>
          </p:nvPr>
        </p:nvSpPr>
        <p:spPr/>
        <p:txBody>
          <a:bodyPr/>
          <a:lstStyle/>
          <a:p>
            <a:endParaRPr lang="en-US" dirty="0"/>
          </a:p>
        </p:txBody>
      </p:sp>
      <p:sp>
        <p:nvSpPr>
          <p:cNvPr id="9" name="Text Placeholder 8"/>
          <p:cNvSpPr>
            <a:spLocks noGrp="1"/>
          </p:cNvSpPr>
          <p:nvPr>
            <p:ph type="body" idx="1"/>
          </p:nvPr>
        </p:nvSpPr>
        <p:spPr/>
        <p:txBody>
          <a:bodyPr/>
          <a:lstStyle/>
          <a:p>
            <a:endParaRPr lang="en-US" dirty="0"/>
          </a:p>
        </p:txBody>
      </p:sp>
      <p:pic>
        <p:nvPicPr>
          <p:cNvPr id="10" name="Picture 9" descr="Phillipsburg officers.jpg"/>
          <p:cNvPicPr>
            <a:picLocks noChangeAspect="1"/>
          </p:cNvPicPr>
          <p:nvPr/>
        </p:nvPicPr>
        <p:blipFill>
          <a:blip r:embed="rId3" cstate="print"/>
          <a:stretch>
            <a:fillRect/>
          </a:stretch>
        </p:blipFill>
        <p:spPr>
          <a:xfrm>
            <a:off x="0" y="2819400"/>
            <a:ext cx="2662767" cy="2590800"/>
          </a:xfrm>
          <a:prstGeom prst="rect">
            <a:avLst/>
          </a:prstGeom>
        </p:spPr>
      </p:pic>
    </p:spTree>
    <p:extLst>
      <p:ext uri="{BB962C8B-B14F-4D97-AF65-F5344CB8AC3E}">
        <p14:creationId xmlns:p14="http://schemas.microsoft.com/office/powerpoint/2010/main" val="3047214362"/>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17444"/>
                                        </p:tgtEl>
                                        <p:attrNameLst>
                                          <p:attrName>style.visibility</p:attrName>
                                        </p:attrNameLst>
                                      </p:cBhvr>
                                      <p:to>
                                        <p:strVal val="visible"/>
                                      </p:to>
                                    </p:set>
                                    <p:anim calcmode="lin" valueType="num">
                                      <p:cBhvr additive="base">
                                        <p:cTn id="7" dur="500" fill="hold"/>
                                        <p:tgtEl>
                                          <p:spTgt spid="317444"/>
                                        </p:tgtEl>
                                        <p:attrNameLst>
                                          <p:attrName>ppt_x</p:attrName>
                                        </p:attrNameLst>
                                      </p:cBhvr>
                                      <p:tavLst>
                                        <p:tav tm="0">
                                          <p:val>
                                            <p:strVal val="1+#ppt_w/2"/>
                                          </p:val>
                                        </p:tav>
                                        <p:tav tm="100000">
                                          <p:val>
                                            <p:strVal val="#ppt_x"/>
                                          </p:val>
                                        </p:tav>
                                      </p:tavLst>
                                    </p:anim>
                                    <p:anim calcmode="lin" valueType="num">
                                      <p:cBhvr additive="base">
                                        <p:cTn id="8" dur="500" fill="hold"/>
                                        <p:tgtEl>
                                          <p:spTgt spid="31744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17446"/>
                                        </p:tgtEl>
                                        <p:attrNameLst>
                                          <p:attrName>style.visibility</p:attrName>
                                        </p:attrNameLst>
                                      </p:cBhvr>
                                      <p:to>
                                        <p:strVal val="visible"/>
                                      </p:to>
                                    </p:set>
                                    <p:anim calcmode="lin" valueType="num">
                                      <p:cBhvr additive="base">
                                        <p:cTn id="13" dur="500" fill="hold"/>
                                        <p:tgtEl>
                                          <p:spTgt spid="317446"/>
                                        </p:tgtEl>
                                        <p:attrNameLst>
                                          <p:attrName>ppt_x</p:attrName>
                                        </p:attrNameLst>
                                      </p:cBhvr>
                                      <p:tavLst>
                                        <p:tav tm="0">
                                          <p:val>
                                            <p:strVal val="1+#ppt_w/2"/>
                                          </p:val>
                                        </p:tav>
                                        <p:tav tm="100000">
                                          <p:val>
                                            <p:strVal val="#ppt_x"/>
                                          </p:val>
                                        </p:tav>
                                      </p:tavLst>
                                    </p:anim>
                                    <p:anim calcmode="lin" valueType="num">
                                      <p:cBhvr additive="base">
                                        <p:cTn id="14" dur="500" fill="hold"/>
                                        <p:tgtEl>
                                          <p:spTgt spid="317446"/>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17447"/>
                                        </p:tgtEl>
                                        <p:attrNameLst>
                                          <p:attrName>style.visibility</p:attrName>
                                        </p:attrNameLst>
                                      </p:cBhvr>
                                      <p:to>
                                        <p:strVal val="visible"/>
                                      </p:to>
                                    </p:set>
                                    <p:anim calcmode="lin" valueType="num">
                                      <p:cBhvr additive="base">
                                        <p:cTn id="19" dur="500" fill="hold"/>
                                        <p:tgtEl>
                                          <p:spTgt spid="317447"/>
                                        </p:tgtEl>
                                        <p:attrNameLst>
                                          <p:attrName>ppt_x</p:attrName>
                                        </p:attrNameLst>
                                      </p:cBhvr>
                                      <p:tavLst>
                                        <p:tav tm="0">
                                          <p:val>
                                            <p:strVal val="1+#ppt_w/2"/>
                                          </p:val>
                                        </p:tav>
                                        <p:tav tm="100000">
                                          <p:val>
                                            <p:strVal val="#ppt_x"/>
                                          </p:val>
                                        </p:tav>
                                      </p:tavLst>
                                    </p:anim>
                                    <p:anim calcmode="lin" valueType="num">
                                      <p:cBhvr additive="base">
                                        <p:cTn id="20" dur="500" fill="hold"/>
                                        <p:tgtEl>
                                          <p:spTgt spid="317447"/>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317448"/>
                                        </p:tgtEl>
                                        <p:attrNameLst>
                                          <p:attrName>style.visibility</p:attrName>
                                        </p:attrNameLst>
                                      </p:cBhvr>
                                      <p:to>
                                        <p:strVal val="visible"/>
                                      </p:to>
                                    </p:set>
                                    <p:anim calcmode="lin" valueType="num">
                                      <p:cBhvr additive="base">
                                        <p:cTn id="25" dur="500" fill="hold"/>
                                        <p:tgtEl>
                                          <p:spTgt spid="317448"/>
                                        </p:tgtEl>
                                        <p:attrNameLst>
                                          <p:attrName>ppt_x</p:attrName>
                                        </p:attrNameLst>
                                      </p:cBhvr>
                                      <p:tavLst>
                                        <p:tav tm="0">
                                          <p:val>
                                            <p:strVal val="1+#ppt_w/2"/>
                                          </p:val>
                                        </p:tav>
                                        <p:tav tm="100000">
                                          <p:val>
                                            <p:strVal val="#ppt_x"/>
                                          </p:val>
                                        </p:tav>
                                      </p:tavLst>
                                    </p:anim>
                                    <p:anim calcmode="lin" valueType="num">
                                      <p:cBhvr additive="base">
                                        <p:cTn id="26" dur="500" fill="hold"/>
                                        <p:tgtEl>
                                          <p:spTgt spid="317448"/>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317449"/>
                                        </p:tgtEl>
                                        <p:attrNameLst>
                                          <p:attrName>style.visibility</p:attrName>
                                        </p:attrNameLst>
                                      </p:cBhvr>
                                      <p:to>
                                        <p:strVal val="visible"/>
                                      </p:to>
                                    </p:set>
                                    <p:anim calcmode="lin" valueType="num">
                                      <p:cBhvr additive="base">
                                        <p:cTn id="31" dur="500" fill="hold"/>
                                        <p:tgtEl>
                                          <p:spTgt spid="317449"/>
                                        </p:tgtEl>
                                        <p:attrNameLst>
                                          <p:attrName>ppt_x</p:attrName>
                                        </p:attrNameLst>
                                      </p:cBhvr>
                                      <p:tavLst>
                                        <p:tav tm="0">
                                          <p:val>
                                            <p:strVal val="1+#ppt_w/2"/>
                                          </p:val>
                                        </p:tav>
                                        <p:tav tm="100000">
                                          <p:val>
                                            <p:strVal val="#ppt_x"/>
                                          </p:val>
                                        </p:tav>
                                      </p:tavLst>
                                    </p:anim>
                                    <p:anim calcmode="lin" valueType="num">
                                      <p:cBhvr additive="base">
                                        <p:cTn id="32" dur="500" fill="hold"/>
                                        <p:tgtEl>
                                          <p:spTgt spid="31744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44" grpId="0" autoUpdateAnimBg="0"/>
      <p:bldP spid="317446" grpId="0" autoUpdateAnimBg="0"/>
      <p:bldP spid="317447" grpId="0" autoUpdateAnimBg="0"/>
      <p:bldP spid="317448" grpId="0" autoUpdateAnimBg="0"/>
      <p:bldP spid="317449"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08838"/>
            <a:ext cx="7772400" cy="2134562"/>
          </a:xfrm>
        </p:spPr>
        <p:txBody>
          <a:bodyPr>
            <a:normAutofit fontScale="90000"/>
          </a:bodyPr>
          <a:lstStyle/>
          <a:p>
            <a:pPr algn="ct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6000" dirty="0" smtClean="0"/>
              <a:t>TODD A. MILLER</a:t>
            </a:r>
            <a:br>
              <a:rPr lang="en-US" sz="6000" dirty="0" smtClean="0"/>
            </a:br>
            <a:r>
              <a:rPr lang="en-US" sz="4400" dirty="0" smtClean="0"/>
              <a:t>DIRECTOR OF PUBLIC SAFETY</a:t>
            </a:r>
            <a:br>
              <a:rPr lang="en-US" sz="4400" dirty="0" smtClean="0"/>
            </a:br>
            <a:r>
              <a:rPr lang="en-US" sz="4400" dirty="0" smtClean="0"/>
              <a:t>MANKATO MN DPS</a:t>
            </a:r>
            <a:br>
              <a:rPr lang="en-US" sz="4400" dirty="0" smtClean="0"/>
            </a:br>
            <a:r>
              <a:rPr lang="en-US" dirty="0" smtClean="0"/>
              <a:t/>
            </a:r>
            <a:br>
              <a:rPr lang="en-US" dirty="0" smtClean="0"/>
            </a:br>
            <a:endParaRPr lang="en-US" dirty="0"/>
          </a:p>
        </p:txBody>
      </p:sp>
      <p:sp>
        <p:nvSpPr>
          <p:cNvPr id="3" name="Subtitle 2"/>
          <p:cNvSpPr>
            <a:spLocks noGrp="1"/>
          </p:cNvSpPr>
          <p:nvPr>
            <p:ph type="subTitle" idx="1"/>
          </p:nvPr>
        </p:nvSpPr>
        <p:spPr>
          <a:xfrm>
            <a:off x="685800" y="3611606"/>
            <a:ext cx="7772400" cy="2941593"/>
          </a:xfrm>
        </p:spPr>
        <p:txBody>
          <a:bodyPr/>
          <a:lstStyle/>
          <a:p>
            <a:endParaRPr lang="en-US" dirty="0"/>
          </a:p>
        </p:txBody>
      </p:sp>
      <p:pic>
        <p:nvPicPr>
          <p:cNvPr id="4" name="Picture 3" descr="Copy of Todd A. Miller Picture.jpg"/>
          <p:cNvPicPr>
            <a:picLocks noChangeAspect="1"/>
          </p:cNvPicPr>
          <p:nvPr/>
        </p:nvPicPr>
        <p:blipFill>
          <a:blip r:embed="rId2" cstate="print"/>
          <a:stretch>
            <a:fillRect/>
          </a:stretch>
        </p:blipFill>
        <p:spPr>
          <a:xfrm>
            <a:off x="1828800" y="3581400"/>
            <a:ext cx="2514600" cy="30480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82057" y="3581400"/>
            <a:ext cx="2208885" cy="3048000"/>
          </a:xfrm>
          <a:prstGeom prst="rect">
            <a:avLst/>
          </a:prstGeom>
        </p:spPr>
      </p:pic>
    </p:spTree>
    <p:extLst>
      <p:ext uri="{BB962C8B-B14F-4D97-AF65-F5344CB8AC3E}">
        <p14:creationId xmlns:p14="http://schemas.microsoft.com/office/powerpoint/2010/main" val="25876408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Text Box 2"/>
          <p:cNvSpPr txBox="1">
            <a:spLocks noChangeArrowheads="1"/>
          </p:cNvSpPr>
          <p:nvPr/>
        </p:nvSpPr>
        <p:spPr bwMode="auto">
          <a:xfrm>
            <a:off x="2819400" y="302925"/>
            <a:ext cx="5287963" cy="584775"/>
          </a:xfrm>
          <a:prstGeom prst="rect">
            <a:avLst/>
          </a:prstGeom>
          <a:noFill/>
          <a:ln w="9525">
            <a:noFill/>
            <a:miter lim="800000"/>
            <a:headEnd/>
            <a:tailEnd/>
          </a:ln>
          <a:effectLst>
            <a:outerShdw dist="35921" dir="2700000" algn="ctr" rotWithShape="0">
              <a:srgbClr val="000000"/>
            </a:outerShdw>
          </a:effectLst>
        </p:spPr>
        <p:txBody>
          <a:bodyPr anchor="ctr">
            <a:spAutoFit/>
          </a:bodyPr>
          <a:lstStyle/>
          <a:p>
            <a:pPr algn="l">
              <a:spcBef>
                <a:spcPct val="50000"/>
              </a:spcBef>
            </a:pPr>
            <a:r>
              <a:rPr kumimoji="0" lang="en-US" altLang="en-US" sz="3200" b="1" dirty="0">
                <a:latin typeface="Arial" charset="0"/>
              </a:rPr>
              <a:t>Problem Solving</a:t>
            </a:r>
            <a:endParaRPr kumimoji="0" lang="en-US" altLang="en-US" sz="3200" dirty="0"/>
          </a:p>
        </p:txBody>
      </p:sp>
      <p:sp>
        <p:nvSpPr>
          <p:cNvPr id="280579" name="Rectangle 3"/>
          <p:cNvSpPr>
            <a:spLocks noChangeArrowheads="1"/>
          </p:cNvSpPr>
          <p:nvPr/>
        </p:nvSpPr>
        <p:spPr bwMode="auto">
          <a:xfrm>
            <a:off x="2806700" y="1185863"/>
            <a:ext cx="5956300" cy="396875"/>
          </a:xfrm>
          <a:prstGeom prst="rect">
            <a:avLst/>
          </a:prstGeom>
          <a:noFill/>
          <a:ln w="9525">
            <a:noFill/>
            <a:miter lim="800000"/>
            <a:headEnd/>
            <a:tailEnd/>
          </a:ln>
          <a:effectLst>
            <a:outerShdw dist="35921" dir="2700000" algn="ctr" rotWithShape="0">
              <a:srgbClr val="000000"/>
            </a:outerShdw>
          </a:effectLst>
        </p:spPr>
        <p:txBody>
          <a:bodyPr>
            <a:spAutoFit/>
          </a:bodyPr>
          <a:lstStyle/>
          <a:p>
            <a:pPr algn="l"/>
            <a:r>
              <a:rPr lang="en-US" altLang="en-US" sz="2000" b="1" dirty="0">
                <a:latin typeface="Arial" charset="0"/>
              </a:rPr>
              <a:t>The SARA Model:</a:t>
            </a:r>
            <a:endParaRPr lang="en-US" altLang="en-US" sz="2000" b="1" dirty="0">
              <a:solidFill>
                <a:srgbClr val="FFFF00"/>
              </a:solidFill>
              <a:latin typeface="Arial" charset="0"/>
            </a:endParaRPr>
          </a:p>
        </p:txBody>
      </p:sp>
      <p:sp>
        <p:nvSpPr>
          <p:cNvPr id="280581" name="Rectangle 5"/>
          <p:cNvSpPr>
            <a:spLocks noChangeArrowheads="1"/>
          </p:cNvSpPr>
          <p:nvPr/>
        </p:nvSpPr>
        <p:spPr bwMode="auto">
          <a:xfrm>
            <a:off x="2806700" y="1703388"/>
            <a:ext cx="5956300" cy="1006475"/>
          </a:xfrm>
          <a:prstGeom prst="rect">
            <a:avLst/>
          </a:prstGeom>
          <a:noFill/>
          <a:ln w="9525">
            <a:noFill/>
            <a:miter lim="800000"/>
            <a:headEnd/>
            <a:tailEnd/>
          </a:ln>
          <a:effectLst>
            <a:outerShdw dist="35921" dir="2700000" algn="ctr" rotWithShape="0">
              <a:srgbClr val="000000"/>
            </a:outerShdw>
          </a:effectLst>
        </p:spPr>
        <p:txBody>
          <a:bodyPr>
            <a:spAutoFit/>
          </a:bodyPr>
          <a:lstStyle/>
          <a:p>
            <a:pPr algn="l"/>
            <a:r>
              <a:rPr lang="en-US" altLang="en-US" sz="2000" b="1" i="1" dirty="0">
                <a:latin typeface="Arial" charset="0"/>
              </a:rPr>
              <a:t>Scanning </a:t>
            </a:r>
            <a:r>
              <a:rPr lang="en-US" altLang="en-US" sz="2000" b="1" dirty="0">
                <a:latin typeface="Arial" charset="0"/>
              </a:rPr>
              <a:t>- Group individual, related incidents as “problems” and define these problems in more precise and useful terms.</a:t>
            </a:r>
            <a:r>
              <a:rPr lang="en-US" altLang="en-US" sz="2000" b="1" dirty="0">
                <a:solidFill>
                  <a:srgbClr val="FFFF00"/>
                </a:solidFill>
                <a:latin typeface="Arial" charset="0"/>
              </a:rPr>
              <a:t> </a:t>
            </a:r>
          </a:p>
        </p:txBody>
      </p:sp>
      <p:sp>
        <p:nvSpPr>
          <p:cNvPr id="280582" name="Rectangle 6"/>
          <p:cNvSpPr>
            <a:spLocks noChangeArrowheads="1"/>
          </p:cNvSpPr>
          <p:nvPr/>
        </p:nvSpPr>
        <p:spPr bwMode="auto">
          <a:xfrm>
            <a:off x="2806700" y="2840038"/>
            <a:ext cx="5956300" cy="1311275"/>
          </a:xfrm>
          <a:prstGeom prst="rect">
            <a:avLst/>
          </a:prstGeom>
          <a:noFill/>
          <a:ln w="9525">
            <a:noFill/>
            <a:miter lim="800000"/>
            <a:headEnd/>
            <a:tailEnd/>
          </a:ln>
          <a:effectLst>
            <a:outerShdw dist="35921" dir="2700000" algn="ctr" rotWithShape="0">
              <a:srgbClr val="000000"/>
            </a:outerShdw>
          </a:effectLst>
        </p:spPr>
        <p:txBody>
          <a:bodyPr>
            <a:spAutoFit/>
          </a:bodyPr>
          <a:lstStyle/>
          <a:p>
            <a:pPr algn="l"/>
            <a:r>
              <a:rPr lang="en-US" altLang="en-US" sz="2000" b="1" i="1" dirty="0">
                <a:latin typeface="Arial" charset="0"/>
              </a:rPr>
              <a:t>Analysis</a:t>
            </a:r>
            <a:r>
              <a:rPr lang="en-US" altLang="en-US" sz="2000" b="1" dirty="0">
                <a:latin typeface="Arial" charset="0"/>
              </a:rPr>
              <a:t> - Information is collected from a variety of public and private sources, not just police data, to illuminate the underlying nature of the problem.</a:t>
            </a:r>
            <a:endParaRPr lang="en-US" altLang="en-US" sz="2000" b="1" dirty="0">
              <a:solidFill>
                <a:srgbClr val="FFFF00"/>
              </a:solidFill>
              <a:latin typeface="Arial" charset="0"/>
            </a:endParaRPr>
          </a:p>
        </p:txBody>
      </p:sp>
      <p:sp>
        <p:nvSpPr>
          <p:cNvPr id="280583" name="Rectangle 7"/>
          <p:cNvSpPr>
            <a:spLocks noChangeArrowheads="1"/>
          </p:cNvSpPr>
          <p:nvPr/>
        </p:nvSpPr>
        <p:spPr bwMode="auto">
          <a:xfrm>
            <a:off x="2806700" y="4292600"/>
            <a:ext cx="5956300" cy="1311275"/>
          </a:xfrm>
          <a:prstGeom prst="rect">
            <a:avLst/>
          </a:prstGeom>
          <a:noFill/>
          <a:ln w="9525">
            <a:noFill/>
            <a:miter lim="800000"/>
            <a:headEnd/>
            <a:tailEnd/>
          </a:ln>
          <a:effectLst>
            <a:outerShdw dist="35921" dir="2700000" algn="ctr" rotWithShape="0">
              <a:srgbClr val="000000"/>
            </a:outerShdw>
          </a:effectLst>
        </p:spPr>
        <p:txBody>
          <a:bodyPr>
            <a:spAutoFit/>
          </a:bodyPr>
          <a:lstStyle/>
          <a:p>
            <a:pPr algn="l"/>
            <a:r>
              <a:rPr lang="en-US" altLang="en-US" sz="2000" b="1" i="1" dirty="0">
                <a:latin typeface="Arial" charset="0"/>
              </a:rPr>
              <a:t>Response</a:t>
            </a:r>
            <a:r>
              <a:rPr lang="en-US" altLang="en-US" sz="2000" b="1" dirty="0">
                <a:latin typeface="Arial" charset="0"/>
              </a:rPr>
              <a:t> - Work with citizens, businesses, public and private agencies, officers tailor a program of action that may go beyond traditional criminal justice remedies.</a:t>
            </a:r>
            <a:endParaRPr lang="en-US" altLang="en-US" sz="2000" b="1" dirty="0">
              <a:solidFill>
                <a:srgbClr val="FFFF00"/>
              </a:solidFill>
              <a:latin typeface="Arial" charset="0"/>
            </a:endParaRPr>
          </a:p>
        </p:txBody>
      </p:sp>
      <p:sp>
        <p:nvSpPr>
          <p:cNvPr id="280584" name="Rectangle 8"/>
          <p:cNvSpPr>
            <a:spLocks noChangeArrowheads="1"/>
          </p:cNvSpPr>
          <p:nvPr/>
        </p:nvSpPr>
        <p:spPr bwMode="auto">
          <a:xfrm>
            <a:off x="2806700" y="5768975"/>
            <a:ext cx="5956300" cy="1006475"/>
          </a:xfrm>
          <a:prstGeom prst="rect">
            <a:avLst/>
          </a:prstGeom>
          <a:noFill/>
          <a:ln w="9525">
            <a:noFill/>
            <a:miter lim="800000"/>
            <a:headEnd/>
            <a:tailEnd/>
          </a:ln>
          <a:effectLst>
            <a:outerShdw dist="35921" dir="2700000" algn="ctr" rotWithShape="0">
              <a:srgbClr val="000000"/>
            </a:outerShdw>
          </a:effectLst>
        </p:spPr>
        <p:txBody>
          <a:bodyPr>
            <a:spAutoFit/>
          </a:bodyPr>
          <a:lstStyle/>
          <a:p>
            <a:pPr algn="l"/>
            <a:r>
              <a:rPr lang="en-US" altLang="en-US" sz="2000" b="1" i="1" dirty="0">
                <a:latin typeface="Arial" charset="0"/>
              </a:rPr>
              <a:t>Assessment</a:t>
            </a:r>
            <a:r>
              <a:rPr lang="en-US" altLang="en-US" sz="2000" b="1" dirty="0">
                <a:latin typeface="Arial" charset="0"/>
              </a:rPr>
              <a:t> - The impact of the response is determined  to see if the problem was solved or alleviated.</a:t>
            </a:r>
            <a:endParaRPr lang="en-US" altLang="en-US" sz="2000" b="1" dirty="0">
              <a:solidFill>
                <a:srgbClr val="FFFF00"/>
              </a:solidFill>
              <a:latin typeface="Arial" charset="0"/>
            </a:endParaRPr>
          </a:p>
        </p:txBody>
      </p:sp>
      <p:sp>
        <p:nvSpPr>
          <p:cNvPr id="8" name="Title 7"/>
          <p:cNvSpPr>
            <a:spLocks noGrp="1"/>
          </p:cNvSpPr>
          <p:nvPr>
            <p:ph type="title"/>
          </p:nvPr>
        </p:nvSpPr>
        <p:spPr/>
        <p:txBody>
          <a:bodyPr/>
          <a:lstStyle/>
          <a:p>
            <a:endParaRPr lang="en-US" dirty="0"/>
          </a:p>
        </p:txBody>
      </p:sp>
      <p:sp>
        <p:nvSpPr>
          <p:cNvPr id="9" name="Text Placeholder 8"/>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21760096"/>
      </p:ext>
    </p:extLst>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0579"/>
                                        </p:tgtEl>
                                        <p:attrNameLst>
                                          <p:attrName>style.visibility</p:attrName>
                                        </p:attrNameLst>
                                      </p:cBhvr>
                                      <p:to>
                                        <p:strVal val="visible"/>
                                      </p:to>
                                    </p:set>
                                    <p:animEffect transition="in" filter="wipe(left)">
                                      <p:cBhvr>
                                        <p:cTn id="7" dur="500"/>
                                        <p:tgtEl>
                                          <p:spTgt spid="28057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80581"/>
                                        </p:tgtEl>
                                        <p:attrNameLst>
                                          <p:attrName>style.visibility</p:attrName>
                                        </p:attrNameLst>
                                      </p:cBhvr>
                                      <p:to>
                                        <p:strVal val="visible"/>
                                      </p:to>
                                    </p:set>
                                    <p:animEffect transition="in" filter="wipe(left)">
                                      <p:cBhvr>
                                        <p:cTn id="12" dur="500"/>
                                        <p:tgtEl>
                                          <p:spTgt spid="28058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80582"/>
                                        </p:tgtEl>
                                        <p:attrNameLst>
                                          <p:attrName>style.visibility</p:attrName>
                                        </p:attrNameLst>
                                      </p:cBhvr>
                                      <p:to>
                                        <p:strVal val="visible"/>
                                      </p:to>
                                    </p:set>
                                    <p:animEffect transition="in" filter="wipe(left)">
                                      <p:cBhvr>
                                        <p:cTn id="17" dur="500"/>
                                        <p:tgtEl>
                                          <p:spTgt spid="28058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80583"/>
                                        </p:tgtEl>
                                        <p:attrNameLst>
                                          <p:attrName>style.visibility</p:attrName>
                                        </p:attrNameLst>
                                      </p:cBhvr>
                                      <p:to>
                                        <p:strVal val="visible"/>
                                      </p:to>
                                    </p:set>
                                    <p:animEffect transition="in" filter="wipe(left)">
                                      <p:cBhvr>
                                        <p:cTn id="22" dur="500"/>
                                        <p:tgtEl>
                                          <p:spTgt spid="28058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80584"/>
                                        </p:tgtEl>
                                        <p:attrNameLst>
                                          <p:attrName>style.visibility</p:attrName>
                                        </p:attrNameLst>
                                      </p:cBhvr>
                                      <p:to>
                                        <p:strVal val="visible"/>
                                      </p:to>
                                    </p:set>
                                    <p:animEffect transition="in" filter="wipe(left)">
                                      <p:cBhvr>
                                        <p:cTn id="27" dur="500"/>
                                        <p:tgtEl>
                                          <p:spTgt spid="2805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0579" grpId="0" autoUpdateAnimBg="0"/>
      <p:bldP spid="280581" grpId="0" autoUpdateAnimBg="0"/>
      <p:bldP spid="280582" grpId="0" autoUpdateAnimBg="0"/>
      <p:bldP spid="280583" grpId="0" autoUpdateAnimBg="0"/>
      <p:bldP spid="280584"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Problem Solving Advantages</a:t>
            </a:r>
            <a:endParaRPr lang="en-US" dirty="0"/>
          </a:p>
        </p:txBody>
      </p:sp>
      <p:sp>
        <p:nvSpPr>
          <p:cNvPr id="3" name="Content Placeholder 2"/>
          <p:cNvSpPr>
            <a:spLocks noGrp="1"/>
          </p:cNvSpPr>
          <p:nvPr>
            <p:ph idx="1"/>
          </p:nvPr>
        </p:nvSpPr>
        <p:spPr>
          <a:xfrm>
            <a:off x="457200" y="2164080"/>
            <a:ext cx="8229600" cy="4389120"/>
          </a:xfrm>
        </p:spPr>
        <p:txBody>
          <a:bodyPr>
            <a:normAutofit/>
          </a:bodyPr>
          <a:lstStyle/>
          <a:p>
            <a:r>
              <a:rPr lang="en-US" dirty="0" smtClean="0"/>
              <a:t>Utilizes Officer Expertise and Creativity</a:t>
            </a:r>
          </a:p>
          <a:p>
            <a:r>
              <a:rPr lang="en-US" dirty="0" smtClean="0"/>
              <a:t>Greater Community Involvement/Resources</a:t>
            </a:r>
          </a:p>
          <a:p>
            <a:r>
              <a:rPr lang="en-US" dirty="0" smtClean="0"/>
              <a:t>Information Resources Expand</a:t>
            </a:r>
          </a:p>
          <a:p>
            <a:r>
              <a:rPr lang="en-US" dirty="0" smtClean="0"/>
              <a:t>Reduces Negative Labeling and Finger Pointing</a:t>
            </a:r>
          </a:p>
          <a:p>
            <a:r>
              <a:rPr lang="en-US" dirty="0" smtClean="0"/>
              <a:t>People Work Toward Mutual Goals</a:t>
            </a:r>
          </a:p>
          <a:p>
            <a:r>
              <a:rPr lang="en-US" dirty="0" smtClean="0"/>
              <a:t>Positive Roles for the People with the Problem</a:t>
            </a:r>
          </a:p>
          <a:p>
            <a:r>
              <a:rPr lang="en-US" dirty="0" smtClean="0"/>
              <a:t>Shares Ownership of the Problem</a:t>
            </a:r>
          </a:p>
          <a:p>
            <a:r>
              <a:rPr lang="en-US" dirty="0" smtClean="0"/>
              <a:t>Solutions are More Effective When Developed Together in Partnership</a:t>
            </a:r>
          </a:p>
          <a:p>
            <a:endParaRPr lang="en-US" dirty="0" smtClean="0"/>
          </a:p>
          <a:p>
            <a:endParaRPr lang="en-US" dirty="0"/>
          </a:p>
        </p:txBody>
      </p:sp>
    </p:spTree>
    <p:extLst>
      <p:ext uri="{BB962C8B-B14F-4D97-AF65-F5344CB8AC3E}">
        <p14:creationId xmlns:p14="http://schemas.microsoft.com/office/powerpoint/2010/main" val="29489004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Text Box 2"/>
          <p:cNvSpPr txBox="1">
            <a:spLocks noChangeArrowheads="1"/>
          </p:cNvSpPr>
          <p:nvPr/>
        </p:nvSpPr>
        <p:spPr bwMode="auto">
          <a:xfrm>
            <a:off x="2789238" y="333703"/>
            <a:ext cx="5668962" cy="523220"/>
          </a:xfrm>
          <a:prstGeom prst="rect">
            <a:avLst/>
          </a:prstGeom>
          <a:noFill/>
          <a:ln w="9525">
            <a:noFill/>
            <a:miter lim="800000"/>
            <a:headEnd/>
            <a:tailEnd/>
          </a:ln>
          <a:effectLst>
            <a:outerShdw dist="35921" dir="2700000" algn="ctr" rotWithShape="0">
              <a:srgbClr val="000000"/>
            </a:outerShdw>
          </a:effectLst>
        </p:spPr>
        <p:txBody>
          <a:bodyPr anchor="ctr">
            <a:spAutoFit/>
          </a:bodyPr>
          <a:lstStyle/>
          <a:p>
            <a:pPr algn="l">
              <a:spcBef>
                <a:spcPct val="50000"/>
              </a:spcBef>
            </a:pPr>
            <a:r>
              <a:rPr kumimoji="0" lang="en-US" altLang="en-US" sz="2800" b="1" dirty="0">
                <a:latin typeface="Arial" charset="0"/>
              </a:rPr>
              <a:t>Community Partnership</a:t>
            </a:r>
            <a:endParaRPr kumimoji="0" lang="en-US" altLang="en-US" sz="2800" dirty="0"/>
          </a:p>
        </p:txBody>
      </p:sp>
      <p:sp>
        <p:nvSpPr>
          <p:cNvPr id="270339" name="Rectangle 3"/>
          <p:cNvSpPr>
            <a:spLocks noChangeArrowheads="1"/>
          </p:cNvSpPr>
          <p:nvPr/>
        </p:nvSpPr>
        <p:spPr bwMode="auto">
          <a:xfrm>
            <a:off x="2806700" y="1447800"/>
            <a:ext cx="5956300" cy="457200"/>
          </a:xfrm>
          <a:prstGeom prst="rect">
            <a:avLst/>
          </a:prstGeom>
          <a:noFill/>
          <a:ln w="9525">
            <a:noFill/>
            <a:miter lim="800000"/>
            <a:headEnd/>
            <a:tailEnd/>
          </a:ln>
          <a:effectLst>
            <a:outerShdw dist="35921" dir="2700000" algn="ctr" rotWithShape="0">
              <a:srgbClr val="000000"/>
            </a:outerShdw>
          </a:effectLst>
        </p:spPr>
        <p:txBody>
          <a:bodyPr>
            <a:spAutoFit/>
          </a:bodyPr>
          <a:lstStyle/>
          <a:p>
            <a:pPr algn="l"/>
            <a:r>
              <a:rPr lang="en-US" altLang="en-US" sz="2400" b="1" dirty="0">
                <a:latin typeface="Arial" charset="0"/>
              </a:rPr>
              <a:t>Community Partnership must include:</a:t>
            </a:r>
            <a:endParaRPr lang="en-US" altLang="en-US" sz="2400" b="1" dirty="0">
              <a:solidFill>
                <a:srgbClr val="FFFF00"/>
              </a:solidFill>
              <a:latin typeface="Arial" charset="0"/>
            </a:endParaRPr>
          </a:p>
        </p:txBody>
      </p:sp>
      <p:sp>
        <p:nvSpPr>
          <p:cNvPr id="270341" name="Rectangle 5"/>
          <p:cNvSpPr>
            <a:spLocks noChangeArrowheads="1"/>
          </p:cNvSpPr>
          <p:nvPr/>
        </p:nvSpPr>
        <p:spPr bwMode="auto">
          <a:xfrm>
            <a:off x="2806700" y="2049463"/>
            <a:ext cx="5956300" cy="822325"/>
          </a:xfrm>
          <a:prstGeom prst="rect">
            <a:avLst/>
          </a:prstGeom>
          <a:noFill/>
          <a:ln w="9525">
            <a:noFill/>
            <a:miter lim="800000"/>
            <a:headEnd/>
            <a:tailEnd/>
          </a:ln>
          <a:effectLst>
            <a:outerShdw dist="35921" dir="2700000" algn="ctr" rotWithShape="0">
              <a:srgbClr val="000000"/>
            </a:outerShdw>
          </a:effectLst>
        </p:spPr>
        <p:txBody>
          <a:bodyPr>
            <a:spAutoFit/>
          </a:bodyPr>
          <a:lstStyle/>
          <a:p>
            <a:pPr algn="l"/>
            <a:r>
              <a:rPr lang="en-US" altLang="en-US" sz="2400" b="1" dirty="0">
                <a:latin typeface="Arial" charset="0"/>
              </a:rPr>
              <a:t>1.  Positive relationships with the community.</a:t>
            </a:r>
            <a:endParaRPr lang="en-US" altLang="en-US" sz="2400" b="1" dirty="0">
              <a:solidFill>
                <a:srgbClr val="FFFF00"/>
              </a:solidFill>
              <a:latin typeface="Arial" charset="0"/>
            </a:endParaRPr>
          </a:p>
        </p:txBody>
      </p:sp>
      <p:sp>
        <p:nvSpPr>
          <p:cNvPr id="270342" name="Rectangle 6"/>
          <p:cNvSpPr>
            <a:spLocks noChangeArrowheads="1"/>
          </p:cNvSpPr>
          <p:nvPr/>
        </p:nvSpPr>
        <p:spPr bwMode="auto">
          <a:xfrm>
            <a:off x="2806700" y="2968625"/>
            <a:ext cx="5956300" cy="822325"/>
          </a:xfrm>
          <a:prstGeom prst="rect">
            <a:avLst/>
          </a:prstGeom>
          <a:noFill/>
          <a:ln w="9525">
            <a:noFill/>
            <a:miter lim="800000"/>
            <a:headEnd/>
            <a:tailEnd/>
          </a:ln>
          <a:effectLst>
            <a:outerShdw dist="35921" dir="2700000" algn="ctr" rotWithShape="0">
              <a:srgbClr val="000000"/>
            </a:outerShdw>
          </a:effectLst>
        </p:spPr>
        <p:txBody>
          <a:bodyPr>
            <a:spAutoFit/>
          </a:bodyPr>
          <a:lstStyle/>
          <a:p>
            <a:pPr algn="l"/>
            <a:r>
              <a:rPr lang="en-US" altLang="en-US" sz="2400" b="1" dirty="0">
                <a:latin typeface="Arial" charset="0"/>
              </a:rPr>
              <a:t>2.  Community involvement in the quest for better crime control and prevention.</a:t>
            </a:r>
            <a:endParaRPr lang="en-US" altLang="en-US" sz="2400" b="1" dirty="0">
              <a:solidFill>
                <a:srgbClr val="FFFF00"/>
              </a:solidFill>
              <a:latin typeface="Arial" charset="0"/>
            </a:endParaRPr>
          </a:p>
        </p:txBody>
      </p:sp>
      <p:sp>
        <p:nvSpPr>
          <p:cNvPr id="270343" name="Rectangle 7"/>
          <p:cNvSpPr>
            <a:spLocks noChangeArrowheads="1"/>
          </p:cNvSpPr>
          <p:nvPr/>
        </p:nvSpPr>
        <p:spPr bwMode="auto">
          <a:xfrm>
            <a:off x="2806700" y="3887788"/>
            <a:ext cx="5956300" cy="1187450"/>
          </a:xfrm>
          <a:prstGeom prst="rect">
            <a:avLst/>
          </a:prstGeom>
          <a:noFill/>
          <a:ln w="9525">
            <a:noFill/>
            <a:miter lim="800000"/>
            <a:headEnd/>
            <a:tailEnd/>
          </a:ln>
          <a:effectLst>
            <a:outerShdw dist="35921" dir="2700000" algn="ctr" rotWithShape="0">
              <a:srgbClr val="000000"/>
            </a:outerShdw>
          </a:effectLst>
        </p:spPr>
        <p:txBody>
          <a:bodyPr>
            <a:spAutoFit/>
          </a:bodyPr>
          <a:lstStyle/>
          <a:p>
            <a:pPr algn="l"/>
            <a:r>
              <a:rPr lang="en-US" altLang="en-US" sz="2400" b="1" dirty="0">
                <a:latin typeface="Arial" charset="0"/>
              </a:rPr>
              <a:t>3.  Pooled approaches to address community members’ most urgent concerns.</a:t>
            </a:r>
            <a:endParaRPr lang="en-US" altLang="en-US" sz="2400" b="1" dirty="0">
              <a:solidFill>
                <a:srgbClr val="FFFF00"/>
              </a:solidFill>
              <a:latin typeface="Arial" charset="0"/>
            </a:endParaRPr>
          </a:p>
        </p:txBody>
      </p:sp>
      <p:sp>
        <p:nvSpPr>
          <p:cNvPr id="270344" name="Rectangle 8"/>
          <p:cNvSpPr>
            <a:spLocks noChangeArrowheads="1"/>
          </p:cNvSpPr>
          <p:nvPr/>
        </p:nvSpPr>
        <p:spPr bwMode="auto">
          <a:xfrm>
            <a:off x="2806700" y="5157788"/>
            <a:ext cx="5956300" cy="1552575"/>
          </a:xfrm>
          <a:prstGeom prst="rect">
            <a:avLst/>
          </a:prstGeom>
          <a:noFill/>
          <a:ln w="9525">
            <a:noFill/>
            <a:miter lim="800000"/>
            <a:headEnd/>
            <a:tailEnd/>
          </a:ln>
          <a:effectLst>
            <a:outerShdw dist="35921" dir="2700000" algn="ctr" rotWithShape="0">
              <a:srgbClr val="000000"/>
            </a:outerShdw>
          </a:effectLst>
        </p:spPr>
        <p:txBody>
          <a:bodyPr>
            <a:spAutoFit/>
          </a:bodyPr>
          <a:lstStyle/>
          <a:p>
            <a:pPr algn="l"/>
            <a:r>
              <a:rPr lang="en-US" altLang="en-US" sz="2400" b="1" dirty="0">
                <a:latin typeface="Arial" charset="0"/>
              </a:rPr>
              <a:t>4.  Shared responsibility for finding workable solutions to problems that detract from community safety and security.</a:t>
            </a:r>
            <a:endParaRPr lang="en-US" altLang="en-US" sz="2400" b="1" dirty="0">
              <a:solidFill>
                <a:srgbClr val="FFFF00"/>
              </a:solidFill>
              <a:latin typeface="Arial" charset="0"/>
            </a:endParaRPr>
          </a:p>
        </p:txBody>
      </p:sp>
      <p:sp>
        <p:nvSpPr>
          <p:cNvPr id="8" name="Title 7"/>
          <p:cNvSpPr>
            <a:spLocks noGrp="1"/>
          </p:cNvSpPr>
          <p:nvPr>
            <p:ph type="title"/>
          </p:nvPr>
        </p:nvSpPr>
        <p:spPr/>
        <p:txBody>
          <a:bodyPr/>
          <a:lstStyle/>
          <a:p>
            <a:endParaRPr lang="en-US" dirty="0"/>
          </a:p>
        </p:txBody>
      </p:sp>
      <p:sp>
        <p:nvSpPr>
          <p:cNvPr id="9" name="Text Placeholder 8"/>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52708214"/>
      </p:ext>
    </p:extLst>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70339"/>
                                        </p:tgtEl>
                                        <p:attrNameLst>
                                          <p:attrName>style.visibility</p:attrName>
                                        </p:attrNameLst>
                                      </p:cBhvr>
                                      <p:to>
                                        <p:strVal val="visible"/>
                                      </p:to>
                                    </p:set>
                                    <p:animEffect transition="in" filter="dissolve">
                                      <p:cBhvr>
                                        <p:cTn id="7" dur="500"/>
                                        <p:tgtEl>
                                          <p:spTgt spid="27033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70341"/>
                                        </p:tgtEl>
                                        <p:attrNameLst>
                                          <p:attrName>style.visibility</p:attrName>
                                        </p:attrNameLst>
                                      </p:cBhvr>
                                      <p:to>
                                        <p:strVal val="visible"/>
                                      </p:to>
                                    </p:set>
                                    <p:animEffect transition="in" filter="dissolve">
                                      <p:cBhvr>
                                        <p:cTn id="12" dur="500"/>
                                        <p:tgtEl>
                                          <p:spTgt spid="270341"/>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70342"/>
                                        </p:tgtEl>
                                        <p:attrNameLst>
                                          <p:attrName>style.visibility</p:attrName>
                                        </p:attrNameLst>
                                      </p:cBhvr>
                                      <p:to>
                                        <p:strVal val="visible"/>
                                      </p:to>
                                    </p:set>
                                    <p:animEffect transition="in" filter="dissolve">
                                      <p:cBhvr>
                                        <p:cTn id="17" dur="500"/>
                                        <p:tgtEl>
                                          <p:spTgt spid="270342"/>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70343"/>
                                        </p:tgtEl>
                                        <p:attrNameLst>
                                          <p:attrName>style.visibility</p:attrName>
                                        </p:attrNameLst>
                                      </p:cBhvr>
                                      <p:to>
                                        <p:strVal val="visible"/>
                                      </p:to>
                                    </p:set>
                                    <p:animEffect transition="in" filter="dissolve">
                                      <p:cBhvr>
                                        <p:cTn id="22" dur="500"/>
                                        <p:tgtEl>
                                          <p:spTgt spid="270343"/>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70344"/>
                                        </p:tgtEl>
                                        <p:attrNameLst>
                                          <p:attrName>style.visibility</p:attrName>
                                        </p:attrNameLst>
                                      </p:cBhvr>
                                      <p:to>
                                        <p:strVal val="visible"/>
                                      </p:to>
                                    </p:set>
                                    <p:animEffect transition="in" filter="dissolve">
                                      <p:cBhvr>
                                        <p:cTn id="27" dur="500"/>
                                        <p:tgtEl>
                                          <p:spTgt spid="2703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339" grpId="0" autoUpdateAnimBg="0"/>
      <p:bldP spid="270341" grpId="0" autoUpdateAnimBg="0"/>
      <p:bldP spid="270342" grpId="0" autoUpdateAnimBg="0"/>
      <p:bldP spid="270343" grpId="0" autoUpdateAnimBg="0"/>
      <p:bldP spid="270344"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ChangeArrowheads="1"/>
          </p:cNvSpPr>
          <p:nvPr/>
        </p:nvSpPr>
        <p:spPr bwMode="auto">
          <a:xfrm>
            <a:off x="2806700" y="1828800"/>
            <a:ext cx="5956300" cy="4238625"/>
          </a:xfrm>
          <a:prstGeom prst="rect">
            <a:avLst/>
          </a:prstGeom>
          <a:noFill/>
          <a:ln w="9525">
            <a:noFill/>
            <a:miter lim="800000"/>
            <a:headEnd/>
            <a:tailEnd/>
          </a:ln>
          <a:effectLst>
            <a:outerShdw dist="35921" dir="2700000" algn="ctr" rotWithShape="0">
              <a:srgbClr val="000000"/>
            </a:outerShdw>
          </a:effectLst>
        </p:spPr>
        <p:txBody>
          <a:bodyPr anchor="ctr">
            <a:spAutoFit/>
          </a:bodyPr>
          <a:lstStyle/>
          <a:p>
            <a:pPr algn="l"/>
            <a:r>
              <a:rPr lang="en-US" altLang="en-US" sz="3200" b="1" dirty="0">
                <a:latin typeface="Arial" charset="0"/>
              </a:rPr>
              <a:t>Four keys to the Community Partnership equation:</a:t>
            </a:r>
          </a:p>
          <a:p>
            <a:pPr algn="l"/>
            <a:endParaRPr lang="en-US" altLang="en-US" sz="1600" b="1" dirty="0">
              <a:latin typeface="Arial" charset="0"/>
            </a:endParaRPr>
          </a:p>
          <a:p>
            <a:pPr algn="l"/>
            <a:endParaRPr lang="en-US" altLang="en-US" sz="1600" b="1" dirty="0">
              <a:latin typeface="Arial" charset="0"/>
            </a:endParaRPr>
          </a:p>
          <a:p>
            <a:pPr algn="l"/>
            <a:r>
              <a:rPr lang="en-US" altLang="en-US" sz="3200" b="1" dirty="0">
                <a:latin typeface="Arial" charset="0"/>
              </a:rPr>
              <a:t>1.  Community contact</a:t>
            </a:r>
          </a:p>
          <a:p>
            <a:pPr algn="l"/>
            <a:endParaRPr lang="en-US" altLang="en-US" sz="1600" b="1" dirty="0">
              <a:latin typeface="Arial" charset="0"/>
            </a:endParaRPr>
          </a:p>
          <a:p>
            <a:pPr algn="l"/>
            <a:r>
              <a:rPr lang="en-US" altLang="en-US" sz="3200" b="1" dirty="0">
                <a:latin typeface="Arial" charset="0"/>
              </a:rPr>
              <a:t>2.  Communication</a:t>
            </a:r>
          </a:p>
          <a:p>
            <a:pPr algn="l"/>
            <a:endParaRPr lang="en-US" altLang="en-US" sz="1600" b="1" dirty="0">
              <a:latin typeface="Arial" charset="0"/>
            </a:endParaRPr>
          </a:p>
          <a:p>
            <a:pPr algn="l"/>
            <a:r>
              <a:rPr lang="en-US" altLang="en-US" sz="3200" b="1" dirty="0">
                <a:latin typeface="Arial" charset="0"/>
              </a:rPr>
              <a:t>3.  Trust</a:t>
            </a:r>
          </a:p>
          <a:p>
            <a:pPr algn="l"/>
            <a:endParaRPr lang="en-US" altLang="en-US" sz="1600" b="1" dirty="0">
              <a:latin typeface="Arial" charset="0"/>
            </a:endParaRPr>
          </a:p>
          <a:p>
            <a:pPr algn="l"/>
            <a:r>
              <a:rPr lang="en-US" altLang="en-US" sz="3200" b="1" dirty="0">
                <a:latin typeface="Arial" charset="0"/>
              </a:rPr>
              <a:t>4.  Information exchange</a:t>
            </a:r>
            <a:endParaRPr lang="en-US" altLang="en-US" sz="2400" b="1" dirty="0">
              <a:solidFill>
                <a:srgbClr val="FFFF00"/>
              </a:solidFill>
              <a:latin typeface="Arial" charset="0"/>
            </a:endParaRPr>
          </a:p>
        </p:txBody>
      </p:sp>
      <p:sp>
        <p:nvSpPr>
          <p:cNvPr id="63492" name="Text Box 4"/>
          <p:cNvSpPr txBox="1">
            <a:spLocks noChangeArrowheads="1"/>
          </p:cNvSpPr>
          <p:nvPr/>
        </p:nvSpPr>
        <p:spPr bwMode="auto">
          <a:xfrm>
            <a:off x="2789238" y="333703"/>
            <a:ext cx="5668962" cy="523220"/>
          </a:xfrm>
          <a:prstGeom prst="rect">
            <a:avLst/>
          </a:prstGeom>
          <a:noFill/>
          <a:ln w="9525">
            <a:noFill/>
            <a:miter lim="800000"/>
            <a:headEnd/>
            <a:tailEnd/>
          </a:ln>
          <a:effectLst>
            <a:outerShdw dist="35921" dir="2700000" algn="ctr" rotWithShape="0">
              <a:srgbClr val="000000"/>
            </a:outerShdw>
          </a:effectLst>
        </p:spPr>
        <p:txBody>
          <a:bodyPr anchor="ctr">
            <a:spAutoFit/>
          </a:bodyPr>
          <a:lstStyle/>
          <a:p>
            <a:pPr algn="l">
              <a:spcBef>
                <a:spcPct val="50000"/>
              </a:spcBef>
            </a:pPr>
            <a:r>
              <a:rPr kumimoji="0" lang="en-US" altLang="en-US" sz="2800" b="1" dirty="0">
                <a:latin typeface="Arial" charset="0"/>
              </a:rPr>
              <a:t>Community Partnership</a:t>
            </a:r>
            <a:endParaRPr kumimoji="0" lang="en-US" altLang="en-US" sz="2800" dirty="0"/>
          </a:p>
        </p:txBody>
      </p:sp>
      <p:sp>
        <p:nvSpPr>
          <p:cNvPr id="4" name="Title 3"/>
          <p:cNvSpPr>
            <a:spLocks noGrp="1"/>
          </p:cNvSpPr>
          <p:nvPr>
            <p:ph type="title"/>
          </p:nvPr>
        </p:nvSpPr>
        <p:spPr/>
        <p:txBody>
          <a:bodyPr/>
          <a:lstStyle/>
          <a:p>
            <a:endParaRPr lang="en-US" dirty="0"/>
          </a:p>
        </p:txBody>
      </p:sp>
      <p:sp>
        <p:nvSpPr>
          <p:cNvPr id="5" name="Text Placeholder 4"/>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83357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6" name="Oval 4"/>
          <p:cNvSpPr>
            <a:spLocks noChangeArrowheads="1"/>
          </p:cNvSpPr>
          <p:nvPr/>
        </p:nvSpPr>
        <p:spPr bwMode="auto">
          <a:xfrm>
            <a:off x="4262438" y="2667000"/>
            <a:ext cx="2667000" cy="2590800"/>
          </a:xfrm>
          <a:prstGeom prst="ellipse">
            <a:avLst/>
          </a:prstGeom>
          <a:noFill/>
          <a:ln w="57150">
            <a:solidFill>
              <a:srgbClr val="FFFF00"/>
            </a:solidFill>
            <a:round/>
            <a:headEnd/>
            <a:tailEnd/>
          </a:ln>
          <a:effectLst/>
        </p:spPr>
        <p:txBody>
          <a:bodyPr wrap="none" anchor="ctr"/>
          <a:lstStyle/>
          <a:p>
            <a:endParaRPr lang="en-US" dirty="0"/>
          </a:p>
        </p:txBody>
      </p:sp>
      <p:sp>
        <p:nvSpPr>
          <p:cNvPr id="120838" name="Oval 6"/>
          <p:cNvSpPr>
            <a:spLocks noChangeArrowheads="1"/>
          </p:cNvSpPr>
          <p:nvPr/>
        </p:nvSpPr>
        <p:spPr bwMode="auto">
          <a:xfrm>
            <a:off x="3271838" y="1371600"/>
            <a:ext cx="2667000" cy="2590800"/>
          </a:xfrm>
          <a:prstGeom prst="ellipse">
            <a:avLst/>
          </a:prstGeom>
          <a:noFill/>
          <a:ln w="57150">
            <a:solidFill>
              <a:srgbClr val="FFFF00"/>
            </a:solidFill>
            <a:round/>
            <a:headEnd/>
            <a:tailEnd/>
          </a:ln>
          <a:effectLst/>
        </p:spPr>
        <p:txBody>
          <a:bodyPr wrap="none" anchor="ctr"/>
          <a:lstStyle/>
          <a:p>
            <a:endParaRPr lang="en-US" dirty="0"/>
          </a:p>
        </p:txBody>
      </p:sp>
      <p:sp>
        <p:nvSpPr>
          <p:cNvPr id="120839" name="Oval 7"/>
          <p:cNvSpPr>
            <a:spLocks noChangeArrowheads="1"/>
          </p:cNvSpPr>
          <p:nvPr/>
        </p:nvSpPr>
        <p:spPr bwMode="auto">
          <a:xfrm>
            <a:off x="5253038" y="1371600"/>
            <a:ext cx="2667000" cy="2590800"/>
          </a:xfrm>
          <a:prstGeom prst="ellipse">
            <a:avLst/>
          </a:prstGeom>
          <a:noFill/>
          <a:ln w="57150">
            <a:solidFill>
              <a:srgbClr val="FFFF00"/>
            </a:solidFill>
            <a:round/>
            <a:headEnd/>
            <a:tailEnd/>
          </a:ln>
          <a:effectLst/>
        </p:spPr>
        <p:txBody>
          <a:bodyPr wrap="none" anchor="ctr"/>
          <a:lstStyle/>
          <a:p>
            <a:endParaRPr lang="en-US" dirty="0"/>
          </a:p>
        </p:txBody>
      </p:sp>
      <p:sp>
        <p:nvSpPr>
          <p:cNvPr id="120840" name="Line 8"/>
          <p:cNvSpPr>
            <a:spLocks noChangeShapeType="1"/>
          </p:cNvSpPr>
          <p:nvPr/>
        </p:nvSpPr>
        <p:spPr bwMode="auto">
          <a:xfrm>
            <a:off x="5253038" y="2819400"/>
            <a:ext cx="685800" cy="0"/>
          </a:xfrm>
          <a:prstGeom prst="line">
            <a:avLst/>
          </a:prstGeom>
          <a:noFill/>
          <a:ln w="38100">
            <a:solidFill>
              <a:srgbClr val="FFFF00"/>
            </a:solidFill>
            <a:round/>
            <a:headEnd/>
            <a:tailEnd/>
          </a:ln>
          <a:effectLst/>
        </p:spPr>
        <p:txBody>
          <a:bodyPr wrap="none" anchor="ctr"/>
          <a:lstStyle/>
          <a:p>
            <a:endParaRPr lang="en-US" dirty="0"/>
          </a:p>
        </p:txBody>
      </p:sp>
      <p:sp>
        <p:nvSpPr>
          <p:cNvPr id="120842" name="Line 10"/>
          <p:cNvSpPr>
            <a:spLocks noChangeShapeType="1"/>
          </p:cNvSpPr>
          <p:nvPr/>
        </p:nvSpPr>
        <p:spPr bwMode="auto">
          <a:xfrm>
            <a:off x="5270500" y="2895600"/>
            <a:ext cx="609600" cy="0"/>
          </a:xfrm>
          <a:prstGeom prst="line">
            <a:avLst/>
          </a:prstGeom>
          <a:noFill/>
          <a:ln w="38100">
            <a:solidFill>
              <a:srgbClr val="FFFF00"/>
            </a:solidFill>
            <a:round/>
            <a:headEnd/>
            <a:tailEnd/>
          </a:ln>
          <a:effectLst/>
        </p:spPr>
        <p:txBody>
          <a:bodyPr wrap="none" anchor="ctr"/>
          <a:lstStyle/>
          <a:p>
            <a:endParaRPr lang="en-US" dirty="0"/>
          </a:p>
        </p:txBody>
      </p:sp>
      <p:sp>
        <p:nvSpPr>
          <p:cNvPr id="120843" name="Line 11"/>
          <p:cNvSpPr>
            <a:spLocks noChangeShapeType="1"/>
          </p:cNvSpPr>
          <p:nvPr/>
        </p:nvSpPr>
        <p:spPr bwMode="auto">
          <a:xfrm>
            <a:off x="5329238" y="2971800"/>
            <a:ext cx="533400" cy="0"/>
          </a:xfrm>
          <a:prstGeom prst="line">
            <a:avLst/>
          </a:prstGeom>
          <a:noFill/>
          <a:ln w="38100">
            <a:solidFill>
              <a:srgbClr val="FFFF00"/>
            </a:solidFill>
            <a:round/>
            <a:headEnd/>
            <a:tailEnd/>
          </a:ln>
          <a:effectLst/>
        </p:spPr>
        <p:txBody>
          <a:bodyPr wrap="none" anchor="ctr"/>
          <a:lstStyle/>
          <a:p>
            <a:endParaRPr lang="en-US" dirty="0"/>
          </a:p>
        </p:txBody>
      </p:sp>
      <p:sp>
        <p:nvSpPr>
          <p:cNvPr id="120844" name="Line 12"/>
          <p:cNvSpPr>
            <a:spLocks noChangeShapeType="1"/>
          </p:cNvSpPr>
          <p:nvPr/>
        </p:nvSpPr>
        <p:spPr bwMode="auto">
          <a:xfrm>
            <a:off x="5329238" y="3048000"/>
            <a:ext cx="533400" cy="0"/>
          </a:xfrm>
          <a:prstGeom prst="line">
            <a:avLst/>
          </a:prstGeom>
          <a:noFill/>
          <a:ln w="38100">
            <a:solidFill>
              <a:srgbClr val="FFFF00"/>
            </a:solidFill>
            <a:round/>
            <a:headEnd/>
            <a:tailEnd/>
          </a:ln>
          <a:effectLst/>
        </p:spPr>
        <p:txBody>
          <a:bodyPr wrap="none" anchor="ctr"/>
          <a:lstStyle/>
          <a:p>
            <a:endParaRPr lang="en-US" dirty="0"/>
          </a:p>
        </p:txBody>
      </p:sp>
      <p:sp>
        <p:nvSpPr>
          <p:cNvPr id="120845" name="Line 13"/>
          <p:cNvSpPr>
            <a:spLocks noChangeShapeType="1"/>
          </p:cNvSpPr>
          <p:nvPr/>
        </p:nvSpPr>
        <p:spPr bwMode="auto">
          <a:xfrm>
            <a:off x="5405438" y="3200400"/>
            <a:ext cx="381000" cy="0"/>
          </a:xfrm>
          <a:prstGeom prst="line">
            <a:avLst/>
          </a:prstGeom>
          <a:noFill/>
          <a:ln w="38100">
            <a:solidFill>
              <a:srgbClr val="FFFF00"/>
            </a:solidFill>
            <a:round/>
            <a:headEnd/>
            <a:tailEnd/>
          </a:ln>
          <a:effectLst/>
        </p:spPr>
        <p:txBody>
          <a:bodyPr wrap="none" anchor="ctr"/>
          <a:lstStyle/>
          <a:p>
            <a:endParaRPr lang="en-US" dirty="0"/>
          </a:p>
        </p:txBody>
      </p:sp>
      <p:sp>
        <p:nvSpPr>
          <p:cNvPr id="120846" name="Line 14"/>
          <p:cNvSpPr>
            <a:spLocks noChangeShapeType="1"/>
          </p:cNvSpPr>
          <p:nvPr/>
        </p:nvSpPr>
        <p:spPr bwMode="auto">
          <a:xfrm>
            <a:off x="5329238" y="3124200"/>
            <a:ext cx="533400" cy="0"/>
          </a:xfrm>
          <a:prstGeom prst="line">
            <a:avLst/>
          </a:prstGeom>
          <a:noFill/>
          <a:ln w="38100">
            <a:solidFill>
              <a:srgbClr val="FFFF00"/>
            </a:solidFill>
            <a:round/>
            <a:headEnd/>
            <a:tailEnd/>
          </a:ln>
          <a:effectLst/>
        </p:spPr>
        <p:txBody>
          <a:bodyPr wrap="none" anchor="ctr"/>
          <a:lstStyle/>
          <a:p>
            <a:endParaRPr lang="en-US" dirty="0"/>
          </a:p>
        </p:txBody>
      </p:sp>
      <p:sp>
        <p:nvSpPr>
          <p:cNvPr id="120847" name="Line 15"/>
          <p:cNvSpPr>
            <a:spLocks noChangeShapeType="1"/>
          </p:cNvSpPr>
          <p:nvPr/>
        </p:nvSpPr>
        <p:spPr bwMode="auto">
          <a:xfrm>
            <a:off x="5481638" y="3352800"/>
            <a:ext cx="228600" cy="0"/>
          </a:xfrm>
          <a:prstGeom prst="line">
            <a:avLst/>
          </a:prstGeom>
          <a:noFill/>
          <a:ln w="38100">
            <a:solidFill>
              <a:srgbClr val="FFFF00"/>
            </a:solidFill>
            <a:round/>
            <a:headEnd/>
            <a:tailEnd/>
          </a:ln>
          <a:effectLst/>
        </p:spPr>
        <p:txBody>
          <a:bodyPr wrap="none" anchor="ctr"/>
          <a:lstStyle/>
          <a:p>
            <a:endParaRPr lang="en-US" dirty="0"/>
          </a:p>
        </p:txBody>
      </p:sp>
      <p:sp>
        <p:nvSpPr>
          <p:cNvPr id="120848" name="Line 16"/>
          <p:cNvSpPr>
            <a:spLocks noChangeShapeType="1"/>
          </p:cNvSpPr>
          <p:nvPr/>
        </p:nvSpPr>
        <p:spPr bwMode="auto">
          <a:xfrm flipV="1">
            <a:off x="5486400" y="3429000"/>
            <a:ext cx="215900" cy="0"/>
          </a:xfrm>
          <a:prstGeom prst="line">
            <a:avLst/>
          </a:prstGeom>
          <a:noFill/>
          <a:ln w="38100">
            <a:solidFill>
              <a:srgbClr val="FFFF00"/>
            </a:solidFill>
            <a:round/>
            <a:headEnd/>
            <a:tailEnd/>
          </a:ln>
          <a:effectLst/>
        </p:spPr>
        <p:txBody>
          <a:bodyPr wrap="none" anchor="ctr"/>
          <a:lstStyle/>
          <a:p>
            <a:endParaRPr lang="en-US" dirty="0"/>
          </a:p>
        </p:txBody>
      </p:sp>
      <p:sp>
        <p:nvSpPr>
          <p:cNvPr id="120849" name="Line 17"/>
          <p:cNvSpPr>
            <a:spLocks noChangeShapeType="1"/>
          </p:cNvSpPr>
          <p:nvPr/>
        </p:nvSpPr>
        <p:spPr bwMode="auto">
          <a:xfrm>
            <a:off x="5405438" y="3276600"/>
            <a:ext cx="381000" cy="0"/>
          </a:xfrm>
          <a:prstGeom prst="line">
            <a:avLst/>
          </a:prstGeom>
          <a:noFill/>
          <a:ln w="38100">
            <a:solidFill>
              <a:srgbClr val="FFFF00"/>
            </a:solidFill>
            <a:round/>
            <a:headEnd/>
            <a:tailEnd/>
          </a:ln>
          <a:effectLst/>
        </p:spPr>
        <p:txBody>
          <a:bodyPr wrap="none" anchor="ctr"/>
          <a:lstStyle/>
          <a:p>
            <a:endParaRPr lang="en-US" dirty="0"/>
          </a:p>
        </p:txBody>
      </p:sp>
      <p:sp>
        <p:nvSpPr>
          <p:cNvPr id="120850" name="Line 18"/>
          <p:cNvSpPr>
            <a:spLocks noChangeShapeType="1"/>
          </p:cNvSpPr>
          <p:nvPr/>
        </p:nvSpPr>
        <p:spPr bwMode="auto">
          <a:xfrm>
            <a:off x="5253038" y="2743200"/>
            <a:ext cx="685800" cy="0"/>
          </a:xfrm>
          <a:prstGeom prst="line">
            <a:avLst/>
          </a:prstGeom>
          <a:noFill/>
          <a:ln w="38100">
            <a:solidFill>
              <a:srgbClr val="FFFF00"/>
            </a:solidFill>
            <a:round/>
            <a:headEnd/>
            <a:tailEnd/>
          </a:ln>
          <a:effectLst/>
        </p:spPr>
        <p:txBody>
          <a:bodyPr wrap="none" anchor="ctr"/>
          <a:lstStyle/>
          <a:p>
            <a:endParaRPr lang="en-US" dirty="0"/>
          </a:p>
        </p:txBody>
      </p:sp>
      <p:sp>
        <p:nvSpPr>
          <p:cNvPr id="120851" name="Text Box 19"/>
          <p:cNvSpPr txBox="1">
            <a:spLocks noChangeArrowheads="1"/>
          </p:cNvSpPr>
          <p:nvPr/>
        </p:nvSpPr>
        <p:spPr bwMode="auto">
          <a:xfrm>
            <a:off x="2738438" y="5389563"/>
            <a:ext cx="5773737" cy="1296987"/>
          </a:xfrm>
          <a:prstGeom prst="rect">
            <a:avLst/>
          </a:prstGeom>
          <a:noFill/>
          <a:ln w="9525">
            <a:noFill/>
            <a:miter lim="800000"/>
            <a:headEnd/>
            <a:tailEnd/>
          </a:ln>
          <a:effectLst>
            <a:outerShdw dist="35921" dir="2700000" algn="ctr" rotWithShape="0">
              <a:srgbClr val="000000"/>
            </a:outerShdw>
          </a:effectLst>
        </p:spPr>
        <p:txBody>
          <a:bodyPr anchor="ctr">
            <a:spAutoFit/>
          </a:bodyPr>
          <a:lstStyle/>
          <a:p>
            <a:pPr>
              <a:spcBef>
                <a:spcPct val="50000"/>
              </a:spcBef>
            </a:pPr>
            <a:r>
              <a:rPr kumimoji="0" lang="en-US" altLang="en-US" sz="2400" b="1" dirty="0">
                <a:latin typeface="Arial" charset="0"/>
              </a:rPr>
              <a:t>Objective:</a:t>
            </a:r>
          </a:p>
          <a:p>
            <a:pPr>
              <a:lnSpc>
                <a:spcPct val="120000"/>
              </a:lnSpc>
              <a:spcBef>
                <a:spcPct val="50000"/>
              </a:spcBef>
            </a:pPr>
            <a:r>
              <a:rPr kumimoji="0" lang="en-US" altLang="en-US" sz="2400" b="1" dirty="0">
                <a:latin typeface="Arial" charset="0"/>
              </a:rPr>
              <a:t>To expand the area in which all three</a:t>
            </a:r>
          </a:p>
          <a:p>
            <a:pPr>
              <a:lnSpc>
                <a:spcPct val="10000"/>
              </a:lnSpc>
              <a:spcBef>
                <a:spcPct val="50000"/>
              </a:spcBef>
            </a:pPr>
            <a:r>
              <a:rPr kumimoji="0" lang="en-US" altLang="en-US" sz="2400" b="1" dirty="0">
                <a:latin typeface="Arial" charset="0"/>
              </a:rPr>
              <a:t>groups collaborate.</a:t>
            </a:r>
            <a:r>
              <a:rPr kumimoji="0" lang="en-US" altLang="en-US" sz="2400" dirty="0">
                <a:solidFill>
                  <a:srgbClr val="FFFF00"/>
                </a:solidFill>
                <a:latin typeface="Arial" charset="0"/>
              </a:rPr>
              <a:t> </a:t>
            </a:r>
          </a:p>
        </p:txBody>
      </p:sp>
      <p:sp>
        <p:nvSpPr>
          <p:cNvPr id="120852" name="Text Box 20"/>
          <p:cNvSpPr txBox="1">
            <a:spLocks noChangeArrowheads="1"/>
          </p:cNvSpPr>
          <p:nvPr/>
        </p:nvSpPr>
        <p:spPr bwMode="auto">
          <a:xfrm>
            <a:off x="3767138" y="2286000"/>
            <a:ext cx="1381125" cy="336550"/>
          </a:xfrm>
          <a:prstGeom prst="rect">
            <a:avLst/>
          </a:prstGeom>
          <a:noFill/>
          <a:ln w="9525">
            <a:noFill/>
            <a:miter lim="800000"/>
            <a:headEnd/>
            <a:tailEnd/>
          </a:ln>
          <a:effectLst>
            <a:outerShdw dist="35921" dir="2700000" algn="ctr" rotWithShape="0">
              <a:srgbClr val="000000"/>
            </a:outerShdw>
          </a:effectLst>
        </p:spPr>
        <p:txBody>
          <a:bodyPr wrap="none" anchor="ctr">
            <a:spAutoFit/>
          </a:bodyPr>
          <a:lstStyle/>
          <a:p>
            <a:pPr>
              <a:spcBef>
                <a:spcPct val="50000"/>
              </a:spcBef>
            </a:pPr>
            <a:r>
              <a:rPr kumimoji="0" lang="en-US" altLang="en-US" sz="1600" b="1" dirty="0">
                <a:latin typeface="Arial" charset="0"/>
              </a:rPr>
              <a:t>Government</a:t>
            </a:r>
            <a:endParaRPr kumimoji="0" lang="en-US" altLang="en-US" sz="1600" b="1" dirty="0">
              <a:solidFill>
                <a:srgbClr val="FFFF00"/>
              </a:solidFill>
              <a:latin typeface="Arial" charset="0"/>
            </a:endParaRPr>
          </a:p>
        </p:txBody>
      </p:sp>
      <p:sp>
        <p:nvSpPr>
          <p:cNvPr id="120853" name="Text Box 21"/>
          <p:cNvSpPr txBox="1">
            <a:spLocks noChangeArrowheads="1"/>
          </p:cNvSpPr>
          <p:nvPr/>
        </p:nvSpPr>
        <p:spPr bwMode="auto">
          <a:xfrm>
            <a:off x="6251575" y="2286000"/>
            <a:ext cx="1301750" cy="336550"/>
          </a:xfrm>
          <a:prstGeom prst="rect">
            <a:avLst/>
          </a:prstGeom>
          <a:noFill/>
          <a:ln w="9525">
            <a:noFill/>
            <a:miter lim="800000"/>
            <a:headEnd/>
            <a:tailEnd/>
          </a:ln>
          <a:effectLst>
            <a:outerShdw dist="35921" dir="2700000" algn="ctr" rotWithShape="0">
              <a:srgbClr val="000000"/>
            </a:outerShdw>
          </a:effectLst>
        </p:spPr>
        <p:txBody>
          <a:bodyPr wrap="none" anchor="ctr">
            <a:spAutoFit/>
          </a:bodyPr>
          <a:lstStyle/>
          <a:p>
            <a:pPr>
              <a:spcBef>
                <a:spcPct val="50000"/>
              </a:spcBef>
            </a:pPr>
            <a:r>
              <a:rPr kumimoji="0" lang="en-US" altLang="en-US" sz="1600" b="1" dirty="0">
                <a:latin typeface="Arial" charset="0"/>
              </a:rPr>
              <a:t>Community</a:t>
            </a:r>
            <a:endParaRPr kumimoji="0" lang="en-US" altLang="en-US" sz="1600" b="1" dirty="0">
              <a:solidFill>
                <a:srgbClr val="FFFF00"/>
              </a:solidFill>
              <a:latin typeface="Arial" charset="0"/>
            </a:endParaRPr>
          </a:p>
        </p:txBody>
      </p:sp>
      <p:sp>
        <p:nvSpPr>
          <p:cNvPr id="120854" name="Text Box 22"/>
          <p:cNvSpPr txBox="1">
            <a:spLocks noChangeArrowheads="1"/>
          </p:cNvSpPr>
          <p:nvPr/>
        </p:nvSpPr>
        <p:spPr bwMode="auto">
          <a:xfrm>
            <a:off x="5210175" y="4114800"/>
            <a:ext cx="782638" cy="336550"/>
          </a:xfrm>
          <a:prstGeom prst="rect">
            <a:avLst/>
          </a:prstGeom>
          <a:noFill/>
          <a:ln w="9525">
            <a:noFill/>
            <a:miter lim="800000"/>
            <a:headEnd/>
            <a:tailEnd/>
          </a:ln>
          <a:effectLst>
            <a:outerShdw dist="35921" dir="2700000" algn="ctr" rotWithShape="0">
              <a:srgbClr val="000000"/>
            </a:outerShdw>
          </a:effectLst>
        </p:spPr>
        <p:txBody>
          <a:bodyPr wrap="none" anchor="ctr">
            <a:spAutoFit/>
          </a:bodyPr>
          <a:lstStyle/>
          <a:p>
            <a:pPr>
              <a:spcBef>
                <a:spcPct val="50000"/>
              </a:spcBef>
            </a:pPr>
            <a:r>
              <a:rPr kumimoji="0" lang="en-US" altLang="en-US" sz="1600" b="1" dirty="0">
                <a:latin typeface="Arial" charset="0"/>
              </a:rPr>
              <a:t>Police</a:t>
            </a:r>
            <a:endParaRPr kumimoji="0" lang="en-US" altLang="en-US" sz="1600" b="1" dirty="0">
              <a:solidFill>
                <a:srgbClr val="FFFF00"/>
              </a:solidFill>
              <a:latin typeface="Arial" charset="0"/>
            </a:endParaRPr>
          </a:p>
        </p:txBody>
      </p:sp>
      <p:sp>
        <p:nvSpPr>
          <p:cNvPr id="120856" name="Text Box 24"/>
          <p:cNvSpPr txBox="1">
            <a:spLocks noChangeArrowheads="1"/>
          </p:cNvSpPr>
          <p:nvPr/>
        </p:nvSpPr>
        <p:spPr bwMode="auto">
          <a:xfrm>
            <a:off x="2789238" y="333703"/>
            <a:ext cx="5668962" cy="523220"/>
          </a:xfrm>
          <a:prstGeom prst="rect">
            <a:avLst/>
          </a:prstGeom>
          <a:noFill/>
          <a:ln w="9525">
            <a:noFill/>
            <a:miter lim="800000"/>
            <a:headEnd/>
            <a:tailEnd/>
          </a:ln>
          <a:effectLst>
            <a:outerShdw dist="35921" dir="2700000" algn="ctr" rotWithShape="0">
              <a:srgbClr val="000000"/>
            </a:outerShdw>
          </a:effectLst>
        </p:spPr>
        <p:txBody>
          <a:bodyPr anchor="ctr">
            <a:spAutoFit/>
          </a:bodyPr>
          <a:lstStyle/>
          <a:p>
            <a:pPr algn="l">
              <a:spcBef>
                <a:spcPct val="50000"/>
              </a:spcBef>
            </a:pPr>
            <a:r>
              <a:rPr kumimoji="0" lang="en-US" altLang="en-US" sz="2800" b="1" dirty="0">
                <a:latin typeface="Arial" charset="0"/>
              </a:rPr>
              <a:t>Community Partnership</a:t>
            </a:r>
            <a:endParaRPr kumimoji="0" lang="en-US" altLang="en-US" sz="2800" dirty="0"/>
          </a:p>
        </p:txBody>
      </p:sp>
      <p:sp>
        <p:nvSpPr>
          <p:cNvPr id="20" name="Title 19"/>
          <p:cNvSpPr>
            <a:spLocks noGrp="1"/>
          </p:cNvSpPr>
          <p:nvPr>
            <p:ph type="title"/>
          </p:nvPr>
        </p:nvSpPr>
        <p:spPr/>
        <p:txBody>
          <a:bodyPr/>
          <a:lstStyle/>
          <a:p>
            <a:endParaRPr lang="en-US" dirty="0"/>
          </a:p>
        </p:txBody>
      </p:sp>
      <p:sp>
        <p:nvSpPr>
          <p:cNvPr id="21" name="Text Placeholder 20"/>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04148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pPr algn="ctr"/>
            <a:r>
              <a:rPr lang="en-US" dirty="0" smtClean="0"/>
              <a:t>Benefits of Collaborative Partnerships</a:t>
            </a:r>
            <a:endParaRPr lang="en-US" dirty="0"/>
          </a:p>
        </p:txBody>
      </p:sp>
      <p:sp>
        <p:nvSpPr>
          <p:cNvPr id="3" name="Content Placeholder 2"/>
          <p:cNvSpPr>
            <a:spLocks noGrp="1"/>
          </p:cNvSpPr>
          <p:nvPr>
            <p:ph idx="1"/>
          </p:nvPr>
        </p:nvSpPr>
        <p:spPr>
          <a:xfrm>
            <a:off x="457200" y="2164080"/>
            <a:ext cx="8229600" cy="4389120"/>
          </a:xfrm>
        </p:spPr>
        <p:txBody>
          <a:bodyPr/>
          <a:lstStyle/>
          <a:p>
            <a:r>
              <a:rPr lang="en-US" dirty="0" smtClean="0"/>
              <a:t>Offers a comprehensive way to address a problem</a:t>
            </a:r>
          </a:p>
          <a:p>
            <a:r>
              <a:rPr lang="en-US" dirty="0" smtClean="0"/>
              <a:t>Increases coordination among public agencies and the community</a:t>
            </a:r>
          </a:p>
          <a:p>
            <a:r>
              <a:rPr lang="en-US" dirty="0" smtClean="0"/>
              <a:t>Represents the needs of all facets of the community</a:t>
            </a:r>
          </a:p>
          <a:p>
            <a:r>
              <a:rPr lang="en-US" dirty="0" smtClean="0"/>
              <a:t>Establishes a broad base of program support</a:t>
            </a:r>
          </a:p>
          <a:p>
            <a:r>
              <a:rPr lang="en-US" dirty="0" smtClean="0"/>
              <a:t>Viewed positively by funding sources</a:t>
            </a:r>
          </a:p>
          <a:p>
            <a:r>
              <a:rPr lang="en-US" dirty="0" smtClean="0"/>
              <a:t>Increases available information</a:t>
            </a:r>
          </a:p>
          <a:p>
            <a:r>
              <a:rPr lang="en-US" dirty="0" smtClean="0"/>
              <a:t>Fosters the feeling that we are not alone</a:t>
            </a:r>
            <a:endParaRPr lang="en-US" dirty="0"/>
          </a:p>
        </p:txBody>
      </p:sp>
    </p:spTree>
    <p:extLst>
      <p:ext uri="{BB962C8B-B14F-4D97-AF65-F5344CB8AC3E}">
        <p14:creationId xmlns:p14="http://schemas.microsoft.com/office/powerpoint/2010/main" val="36034959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ISSUES IMPACTING COPPS</a:t>
            </a:r>
            <a:endParaRPr lang="en-US" dirty="0"/>
          </a:p>
        </p:txBody>
      </p:sp>
      <p:sp>
        <p:nvSpPr>
          <p:cNvPr id="3" name="Content Placeholder 2"/>
          <p:cNvSpPr>
            <a:spLocks noGrp="1"/>
          </p:cNvSpPr>
          <p:nvPr>
            <p:ph idx="1"/>
          </p:nvPr>
        </p:nvSpPr>
        <p:spPr/>
        <p:txBody>
          <a:bodyPr/>
          <a:lstStyle/>
          <a:p>
            <a:r>
              <a:rPr lang="en-US" dirty="0" smtClean="0"/>
              <a:t>Agencies say they are doing community policing but they are not.  One officer or one team isn’t enough.  Bike or foot patrol alone isn’t COP</a:t>
            </a:r>
          </a:p>
          <a:p>
            <a:r>
              <a:rPr lang="en-US" dirty="0" smtClean="0"/>
              <a:t>Some say you need more Officers or more money to implement.  You do not!  It is a way of doing business.</a:t>
            </a:r>
          </a:p>
          <a:p>
            <a:r>
              <a:rPr lang="en-US" dirty="0" smtClean="0"/>
              <a:t>Crime stats may go up initially.  In US, less than half the crime committed is actually reported.  As you build trust with community, they will report more of actual crime.  Should go back down.</a:t>
            </a:r>
          </a:p>
          <a:p>
            <a:endParaRPr lang="en-US" dirty="0"/>
          </a:p>
        </p:txBody>
      </p:sp>
    </p:spTree>
    <p:extLst>
      <p:ext uri="{BB962C8B-B14F-4D97-AF65-F5344CB8AC3E}">
        <p14:creationId xmlns:p14="http://schemas.microsoft.com/office/powerpoint/2010/main" val="20735198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IMPACTING COPPS</a:t>
            </a:r>
            <a:endParaRPr lang="en-US" dirty="0"/>
          </a:p>
        </p:txBody>
      </p:sp>
      <p:sp>
        <p:nvSpPr>
          <p:cNvPr id="3" name="Content Placeholder 2"/>
          <p:cNvSpPr>
            <a:spLocks noGrp="1"/>
          </p:cNvSpPr>
          <p:nvPr>
            <p:ph idx="1"/>
          </p:nvPr>
        </p:nvSpPr>
        <p:spPr>
          <a:xfrm>
            <a:off x="457200" y="2316480"/>
            <a:ext cx="8229600" cy="4389120"/>
          </a:xfrm>
        </p:spPr>
        <p:txBody>
          <a:bodyPr/>
          <a:lstStyle/>
          <a:p>
            <a:r>
              <a:rPr lang="en-US" dirty="0" smtClean="0"/>
              <a:t>Current Training/Education Is Not Good Enough!  </a:t>
            </a:r>
          </a:p>
          <a:p>
            <a:r>
              <a:rPr lang="en-US" dirty="0" smtClean="0"/>
              <a:t>All Officers Should Be Trained In Philosophy</a:t>
            </a:r>
          </a:p>
          <a:p>
            <a:r>
              <a:rPr lang="en-US" dirty="0" smtClean="0"/>
              <a:t>Higher Education Does Not Focus Enough On It</a:t>
            </a:r>
          </a:p>
          <a:p>
            <a:r>
              <a:rPr lang="en-US" dirty="0" smtClean="0"/>
              <a:t>P.O.S.T. Does Not Require It</a:t>
            </a:r>
          </a:p>
          <a:p>
            <a:r>
              <a:rPr lang="en-US" dirty="0" smtClean="0"/>
              <a:t>Agencies Don’t Focus Enough On It In PTO Training</a:t>
            </a:r>
          </a:p>
          <a:p>
            <a:r>
              <a:rPr lang="en-US" dirty="0" smtClean="0"/>
              <a:t>Recently Lost A Great COP Resource In Minnesota</a:t>
            </a:r>
            <a:endParaRPr lang="en-US" dirty="0"/>
          </a:p>
        </p:txBody>
      </p:sp>
    </p:spTree>
    <p:extLst>
      <p:ext uri="{BB962C8B-B14F-4D97-AF65-F5344CB8AC3E}">
        <p14:creationId xmlns:p14="http://schemas.microsoft.com/office/powerpoint/2010/main" val="41728682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105912"/>
          </a:xfrm>
        </p:spPr>
        <p:txBody>
          <a:bodyPr>
            <a:normAutofit/>
          </a:bodyPr>
          <a:lstStyle/>
          <a:p>
            <a:pPr algn="ctr"/>
            <a:r>
              <a:rPr lang="en-US" sz="6000" dirty="0" smtClean="0"/>
              <a:t>Award Winning Initiatives &amp; Strategies in Community Policing</a:t>
            </a:r>
            <a:endParaRPr lang="en-US" sz="6000" dirty="0"/>
          </a:p>
        </p:txBody>
      </p:sp>
    </p:spTree>
    <p:extLst>
      <p:ext uri="{BB962C8B-B14F-4D97-AF65-F5344CB8AC3E}">
        <p14:creationId xmlns:p14="http://schemas.microsoft.com/office/powerpoint/2010/main" val="36401617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1"/>
                </a:solidFill>
              </a:rPr>
              <a:t>TAPESTRY </a:t>
            </a:r>
            <a:r>
              <a:rPr lang="en-US" b="1" dirty="0" smtClean="0">
                <a:solidFill>
                  <a:schemeClr val="accent1"/>
                </a:solidFill>
              </a:rPr>
              <a:t>PROJECT – MANKATO MN</a:t>
            </a:r>
            <a:endParaRPr lang="en-US" dirty="0">
              <a:solidFill>
                <a:schemeClr val="accent1"/>
              </a:solidFill>
            </a:endParaRPr>
          </a:p>
        </p:txBody>
      </p:sp>
      <p:sp>
        <p:nvSpPr>
          <p:cNvPr id="3" name="Text Placeholder 2"/>
          <p:cNvSpPr>
            <a:spLocks noGrp="1"/>
          </p:cNvSpPr>
          <p:nvPr>
            <p:ph type="body" sz="quarter" idx="10"/>
          </p:nvPr>
        </p:nvSpPr>
        <p:spPr>
          <a:xfrm>
            <a:off x="239713" y="1545852"/>
            <a:ext cx="8578850" cy="4527655"/>
          </a:xfrm>
        </p:spPr>
        <p:txBody>
          <a:bodyPr>
            <a:normAutofit/>
          </a:bodyPr>
          <a:lstStyle/>
          <a:p>
            <a:r>
              <a:rPr lang="en-US" sz="3200" dirty="0"/>
              <a:t>Built on community policing philosophy of partnerships, problem solving, outreach</a:t>
            </a:r>
          </a:p>
          <a:p>
            <a:r>
              <a:rPr lang="en-US" sz="3200" dirty="0"/>
              <a:t>Build trust through interaction</a:t>
            </a:r>
          </a:p>
          <a:p>
            <a:r>
              <a:rPr lang="en-US" sz="3200" dirty="0"/>
              <a:t>Build strong community through education, mentorship, cross cultural communication</a:t>
            </a:r>
          </a:p>
          <a:p>
            <a:r>
              <a:rPr lang="en-US" sz="3200" dirty="0"/>
              <a:t>Fully involved the refugee community as equal stakeholder</a:t>
            </a:r>
          </a:p>
          <a:p>
            <a:endParaRPr lang="en-US" dirty="0"/>
          </a:p>
        </p:txBody>
      </p:sp>
    </p:spTree>
    <p:extLst>
      <p:ext uri="{BB962C8B-B14F-4D97-AF65-F5344CB8AC3E}">
        <p14:creationId xmlns:p14="http://schemas.microsoft.com/office/powerpoint/2010/main" val="2104690313"/>
      </p:ext>
    </p:extLst>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PROFESSIONAL EXPERIENCE</a:t>
            </a:r>
            <a:endParaRPr lang="en-US" dirty="0"/>
          </a:p>
        </p:txBody>
      </p:sp>
      <p:sp>
        <p:nvSpPr>
          <p:cNvPr id="3" name="Content Placeholder 2"/>
          <p:cNvSpPr>
            <a:spLocks noGrp="1"/>
          </p:cNvSpPr>
          <p:nvPr>
            <p:ph idx="1"/>
          </p:nvPr>
        </p:nvSpPr>
        <p:spPr>
          <a:xfrm>
            <a:off x="457200" y="1828800"/>
            <a:ext cx="8229600" cy="5029200"/>
          </a:xfrm>
        </p:spPr>
        <p:txBody>
          <a:bodyPr>
            <a:normAutofit/>
          </a:bodyPr>
          <a:lstStyle/>
          <a:p>
            <a:r>
              <a:rPr lang="en-US" dirty="0" smtClean="0"/>
              <a:t>Chief of Police Since 1976 – 4 States, 8 Departments</a:t>
            </a:r>
          </a:p>
          <a:p>
            <a:r>
              <a:rPr lang="en-US" dirty="0" smtClean="0"/>
              <a:t>Chair – IACP Community Policing Committee 2006-2014</a:t>
            </a:r>
          </a:p>
          <a:p>
            <a:r>
              <a:rPr lang="en-US" dirty="0" smtClean="0"/>
              <a:t>Two Time Winner – IACP &amp; CISCO Community Policing Award – 1999 </a:t>
            </a:r>
            <a:r>
              <a:rPr lang="en-US" dirty="0"/>
              <a:t>and </a:t>
            </a:r>
            <a:r>
              <a:rPr lang="en-US" dirty="0" smtClean="0"/>
              <a:t>2013</a:t>
            </a:r>
          </a:p>
          <a:p>
            <a:r>
              <a:rPr lang="en-US" dirty="0"/>
              <a:t>Instructor/Consultant/Speaker on Community Policing/Governance Issues Internationally</a:t>
            </a:r>
          </a:p>
          <a:p>
            <a:r>
              <a:rPr lang="en-US" dirty="0" smtClean="0"/>
              <a:t>Principal - POLICING LEADERSHIP GROUP, LLC - Building Bridges of Trust, Cooperation and Understanding Between Police, Government and the Communities They Serve</a:t>
            </a:r>
            <a:endParaRPr lang="en-US" dirty="0"/>
          </a:p>
          <a:p>
            <a:endParaRPr lang="en-US" dirty="0"/>
          </a:p>
        </p:txBody>
      </p:sp>
    </p:spTree>
    <p:extLst>
      <p:ext uri="{BB962C8B-B14F-4D97-AF65-F5344CB8AC3E}">
        <p14:creationId xmlns:p14="http://schemas.microsoft.com/office/powerpoint/2010/main" val="311895245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3200" b="1" dirty="0" smtClean="0"/>
              <a:t>Health</a:t>
            </a:r>
            <a:r>
              <a:rPr lang="en-US" sz="3200" dirty="0" smtClean="0"/>
              <a:t> – Health Services in America, Differences between Urgent Care and Emergency Room, Preventative Care</a:t>
            </a:r>
          </a:p>
          <a:p>
            <a:r>
              <a:rPr lang="en-US" sz="3200" b="1" dirty="0" smtClean="0"/>
              <a:t>Parenting</a:t>
            </a:r>
            <a:r>
              <a:rPr lang="en-US" sz="3200" dirty="0" smtClean="0"/>
              <a:t> – Responsibilities, Discipline, Legal Requirements</a:t>
            </a:r>
          </a:p>
          <a:p>
            <a:r>
              <a:rPr lang="en-US" sz="3200" b="1" dirty="0" smtClean="0"/>
              <a:t>Government Services </a:t>
            </a:r>
            <a:r>
              <a:rPr lang="en-US" sz="3200" dirty="0" smtClean="0"/>
              <a:t>– How Local Government Works, Transit and Transportation, Volunteering, Entrepreneurial Opportunities</a:t>
            </a:r>
            <a:endParaRPr lang="en-US" sz="3200" dirty="0"/>
          </a:p>
        </p:txBody>
      </p:sp>
      <p:sp>
        <p:nvSpPr>
          <p:cNvPr id="3" name="Title 2"/>
          <p:cNvSpPr>
            <a:spLocks noGrp="1"/>
          </p:cNvSpPr>
          <p:nvPr>
            <p:ph type="title"/>
          </p:nvPr>
        </p:nvSpPr>
        <p:spPr/>
        <p:txBody>
          <a:bodyPr/>
          <a:lstStyle/>
          <a:p>
            <a:r>
              <a:rPr lang="en-US" dirty="0" smtClean="0"/>
              <a:t>Tapestry Topics</a:t>
            </a:r>
            <a:endParaRPr lang="en-US" dirty="0"/>
          </a:p>
        </p:txBody>
      </p:sp>
    </p:spTree>
    <p:extLst>
      <p:ext uri="{BB962C8B-B14F-4D97-AF65-F5344CB8AC3E}">
        <p14:creationId xmlns:p14="http://schemas.microsoft.com/office/powerpoint/2010/main" val="407891070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t>Housing</a:t>
            </a:r>
            <a:r>
              <a:rPr lang="en-US" sz="3200" dirty="0" smtClean="0"/>
              <a:t> – Landlord/Tenant Issues, Being a Good Neighbor, How to Use Washing Machines, Livability Issues, Bedbugs</a:t>
            </a:r>
          </a:p>
          <a:p>
            <a:r>
              <a:rPr lang="en-US" sz="3200" b="1" dirty="0" smtClean="0"/>
              <a:t>Safety </a:t>
            </a:r>
            <a:r>
              <a:rPr lang="en-US" sz="3200" dirty="0" smtClean="0"/>
              <a:t>– Food Safety and Refrigeration, Cooking Fires, Crime Prevention, Law Enforcement and Ordinances/Laws in America</a:t>
            </a:r>
          </a:p>
        </p:txBody>
      </p:sp>
      <p:sp>
        <p:nvSpPr>
          <p:cNvPr id="3" name="Title 2"/>
          <p:cNvSpPr>
            <a:spLocks noGrp="1"/>
          </p:cNvSpPr>
          <p:nvPr>
            <p:ph type="title"/>
          </p:nvPr>
        </p:nvSpPr>
        <p:spPr/>
        <p:txBody>
          <a:bodyPr/>
          <a:lstStyle/>
          <a:p>
            <a:r>
              <a:rPr lang="en-US" dirty="0" smtClean="0"/>
              <a:t>Tapestry Topics</a:t>
            </a:r>
            <a:endParaRPr lang="en-US" dirty="0"/>
          </a:p>
        </p:txBody>
      </p:sp>
    </p:spTree>
    <p:extLst>
      <p:ext uri="{BB962C8B-B14F-4D97-AF65-F5344CB8AC3E}">
        <p14:creationId xmlns:p14="http://schemas.microsoft.com/office/powerpoint/2010/main" val="324378011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TAPESTRY PROJECT</a:t>
            </a:r>
            <a:endParaRPr lang="en-US" dirty="0">
              <a:solidFill>
                <a:schemeClr val="accent1"/>
              </a:solidFill>
            </a:endParaRPr>
          </a:p>
        </p:txBody>
      </p:sp>
      <p:sp>
        <p:nvSpPr>
          <p:cNvPr id="3" name="Content Placeholder 2"/>
          <p:cNvSpPr>
            <a:spLocks noGrp="1"/>
          </p:cNvSpPr>
          <p:nvPr>
            <p:ph idx="1"/>
          </p:nvPr>
        </p:nvSpPr>
        <p:spPr/>
        <p:txBody>
          <a:bodyPr/>
          <a:lstStyle/>
          <a:p>
            <a:r>
              <a:rPr lang="en-US" dirty="0" smtClean="0">
                <a:hlinkClick r:id="rId2"/>
              </a:rPr>
              <a:t>https://www.youtube.com/watch?v=q6Z39D-sU3E</a:t>
            </a:r>
            <a:r>
              <a:rPr lang="en-US" dirty="0" smtClean="0"/>
              <a:t> </a:t>
            </a:r>
            <a:endParaRPr lang="en-US" dirty="0"/>
          </a:p>
        </p:txBody>
      </p:sp>
    </p:spTree>
    <p:extLst>
      <p:ext uri="{BB962C8B-B14F-4D97-AF65-F5344CB8AC3E}">
        <p14:creationId xmlns:p14="http://schemas.microsoft.com/office/powerpoint/2010/main" val="401489516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SPEED ISSUES</a:t>
            </a:r>
            <a:endParaRPr lang="en-US" dirty="0"/>
          </a:p>
        </p:txBody>
      </p:sp>
      <p:sp>
        <p:nvSpPr>
          <p:cNvPr id="3" name="Content Placeholder 2"/>
          <p:cNvSpPr>
            <a:spLocks noGrp="1"/>
          </p:cNvSpPr>
          <p:nvPr>
            <p:ph idx="1"/>
          </p:nvPr>
        </p:nvSpPr>
        <p:spPr/>
        <p:txBody>
          <a:bodyPr/>
          <a:lstStyle/>
          <a:p>
            <a:r>
              <a:rPr lang="en-US" dirty="0" smtClean="0"/>
              <a:t>Minnesota</a:t>
            </a:r>
          </a:p>
          <a:p>
            <a:r>
              <a:rPr lang="en-US" dirty="0" smtClean="0"/>
              <a:t>Complaints of Speeding Vehicles and Dangerous Driving</a:t>
            </a:r>
          </a:p>
          <a:p>
            <a:r>
              <a:rPr lang="en-US" dirty="0" smtClean="0"/>
              <a:t>Speed Summit</a:t>
            </a:r>
          </a:p>
          <a:p>
            <a:r>
              <a:rPr lang="en-US" dirty="0" smtClean="0"/>
              <a:t>Neighbors Involved In Problem Identification</a:t>
            </a:r>
          </a:p>
          <a:p>
            <a:r>
              <a:rPr lang="en-US" dirty="0" smtClean="0"/>
              <a:t>Administrative Citations</a:t>
            </a:r>
          </a:p>
          <a:p>
            <a:r>
              <a:rPr lang="en-US" dirty="0" smtClean="0"/>
              <a:t>Education Over Enforcement</a:t>
            </a:r>
          </a:p>
          <a:p>
            <a:r>
              <a:rPr lang="en-US" dirty="0" smtClean="0"/>
              <a:t>Reduced Traffic Complaints by over 50%</a:t>
            </a:r>
            <a:endParaRPr lang="en-US" dirty="0"/>
          </a:p>
        </p:txBody>
      </p:sp>
    </p:spTree>
    <p:extLst>
      <p:ext uri="{BB962C8B-B14F-4D97-AF65-F5344CB8AC3E}">
        <p14:creationId xmlns:p14="http://schemas.microsoft.com/office/powerpoint/2010/main" val="297819818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BURGLARY</a:t>
            </a:r>
            <a:endParaRPr lang="en-US" dirty="0"/>
          </a:p>
        </p:txBody>
      </p:sp>
      <p:sp>
        <p:nvSpPr>
          <p:cNvPr id="3" name="Content Placeholder 2"/>
          <p:cNvSpPr>
            <a:spLocks noGrp="1"/>
          </p:cNvSpPr>
          <p:nvPr>
            <p:ph idx="1"/>
          </p:nvPr>
        </p:nvSpPr>
        <p:spPr/>
        <p:txBody>
          <a:bodyPr/>
          <a:lstStyle/>
          <a:p>
            <a:r>
              <a:rPr lang="en-US" dirty="0" smtClean="0"/>
              <a:t>Highland Village, Texas – Operation Shield</a:t>
            </a:r>
          </a:p>
          <a:p>
            <a:r>
              <a:rPr lang="en-US" dirty="0" smtClean="0"/>
              <a:t>Business Burglary Problem</a:t>
            </a:r>
          </a:p>
          <a:p>
            <a:r>
              <a:rPr lang="en-US" dirty="0" smtClean="0"/>
              <a:t>Evaluation Found Burglars Entering Through Rear Doors with Inadequate Security</a:t>
            </a:r>
          </a:p>
          <a:p>
            <a:r>
              <a:rPr lang="en-US" dirty="0" smtClean="0"/>
              <a:t>Formed Partnership with Business and Volunteers</a:t>
            </a:r>
          </a:p>
          <a:p>
            <a:r>
              <a:rPr lang="en-US" dirty="0" smtClean="0"/>
              <a:t>Installed Latch Guards at Over 108 Businesses at No Cost to Business Community</a:t>
            </a:r>
          </a:p>
          <a:p>
            <a:r>
              <a:rPr lang="en-US" dirty="0" smtClean="0"/>
              <a:t>Stopped 100 Percent of This Type of Business Burglary</a:t>
            </a:r>
          </a:p>
          <a:p>
            <a:endParaRPr lang="en-US" dirty="0"/>
          </a:p>
        </p:txBody>
      </p:sp>
    </p:spTree>
    <p:extLst>
      <p:ext uri="{BB962C8B-B14F-4D97-AF65-F5344CB8AC3E}">
        <p14:creationId xmlns:p14="http://schemas.microsoft.com/office/powerpoint/2010/main" val="6134216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DRUG EDUCATION/AWARENESS</a:t>
            </a:r>
            <a:endParaRPr lang="en-US" dirty="0"/>
          </a:p>
        </p:txBody>
      </p:sp>
      <p:sp>
        <p:nvSpPr>
          <p:cNvPr id="3" name="Content Placeholder 2"/>
          <p:cNvSpPr>
            <a:spLocks noGrp="1"/>
          </p:cNvSpPr>
          <p:nvPr>
            <p:ph idx="1"/>
          </p:nvPr>
        </p:nvSpPr>
        <p:spPr/>
        <p:txBody>
          <a:bodyPr/>
          <a:lstStyle/>
          <a:p>
            <a:r>
              <a:rPr lang="en-US" dirty="0" smtClean="0"/>
              <a:t>Nassau County, New York</a:t>
            </a:r>
          </a:p>
          <a:p>
            <a:r>
              <a:rPr lang="en-US" dirty="0" smtClean="0"/>
              <a:t>Increasing # of Drug Overdoses and Deaths</a:t>
            </a:r>
          </a:p>
          <a:p>
            <a:r>
              <a:rPr lang="en-US" dirty="0" smtClean="0"/>
              <a:t>Prescription Narcotics and Heroin</a:t>
            </a:r>
          </a:p>
          <a:p>
            <a:r>
              <a:rPr lang="en-US" dirty="0" smtClean="0"/>
              <a:t>Youth in Community Were Victims</a:t>
            </a:r>
          </a:p>
          <a:p>
            <a:r>
              <a:rPr lang="en-US" dirty="0" smtClean="0"/>
              <a:t>Met with 56 Public School Districts – Summit</a:t>
            </a:r>
          </a:p>
          <a:p>
            <a:r>
              <a:rPr lang="en-US" dirty="0" smtClean="0"/>
              <a:t>Brought “Too Good For Drugs” Curriculum to all Schools and Project Impact Video</a:t>
            </a:r>
          </a:p>
          <a:p>
            <a:r>
              <a:rPr lang="en-US" dirty="0" smtClean="0"/>
              <a:t>Trained Over 1000 Officers in Use of NARCAN</a:t>
            </a:r>
          </a:p>
          <a:p>
            <a:r>
              <a:rPr lang="en-US" dirty="0" smtClean="0"/>
              <a:t>Saved Over 20 Lives In First Month</a:t>
            </a:r>
            <a:endParaRPr lang="en-US" dirty="0"/>
          </a:p>
        </p:txBody>
      </p:sp>
    </p:spTree>
    <p:extLst>
      <p:ext uri="{BB962C8B-B14F-4D97-AF65-F5344CB8AC3E}">
        <p14:creationId xmlns:p14="http://schemas.microsoft.com/office/powerpoint/2010/main" val="307762203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HOSPITALITY SECTOR PARTNERSHIP</a:t>
            </a:r>
            <a:endParaRPr lang="en-US" dirty="0"/>
          </a:p>
        </p:txBody>
      </p:sp>
      <p:sp>
        <p:nvSpPr>
          <p:cNvPr id="3" name="Content Placeholder 2"/>
          <p:cNvSpPr>
            <a:spLocks noGrp="1"/>
          </p:cNvSpPr>
          <p:nvPr>
            <p:ph idx="1"/>
          </p:nvPr>
        </p:nvSpPr>
        <p:spPr/>
        <p:txBody>
          <a:bodyPr/>
          <a:lstStyle/>
          <a:p>
            <a:r>
              <a:rPr lang="en-US" dirty="0" smtClean="0"/>
              <a:t>Albuquerque, NM Partnership With Hotels/Motels</a:t>
            </a:r>
          </a:p>
          <a:p>
            <a:r>
              <a:rPr lang="en-US" dirty="0" smtClean="0"/>
              <a:t>Uses Crime Prevention/Awareness Training to Help Hotels To Be More Aware of Crime And Suspicious Behavior Occurring On Their Property</a:t>
            </a:r>
          </a:p>
          <a:p>
            <a:r>
              <a:rPr lang="en-US" dirty="0" smtClean="0"/>
              <a:t>Teaches How to Engage With Law Enforcement</a:t>
            </a:r>
          </a:p>
          <a:p>
            <a:r>
              <a:rPr lang="en-US" dirty="0" smtClean="0"/>
              <a:t>Theft, Drugs, Prostitution</a:t>
            </a:r>
          </a:p>
          <a:p>
            <a:r>
              <a:rPr lang="en-US" dirty="0" smtClean="0"/>
              <a:t>Utilizes Social Media Technology to Communicate Real Time Between Hotels and Police, and Between Hotels to Share Information</a:t>
            </a:r>
            <a:endParaRPr lang="en-US" dirty="0"/>
          </a:p>
        </p:txBody>
      </p:sp>
    </p:spTree>
    <p:extLst>
      <p:ext uri="{BB962C8B-B14F-4D97-AF65-F5344CB8AC3E}">
        <p14:creationId xmlns:p14="http://schemas.microsoft.com/office/powerpoint/2010/main" val="108420779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PERSONS IN MENTAL CRISIS</a:t>
            </a:r>
            <a:endParaRPr lang="en-US" dirty="0"/>
          </a:p>
        </p:txBody>
      </p:sp>
      <p:sp>
        <p:nvSpPr>
          <p:cNvPr id="3" name="Content Placeholder 2"/>
          <p:cNvSpPr>
            <a:spLocks noGrp="1"/>
          </p:cNvSpPr>
          <p:nvPr>
            <p:ph idx="1"/>
          </p:nvPr>
        </p:nvSpPr>
        <p:spPr/>
        <p:txBody>
          <a:bodyPr/>
          <a:lstStyle/>
          <a:p>
            <a:r>
              <a:rPr lang="en-US" dirty="0" smtClean="0"/>
              <a:t>Houston, Texas Police</a:t>
            </a:r>
          </a:p>
          <a:p>
            <a:r>
              <a:rPr lang="en-US" dirty="0" smtClean="0"/>
              <a:t>Responding to Over 23,000 Mental Health Crisis Calls Per Year, Many With Same People</a:t>
            </a:r>
          </a:p>
          <a:p>
            <a:r>
              <a:rPr lang="en-US" dirty="0" smtClean="0"/>
              <a:t>Partnership with Police, Mental Health Professionals and Health Department</a:t>
            </a:r>
          </a:p>
          <a:p>
            <a:r>
              <a:rPr lang="en-US" dirty="0" smtClean="0"/>
              <a:t>Identified Chronic Offenders and Provided Them Intensive Supervision</a:t>
            </a:r>
          </a:p>
          <a:p>
            <a:r>
              <a:rPr lang="en-US" dirty="0" smtClean="0"/>
              <a:t>70% Decrease in Police Contacts, Less Mentally Ill in Jails, Less Visits to Hospital Emergency Rooms</a:t>
            </a:r>
            <a:endParaRPr lang="en-US" dirty="0"/>
          </a:p>
        </p:txBody>
      </p:sp>
    </p:spTree>
    <p:extLst>
      <p:ext uri="{BB962C8B-B14F-4D97-AF65-F5344CB8AC3E}">
        <p14:creationId xmlns:p14="http://schemas.microsoft.com/office/powerpoint/2010/main" val="196560902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ORGANIZED RETAIL CRIME</a:t>
            </a:r>
            <a:endParaRPr lang="en-US" dirty="0"/>
          </a:p>
        </p:txBody>
      </p:sp>
      <p:sp>
        <p:nvSpPr>
          <p:cNvPr id="3" name="Content Placeholder 2"/>
          <p:cNvSpPr>
            <a:spLocks noGrp="1"/>
          </p:cNvSpPr>
          <p:nvPr>
            <p:ph idx="1"/>
          </p:nvPr>
        </p:nvSpPr>
        <p:spPr/>
        <p:txBody>
          <a:bodyPr/>
          <a:lstStyle/>
          <a:p>
            <a:r>
              <a:rPr lang="en-US" dirty="0" smtClean="0"/>
              <a:t>Boise, Idaho Police Addressed Concerns With Organized Theft From Major Retailers</a:t>
            </a:r>
          </a:p>
          <a:p>
            <a:r>
              <a:rPr lang="en-US" dirty="0" smtClean="0"/>
              <a:t>Brought Together Major Retailers To Share Information Despite Differing Corporate Policies</a:t>
            </a:r>
          </a:p>
          <a:p>
            <a:r>
              <a:rPr lang="en-US" dirty="0" smtClean="0"/>
              <a:t>Educated Retailers on Emerging Trends</a:t>
            </a:r>
          </a:p>
          <a:p>
            <a:r>
              <a:rPr lang="en-US" dirty="0" smtClean="0"/>
              <a:t>Shared Real Time Information on Suspects</a:t>
            </a:r>
          </a:p>
          <a:p>
            <a:r>
              <a:rPr lang="en-US" dirty="0" smtClean="0"/>
              <a:t>Retailers Experienced a 41% Reduction in Loss to Fraud and Theft Compared to National Rates</a:t>
            </a:r>
            <a:endParaRPr lang="en-US" dirty="0"/>
          </a:p>
        </p:txBody>
      </p:sp>
    </p:spTree>
    <p:extLst>
      <p:ext uri="{BB962C8B-B14F-4D97-AF65-F5344CB8AC3E}">
        <p14:creationId xmlns:p14="http://schemas.microsoft.com/office/powerpoint/2010/main" val="414265980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fontScale="90000"/>
          </a:bodyPr>
          <a:lstStyle/>
          <a:p>
            <a:r>
              <a:rPr lang="en-US" dirty="0" smtClean="0"/>
              <a:t>REDUCING IMPACT OF TERRORISTS</a:t>
            </a:r>
            <a:endParaRPr lang="en-US" dirty="0"/>
          </a:p>
        </p:txBody>
      </p:sp>
      <p:sp>
        <p:nvSpPr>
          <p:cNvPr id="3" name="Content Placeholder 2"/>
          <p:cNvSpPr>
            <a:spLocks noGrp="1"/>
          </p:cNvSpPr>
          <p:nvPr>
            <p:ph idx="1"/>
          </p:nvPr>
        </p:nvSpPr>
        <p:spPr>
          <a:xfrm>
            <a:off x="457200" y="1524000"/>
            <a:ext cx="8229600" cy="4953000"/>
          </a:xfrm>
        </p:spPr>
        <p:txBody>
          <a:bodyPr>
            <a:normAutofit/>
          </a:bodyPr>
          <a:lstStyle/>
          <a:p>
            <a:r>
              <a:rPr lang="en-US" dirty="0" smtClean="0"/>
              <a:t>Andhra Pradesh Police, India</a:t>
            </a:r>
          </a:p>
          <a:p>
            <a:r>
              <a:rPr lang="en-US" dirty="0" smtClean="0"/>
              <a:t>Maoist Influence, Especially On Youth and Women In Attempt To Promote Overthrow Of Government</a:t>
            </a:r>
          </a:p>
          <a:p>
            <a:r>
              <a:rPr lang="en-US" dirty="0" smtClean="0"/>
              <a:t>Committed 18 Murders</a:t>
            </a:r>
          </a:p>
          <a:p>
            <a:r>
              <a:rPr lang="en-US" dirty="0" smtClean="0"/>
              <a:t>Police Led Goodwill March To Bring Services To Remote Villages Where Maoist’s Operate</a:t>
            </a:r>
          </a:p>
          <a:p>
            <a:r>
              <a:rPr lang="en-US" dirty="0" smtClean="0"/>
              <a:t>Partnered with Government and Business to Bring Electricity, Water and Roads to Villages</a:t>
            </a:r>
          </a:p>
          <a:p>
            <a:r>
              <a:rPr lang="en-US" dirty="0" smtClean="0"/>
              <a:t>Employed 500 Youth, 150 Maoists Surrendered, 46 Villages Connected With Roads, 41 Villages With Water, 6 Villages With Electricity</a:t>
            </a:r>
          </a:p>
          <a:p>
            <a:endParaRPr lang="en-US" dirty="0"/>
          </a:p>
        </p:txBody>
      </p:sp>
    </p:spTree>
    <p:extLst>
      <p:ext uri="{BB962C8B-B14F-4D97-AF65-F5344CB8AC3E}">
        <p14:creationId xmlns:p14="http://schemas.microsoft.com/office/powerpoint/2010/main" val="27683095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675"/>
            <a:ext cx="8183563" cy="1050925"/>
          </a:xfrm>
        </p:spPr>
        <p:txBody>
          <a:bodyPr/>
          <a:lstStyle/>
          <a:p>
            <a:pPr algn="ctr" eaLnBrk="1" fontAlgn="auto" hangingPunct="1">
              <a:spcAft>
                <a:spcPts val="0"/>
              </a:spcAft>
              <a:defRPr/>
            </a:pPr>
            <a:r>
              <a:rPr lang="en-US" dirty="0" smtClean="0"/>
              <a:t>COMMUNITY RESPONSIBILITY</a:t>
            </a:r>
            <a:endParaRPr lang="en-US" dirty="0"/>
          </a:p>
        </p:txBody>
      </p:sp>
      <p:sp>
        <p:nvSpPr>
          <p:cNvPr id="25603" name="Content Placeholder 2"/>
          <p:cNvSpPr>
            <a:spLocks noGrp="1"/>
          </p:cNvSpPr>
          <p:nvPr>
            <p:ph idx="1"/>
          </p:nvPr>
        </p:nvSpPr>
        <p:spPr>
          <a:xfrm>
            <a:off x="457200" y="2057400"/>
            <a:ext cx="8183563" cy="4187825"/>
          </a:xfrm>
        </p:spPr>
        <p:txBody>
          <a:bodyPr>
            <a:normAutofit lnSpcReduction="10000"/>
          </a:bodyPr>
          <a:lstStyle/>
          <a:p>
            <a:pPr eaLnBrk="1" hangingPunct="1"/>
            <a:r>
              <a:rPr lang="en-US" sz="3600" dirty="0" smtClean="0"/>
              <a:t>Who’s job is:</a:t>
            </a:r>
          </a:p>
          <a:p>
            <a:pPr lvl="1" eaLnBrk="1" hangingPunct="1"/>
            <a:r>
              <a:rPr lang="en-US" sz="3600" dirty="0" smtClean="0"/>
              <a:t>Solving Crime?</a:t>
            </a:r>
          </a:p>
          <a:p>
            <a:pPr lvl="1" eaLnBrk="1" hangingPunct="1"/>
            <a:r>
              <a:rPr lang="en-US" sz="3600" dirty="0" smtClean="0"/>
              <a:t>Preventing Crime?</a:t>
            </a:r>
          </a:p>
          <a:p>
            <a:pPr lvl="1" eaLnBrk="1" hangingPunct="1"/>
            <a:r>
              <a:rPr lang="en-US" sz="3600" dirty="0" smtClean="0"/>
              <a:t>Maintaining or Enhancing Quality of Life?</a:t>
            </a:r>
          </a:p>
          <a:p>
            <a:pPr lvl="1" eaLnBrk="1" hangingPunct="1">
              <a:buFont typeface="Verdana" pitchFamily="34" charset="0"/>
              <a:buNone/>
            </a:pPr>
            <a:endParaRPr lang="en-US" sz="3600" dirty="0" smtClean="0"/>
          </a:p>
          <a:p>
            <a:pPr eaLnBrk="1" hangingPunct="1">
              <a:buFont typeface="Wingdings 2" pitchFamily="18" charset="2"/>
              <a:buNone/>
            </a:pPr>
            <a:r>
              <a:rPr lang="en-US" sz="3600" dirty="0" smtClean="0"/>
              <a:t>Shared Responsibility?</a:t>
            </a:r>
          </a:p>
          <a:p>
            <a:pPr lvl="1" eaLnBrk="1" hangingPunct="1">
              <a:buNone/>
            </a:pPr>
            <a:endParaRPr lang="en-US" dirty="0" smtClean="0"/>
          </a:p>
        </p:txBody>
      </p:sp>
    </p:spTree>
    <p:extLst>
      <p:ext uri="{BB962C8B-B14F-4D97-AF65-F5344CB8AC3E}">
        <p14:creationId xmlns:p14="http://schemas.microsoft.com/office/powerpoint/2010/main" val="2395375615"/>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YOUTH DETERRENCE &amp; DEVELOPMENT</a:t>
            </a:r>
            <a:endParaRPr lang="en-US" dirty="0"/>
          </a:p>
        </p:txBody>
      </p:sp>
      <p:sp>
        <p:nvSpPr>
          <p:cNvPr id="3" name="Content Placeholder 2"/>
          <p:cNvSpPr>
            <a:spLocks noGrp="1"/>
          </p:cNvSpPr>
          <p:nvPr>
            <p:ph idx="1"/>
          </p:nvPr>
        </p:nvSpPr>
        <p:spPr/>
        <p:txBody>
          <a:bodyPr/>
          <a:lstStyle/>
          <a:p>
            <a:r>
              <a:rPr lang="en-US" dirty="0" smtClean="0"/>
              <a:t>Abington, Pennsylvania</a:t>
            </a:r>
          </a:p>
          <a:p>
            <a:r>
              <a:rPr lang="en-US" dirty="0" smtClean="0"/>
              <a:t>Youth Crime Was Skyrocketing</a:t>
            </a:r>
          </a:p>
          <a:p>
            <a:r>
              <a:rPr lang="en-US" dirty="0" smtClean="0"/>
              <a:t>Engaged Community Leaders, Neighborhood Groups, Community Organizations, Schools &amp; Youth</a:t>
            </a:r>
          </a:p>
          <a:p>
            <a:r>
              <a:rPr lang="en-US" dirty="0" smtClean="0"/>
              <a:t>Focused on Diversion, Education, Youth Activities</a:t>
            </a:r>
          </a:p>
          <a:p>
            <a:r>
              <a:rPr lang="en-US" dirty="0" smtClean="0"/>
              <a:t>Reduced Part 1 Crimes by 30%</a:t>
            </a:r>
          </a:p>
          <a:p>
            <a:r>
              <a:rPr lang="en-US" dirty="0" smtClean="0"/>
              <a:t>Reduced Youth Arrests by 33%</a:t>
            </a:r>
          </a:p>
          <a:p>
            <a:r>
              <a:rPr lang="en-US" dirty="0" smtClean="0"/>
              <a:t>Reduced Fear of Crime by 40%</a:t>
            </a:r>
          </a:p>
          <a:p>
            <a:endParaRPr lang="en-US" dirty="0" smtClean="0"/>
          </a:p>
          <a:p>
            <a:endParaRPr lang="en-US" dirty="0"/>
          </a:p>
        </p:txBody>
      </p:sp>
    </p:spTree>
    <p:extLst>
      <p:ext uri="{BB962C8B-B14F-4D97-AF65-F5344CB8AC3E}">
        <p14:creationId xmlns:p14="http://schemas.microsoft.com/office/powerpoint/2010/main" val="375942276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COMMUNICATION WITH CITIZENS</a:t>
            </a:r>
            <a:endParaRPr lang="en-US" dirty="0"/>
          </a:p>
        </p:txBody>
      </p:sp>
      <p:sp>
        <p:nvSpPr>
          <p:cNvPr id="3" name="Content Placeholder 2"/>
          <p:cNvSpPr>
            <a:spLocks noGrp="1"/>
          </p:cNvSpPr>
          <p:nvPr>
            <p:ph idx="1"/>
          </p:nvPr>
        </p:nvSpPr>
        <p:spPr/>
        <p:txBody>
          <a:bodyPr/>
          <a:lstStyle/>
          <a:p>
            <a:r>
              <a:rPr lang="en-US" dirty="0" smtClean="0"/>
              <a:t>Madison, Alabama</a:t>
            </a:r>
          </a:p>
          <a:p>
            <a:r>
              <a:rPr lang="en-US" dirty="0" smtClean="0"/>
              <a:t>Problem With Youth Fearing Police, Snitching, Afraid to Report Incidents</a:t>
            </a:r>
          </a:p>
          <a:p>
            <a:r>
              <a:rPr lang="en-US" dirty="0" smtClean="0"/>
              <a:t>Partnered to Create ‘Text-to-Protect” a Confidential Way To Share Information With Police</a:t>
            </a:r>
          </a:p>
          <a:p>
            <a:r>
              <a:rPr lang="en-US" dirty="0" smtClean="0"/>
              <a:t>Educated Students and Citizens On How To Use</a:t>
            </a:r>
          </a:p>
          <a:p>
            <a:r>
              <a:rPr lang="en-US" dirty="0" smtClean="0"/>
              <a:t>Received 1435 Texts on Students Contemplating Suicide, Bullying, Drugs, Assault, Theft, Weapons, and Threats of School Violence</a:t>
            </a:r>
            <a:endParaRPr lang="en-US" dirty="0"/>
          </a:p>
        </p:txBody>
      </p:sp>
    </p:spTree>
    <p:extLst>
      <p:ext uri="{BB962C8B-B14F-4D97-AF65-F5344CB8AC3E}">
        <p14:creationId xmlns:p14="http://schemas.microsoft.com/office/powerpoint/2010/main" val="140276237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 NEIGHBORHOODS</a:t>
            </a:r>
            <a:endParaRPr lang="en-US" dirty="0"/>
          </a:p>
        </p:txBody>
      </p:sp>
      <p:sp>
        <p:nvSpPr>
          <p:cNvPr id="3" name="Content Placeholder 2"/>
          <p:cNvSpPr>
            <a:spLocks noGrp="1"/>
          </p:cNvSpPr>
          <p:nvPr>
            <p:ph idx="1"/>
          </p:nvPr>
        </p:nvSpPr>
        <p:spPr/>
        <p:txBody>
          <a:bodyPr/>
          <a:lstStyle/>
          <a:p>
            <a:r>
              <a:rPr lang="en-US" dirty="0" smtClean="0"/>
              <a:t>Evanston, Illinois</a:t>
            </a:r>
          </a:p>
          <a:p>
            <a:r>
              <a:rPr lang="en-US" dirty="0" smtClean="0"/>
              <a:t>Problems in a High Crime Housing Development</a:t>
            </a:r>
          </a:p>
          <a:p>
            <a:r>
              <a:rPr lang="en-US" dirty="0" smtClean="0"/>
              <a:t>Partnered with City Service Providers, Citizens, and Property Owners</a:t>
            </a:r>
          </a:p>
          <a:p>
            <a:r>
              <a:rPr lang="en-US" dirty="0" smtClean="0"/>
              <a:t>Utilized CPTED to Address Environmental Concerns</a:t>
            </a:r>
          </a:p>
          <a:p>
            <a:r>
              <a:rPr lang="en-US" dirty="0" smtClean="0"/>
              <a:t>Rebuilt Trust and Collaboration Between Citizens and Police, Reduced Fear</a:t>
            </a:r>
          </a:p>
          <a:p>
            <a:r>
              <a:rPr lang="en-US" dirty="0" smtClean="0"/>
              <a:t>Lowered Crime Rate In Area By 70%</a:t>
            </a:r>
            <a:endParaRPr lang="en-US" dirty="0"/>
          </a:p>
        </p:txBody>
      </p:sp>
    </p:spTree>
    <p:extLst>
      <p:ext uri="{BB962C8B-B14F-4D97-AF65-F5344CB8AC3E}">
        <p14:creationId xmlns:p14="http://schemas.microsoft.com/office/powerpoint/2010/main" val="7049391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Reducing Gang Violence &amp; Influence</a:t>
            </a:r>
            <a:endParaRPr lang="en-US" sz="4400" dirty="0"/>
          </a:p>
        </p:txBody>
      </p:sp>
      <p:sp>
        <p:nvSpPr>
          <p:cNvPr id="3" name="Content Placeholder 2"/>
          <p:cNvSpPr>
            <a:spLocks noGrp="1"/>
          </p:cNvSpPr>
          <p:nvPr>
            <p:ph idx="1"/>
          </p:nvPr>
        </p:nvSpPr>
        <p:spPr/>
        <p:txBody>
          <a:bodyPr>
            <a:normAutofit lnSpcReduction="10000"/>
          </a:bodyPr>
          <a:lstStyle/>
          <a:p>
            <a:r>
              <a:rPr lang="en-US" dirty="0" smtClean="0"/>
              <a:t>Monrovia, California</a:t>
            </a:r>
          </a:p>
          <a:p>
            <a:r>
              <a:rPr lang="en-US" dirty="0" smtClean="0"/>
              <a:t>Experienced Gang Violence and Homicides</a:t>
            </a:r>
          </a:p>
          <a:p>
            <a:r>
              <a:rPr lang="en-US" dirty="0" smtClean="0"/>
              <a:t>Formative Years Project Where Police Worked With Parents &amp; Children To Provide Life Skills &amp; Education To Families With At-Risk Kids</a:t>
            </a:r>
          </a:p>
          <a:p>
            <a:r>
              <a:rPr lang="en-US" dirty="0" smtClean="0"/>
              <a:t>Classes Provided On Bullying, Media Influences, Internet Safety, Child Personal Safety, Gang &amp; Drug Education and Prevention</a:t>
            </a:r>
          </a:p>
          <a:p>
            <a:r>
              <a:rPr lang="en-US" dirty="0" smtClean="0"/>
              <a:t>Trained High School Students to Mentor Younger Kids</a:t>
            </a:r>
          </a:p>
          <a:p>
            <a:r>
              <a:rPr lang="en-US" dirty="0" smtClean="0"/>
              <a:t> Successful In Keeping Kids Out of Gangs</a:t>
            </a:r>
            <a:endParaRPr lang="en-US" dirty="0"/>
          </a:p>
        </p:txBody>
      </p:sp>
    </p:spTree>
    <p:extLst>
      <p:ext uri="{BB962C8B-B14F-4D97-AF65-F5344CB8AC3E}">
        <p14:creationId xmlns:p14="http://schemas.microsoft.com/office/powerpoint/2010/main" val="30656004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Reintegration of Offenders</a:t>
            </a:r>
            <a:endParaRPr lang="en-US" dirty="0"/>
          </a:p>
        </p:txBody>
      </p:sp>
      <p:sp>
        <p:nvSpPr>
          <p:cNvPr id="3" name="Content Placeholder 2"/>
          <p:cNvSpPr>
            <a:spLocks noGrp="1"/>
          </p:cNvSpPr>
          <p:nvPr>
            <p:ph idx="1"/>
          </p:nvPr>
        </p:nvSpPr>
        <p:spPr/>
        <p:txBody>
          <a:bodyPr/>
          <a:lstStyle/>
          <a:p>
            <a:r>
              <a:rPr lang="en-US" dirty="0" smtClean="0"/>
              <a:t>Fort Myers, Florida</a:t>
            </a:r>
          </a:p>
          <a:p>
            <a:r>
              <a:rPr lang="en-US" dirty="0" smtClean="0"/>
              <a:t>Problem With Offenders Returning to Community From Prison Without Support </a:t>
            </a:r>
          </a:p>
          <a:p>
            <a:r>
              <a:rPr lang="en-US" dirty="0" smtClean="0"/>
              <a:t>Created COPE, Community Offender, Probation and Education Unit by Partnering with Service Providers</a:t>
            </a:r>
          </a:p>
          <a:p>
            <a:r>
              <a:rPr lang="en-US" dirty="0" smtClean="0"/>
              <a:t>Supports Offenders with Job Skills Training, Alcohol &amp; Drug Counseling, Life Skills and Basic Education</a:t>
            </a:r>
          </a:p>
          <a:p>
            <a:r>
              <a:rPr lang="en-US" dirty="0" smtClean="0"/>
              <a:t>Provided Intensive Supervision To Recently Released</a:t>
            </a:r>
          </a:p>
          <a:p>
            <a:r>
              <a:rPr lang="en-US" dirty="0" smtClean="0"/>
              <a:t>Reduced Recidivism And Lowered Crime</a:t>
            </a:r>
            <a:endParaRPr lang="en-US" dirty="0"/>
          </a:p>
        </p:txBody>
      </p:sp>
    </p:spTree>
    <p:extLst>
      <p:ext uri="{BB962C8B-B14F-4D97-AF65-F5344CB8AC3E}">
        <p14:creationId xmlns:p14="http://schemas.microsoft.com/office/powerpoint/2010/main" val="11903554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 Summer Program</a:t>
            </a:r>
            <a:endParaRPr lang="en-US" dirty="0"/>
          </a:p>
        </p:txBody>
      </p:sp>
      <p:sp>
        <p:nvSpPr>
          <p:cNvPr id="3" name="Content Placeholder 2"/>
          <p:cNvSpPr>
            <a:spLocks noGrp="1"/>
          </p:cNvSpPr>
          <p:nvPr>
            <p:ph idx="1"/>
          </p:nvPr>
        </p:nvSpPr>
        <p:spPr/>
        <p:txBody>
          <a:bodyPr/>
          <a:lstStyle/>
          <a:p>
            <a:r>
              <a:rPr lang="en-US" dirty="0" smtClean="0"/>
              <a:t>Prince George’s County, Maryland</a:t>
            </a:r>
          </a:p>
          <a:p>
            <a:r>
              <a:rPr lang="en-US" dirty="0" smtClean="0"/>
              <a:t>Crime Problem During Summer Nights </a:t>
            </a:r>
          </a:p>
          <a:p>
            <a:r>
              <a:rPr lang="en-US" dirty="0" smtClean="0"/>
              <a:t>Partnered With Recreation Department to Provide Late Night (8 PM to Midnight) Sporting Activities for Youth Ages 12-24 in 27 Locations In County</a:t>
            </a:r>
          </a:p>
          <a:p>
            <a:r>
              <a:rPr lang="en-US" dirty="0" smtClean="0"/>
              <a:t>Also Provided Specialized Workshops For Youth</a:t>
            </a:r>
          </a:p>
          <a:p>
            <a:r>
              <a:rPr lang="en-US" dirty="0" smtClean="0"/>
              <a:t>Each Locations had 1-2 Police Officers Participating</a:t>
            </a:r>
          </a:p>
          <a:p>
            <a:r>
              <a:rPr lang="en-US" dirty="0" smtClean="0"/>
              <a:t>79% of Sites Saw Decrease In Crime Throughout Summer</a:t>
            </a:r>
          </a:p>
          <a:p>
            <a:endParaRPr lang="en-US" dirty="0"/>
          </a:p>
        </p:txBody>
      </p:sp>
    </p:spTree>
    <p:extLst>
      <p:ext uri="{BB962C8B-B14F-4D97-AF65-F5344CB8AC3E}">
        <p14:creationId xmlns:p14="http://schemas.microsoft.com/office/powerpoint/2010/main" val="233192751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Miami Shield Anti-Terrorism</a:t>
            </a:r>
            <a:endParaRPr lang="en-US" dirty="0"/>
          </a:p>
        </p:txBody>
      </p:sp>
      <p:sp>
        <p:nvSpPr>
          <p:cNvPr id="3" name="Content Placeholder 2"/>
          <p:cNvSpPr>
            <a:spLocks noGrp="1"/>
          </p:cNvSpPr>
          <p:nvPr>
            <p:ph idx="1"/>
          </p:nvPr>
        </p:nvSpPr>
        <p:spPr/>
        <p:txBody>
          <a:bodyPr/>
          <a:lstStyle/>
          <a:p>
            <a:r>
              <a:rPr lang="en-US" dirty="0" smtClean="0"/>
              <a:t>Miami, Florida</a:t>
            </a:r>
          </a:p>
          <a:p>
            <a:r>
              <a:rPr lang="en-US" dirty="0" smtClean="0"/>
              <a:t>Protects City’s Tourism and Soft Targets By Educating Public on Anti-Terrorism Techniques and Vigilance</a:t>
            </a:r>
          </a:p>
          <a:p>
            <a:r>
              <a:rPr lang="en-US" dirty="0" smtClean="0"/>
              <a:t>Officers and Volunteers Saturate Tourist Areas to Educate Public - Hand Out Anti-Terrorism Brochures</a:t>
            </a:r>
          </a:p>
          <a:p>
            <a:r>
              <a:rPr lang="en-US" dirty="0" smtClean="0"/>
              <a:t>Identified 7 Signs of Terrorism to Educate Public</a:t>
            </a:r>
          </a:p>
          <a:p>
            <a:r>
              <a:rPr lang="en-US" dirty="0" smtClean="0"/>
              <a:t>Partnered with Businesses to Train Them on What Potential Terrorist Activities are and What To Watch For With Suspicious Activity</a:t>
            </a:r>
            <a:endParaRPr lang="en-US" dirty="0"/>
          </a:p>
        </p:txBody>
      </p:sp>
    </p:spTree>
    <p:extLst>
      <p:ext uri="{BB962C8B-B14F-4D97-AF65-F5344CB8AC3E}">
        <p14:creationId xmlns:p14="http://schemas.microsoft.com/office/powerpoint/2010/main" val="22420197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Hurst Intervention Team</a:t>
            </a:r>
            <a:endParaRPr lang="en-US" dirty="0"/>
          </a:p>
        </p:txBody>
      </p:sp>
      <p:sp>
        <p:nvSpPr>
          <p:cNvPr id="3" name="Content Placeholder 2"/>
          <p:cNvSpPr>
            <a:spLocks noGrp="1"/>
          </p:cNvSpPr>
          <p:nvPr>
            <p:ph idx="1"/>
          </p:nvPr>
        </p:nvSpPr>
        <p:spPr/>
        <p:txBody>
          <a:bodyPr>
            <a:normAutofit lnSpcReduction="10000"/>
          </a:bodyPr>
          <a:lstStyle/>
          <a:p>
            <a:r>
              <a:rPr lang="en-US" dirty="0" smtClean="0"/>
              <a:t>Hurst, Texas</a:t>
            </a:r>
          </a:p>
          <a:p>
            <a:r>
              <a:rPr lang="en-US" dirty="0" smtClean="0"/>
              <a:t>Community Experienced Citizens Living In Unsafe, Unsanitary and Sub-Standard Conditions</a:t>
            </a:r>
          </a:p>
          <a:p>
            <a:r>
              <a:rPr lang="en-US" dirty="0" smtClean="0"/>
              <a:t>Brought Together Police, Code Enforcement, Mental Health, Animal Control and Other Service Providers</a:t>
            </a:r>
          </a:p>
          <a:p>
            <a:r>
              <a:rPr lang="en-US" dirty="0" smtClean="0"/>
              <a:t>Passed Nuisance Ordinance Allowing Inspections</a:t>
            </a:r>
          </a:p>
          <a:p>
            <a:r>
              <a:rPr lang="en-US" dirty="0" smtClean="0"/>
              <a:t>Team Quickly Responds To Abate Sub-Standard Housing and Address Safety Concerns as well as Abuse Issues</a:t>
            </a:r>
          </a:p>
          <a:p>
            <a:r>
              <a:rPr lang="en-US" dirty="0" smtClean="0"/>
              <a:t>Saved Lives and Improved Community Health/Safety</a:t>
            </a:r>
          </a:p>
          <a:p>
            <a:endParaRPr lang="en-US" dirty="0"/>
          </a:p>
        </p:txBody>
      </p:sp>
    </p:spTree>
    <p:extLst>
      <p:ext uri="{BB962C8B-B14F-4D97-AF65-F5344CB8AC3E}">
        <p14:creationId xmlns:p14="http://schemas.microsoft.com/office/powerpoint/2010/main" val="24235407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Mall Theft</a:t>
            </a:r>
            <a:endParaRPr lang="en-US" dirty="0"/>
          </a:p>
        </p:txBody>
      </p:sp>
      <p:sp>
        <p:nvSpPr>
          <p:cNvPr id="3" name="Content Placeholder 2"/>
          <p:cNvSpPr>
            <a:spLocks noGrp="1"/>
          </p:cNvSpPr>
          <p:nvPr>
            <p:ph idx="1"/>
          </p:nvPr>
        </p:nvSpPr>
        <p:spPr/>
        <p:txBody>
          <a:bodyPr>
            <a:normAutofit lnSpcReduction="10000"/>
          </a:bodyPr>
          <a:lstStyle/>
          <a:p>
            <a:r>
              <a:rPr lang="en-US" dirty="0" smtClean="0"/>
              <a:t>Leesburg, Virginia</a:t>
            </a:r>
          </a:p>
          <a:p>
            <a:r>
              <a:rPr lang="en-US" dirty="0" smtClean="0"/>
              <a:t>Evidence Based Approach Found That 30% Of All Property Offenses Were Shoplifting Crimes</a:t>
            </a:r>
          </a:p>
          <a:p>
            <a:r>
              <a:rPr lang="en-US" dirty="0" smtClean="0"/>
              <a:t>One Location, A Mall, Was Responsible For 15% Of All Calls For Service, With 64% Being Shoplifting</a:t>
            </a:r>
          </a:p>
          <a:p>
            <a:r>
              <a:rPr lang="en-US" dirty="0" smtClean="0"/>
              <a:t>70% Of Offenders Were Non-Local</a:t>
            </a:r>
          </a:p>
          <a:p>
            <a:r>
              <a:rPr lang="en-US" dirty="0" smtClean="0"/>
              <a:t>Partnered With Prosecutors, Academics, Local Businesses &amp; Security</a:t>
            </a:r>
          </a:p>
          <a:p>
            <a:r>
              <a:rPr lang="en-US" dirty="0" smtClean="0"/>
              <a:t>Deterrence, Detection and Enforcement Approach</a:t>
            </a:r>
          </a:p>
          <a:p>
            <a:r>
              <a:rPr lang="en-US" dirty="0" smtClean="0"/>
              <a:t>Reduced Shoplifting by 31% in 6 Months</a:t>
            </a:r>
            <a:endParaRPr lang="en-US" dirty="0"/>
          </a:p>
        </p:txBody>
      </p:sp>
    </p:spTree>
    <p:extLst>
      <p:ext uri="{BB962C8B-B14F-4D97-AF65-F5344CB8AC3E}">
        <p14:creationId xmlns:p14="http://schemas.microsoft.com/office/powerpoint/2010/main" val="35741559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3"/>
          <p:cNvSpPr>
            <a:spLocks noGrp="1"/>
          </p:cNvSpPr>
          <p:nvPr>
            <p:ph type="sldNum" sz="quarter" idx="12"/>
          </p:nvPr>
        </p:nvSpPr>
        <p:spPr/>
        <p:txBody>
          <a:bodyPr/>
          <a:lstStyle/>
          <a:p>
            <a:pPr>
              <a:defRPr/>
            </a:pPr>
            <a:fld id="{21DEBD79-EADC-4FB7-AB6C-005632E505E2}" type="slidenum">
              <a:rPr lang="en-US"/>
              <a:pPr>
                <a:defRPr/>
              </a:pPr>
              <a:t>49</a:t>
            </a:fld>
            <a:endParaRPr lang="en-US" dirty="0"/>
          </a:p>
        </p:txBody>
      </p:sp>
      <p:sp>
        <p:nvSpPr>
          <p:cNvPr id="18435" name="Rectangle 2"/>
          <p:cNvSpPr>
            <a:spLocks noChangeArrowheads="1"/>
          </p:cNvSpPr>
          <p:nvPr/>
        </p:nvSpPr>
        <p:spPr bwMode="auto">
          <a:xfrm>
            <a:off x="1600200" y="545813"/>
            <a:ext cx="6553200" cy="5509200"/>
          </a:xfrm>
          <a:prstGeom prst="rect">
            <a:avLst/>
          </a:prstGeom>
          <a:noFill/>
          <a:ln w="9525">
            <a:noFill/>
            <a:miter lim="800000"/>
            <a:headEnd/>
            <a:tailEnd/>
          </a:ln>
        </p:spPr>
        <p:txBody>
          <a:bodyPr anchor="ctr">
            <a:spAutoFit/>
          </a:bodyPr>
          <a:lstStyle/>
          <a:p>
            <a:pPr>
              <a:tabLst>
                <a:tab pos="1371600" algn="l"/>
              </a:tabLst>
            </a:pPr>
            <a:r>
              <a:rPr lang="en-US" sz="4400" b="1" dirty="0" smtClean="0"/>
              <a:t>OUR CHALLENGE TO LAW ENFORCEMENT:</a:t>
            </a:r>
            <a:endParaRPr lang="en-US" sz="4400" b="1" dirty="0"/>
          </a:p>
          <a:p>
            <a:pPr>
              <a:tabLst>
                <a:tab pos="1371600" algn="l"/>
              </a:tabLst>
            </a:pPr>
            <a:endParaRPr lang="en-US" sz="4400" dirty="0"/>
          </a:p>
          <a:p>
            <a:pPr>
              <a:tabLst>
                <a:tab pos="1371600" algn="l"/>
              </a:tabLst>
            </a:pPr>
            <a:r>
              <a:rPr lang="en-US" sz="4400" dirty="0"/>
              <a:t>If what </a:t>
            </a:r>
            <a:r>
              <a:rPr lang="en-US" sz="4400" dirty="0" smtClean="0"/>
              <a:t>you </a:t>
            </a:r>
            <a:r>
              <a:rPr lang="en-US" sz="4400" dirty="0"/>
              <a:t>are doing </a:t>
            </a:r>
          </a:p>
          <a:p>
            <a:pPr>
              <a:tabLst>
                <a:tab pos="1371600" algn="l"/>
              </a:tabLst>
            </a:pPr>
            <a:r>
              <a:rPr lang="en-US" sz="4400" dirty="0"/>
              <a:t>does not have a </a:t>
            </a:r>
          </a:p>
          <a:p>
            <a:pPr>
              <a:tabLst>
                <a:tab pos="1371600" algn="l"/>
              </a:tabLst>
            </a:pPr>
            <a:r>
              <a:rPr lang="en-US" sz="4400" dirty="0"/>
              <a:t>positive impact or result; </a:t>
            </a:r>
          </a:p>
          <a:p>
            <a:pPr>
              <a:tabLst>
                <a:tab pos="1371600" algn="l"/>
              </a:tabLst>
            </a:pPr>
            <a:r>
              <a:rPr lang="en-US" sz="4400" dirty="0"/>
              <a:t>STOP doing it or </a:t>
            </a:r>
          </a:p>
          <a:p>
            <a:pPr>
              <a:tabLst>
                <a:tab pos="1371600" algn="l"/>
              </a:tabLst>
            </a:pPr>
            <a:r>
              <a:rPr lang="en-US" sz="4400" dirty="0"/>
              <a:t>do it differently – NOW!</a:t>
            </a:r>
          </a:p>
        </p:txBody>
      </p:sp>
    </p:spTree>
    <p:extLst>
      <p:ext uri="{BB962C8B-B14F-4D97-AF65-F5344CB8AC3E}">
        <p14:creationId xmlns:p14="http://schemas.microsoft.com/office/powerpoint/2010/main" val="15994246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DID WE THE POLICE DO?</a:t>
            </a:r>
            <a:endParaRPr lang="en-US" dirty="0"/>
          </a:p>
        </p:txBody>
      </p:sp>
      <p:sp>
        <p:nvSpPr>
          <p:cNvPr id="3" name="Content Placeholder 2"/>
          <p:cNvSpPr>
            <a:spLocks noGrp="1"/>
          </p:cNvSpPr>
          <p:nvPr>
            <p:ph idx="1"/>
          </p:nvPr>
        </p:nvSpPr>
        <p:spPr>
          <a:xfrm>
            <a:off x="457200" y="2362200"/>
            <a:ext cx="8229600" cy="4389120"/>
          </a:xfrm>
        </p:spPr>
        <p:txBody>
          <a:bodyPr>
            <a:normAutofit/>
          </a:bodyPr>
          <a:lstStyle/>
          <a:p>
            <a:r>
              <a:rPr lang="en-US" sz="3600" dirty="0" smtClean="0"/>
              <a:t>For Years, we told the community to give us more money and more officers, and then to stand back and let us do our jobs.</a:t>
            </a:r>
          </a:p>
          <a:p>
            <a:r>
              <a:rPr lang="en-US" sz="3600" dirty="0" smtClean="0"/>
              <a:t>IT DIDN’T WORK!</a:t>
            </a:r>
          </a:p>
          <a:p>
            <a:r>
              <a:rPr lang="en-US" sz="3600" dirty="0" smtClean="0"/>
              <a:t>By doing this, we took ownership of the crime problem</a:t>
            </a:r>
            <a:endParaRPr lang="en-US" sz="3600" dirty="0"/>
          </a:p>
        </p:txBody>
      </p:sp>
    </p:spTree>
    <p:extLst>
      <p:ext uri="{BB962C8B-B14F-4D97-AF65-F5344CB8AC3E}">
        <p14:creationId xmlns:p14="http://schemas.microsoft.com/office/powerpoint/2010/main" val="286664235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600" b="1" dirty="0" smtClean="0"/>
              <a:t>THANK YOU</a:t>
            </a:r>
            <a:endParaRPr lang="en-US" sz="6600" b="1" dirty="0"/>
          </a:p>
        </p:txBody>
      </p:sp>
      <p:sp>
        <p:nvSpPr>
          <p:cNvPr id="3" name="Content Placeholder 2"/>
          <p:cNvSpPr>
            <a:spLocks noGrp="1"/>
          </p:cNvSpPr>
          <p:nvPr>
            <p:ph idx="1"/>
          </p:nvPr>
        </p:nvSpPr>
        <p:spPr/>
        <p:txBody>
          <a:bodyPr>
            <a:normAutofit lnSpcReduction="10000"/>
          </a:bodyPr>
          <a:lstStyle/>
          <a:p>
            <a:endParaRPr lang="en-US" dirty="0" smtClean="0"/>
          </a:p>
          <a:p>
            <a:pPr algn="ctr">
              <a:buNone/>
            </a:pPr>
            <a:r>
              <a:rPr lang="en-US" sz="4400" b="1" dirty="0" smtClean="0"/>
              <a:t>Todd A. Miller</a:t>
            </a:r>
          </a:p>
          <a:p>
            <a:pPr algn="ctr">
              <a:buNone/>
            </a:pPr>
            <a:r>
              <a:rPr lang="en-US" sz="4400" b="1" dirty="0" smtClean="0"/>
              <a:t>Cell: 507-340-2804</a:t>
            </a:r>
          </a:p>
          <a:p>
            <a:pPr algn="ctr">
              <a:buNone/>
            </a:pPr>
            <a:r>
              <a:rPr lang="en-US" sz="4400" b="1" dirty="0" smtClean="0"/>
              <a:t>Cell: 214-616-1230</a:t>
            </a:r>
          </a:p>
          <a:p>
            <a:pPr algn="ctr">
              <a:buNone/>
            </a:pPr>
            <a:r>
              <a:rPr lang="en-US" sz="4400" b="1" dirty="0" smtClean="0"/>
              <a:t>tmiller@mankatomn.gov</a:t>
            </a:r>
          </a:p>
          <a:p>
            <a:pPr algn="ctr">
              <a:buNone/>
            </a:pPr>
            <a:r>
              <a:rPr lang="en-US" sz="4400" b="1" dirty="0" smtClean="0"/>
              <a:t>chieftam@gmail.com</a:t>
            </a:r>
            <a:endParaRPr lang="en-US" sz="4400" b="1" dirty="0"/>
          </a:p>
        </p:txBody>
      </p:sp>
    </p:spTree>
    <p:extLst>
      <p:ext uri="{BB962C8B-B14F-4D97-AF65-F5344CB8AC3E}">
        <p14:creationId xmlns:p14="http://schemas.microsoft.com/office/powerpoint/2010/main" val="19288886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pPr algn="ctr">
              <a:buNone/>
            </a:pPr>
            <a:r>
              <a:rPr lang="en-US" dirty="0" smtClean="0"/>
              <a:t>	</a:t>
            </a:r>
            <a:r>
              <a:rPr lang="en-US" sz="6000" dirty="0" smtClean="0"/>
              <a:t>CRIME IS NOT A POLICE PROBLEM – </a:t>
            </a:r>
          </a:p>
          <a:p>
            <a:pPr algn="ctr">
              <a:buNone/>
            </a:pPr>
            <a:endParaRPr lang="en-US" sz="6000" dirty="0" smtClean="0"/>
          </a:p>
          <a:p>
            <a:pPr algn="ctr">
              <a:buNone/>
            </a:pPr>
            <a:r>
              <a:rPr lang="en-US" sz="6000" dirty="0" smtClean="0"/>
              <a:t>IT IS A COMMUNITY PROBLEM!</a:t>
            </a:r>
            <a:endParaRPr lang="en-US" sz="6000" dirty="0"/>
          </a:p>
        </p:txBody>
      </p:sp>
    </p:spTree>
    <p:extLst>
      <p:ext uri="{BB962C8B-B14F-4D97-AF65-F5344CB8AC3E}">
        <p14:creationId xmlns:p14="http://schemas.microsoft.com/office/powerpoint/2010/main" val="36376111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Traditional Policing</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018938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Traditional Policing</a:t>
            </a:r>
            <a:endParaRPr lang="en-US" dirty="0"/>
          </a:p>
        </p:txBody>
      </p:sp>
      <p:sp>
        <p:nvSpPr>
          <p:cNvPr id="3" name="Content Placeholder 2"/>
          <p:cNvSpPr>
            <a:spLocks noGrp="1"/>
          </p:cNvSpPr>
          <p:nvPr>
            <p:ph idx="1"/>
          </p:nvPr>
        </p:nvSpPr>
        <p:spPr>
          <a:xfrm>
            <a:off x="457200" y="2468880"/>
            <a:ext cx="8229600" cy="4389120"/>
          </a:xfrm>
        </p:spPr>
        <p:txBody>
          <a:bodyPr>
            <a:normAutofit/>
          </a:bodyPr>
          <a:lstStyle/>
          <a:p>
            <a:r>
              <a:rPr lang="en-US" sz="3600" dirty="0" smtClean="0"/>
              <a:t>Incident driven</a:t>
            </a:r>
          </a:p>
          <a:p>
            <a:r>
              <a:rPr lang="en-US" sz="3600" dirty="0" smtClean="0"/>
              <a:t>Reacting to individual events</a:t>
            </a:r>
          </a:p>
          <a:p>
            <a:r>
              <a:rPr lang="en-US" sz="3600" dirty="0" smtClean="0"/>
              <a:t>Invoking criminal justice process</a:t>
            </a:r>
          </a:p>
          <a:p>
            <a:r>
              <a:rPr lang="en-US" sz="3600" dirty="0" smtClean="0"/>
              <a:t>Using aggregate crime statistics to evaluate performance</a:t>
            </a:r>
            <a:endParaRPr lang="en-US" sz="3600" dirty="0"/>
          </a:p>
        </p:txBody>
      </p:sp>
    </p:spTree>
    <p:extLst>
      <p:ext uri="{BB962C8B-B14F-4D97-AF65-F5344CB8AC3E}">
        <p14:creationId xmlns:p14="http://schemas.microsoft.com/office/powerpoint/2010/main" val="32987123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Traditional Policing Strategies</a:t>
            </a:r>
            <a:endParaRPr lang="en-US" dirty="0"/>
          </a:p>
        </p:txBody>
      </p:sp>
      <p:sp>
        <p:nvSpPr>
          <p:cNvPr id="3" name="Content Placeholder 2"/>
          <p:cNvSpPr>
            <a:spLocks noGrp="1"/>
          </p:cNvSpPr>
          <p:nvPr>
            <p:ph idx="1"/>
          </p:nvPr>
        </p:nvSpPr>
        <p:spPr>
          <a:xfrm>
            <a:off x="457200" y="2468880"/>
            <a:ext cx="8229600" cy="4389120"/>
          </a:xfrm>
        </p:spPr>
        <p:txBody>
          <a:bodyPr>
            <a:normAutofit/>
          </a:bodyPr>
          <a:lstStyle/>
          <a:p>
            <a:r>
              <a:rPr lang="en-US" sz="3600" dirty="0" smtClean="0"/>
              <a:t>Preventative patrol</a:t>
            </a:r>
          </a:p>
          <a:p>
            <a:r>
              <a:rPr lang="en-US" sz="3600" dirty="0" smtClean="0"/>
              <a:t>Rapid response</a:t>
            </a:r>
          </a:p>
          <a:p>
            <a:r>
              <a:rPr lang="en-US" sz="3600" dirty="0" smtClean="0"/>
              <a:t>Follow-up investigations</a:t>
            </a:r>
          </a:p>
          <a:p>
            <a:r>
              <a:rPr lang="en-US" sz="3600" dirty="0" smtClean="0"/>
              <a:t>More Police</a:t>
            </a:r>
          </a:p>
          <a:p>
            <a:r>
              <a:rPr lang="en-US" sz="3600" dirty="0" smtClean="0"/>
              <a:t>Crackdowns</a:t>
            </a:r>
            <a:endParaRPr lang="en-US" sz="3600" dirty="0"/>
          </a:p>
        </p:txBody>
      </p:sp>
    </p:spTree>
    <p:extLst>
      <p:ext uri="{BB962C8B-B14F-4D97-AF65-F5344CB8AC3E}">
        <p14:creationId xmlns:p14="http://schemas.microsoft.com/office/powerpoint/2010/main" val="70847268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2005</TotalTime>
  <Words>2645</Words>
  <Application>Microsoft Office PowerPoint</Application>
  <PresentationFormat>On-screen Show (4:3)</PresentationFormat>
  <Paragraphs>312</Paragraphs>
  <Slides>50</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50</vt:i4>
      </vt:variant>
    </vt:vector>
  </HeadingPairs>
  <TitlesOfParts>
    <vt:vector size="58" baseType="lpstr">
      <vt:lpstr>Arial</vt:lpstr>
      <vt:lpstr>Calibri</vt:lpstr>
      <vt:lpstr>Constantia</vt:lpstr>
      <vt:lpstr>Times</vt:lpstr>
      <vt:lpstr>Times New Roman</vt:lpstr>
      <vt:lpstr>Verdana</vt:lpstr>
      <vt:lpstr>Wingdings 2</vt:lpstr>
      <vt:lpstr>Flow</vt:lpstr>
      <vt:lpstr>Community Policing  &amp;  Community Governance  Partnerships and  Problem Solving For Community Safety</vt:lpstr>
      <vt:lpstr>   TODD A. MILLER DIRECTOR OF PUBLIC SAFETY MANKATO MN DPS  </vt:lpstr>
      <vt:lpstr>PROFESSIONAL EXPERIENCE</vt:lpstr>
      <vt:lpstr>COMMUNITY RESPONSIBILITY</vt:lpstr>
      <vt:lpstr>WHAT DID WE THE POLICE DO?</vt:lpstr>
      <vt:lpstr>PowerPoint Presentation</vt:lpstr>
      <vt:lpstr>Traditional Policing</vt:lpstr>
      <vt:lpstr>Traditional Policing</vt:lpstr>
      <vt:lpstr>Traditional Policing Strategies</vt:lpstr>
      <vt:lpstr>Community Oriented Governance </vt:lpstr>
      <vt:lpstr>C.O.P. DEFINED</vt:lpstr>
      <vt:lpstr>“The Police are the Public, and the Public are the Police.  The Police are only those members of the Public who are paid to give full time attention to the duties that are incumbent on every citizen, in the interest of community safety.”  Sir Robert Peel</vt:lpstr>
      <vt:lpstr>Community Governance Core Components</vt:lpstr>
      <vt:lpstr>COMMUNITY GOVERNANCE</vt:lpstr>
      <vt:lpstr>WHY COMMUNITY GOVERNANCE?</vt:lpstr>
      <vt:lpstr>What C.O.G. Does</vt:lpstr>
      <vt:lpstr>What C.O.G. Does</vt:lpstr>
      <vt:lpstr>PowerPoint Presentation</vt:lpstr>
      <vt:lpstr>PowerPoint Presentation</vt:lpstr>
      <vt:lpstr>PowerPoint Presentation</vt:lpstr>
      <vt:lpstr>Problem Solving Advantages</vt:lpstr>
      <vt:lpstr>PowerPoint Presentation</vt:lpstr>
      <vt:lpstr>PowerPoint Presentation</vt:lpstr>
      <vt:lpstr>PowerPoint Presentation</vt:lpstr>
      <vt:lpstr>Benefits of Collaborative Partnerships</vt:lpstr>
      <vt:lpstr>ISSUES IMPACTING COPPS</vt:lpstr>
      <vt:lpstr>ISSUES IMPACTING COPPS</vt:lpstr>
      <vt:lpstr>Award Winning Initiatives &amp; Strategies in Community Policing</vt:lpstr>
      <vt:lpstr>TAPESTRY PROJECT – MANKATO MN</vt:lpstr>
      <vt:lpstr>Tapestry Topics</vt:lpstr>
      <vt:lpstr>Tapestry Topics</vt:lpstr>
      <vt:lpstr>TAPESTRY PROJECT</vt:lpstr>
      <vt:lpstr>SPEED ISSUES</vt:lpstr>
      <vt:lpstr>BURGLARY</vt:lpstr>
      <vt:lpstr>DRUG EDUCATION/AWARENESS</vt:lpstr>
      <vt:lpstr>HOSPITALITY SECTOR PARTNERSHIP</vt:lpstr>
      <vt:lpstr>PERSONS IN MENTAL CRISIS</vt:lpstr>
      <vt:lpstr>ORGANIZED RETAIL CRIME</vt:lpstr>
      <vt:lpstr>REDUCING IMPACT OF TERRORISTS</vt:lpstr>
      <vt:lpstr>YOUTH DETERRENCE &amp; DEVELOPMENT</vt:lpstr>
      <vt:lpstr>COMMUNICATION WITH CITIZENS</vt:lpstr>
      <vt:lpstr>SAFE NEIGHBORHOODS</vt:lpstr>
      <vt:lpstr>Reducing Gang Violence &amp; Influence</vt:lpstr>
      <vt:lpstr>Reintegration of Offenders</vt:lpstr>
      <vt:lpstr>Safe Summer Program</vt:lpstr>
      <vt:lpstr>Miami Shield Anti-Terrorism</vt:lpstr>
      <vt:lpstr>Hurst Intervention Team</vt:lpstr>
      <vt:lpstr>Mall Theft</vt:lpstr>
      <vt:lpstr>PowerPoint Presentation</vt:lpstr>
      <vt:lpstr>THANK YOU</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MANKATO COMMUNITY PRESENTATION</dc:title>
  <dc:creator>Todd A. Miller</dc:creator>
  <cp:lastModifiedBy>Miller, Todd</cp:lastModifiedBy>
  <cp:revision>164</cp:revision>
  <dcterms:created xsi:type="dcterms:W3CDTF">2010-02-12T20:56:54Z</dcterms:created>
  <dcterms:modified xsi:type="dcterms:W3CDTF">2019-02-04T17:49:07Z</dcterms:modified>
</cp:coreProperties>
</file>