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media/image17.jpg" ContentType="image/jpeg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  <p:sldMasterId id="2147484253" r:id="rId2"/>
    <p:sldMasterId id="2147484256" r:id="rId3"/>
    <p:sldMasterId id="2147484258" r:id="rId4"/>
    <p:sldMasterId id="2147484260" r:id="rId5"/>
    <p:sldMasterId id="2147484262" r:id="rId6"/>
    <p:sldMasterId id="2147484264" r:id="rId7"/>
  </p:sldMasterIdLst>
  <p:notesMasterIdLst>
    <p:notesMasterId r:id="rId39"/>
  </p:notesMasterIdLst>
  <p:sldIdLst>
    <p:sldId id="256" r:id="rId8"/>
    <p:sldId id="258" r:id="rId9"/>
    <p:sldId id="260" r:id="rId10"/>
    <p:sldId id="259" r:id="rId11"/>
    <p:sldId id="278" r:id="rId12"/>
    <p:sldId id="261" r:id="rId13"/>
    <p:sldId id="262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85" r:id="rId26"/>
    <p:sldId id="290" r:id="rId27"/>
    <p:sldId id="291" r:id="rId28"/>
    <p:sldId id="292" r:id="rId29"/>
    <p:sldId id="293" r:id="rId30"/>
    <p:sldId id="279" r:id="rId31"/>
    <p:sldId id="277" r:id="rId32"/>
    <p:sldId id="295" r:id="rId33"/>
    <p:sldId id="280" r:id="rId34"/>
    <p:sldId id="281" r:id="rId35"/>
    <p:sldId id="282" r:id="rId36"/>
    <p:sldId id="283" r:id="rId37"/>
    <p:sldId id="284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3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Healthcare</a:t>
            </a:r>
            <a:r>
              <a:rPr lang="en-US" baseline="0"/>
              <a:t> and Social Assistance</a:t>
            </a:r>
            <a:r>
              <a:rPr lang="en-US"/>
              <a:t> Employment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Data!$A$56</c:f>
              <c:strCache>
                <c:ptCount val="1"/>
                <c:pt idx="0">
                  <c:v>Healthcare &amp; Social Assistance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Data!$B$53:$C$53</c:f>
              <c:numCache>
                <c:formatCode>General</c:formatCode>
                <c:ptCount val="2"/>
                <c:pt idx="0">
                  <c:v>2022</c:v>
                </c:pt>
                <c:pt idx="1">
                  <c:v>2012</c:v>
                </c:pt>
              </c:numCache>
            </c:numRef>
          </c:cat>
          <c:val>
            <c:numRef>
              <c:f>Data!$B$56:$C$56</c:f>
              <c:numCache>
                <c:formatCode>#,##0</c:formatCode>
                <c:ptCount val="2"/>
                <c:pt idx="0">
                  <c:v>503800</c:v>
                </c:pt>
                <c:pt idx="1">
                  <c:v>410004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824264"/>
        <c:axId val="229823872"/>
      </c:barChart>
      <c:catAx>
        <c:axId val="229824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29823872"/>
        <c:crosses val="autoZero"/>
        <c:auto val="1"/>
        <c:lblAlgn val="ctr"/>
        <c:lblOffset val="100"/>
        <c:noMultiLvlLbl val="0"/>
      </c:catAx>
      <c:valAx>
        <c:axId val="229823872"/>
        <c:scaling>
          <c:orientation val="minMax"/>
          <c:max val="55000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29824264"/>
        <c:crosses val="autoZero"/>
        <c:crossBetween val="between"/>
        <c:majorUnit val="100000"/>
        <c:minorUnit val="10000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Employment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3493032573826823E-2"/>
                  <c:y val="4.875434502301820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Health Care</c:v>
                </c:pt>
                <c:pt idx="1">
                  <c:v>All 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</c:v>
                </c:pt>
                <c:pt idx="1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69902912621359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Health Care Employment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4023744512209407"/>
                  <c:y val="4.3938431840694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52774892811474"/>
                      <c:h val="0.2872910898884966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Long Term Care</c:v>
                </c:pt>
                <c:pt idx="1">
                  <c:v>All 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Long Term Care Employment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8.7223295392207471E-3"/>
                  <c:y val="0.10442160221895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Data!$B$53:$C$53</c:f>
              <c:numCache>
                <c:formatCode>General</c:formatCode>
                <c:ptCount val="2"/>
                <c:pt idx="0">
                  <c:v>2022</c:v>
                </c:pt>
                <c:pt idx="1">
                  <c:v>2012</c:v>
                </c:pt>
              </c:numCache>
            </c:numRef>
          </c:cat>
          <c:val>
            <c:numRef>
              <c:f>Data!$B$54:$C$54</c:f>
              <c:numCache>
                <c:formatCode>#,##0</c:formatCode>
                <c:ptCount val="2"/>
                <c:pt idx="0">
                  <c:v>119620</c:v>
                </c:pt>
                <c:pt idx="1">
                  <c:v>103304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820344"/>
        <c:axId val="229823088"/>
      </c:barChart>
      <c:catAx>
        <c:axId val="229820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29823088"/>
        <c:crosses val="autoZero"/>
        <c:auto val="1"/>
        <c:lblAlgn val="ctr"/>
        <c:lblOffset val="100"/>
        <c:noMultiLvlLbl val="0"/>
      </c:catAx>
      <c:valAx>
        <c:axId val="229823088"/>
        <c:scaling>
          <c:orientation val="minMax"/>
          <c:max val="12500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29820344"/>
        <c:crosses val="autoZero"/>
        <c:crossBetween val="between"/>
        <c:majorUnit val="50000"/>
        <c:minorUnit val="1000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Projected</a:t>
            </a:r>
            <a:r>
              <a:rPr lang="en-US" sz="2400" baseline="0"/>
              <a:t> Employment Growth, </a:t>
            </a:r>
          </a:p>
          <a:p>
            <a:pPr>
              <a:defRPr sz="2400"/>
            </a:pPr>
            <a:r>
              <a:rPr lang="en-US" sz="2400" baseline="0"/>
              <a:t>Minnesota, </a:t>
            </a:r>
            <a:r>
              <a:rPr lang="en-US" sz="2400"/>
              <a:t>2012-2022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40265628049139573"/>
          <c:y val="0.17354855660315729"/>
          <c:w val="0.56853490034329346"/>
          <c:h val="0.683027119231892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Data!$B$35</c:f>
              <c:strCache>
                <c:ptCount val="1"/>
                <c:pt idx="0">
                  <c:v>Projected Growth, 2012-2022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4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Data!$A$36:$A$44</c:f>
              <c:strCache>
                <c:ptCount val="9"/>
                <c:pt idx="0">
                  <c:v>Skilled Nursing Care Facilities</c:v>
                </c:pt>
                <c:pt idx="1">
                  <c:v>Other Residential Care Facilities</c:v>
                </c:pt>
                <c:pt idx="2">
                  <c:v>Residential Mental Health Facilities</c:v>
                </c:pt>
                <c:pt idx="3">
                  <c:v>Community Care Facility for the Elderly</c:v>
                </c:pt>
                <c:pt idx="4">
                  <c:v>All Nursing and Residential Care Facilities</c:v>
                </c:pt>
                <c:pt idx="7">
                  <c:v>All Healthcare Sectors</c:v>
                </c:pt>
                <c:pt idx="8">
                  <c:v>Statewide, All Industries</c:v>
                </c:pt>
              </c:strCache>
            </c:strRef>
          </c:cat>
          <c:val>
            <c:numRef>
              <c:f>Data!$B$36:$B$44</c:f>
              <c:numCache>
                <c:formatCode>0%</c:formatCode>
                <c:ptCount val="9"/>
                <c:pt idx="0">
                  <c:v>2.8000000000000001E-2</c:v>
                </c:pt>
                <c:pt idx="1">
                  <c:v>0.13900000000000001</c:v>
                </c:pt>
                <c:pt idx="2">
                  <c:v>0.23599999999999999</c:v>
                </c:pt>
                <c:pt idx="3">
                  <c:v>0.33200000000000002</c:v>
                </c:pt>
                <c:pt idx="4">
                  <c:v>0.158</c:v>
                </c:pt>
                <c:pt idx="7">
                  <c:v>0.22900000000000001</c:v>
                </c:pt>
                <c:pt idx="8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9825048"/>
        <c:axId val="229821912"/>
      </c:barChart>
      <c:catAx>
        <c:axId val="2298250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9821912"/>
        <c:crosses val="autoZero"/>
        <c:auto val="1"/>
        <c:lblAlgn val="ctr"/>
        <c:lblOffset val="100"/>
        <c:noMultiLvlLbl val="0"/>
      </c:catAx>
      <c:valAx>
        <c:axId val="229821912"/>
        <c:scaling>
          <c:orientation val="minMax"/>
        </c:scaling>
        <c:delete val="0"/>
        <c:axPos val="b"/>
        <c:majorGridlines>
          <c:spPr>
            <a:ln>
              <a:noFill/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9825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07903023360812"/>
          <c:y val="0.15533068118908758"/>
          <c:w val="0.5210096036710341"/>
          <c:h val="0.68105907116459907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Data!$A$5:$A$14</c:f>
              <c:strCache>
                <c:ptCount val="10"/>
                <c:pt idx="0">
                  <c:v>Healthcare Social Workers</c:v>
                </c:pt>
                <c:pt idx="1">
                  <c:v>Medical and Health Services Managers</c:v>
                </c:pt>
                <c:pt idx="2">
                  <c:v>Residential Advisors</c:v>
                </c:pt>
                <c:pt idx="3">
                  <c:v>Recreation Workers</c:v>
                </c:pt>
                <c:pt idx="4">
                  <c:v>Registered Nurses</c:v>
                </c:pt>
                <c:pt idx="5">
                  <c:v>Licensed Practical and Licensed Vocational Nurses</c:v>
                </c:pt>
                <c:pt idx="6">
                  <c:v>Social and Human Service Assistants</c:v>
                </c:pt>
                <c:pt idx="7">
                  <c:v>Personal Care Aides</c:v>
                </c:pt>
                <c:pt idx="8">
                  <c:v>Nursing Assistants</c:v>
                </c:pt>
                <c:pt idx="9">
                  <c:v>Home Health Aides</c:v>
                </c:pt>
              </c:strCache>
            </c:strRef>
          </c:cat>
          <c:val>
            <c:numRef>
              <c:f>Data!$B$5:$B$14</c:f>
              <c:numCache>
                <c:formatCode>0%</c:formatCode>
                <c:ptCount val="10"/>
                <c:pt idx="0">
                  <c:v>6.6457856483154642E-3</c:v>
                </c:pt>
                <c:pt idx="1">
                  <c:v>8.081355659960647E-3</c:v>
                </c:pt>
                <c:pt idx="2">
                  <c:v>1.3070714371762437E-2</c:v>
                </c:pt>
                <c:pt idx="3">
                  <c:v>1.9094085049993978E-2</c:v>
                </c:pt>
                <c:pt idx="4">
                  <c:v>5.2222623780267437E-2</c:v>
                </c:pt>
                <c:pt idx="5">
                  <c:v>5.6519294864072603E-2</c:v>
                </c:pt>
                <c:pt idx="6">
                  <c:v>6.2341886519696424E-2</c:v>
                </c:pt>
                <c:pt idx="7">
                  <c:v>9.5088945107015224E-2</c:v>
                </c:pt>
                <c:pt idx="8">
                  <c:v>0.19789784363329718</c:v>
                </c:pt>
                <c:pt idx="9">
                  <c:v>0.26086214512307754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29819168"/>
        <c:axId val="229819560"/>
      </c:barChart>
      <c:catAx>
        <c:axId val="229819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9819560"/>
        <c:crosses val="autoZero"/>
        <c:auto val="1"/>
        <c:lblAlgn val="ctr"/>
        <c:lblOffset val="100"/>
        <c:noMultiLvlLbl val="0"/>
      </c:catAx>
      <c:valAx>
        <c:axId val="229819560"/>
        <c:scaling>
          <c:orientation val="minMax"/>
          <c:max val="0.4"/>
        </c:scaling>
        <c:delete val="0"/>
        <c:axPos val="b"/>
        <c:majorGridlines>
          <c:spPr>
            <a:ln>
              <a:noFill/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9819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07903023360812"/>
          <c:y val="0.15533068118908758"/>
          <c:w val="0.5210096036710341"/>
          <c:h val="0.68105907116459907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Data!$A$19:$A$28</c:f>
              <c:strCache>
                <c:ptCount val="10"/>
                <c:pt idx="0">
                  <c:v>Medical Assistants</c:v>
                </c:pt>
                <c:pt idx="1">
                  <c:v>Healthcare Social Workers</c:v>
                </c:pt>
                <c:pt idx="2">
                  <c:v>Medical and Health Services Managers</c:v>
                </c:pt>
                <c:pt idx="3">
                  <c:v>Personal Care Aides</c:v>
                </c:pt>
                <c:pt idx="4">
                  <c:v>Cooks, Institution and Cafeteria</c:v>
                </c:pt>
                <c:pt idx="5">
                  <c:v>Recreation Workers</c:v>
                </c:pt>
                <c:pt idx="6">
                  <c:v>Home Health Aides</c:v>
                </c:pt>
                <c:pt idx="7">
                  <c:v>Registered Nurses</c:v>
                </c:pt>
                <c:pt idx="8">
                  <c:v>Licensed Practical and Licensed Vocational Nurses</c:v>
                </c:pt>
                <c:pt idx="9">
                  <c:v>Nursing Assistants</c:v>
                </c:pt>
              </c:strCache>
            </c:strRef>
          </c:cat>
          <c:val>
            <c:numRef>
              <c:f>Data!$B$19:$B$28</c:f>
              <c:numCache>
                <c:formatCode>0%</c:formatCode>
                <c:ptCount val="10"/>
                <c:pt idx="0">
                  <c:v>1.0577855790105778E-2</c:v>
                </c:pt>
                <c:pt idx="1">
                  <c:v>1.13400157051134E-2</c:v>
                </c:pt>
                <c:pt idx="2">
                  <c:v>1.3765069980137651E-2</c:v>
                </c:pt>
                <c:pt idx="3">
                  <c:v>2.0254977135202551E-2</c:v>
                </c:pt>
                <c:pt idx="4">
                  <c:v>2.8292299875282922E-2</c:v>
                </c:pt>
                <c:pt idx="5">
                  <c:v>3.3026929650330272E-2</c:v>
                </c:pt>
                <c:pt idx="6">
                  <c:v>7.5707884890757082E-2</c:v>
                </c:pt>
                <c:pt idx="7">
                  <c:v>8.7325049655873246E-2</c:v>
                </c:pt>
                <c:pt idx="8">
                  <c:v>0.10436971684604369</c:v>
                </c:pt>
                <c:pt idx="9">
                  <c:v>0.3588618411935886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29820736"/>
        <c:axId val="229821128"/>
      </c:barChart>
      <c:catAx>
        <c:axId val="2298207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9821128"/>
        <c:crosses val="autoZero"/>
        <c:auto val="1"/>
        <c:lblAlgn val="ctr"/>
        <c:lblOffset val="100"/>
        <c:noMultiLvlLbl val="0"/>
      </c:catAx>
      <c:valAx>
        <c:axId val="229821128"/>
        <c:scaling>
          <c:orientation val="minMax"/>
        </c:scaling>
        <c:delete val="0"/>
        <c:axPos val="b"/>
        <c:majorGridlines>
          <c:spPr>
            <a:ln>
              <a:noFill/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29820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aseline="0" dirty="0" smtClean="0"/>
              <a:t>LPN Work Settings</a:t>
            </a:r>
          </a:p>
          <a:p>
            <a:pPr>
              <a:defRPr/>
            </a:pP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Clinics</c:v>
                </c:pt>
                <c:pt idx="1">
                  <c:v>Long Term Care</c:v>
                </c:pt>
                <c:pt idx="2">
                  <c:v>Home Health</c:v>
                </c:pt>
                <c:pt idx="3">
                  <c:v>Hospital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</c:v>
                </c:pt>
                <c:pt idx="1">
                  <c:v>34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0.51013</cdr:x>
      <cdr:y>0.55378</cdr:y>
    </cdr:from>
    <cdr:to>
      <cdr:x>0.88235</cdr:x>
      <cdr:y>0.63745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19971" y="3484127"/>
          <a:ext cx="3225066" cy="526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pPr algn="r"/>
          <a:r>
            <a:rPr lang="en-US" sz="2400" b="1">
              <a:solidFill>
                <a:schemeClr val="tx2"/>
              </a:solidFill>
            </a:rPr>
            <a:t>23%</a:t>
          </a:r>
          <a:r>
            <a:rPr lang="en-US" sz="2400" b="1" baseline="0">
              <a:solidFill>
                <a:schemeClr val="tx2"/>
              </a:solidFill>
            </a:rPr>
            <a:t> growth</a:t>
          </a:r>
          <a:endParaRPr lang="en-US" sz="2400" b="1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0.51013</cdr:x>
      <cdr:y>0.55378</cdr:y>
    </cdr:from>
    <cdr:to>
      <cdr:x>0.88235</cdr:x>
      <cdr:y>0.63745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19971" y="3484127"/>
          <a:ext cx="3225066" cy="526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pPr algn="r"/>
          <a:r>
            <a:rPr lang="en-US" sz="2400" b="1">
              <a:solidFill>
                <a:schemeClr val="tx2"/>
              </a:solidFill>
            </a:rPr>
            <a:t>16%</a:t>
          </a:r>
          <a:r>
            <a:rPr lang="en-US" sz="2400" b="1" baseline="0">
              <a:solidFill>
                <a:schemeClr val="tx2"/>
              </a:solidFill>
            </a:rPr>
            <a:t> growth</a:t>
          </a:r>
          <a:endParaRPr lang="en-US" sz="2400" b="1">
            <a:solidFill>
              <a:schemeClr val="tx2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0.40232</cdr:x>
      <cdr:y>0.41633</cdr:y>
    </cdr:from>
    <cdr:to>
      <cdr:x>0.97684</cdr:x>
      <cdr:y>0.48008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84143" y="2619375"/>
          <a:ext cx="4975559" cy="4010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/>
            <a:t>Long-Term Care Sector</a:t>
          </a:r>
        </a:p>
      </cdr:txBody>
    </cdr:sp>
  </cdr:relSizeAnchor>
  <cdr:relSizeAnchor xmlns:cdr="http://schemas.openxmlformats.org/drawingml/2006/chartDrawing">
    <cdr:from>
      <cdr:x>0.01021</cdr:x>
      <cdr:y>0.93835</cdr:y>
    </cdr:from>
    <cdr:to>
      <cdr:x>0.98358</cdr:x>
      <cdr:y>0.99203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8398" y="5903662"/>
          <a:ext cx="8429608" cy="337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/>
            <a:t>Source: MInnesota Department</a:t>
          </a:r>
          <a:r>
            <a:rPr lang="en-US" sz="1050" baseline="0"/>
            <a:t> of Employment and Economic Development , 2012-2022 industry employment projections. </a:t>
          </a:r>
          <a:endParaRPr lang="en-US" sz="1050"/>
        </a:p>
      </cdr:txBody>
    </cdr:sp>
  </cdr:relSizeAnchor>
  <cdr:relSizeAnchor xmlns:cdr="http://schemas.openxmlformats.org/drawingml/2006/chartDrawing">
    <cdr:from>
      <cdr:x>0.42593</cdr:x>
      <cdr:y>0.1875</cdr:y>
    </cdr:from>
    <cdr:to>
      <cdr:x>0.54215</cdr:x>
      <cdr:y>0.22611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05200" y="914400"/>
          <a:ext cx="956444" cy="1882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+204,999 jobs</a:t>
          </a:r>
        </a:p>
      </cdr:txBody>
    </cdr:sp>
  </cdr:relSizeAnchor>
  <cdr:relSizeAnchor xmlns:cdr="http://schemas.openxmlformats.org/drawingml/2006/chartDrawing">
    <cdr:from>
      <cdr:x>0.43519</cdr:x>
      <cdr:y>0.26563</cdr:y>
    </cdr:from>
    <cdr:to>
      <cdr:x>0.56644</cdr:x>
      <cdr:y>0.30423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581400" y="1295400"/>
          <a:ext cx="1080135" cy="188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+93,796</a:t>
          </a:r>
          <a:r>
            <a:rPr lang="en-US" sz="1100" baseline="0" dirty="0">
              <a:solidFill>
                <a:schemeClr val="bg1"/>
              </a:solidFill>
            </a:rPr>
            <a:t> jobs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0.43519</cdr:x>
      <cdr:y>0.48438</cdr:y>
    </cdr:from>
    <cdr:to>
      <cdr:x>0.57597</cdr:x>
      <cdr:y>0.53125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81400" y="2362200"/>
          <a:ext cx="1158563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+16,316 jobs</a:t>
          </a:r>
        </a:p>
      </cdr:txBody>
    </cdr:sp>
  </cdr:relSizeAnchor>
  <cdr:relSizeAnchor xmlns:cdr="http://schemas.openxmlformats.org/drawingml/2006/chartDrawing">
    <cdr:from>
      <cdr:x>0.43519</cdr:x>
      <cdr:y>0.71875</cdr:y>
    </cdr:from>
    <cdr:to>
      <cdr:x>0.55618</cdr:x>
      <cdr:y>0.75239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81400" y="3505200"/>
          <a:ext cx="995700" cy="164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+</a:t>
          </a:r>
          <a:r>
            <a:rPr lang="en-US" sz="1100" dirty="0">
              <a:solidFill>
                <a:schemeClr val="bg1"/>
              </a:solidFill>
            </a:rPr>
            <a:t>726 jobs</a:t>
          </a:r>
        </a:p>
      </cdr:txBody>
    </cdr:sp>
  </cdr:relSizeAnchor>
  <cdr:relSizeAnchor xmlns:cdr="http://schemas.openxmlformats.org/drawingml/2006/chartDrawing">
    <cdr:from>
      <cdr:x>0.41667</cdr:x>
      <cdr:y>0.79688</cdr:y>
    </cdr:from>
    <cdr:to>
      <cdr:x>0.50924</cdr:x>
      <cdr:y>0.82967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429000" y="3886200"/>
          <a:ext cx="761814" cy="159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1,277</a:t>
          </a:r>
        </a:p>
      </cdr:txBody>
    </cdr:sp>
  </cdr:relSizeAnchor>
  <cdr:relSizeAnchor xmlns:cdr="http://schemas.openxmlformats.org/drawingml/2006/chartDrawing">
    <cdr:from>
      <cdr:x>0.46296</cdr:x>
      <cdr:y>0.5625</cdr:y>
    </cdr:from>
    <cdr:to>
      <cdr:x>0.57478</cdr:x>
      <cdr:y>0.60035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10000" y="2743200"/>
          <a:ext cx="920234" cy="184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+6,418 jobs</a:t>
          </a:r>
        </a:p>
      </cdr:txBody>
    </cdr:sp>
  </cdr:relSizeAnchor>
  <cdr:relSizeAnchor xmlns:cdr="http://schemas.openxmlformats.org/drawingml/2006/chartDrawing">
    <cdr:from>
      <cdr:x>0.44444</cdr:x>
      <cdr:y>0.64063</cdr:y>
    </cdr:from>
    <cdr:to>
      <cdr:x>0.57001</cdr:x>
      <cdr:y>0.67595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657600" y="3124200"/>
          <a:ext cx="1033391" cy="172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+7,895 jobs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0.0176</cdr:x>
      <cdr:y>0.89474</cdr:y>
    </cdr:from>
    <cdr:to>
      <cdr:x>0.99097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399" y="5629275"/>
          <a:ext cx="8429626" cy="662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/>
            <a:t>Source: MInnesota Department</a:t>
          </a:r>
          <a:r>
            <a:rPr lang="en-US" sz="1050" baseline="0"/>
            <a:t> of Employment and Economic Development industry-occupation matrix, 2012. The chart shows the percentage that each of these healthcare occupations comprises within the long-term care sector.  For example, Home Health Aides make up 26 percent of the entire employment in the long-term care sector. The chart excludes non-healthcare occupations, such as laundry, cooking and cleaning workers. </a:t>
          </a:r>
          <a:endParaRPr lang="en-US" sz="105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0.0176</cdr:x>
      <cdr:y>0.89474</cdr:y>
    </cdr:from>
    <cdr:to>
      <cdr:x>0.99097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399" y="5629275"/>
          <a:ext cx="8429626" cy="662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/>
            <a:t>Source: MInnesota Department</a:t>
          </a:r>
          <a:r>
            <a:rPr lang="en-US" sz="1050" baseline="0"/>
            <a:t> of Employment and Economic Development industry-occupation matrix, 2012. The chart shows the percentage that each of these healthcare occupations comprises within the long-term care sector.  For example, Nursing Assistants make up 36 percent of the entire employment in skilled nursing homes sector. The chart excludes non-healthcare occupations, such as laundry, cooking and cleaning workers. </a:t>
          </a:r>
          <a:endParaRPr lang="en-US" sz="105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A17D1-F505-49F0-8EA1-D27E89A8B8A2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A1B49-B334-4E5A-AE61-39B12A40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15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6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926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90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70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04D64-2AB8-4979-80D2-6AEBBC21D6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9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04D64-2AB8-4979-80D2-6AEBBC21D6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8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5" descr="MDH logo" title="Minnesota Department of Health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75500" y="152400"/>
            <a:ext cx="1358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08A1B-8546-4DE5-A0D9-85AFE70C775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7B53BF4D-5211-4045-9AB0-80ED7791F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6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C69BD-EF06-47B2-9931-3E5335F0B4E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5708F6AD-9FC5-48CA-AC4B-617AFB5703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31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40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2"/>
            <a:ext cx="7848600" cy="1927225"/>
          </a:xfrm>
        </p:spPr>
        <p:txBody>
          <a:bodyPr anchor="b">
            <a:noAutofit/>
          </a:bodyPr>
          <a:lstStyle>
            <a:lvl1pPr>
              <a:defRPr sz="405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Minnesota Legislature - Google Chrom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561" r="35000" b="70663"/>
          <a:stretch/>
        </p:blipFill>
        <p:spPr>
          <a:xfrm>
            <a:off x="152400" y="127676"/>
            <a:ext cx="4038600" cy="762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52400" y="228600"/>
            <a:ext cx="91440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Minnesota Legislature - Google Chrom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561" r="35000" b="70663"/>
          <a:stretch/>
        </p:blipFill>
        <p:spPr>
          <a:xfrm>
            <a:off x="152400" y="152400"/>
            <a:ext cx="4038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/>
            <a:fld id="{81D60167-4931-47E6-BA6A-407CBD079E47}" type="slidenum">
              <a:rPr lang="en-US" spc="-7" smtClean="0"/>
              <a:pPr marL="16810"/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2334210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366703"/>
          </a:xfrm>
        </p:spPr>
        <p:txBody>
          <a:bodyPr lIns="0" tIns="0" rIns="0" bIns="0"/>
          <a:lstStyle>
            <a:lvl1pPr>
              <a:defRPr sz="2383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/>
            <a:fld id="{81D60167-4931-47E6-BA6A-407CBD079E47}" type="slidenum">
              <a:rPr lang="en-US" spc="-7" smtClean="0"/>
              <a:pPr marL="16810"/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273740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366703"/>
          </a:xfrm>
        </p:spPr>
        <p:txBody>
          <a:bodyPr lIns="0" tIns="0" rIns="0" bIns="0"/>
          <a:lstStyle>
            <a:lvl1pPr>
              <a:defRPr sz="2383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/>
            <a:fld id="{81D60167-4931-47E6-BA6A-407CBD079E47}" type="slidenum">
              <a:rPr lang="en-US" spc="-7" smtClean="0"/>
              <a:pPr marL="16810"/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3822306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366703"/>
          </a:xfrm>
        </p:spPr>
        <p:txBody>
          <a:bodyPr lIns="0" tIns="0" rIns="0" bIns="0"/>
          <a:lstStyle>
            <a:lvl1pPr>
              <a:defRPr sz="2383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/>
            <a:fld id="{81D60167-4931-47E6-BA6A-407CBD079E47}" type="slidenum">
              <a:rPr lang="en-US" spc="-7" smtClean="0"/>
              <a:pPr marL="16810"/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54727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366703"/>
          </a:xfrm>
        </p:spPr>
        <p:txBody>
          <a:bodyPr lIns="0" tIns="0" rIns="0" bIns="0"/>
          <a:lstStyle>
            <a:lvl1pPr>
              <a:defRPr sz="2383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/>
            <a:fld id="{81D60167-4931-47E6-BA6A-407CBD079E47}" type="slidenum">
              <a:rPr lang="en-US" spc="-7" smtClean="0"/>
              <a:pPr marL="16810"/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1157768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EAB2-5882-44E2-92DD-AB6FF233D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3BEB-EBDE-41A6-926D-54F02DD12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8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EAB2-5882-44E2-92DD-AB6FF233DADF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3BEB-EBDE-41A6-926D-54F02DD12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9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FEF14-3233-48E4-826F-B47756994020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4291B6A8-8482-47A8-AC2F-2C8B4B760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50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3CE1F-F5E8-48ED-8DB1-D449C08CB64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6630B131-B566-49BD-8BC7-362B7323F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31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97E64-0D61-490F-B88D-570D70E179B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304995D7-08E6-4278-BCF5-46D52141C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75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80F59-8354-4EBD-89DE-E7C8CDB288B4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B92809EF-B824-446A-8EF3-27D179C4A9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30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0CFB6-6FD9-4E72-B8CB-CFB5C02A79EB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1A6DAEE9-32D1-42B9-A46B-29EC6714D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07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E8701-0419-452A-ADD7-1207D2504E01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4ADF0B4D-FF87-4D5C-988F-015B05C25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1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BC1D-D6A7-4CB0-85D5-AFAC9A9A4802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AE7BAF63-7210-47C1-8C50-58EFAFAB6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87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62888" y="76200"/>
            <a:ext cx="8239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19050"/>
            <a:ext cx="9906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5EBB-52DA-4627-9822-318EDDEE02AF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fld id="{F6701A13-CB18-417C-8740-7792318FF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02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39999">
              <a:srgbClr val="EDEDED"/>
            </a:gs>
            <a:gs pos="100000">
              <a:srgbClr val="B3B3B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ED86CF4-82BE-4763-AE13-D364C016FEC9}" type="datetimeFigureOut">
              <a:rPr lang="en-US"/>
              <a:pPr>
                <a:defRPr/>
              </a:pPr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fld id="{4F346840-E2E0-426F-9245-5318012B65D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  <p:sldLayoutId id="214748426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00546" y="6057227"/>
            <a:ext cx="1834342" cy="26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112" y="2981087"/>
            <a:ext cx="80157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57274" y="6130197"/>
            <a:ext cx="225137" cy="142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 fontAlgn="auto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-7" smtClean="0"/>
              <a:pPr marL="16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218957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00546" y="6057227"/>
            <a:ext cx="1834342" cy="26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112" y="2981087"/>
            <a:ext cx="80157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57274" y="6130197"/>
            <a:ext cx="225137" cy="142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 fontAlgn="auto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-7" smtClean="0"/>
              <a:pPr marL="16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376332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00546" y="6057227"/>
            <a:ext cx="1834342" cy="26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112" y="2981087"/>
            <a:ext cx="80157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57274" y="6130197"/>
            <a:ext cx="225137" cy="142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 fontAlgn="auto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-7" smtClean="0"/>
              <a:pPr marL="16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71954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00546" y="6057227"/>
            <a:ext cx="1834342" cy="26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112" y="2981087"/>
            <a:ext cx="80157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57274" y="6130197"/>
            <a:ext cx="225137" cy="142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 fontAlgn="auto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-7" smtClean="0"/>
              <a:pPr marL="16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41585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00546" y="6057227"/>
            <a:ext cx="1834342" cy="26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1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943" y="1471190"/>
            <a:ext cx="8060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heavy">
                <a:solidFill>
                  <a:srgbClr val="00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112" y="2981087"/>
            <a:ext cx="80157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57274" y="6130197"/>
            <a:ext cx="225137" cy="142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6" b="0" i="1">
                <a:solidFill>
                  <a:srgbClr val="336500"/>
                </a:solidFill>
                <a:latin typeface="Arial"/>
                <a:cs typeface="Arial"/>
              </a:defRPr>
            </a:lvl1pPr>
          </a:lstStyle>
          <a:p>
            <a:pPr marL="16810" fontAlgn="auto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-7" smtClean="0"/>
              <a:pPr marL="16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406617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E88EAB2-5882-44E2-92DD-AB6FF233DA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14D3BEB-EBDE-41A6-926D-54F02DD129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324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Minnesota’s Long Term Care Workforce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505200"/>
            <a:ext cx="7086600" cy="1752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House Aging and Long Term Care Committee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324100" y="47961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Mark Schoenbaum</a:t>
            </a:r>
          </a:p>
          <a:p>
            <a:pPr algn="ctr"/>
            <a:r>
              <a:rPr lang="en-US" dirty="0" smtClean="0"/>
              <a:t>Minnesota Department of Health</a:t>
            </a:r>
          </a:p>
          <a:p>
            <a:pPr algn="ctr"/>
            <a:r>
              <a:rPr lang="en-US" dirty="0" smtClean="0"/>
              <a:t>February 11,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2037" y="1830832"/>
            <a:ext cx="7111865" cy="738183"/>
          </a:xfrm>
          <a:prstGeom prst="rect">
            <a:avLst/>
          </a:prstGeom>
        </p:spPr>
        <p:txBody>
          <a:bodyPr vert="horz" wrap="square" lIns="0" tIns="367887" rIns="0" bIns="0" rtlCol="0">
            <a:spAutoFit/>
          </a:bodyPr>
          <a:lstStyle/>
          <a:p>
            <a:pPr marL="405114"/>
            <a:r>
              <a:rPr spc="-17" dirty="0">
                <a:latin typeface="Tw Cen MT"/>
                <a:cs typeface="Tw Cen MT"/>
              </a:rPr>
              <a:t>Older</a:t>
            </a:r>
            <a:r>
              <a:rPr spc="7" dirty="0">
                <a:latin typeface="Tw Cen MT"/>
                <a:cs typeface="Tw Cen MT"/>
              </a:rPr>
              <a:t> </a:t>
            </a:r>
            <a:r>
              <a:rPr spc="-14" dirty="0">
                <a:latin typeface="Tw Cen MT"/>
                <a:cs typeface="Tw Cen MT"/>
              </a:rPr>
              <a:t>Persons</a:t>
            </a:r>
            <a:r>
              <a:rPr spc="-3" dirty="0">
                <a:latin typeface="Tw Cen MT"/>
                <a:cs typeface="Tw Cen MT"/>
              </a:rPr>
              <a:t> </a:t>
            </a:r>
            <a:r>
              <a:rPr spc="-14" dirty="0">
                <a:latin typeface="Tw Cen MT"/>
                <a:cs typeface="Tw Cen MT"/>
              </a:rPr>
              <a:t>Use</a:t>
            </a:r>
            <a:r>
              <a:rPr dirty="0">
                <a:latin typeface="Tw Cen MT"/>
                <a:cs typeface="Tw Cen MT"/>
              </a:rPr>
              <a:t> </a:t>
            </a:r>
            <a:r>
              <a:rPr spc="-14" dirty="0">
                <a:latin typeface="Tw Cen MT"/>
                <a:cs typeface="Tw Cen MT"/>
              </a:rPr>
              <a:t>More</a:t>
            </a:r>
            <a:r>
              <a:rPr dirty="0">
                <a:latin typeface="Tw Cen MT"/>
                <a:cs typeface="Tw Cen MT"/>
              </a:rPr>
              <a:t> </a:t>
            </a:r>
            <a:r>
              <a:rPr spc="-14" dirty="0">
                <a:latin typeface="Tw Cen MT"/>
                <a:cs typeface="Tw Cen MT"/>
              </a:rPr>
              <a:t>Services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10"/>
            <a:fld id="{81D60167-4931-47E6-BA6A-407CBD079E47}" type="slidenum">
              <a:rPr spc="-7" dirty="0"/>
              <a:pPr marL="16810"/>
              <a:t>10</a:t>
            </a:fld>
            <a:endParaRPr spc="-7" dirty="0"/>
          </a:p>
        </p:txBody>
      </p:sp>
      <p:sp>
        <p:nvSpPr>
          <p:cNvPr id="3" name="object 3"/>
          <p:cNvSpPr txBox="1"/>
          <p:nvPr/>
        </p:nvSpPr>
        <p:spPr>
          <a:xfrm>
            <a:off x="1901583" y="2971851"/>
            <a:ext cx="4392566" cy="2074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16" indent="-226511" fontAlgn="auto">
              <a:spcBef>
                <a:spcPts val="0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~80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%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hav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a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chronic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disease</a:t>
            </a:r>
            <a:endParaRPr sz="2118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4916" indent="-226511" fontAlgn="auto">
              <a:spcBef>
                <a:spcPts val="503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C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urren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t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12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%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o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f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the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population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use:</a:t>
            </a:r>
            <a:endParaRPr sz="2118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69" lvl="1" indent="-188689" fontAlgn="auto">
              <a:spcBef>
                <a:spcPts val="453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–"/>
              <a:tabLst>
                <a:tab pos="500090" algn="l"/>
              </a:tabLst>
            </a:pPr>
            <a:r>
              <a:rPr sz="1853" dirty="0">
                <a:solidFill>
                  <a:srgbClr val="006500"/>
                </a:solidFill>
                <a:latin typeface="Arial"/>
                <a:cs typeface="Arial"/>
              </a:rPr>
              <a:t>26% of physician office visits</a:t>
            </a:r>
            <a:endParaRPr sz="1853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69" lvl="1" indent="-188689" fontAlgn="auto">
              <a:spcBef>
                <a:spcPts val="447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–"/>
              <a:tabLst>
                <a:tab pos="500090" algn="l"/>
              </a:tabLst>
            </a:pPr>
            <a:r>
              <a:rPr sz="1853" dirty="0">
                <a:solidFill>
                  <a:srgbClr val="006500"/>
                </a:solidFill>
                <a:latin typeface="Arial"/>
                <a:cs typeface="Arial"/>
              </a:rPr>
              <a:t>35% of hospital stays</a:t>
            </a:r>
            <a:endParaRPr sz="1853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69" lvl="1" indent="-188689" fontAlgn="auto">
              <a:spcBef>
                <a:spcPts val="447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–"/>
              <a:tabLst>
                <a:tab pos="500090" algn="l"/>
              </a:tabLst>
            </a:pPr>
            <a:r>
              <a:rPr sz="1853" dirty="0">
                <a:solidFill>
                  <a:srgbClr val="006500"/>
                </a:solidFill>
                <a:latin typeface="Arial"/>
                <a:cs typeface="Arial"/>
              </a:rPr>
              <a:t>34% of prescriptions</a:t>
            </a:r>
            <a:endParaRPr sz="1853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69" lvl="1" indent="-188689" fontAlgn="auto">
              <a:spcBef>
                <a:spcPts val="447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–"/>
              <a:tabLst>
                <a:tab pos="500090" algn="l"/>
              </a:tabLst>
            </a:pPr>
            <a:r>
              <a:rPr sz="1853" dirty="0">
                <a:solidFill>
                  <a:srgbClr val="006500"/>
                </a:solidFill>
                <a:latin typeface="Arial"/>
                <a:cs typeface="Arial"/>
              </a:rPr>
              <a:t>38% of EMS responses</a:t>
            </a:r>
            <a:endParaRPr sz="1853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11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2037" y="1830832"/>
            <a:ext cx="7111865" cy="798288"/>
          </a:xfrm>
          <a:prstGeom prst="rect">
            <a:avLst/>
          </a:prstGeom>
        </p:spPr>
        <p:txBody>
          <a:bodyPr vert="horz" wrap="square" lIns="0" tIns="346766" rIns="0" bIns="0" rtlCol="0">
            <a:spAutoFit/>
          </a:bodyPr>
          <a:lstStyle/>
          <a:p>
            <a:pPr marL="756437"/>
            <a:r>
              <a:rPr sz="2912" spc="-17" dirty="0" smtClean="0">
                <a:latin typeface="Tw Cen MT"/>
                <a:cs typeface="Tw Cen MT"/>
              </a:rPr>
              <a:t>Inadequate</a:t>
            </a:r>
            <a:r>
              <a:rPr sz="2912" spc="-20" dirty="0" smtClean="0">
                <a:latin typeface="Tw Cen MT"/>
                <a:cs typeface="Tw Cen MT"/>
              </a:rPr>
              <a:t> </a:t>
            </a:r>
            <a:r>
              <a:rPr sz="2912" spc="-17" dirty="0">
                <a:latin typeface="Tw Cen MT"/>
                <a:cs typeface="Tw Cen MT"/>
              </a:rPr>
              <a:t>Workforce</a:t>
            </a:r>
            <a:endParaRPr sz="2912" dirty="0">
              <a:latin typeface="Tw Cen MT"/>
              <a:cs typeface="Tw Cen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10"/>
            <a:fld id="{81D60167-4931-47E6-BA6A-407CBD079E47}" type="slidenum">
              <a:rPr spc="-7" dirty="0"/>
              <a:pPr marL="16810"/>
              <a:t>11</a:t>
            </a:fld>
            <a:endParaRPr spc="-7" dirty="0"/>
          </a:p>
        </p:txBody>
      </p:sp>
      <p:sp>
        <p:nvSpPr>
          <p:cNvPr id="3" name="object 3"/>
          <p:cNvSpPr txBox="1"/>
          <p:nvPr/>
        </p:nvSpPr>
        <p:spPr>
          <a:xfrm>
            <a:off x="1901583" y="3012267"/>
            <a:ext cx="4647640" cy="2107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9903" fontAlgn="auto">
              <a:spcBef>
                <a:spcPts val="0"/>
              </a:spcBef>
              <a:spcAft>
                <a:spcPts val="0"/>
              </a:spcAft>
            </a:pPr>
            <a:r>
              <a:rPr sz="1853" b="1" u="heavy" dirty="0" smtClean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1853" b="1" u="heavy" spc="-3" dirty="0" smtClean="0">
                <a:solidFill>
                  <a:srgbClr val="006500"/>
                </a:solidFill>
                <a:latin typeface="Arial"/>
                <a:cs typeface="Arial"/>
              </a:rPr>
              <a:t> Not </a:t>
            </a:r>
            <a:r>
              <a:rPr sz="1853" b="1" u="heavy" spc="-3" dirty="0">
                <a:solidFill>
                  <a:srgbClr val="006500"/>
                </a:solidFill>
                <a:latin typeface="Arial"/>
                <a:cs typeface="Arial"/>
              </a:rPr>
              <a:t>Enough Specialists</a:t>
            </a:r>
            <a:endParaRPr sz="1853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5336" indent="-226931" fontAlgn="auto">
              <a:spcBef>
                <a:spcPts val="497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~7,10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0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geriatricians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an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d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declining</a:t>
            </a:r>
            <a:endParaRPr sz="2118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4916" indent="-226511" fontAlgn="auto">
              <a:spcBef>
                <a:spcPts val="503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~1,60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0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geriatric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psychiatrists</a:t>
            </a:r>
            <a:endParaRPr sz="2118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5336" marR="3362" indent="-226931" fontAlgn="auto">
              <a:spcBef>
                <a:spcPts val="500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Les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than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1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%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o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f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nurse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and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 pharmacists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an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d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less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than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4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%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of socia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l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worker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specialize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0" dirty="0">
                <a:solidFill>
                  <a:srgbClr val="006500"/>
                </a:solidFill>
                <a:latin typeface="Arial"/>
                <a:cs typeface="Arial"/>
              </a:rPr>
              <a:t>i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n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geriatrics</a:t>
            </a:r>
            <a:endParaRPr sz="2118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75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2037" y="1830832"/>
            <a:ext cx="7111865" cy="566776"/>
          </a:xfrm>
          <a:prstGeom prst="rect">
            <a:avLst/>
          </a:prstGeom>
        </p:spPr>
        <p:txBody>
          <a:bodyPr vert="horz" wrap="square" lIns="0" tIns="117493" rIns="0" bIns="0" rtlCol="0">
            <a:spAutoFit/>
          </a:bodyPr>
          <a:lstStyle/>
          <a:p>
            <a:pPr marL="1249382"/>
            <a:r>
              <a:rPr sz="2912" spc="-14" dirty="0">
                <a:latin typeface="Tw Cen MT"/>
                <a:cs typeface="Tw Cen MT"/>
              </a:rPr>
              <a:t>Registered</a:t>
            </a:r>
            <a:r>
              <a:rPr sz="2912" spc="-3" dirty="0">
                <a:latin typeface="Tw Cen MT"/>
                <a:cs typeface="Tw Cen MT"/>
              </a:rPr>
              <a:t> </a:t>
            </a:r>
            <a:r>
              <a:rPr sz="2912" spc="-17" dirty="0">
                <a:latin typeface="Tw Cen MT"/>
                <a:cs typeface="Tw Cen MT"/>
              </a:rPr>
              <a:t>Nurses</a:t>
            </a:r>
            <a:endParaRPr sz="2912">
              <a:latin typeface="Tw Cen MT"/>
              <a:cs typeface="Tw Cen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10"/>
            <a:fld id="{81D60167-4931-47E6-BA6A-407CBD079E47}" type="slidenum">
              <a:rPr spc="-7" dirty="0"/>
              <a:pPr marL="16810"/>
              <a:t>12</a:t>
            </a:fld>
            <a:endParaRPr spc="-7" dirty="0"/>
          </a:p>
        </p:txBody>
      </p:sp>
      <p:sp>
        <p:nvSpPr>
          <p:cNvPr id="3" name="object 3"/>
          <p:cNvSpPr txBox="1"/>
          <p:nvPr/>
        </p:nvSpPr>
        <p:spPr>
          <a:xfrm>
            <a:off x="1599023" y="2837213"/>
            <a:ext cx="5228805" cy="2147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336" indent="-226931" fontAlgn="auto">
              <a:spcBef>
                <a:spcPts val="0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Les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than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1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%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o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f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RN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certified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0" dirty="0">
                <a:solidFill>
                  <a:srgbClr val="006500"/>
                </a:solidFill>
                <a:latin typeface="Arial"/>
                <a:cs typeface="Arial"/>
              </a:rPr>
              <a:t>i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n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geriatrics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235336" marR="302575" indent="-226931" fontAlgn="auto">
              <a:spcBef>
                <a:spcPts val="503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29</a:t>
            </a:r>
            <a:r>
              <a:rPr sz="2118" spc="-20" dirty="0">
                <a:solidFill>
                  <a:srgbClr val="006500"/>
                </a:solidFill>
                <a:latin typeface="Arial"/>
                <a:cs typeface="Arial"/>
              </a:rPr>
              <a:t>%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o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f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baccalaureat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program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hav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a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certified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faculty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member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235336" marR="437473" indent="-226931" fontAlgn="auto">
              <a:spcBef>
                <a:spcPts val="503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1/3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o</a:t>
            </a:r>
            <a:r>
              <a:rPr sz="2118" spc="-7" dirty="0">
                <a:solidFill>
                  <a:srgbClr val="006500"/>
                </a:solidFill>
                <a:latin typeface="Arial"/>
                <a:cs typeface="Arial"/>
              </a:rPr>
              <a:t>f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baccalaureat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program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require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 exposur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0" dirty="0">
                <a:solidFill>
                  <a:srgbClr val="006500"/>
                </a:solidFill>
                <a:latin typeface="Arial"/>
                <a:cs typeface="Arial"/>
              </a:rPr>
              <a:t>t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o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geriatrics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234916" indent="-226511" fontAlgn="auto">
              <a:spcBef>
                <a:spcPts val="503"/>
              </a:spcBef>
              <a:spcAft>
                <a:spcPts val="0"/>
              </a:spcAft>
              <a:buClr>
                <a:srgbClr val="006500"/>
              </a:buClr>
              <a:buFont typeface="Arial"/>
              <a:buChar char="•"/>
              <a:tabLst>
                <a:tab pos="235336" algn="l"/>
              </a:tabLst>
            </a:pP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Associat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degre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e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program</a:t>
            </a:r>
            <a:r>
              <a:rPr sz="2118" spc="-14" dirty="0">
                <a:solidFill>
                  <a:srgbClr val="006500"/>
                </a:solidFill>
                <a:latin typeface="Arial"/>
                <a:cs typeface="Arial"/>
              </a:rPr>
              <a:t>s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0" dirty="0">
                <a:solidFill>
                  <a:srgbClr val="006500"/>
                </a:solidFill>
                <a:latin typeface="Arial"/>
                <a:cs typeface="Arial"/>
              </a:rPr>
              <a:t>-</a:t>
            </a:r>
            <a:r>
              <a:rPr sz="2118" spc="-3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2118" spc="-17" dirty="0">
                <a:solidFill>
                  <a:srgbClr val="006500"/>
                </a:solidFill>
                <a:latin typeface="Arial"/>
                <a:cs typeface="Arial"/>
              </a:rPr>
              <a:t>unknown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30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1066800"/>
            <a:ext cx="7111865" cy="762838"/>
          </a:xfrm>
          <a:prstGeom prst="rect">
            <a:avLst/>
          </a:prstGeom>
        </p:spPr>
        <p:txBody>
          <a:bodyPr vert="horz" wrap="square" lIns="0" tIns="351917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648" dirty="0">
                <a:latin typeface="Tw Cen MT"/>
                <a:cs typeface="Tw Cen MT"/>
              </a:rPr>
              <a:t>Prevalence</a:t>
            </a:r>
            <a:r>
              <a:rPr sz="2648" spc="-14" dirty="0">
                <a:latin typeface="Tw Cen MT"/>
                <a:cs typeface="Tw Cen MT"/>
              </a:rPr>
              <a:t> </a:t>
            </a:r>
            <a:r>
              <a:rPr sz="2648" dirty="0">
                <a:latin typeface="Tw Cen MT"/>
                <a:cs typeface="Tw Cen MT"/>
              </a:rPr>
              <a:t>of</a:t>
            </a:r>
            <a:r>
              <a:rPr sz="2648" spc="-7" dirty="0">
                <a:latin typeface="Tw Cen MT"/>
                <a:cs typeface="Tw Cen MT"/>
              </a:rPr>
              <a:t> </a:t>
            </a:r>
            <a:r>
              <a:rPr sz="2648" spc="-3" dirty="0">
                <a:latin typeface="Tw Cen MT"/>
                <a:cs typeface="Tw Cen MT"/>
              </a:rPr>
              <a:t>Disability/Limitations</a:t>
            </a:r>
            <a:endParaRPr sz="2648" dirty="0">
              <a:latin typeface="Tw Cen MT"/>
              <a:cs typeface="Tw Cen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10"/>
            <a:fld id="{81D60167-4931-47E6-BA6A-407CBD079E47}" type="slidenum">
              <a:rPr spc="-7" dirty="0"/>
              <a:pPr marL="16810"/>
              <a:t>13</a:t>
            </a:fld>
            <a:endParaRPr spc="-7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567458"/>
              </p:ext>
            </p:extLst>
          </p:nvPr>
        </p:nvGraphicFramePr>
        <p:xfrm>
          <a:off x="381000" y="1981200"/>
          <a:ext cx="6249305" cy="3436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/>
                <a:gridCol w="1011639"/>
                <a:gridCol w="1568096"/>
                <a:gridCol w="1307370"/>
              </a:tblGrid>
              <a:tr h="403412">
                <a:tc>
                  <a:txBody>
                    <a:bodyPr/>
                    <a:lstStyle/>
                    <a:p>
                      <a:endParaRPr sz="2600" dirty="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b="1" u="heavy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1900" b="1" u="heavy" spc="5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18+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b="1" u="heavy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1900" b="1" u="heavy" spc="5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65-74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b="1" u="heavy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1900" b="1" u="heavy" spc="5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75+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77470" marR="1209040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Trouble hearing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16.8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31.9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50.4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77470" marR="83248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Vision limitations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9.5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13.6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21.7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77470" marR="180340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Absence of all natural teeth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8.0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22.8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06500"/>
                          </a:solidFill>
                          <a:latin typeface="Arial"/>
                          <a:cs typeface="Arial"/>
                        </a:rPr>
                        <a:t>29.4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776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6750368" cy="46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1200"/>
            <a:ext cx="7451972" cy="4222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762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Registered Nurses in Long Term Care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MDH Health Workforce Analysis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4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39999">
              <a:srgbClr val="EDEDED"/>
            </a:gs>
            <a:gs pos="100000">
              <a:srgbClr val="B3B3B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38115110"/>
              </p:ext>
            </p:extLst>
          </p:nvPr>
        </p:nvGraphicFramePr>
        <p:xfrm>
          <a:off x="360045" y="1277302"/>
          <a:ext cx="8135303" cy="4449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6858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LPNs in Long Term Care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MDH Health Workforce Analysis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05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39999">
              <a:srgbClr val="EDEDED"/>
            </a:gs>
            <a:gs pos="100000">
              <a:srgbClr val="B3B3B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99" r="42828" b="42616"/>
          <a:stretch/>
        </p:blipFill>
        <p:spPr>
          <a:xfrm>
            <a:off x="914400" y="1600200"/>
            <a:ext cx="6735740" cy="4100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838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Physical Therapists in Long Term Care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MDH Health Workforce Analysis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66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39999">
              <a:srgbClr val="EDEDED"/>
            </a:gs>
            <a:gs pos="100000">
              <a:srgbClr val="B3B3B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28" y="1497420"/>
            <a:ext cx="6240833" cy="4369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6324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MDH Health Workforce Analysis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68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56" y="857250"/>
            <a:ext cx="3974231" cy="51435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66660" y="3558026"/>
            <a:ext cx="1857024" cy="1835129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HPSA requires a psychiatrist to population ratio of 35,000 to 1</a:t>
            </a:r>
            <a:endParaRPr lang="en-US" dirty="0">
              <a:latin typeface="Minion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609600"/>
            <a:ext cx="65889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How Big is the </a:t>
            </a:r>
            <a:r>
              <a:rPr lang="en-US" sz="2700" dirty="0"/>
              <a:t>Health Care Workforce?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966598"/>
              </p:ext>
            </p:extLst>
          </p:nvPr>
        </p:nvGraphicFramePr>
        <p:xfrm>
          <a:off x="2590800" y="1569904"/>
          <a:ext cx="5542154" cy="3772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875984"/>
              </p:ext>
            </p:extLst>
          </p:nvPr>
        </p:nvGraphicFramePr>
        <p:xfrm>
          <a:off x="-2517458" y="2269331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1488" y="5306378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Projected Growth: 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37" y="1017895"/>
            <a:ext cx="3850105" cy="4982855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72463" y="2878556"/>
            <a:ext cx="1314337" cy="280335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 Income Dental HPSA requires a dentist to population ratio of 4,000 to 1</a:t>
            </a:r>
            <a:endParaRPr lang="en-US" dirty="0">
              <a:latin typeface="Minion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4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3599" r="8665" b="5173"/>
          <a:stretch/>
        </p:blipFill>
        <p:spPr>
          <a:xfrm>
            <a:off x="3158289" y="1073817"/>
            <a:ext cx="3563523" cy="48006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404309" y="3045682"/>
            <a:ext cx="1595312" cy="26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Primary Care Health Professional Shortage Area requires a physician to population ratio of 3,500 to 1</a:t>
            </a:r>
            <a:endParaRPr lang="en-US" dirty="0">
              <a:latin typeface="Minion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657" y="1105084"/>
            <a:ext cx="5467957" cy="466344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93785" y="2635207"/>
            <a:ext cx="1314337" cy="280335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 Income Dental HPSA requires a dentist to population ratio of 4,000 to 1</a:t>
            </a:r>
            <a:endParaRPr lang="en-US" dirty="0">
              <a:latin typeface="Minion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9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6" y="1875975"/>
            <a:ext cx="4229249" cy="329184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84" y="1875976"/>
            <a:ext cx="4457700" cy="344471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0723" y="5311612"/>
            <a:ext cx="4560356" cy="6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Primary Care Health Professional Shortage Area requires a physician to population ratio of 3,500 to 1</a:t>
            </a:r>
            <a:endParaRPr lang="en-US" sz="1650" dirty="0">
              <a:latin typeface="Minion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09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Therapy &amp; Ancillary Professions in Long Term Care in Minnesota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553898"/>
              </p:ext>
            </p:extLst>
          </p:nvPr>
        </p:nvGraphicFramePr>
        <p:xfrm>
          <a:off x="457200" y="2590801"/>
          <a:ext cx="8229600" cy="3256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841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41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Dietitians and Nutritionists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84</a:t>
                      </a:r>
                      <a:endParaRPr lang="en-US" sz="2000" dirty="0"/>
                    </a:p>
                  </a:txBody>
                  <a:tcPr/>
                </a:tc>
              </a:tr>
              <a:tr h="4841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Speech-Language Pathologists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41</a:t>
                      </a:r>
                      <a:endParaRPr lang="en-US" sz="2000" dirty="0"/>
                    </a:p>
                  </a:txBody>
                  <a:tcPr/>
                </a:tc>
              </a:tr>
              <a:tr h="4841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Occupational Therapists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162</a:t>
                      </a:r>
                      <a:endParaRPr lang="en-US" sz="2000" dirty="0"/>
                    </a:p>
                  </a:txBody>
                  <a:tcPr/>
                </a:tc>
              </a:tr>
              <a:tr h="4841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Physical Therapists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202</a:t>
                      </a:r>
                      <a:endParaRPr lang="en-US" sz="2000" dirty="0"/>
                    </a:p>
                  </a:txBody>
                  <a:tcPr/>
                </a:tc>
              </a:tr>
              <a:tr h="83562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Social Workers &amp; Mental Health Counselors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979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19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39999">
              <a:srgbClr val="EDEDED"/>
            </a:gs>
            <a:gs pos="100000">
              <a:srgbClr val="B3B3B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42" y="2057400"/>
            <a:ext cx="852311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187" y="4357505"/>
            <a:ext cx="7848600" cy="144541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Loan forgiveness expansion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Aging &amp; Long Term Care Committee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HF 614 and HF 627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85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900" y="1450206"/>
            <a:ext cx="5008468" cy="153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04" y="3119933"/>
            <a:ext cx="5294258" cy="23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0741" y="1500188"/>
            <a:ext cx="8229600" cy="3657600"/>
          </a:xfrm>
        </p:spPr>
        <p:txBody>
          <a:bodyPr/>
          <a:lstStyle/>
          <a:p>
            <a:r>
              <a:rPr lang="en-US" sz="2100" dirty="0"/>
              <a:t>WORKFORCE COMMISSION FINDINGS:</a:t>
            </a:r>
          </a:p>
          <a:p>
            <a:pPr lvl="1"/>
            <a:endParaRPr lang="en-U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Rural areas in Minnesota face a variety of challenges to attract and retain health professionals in many occupations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lvl="1"/>
            <a:endParaRPr lang="en-US" dirty="0" smtClean="0"/>
          </a:p>
          <a:p>
            <a:pPr marL="205978" lvl="1" indent="0">
              <a:buNone/>
            </a:pPr>
            <a:endParaRPr lang="en-US" dirty="0"/>
          </a:p>
          <a:p>
            <a:r>
              <a:rPr lang="en-US" sz="2100" dirty="0"/>
              <a:t>WORKFORCE COMMISSION RECOMMENDATIONS:</a:t>
            </a:r>
          </a:p>
          <a:p>
            <a:pPr lvl="1"/>
            <a:endParaRPr lang="en-US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legislature should support continuation, and growth where warranted, of proven programs with measurable outcomes like loan forgiveness.</a:t>
            </a:r>
          </a:p>
        </p:txBody>
      </p:sp>
    </p:spTree>
    <p:extLst>
      <p:ext uri="{BB962C8B-B14F-4D97-AF65-F5344CB8AC3E}">
        <p14:creationId xmlns:p14="http://schemas.microsoft.com/office/powerpoint/2010/main" val="1896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066" y="2461031"/>
            <a:ext cx="7808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“An effective program that meets its goals of recruiting providers to underserved areas, and that is an influential factor in recipients’ decision of where to practice after graduation.”</a:t>
            </a:r>
            <a:endParaRPr lang="en-US" b="1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400" y="3753717"/>
            <a:ext cx="8229600" cy="2147550"/>
          </a:xfrm>
        </p:spPr>
        <p:txBody>
          <a:bodyPr/>
          <a:lstStyle/>
          <a:p>
            <a:r>
              <a:rPr lang="en-US" dirty="0"/>
              <a:t>88% of physicians and 93% of physician assistants and nurse practitioners are still in the same or a similar location; most remain in rural areas after 15 and 20 years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Loan </a:t>
            </a:r>
            <a:r>
              <a:rPr lang="en-US" dirty="0"/>
              <a:t>forgiveness participants report that the program has a major effect on their choice of practice location.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066" y="165311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Bringing Health Care to the Heartland:  An Evaluation of Minnesota’s Loan Forgiveness Program</a:t>
            </a:r>
          </a:p>
        </p:txBody>
      </p:sp>
    </p:spTree>
    <p:extLst>
      <p:ext uri="{BB962C8B-B14F-4D97-AF65-F5344CB8AC3E}">
        <p14:creationId xmlns:p14="http://schemas.microsoft.com/office/powerpoint/2010/main" val="38926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8" y="1143000"/>
            <a:ext cx="8234516" cy="40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bills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funding and the number of loan forgiveness participants to rural and underserved areas </a:t>
            </a:r>
            <a:r>
              <a:rPr lang="en-US" dirty="0"/>
              <a:t>(both bills)</a:t>
            </a:r>
          </a:p>
          <a:p>
            <a:endParaRPr lang="en-US" dirty="0" smtClean="0"/>
          </a:p>
          <a:p>
            <a:r>
              <a:rPr lang="en-US" dirty="0" smtClean="0"/>
              <a:t>Revise provisions related to nurses participating in loan forgiveness while working in nursing homes (both bills)</a:t>
            </a:r>
          </a:p>
          <a:p>
            <a:endParaRPr lang="en-US" dirty="0" smtClean="0"/>
          </a:p>
          <a:p>
            <a:r>
              <a:rPr lang="en-US" dirty="0" smtClean="0"/>
              <a:t>Add more occupations eligible for loan forgiveness while working in long term care settings (HF 627)</a:t>
            </a:r>
          </a:p>
        </p:txBody>
      </p:sp>
    </p:spTree>
    <p:extLst>
      <p:ext uri="{BB962C8B-B14F-4D97-AF65-F5344CB8AC3E}">
        <p14:creationId xmlns:p14="http://schemas.microsoft.com/office/powerpoint/2010/main" val="42527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9715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Minnesota Loan Forgiveness Program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340356"/>
              </p:ext>
            </p:extLst>
          </p:nvPr>
        </p:nvGraphicFramePr>
        <p:xfrm>
          <a:off x="939018" y="1828800"/>
          <a:ext cx="6604784" cy="3669030"/>
        </p:xfrm>
        <a:graphic>
          <a:graphicData uri="http://schemas.openxmlformats.org/drawingml/2006/table">
            <a:tbl>
              <a:tblPr/>
              <a:tblGrid>
                <a:gridCol w="3526825"/>
                <a:gridCol w="1139245"/>
                <a:gridCol w="969357"/>
                <a:gridCol w="969357"/>
              </a:tblGrid>
              <a:tr h="691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Student Debt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Annual</a:t>
                      </a:r>
                    </a:p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Award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Amount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4-Year Award Amount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Physician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$169,900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$25,000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$100,000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Dentists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$206,100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$120,000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Pharmacist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133,700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$80,000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“Midlevel” </a:t>
                      </a: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Practitioners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$82,900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$12,000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$48,000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Nurses/Public Health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Nurses*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$34,000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$5,000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Nurse/Allied Health Faculty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$61,000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$9,000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$36,000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Dental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Therapists*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$69,000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$40,000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Mental Health Professionals (Blended)*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$64,000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2489" y="5647301"/>
            <a:ext cx="7045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Proposed additions in SF 3 – public health nurses, dental therapists, mental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552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Big is the Long Term </a:t>
            </a:r>
            <a:r>
              <a:rPr lang="en-US" dirty="0"/>
              <a:t>C</a:t>
            </a:r>
            <a:r>
              <a:rPr lang="en-US" dirty="0" smtClean="0"/>
              <a:t>are Workforce?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873533"/>
              </p:ext>
            </p:extLst>
          </p:nvPr>
        </p:nvGraphicFramePr>
        <p:xfrm>
          <a:off x="71438" y="2288857"/>
          <a:ext cx="2747962" cy="314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14244"/>
              </p:ext>
            </p:extLst>
          </p:nvPr>
        </p:nvGraphicFramePr>
        <p:xfrm>
          <a:off x="2768918" y="1920240"/>
          <a:ext cx="6070282" cy="389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259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1862465"/>
              </p:ext>
            </p:extLst>
          </p:nvPr>
        </p:nvGraphicFramePr>
        <p:xfrm>
          <a:off x="0" y="1600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409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056123"/>
              </p:ext>
            </p:extLst>
          </p:nvPr>
        </p:nvGraphicFramePr>
        <p:xfrm>
          <a:off x="838200" y="1223666"/>
          <a:ext cx="7034213" cy="540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295400" y="76200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</a:rPr>
              <a:t>Top Healthcare and Personal Service Occupations </a:t>
            </a:r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</a:rPr>
              <a:t>in all Nursing and Residential Care Facilities, Minnesota 2012</a:t>
            </a:r>
          </a:p>
        </p:txBody>
      </p:sp>
    </p:spTree>
    <p:extLst>
      <p:ext uri="{BB962C8B-B14F-4D97-AF65-F5344CB8AC3E}">
        <p14:creationId xmlns:p14="http://schemas.microsoft.com/office/powerpoint/2010/main" val="26891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43320"/>
              </p:ext>
            </p:extLst>
          </p:nvPr>
        </p:nvGraphicFramePr>
        <p:xfrm>
          <a:off x="609600" y="1068586"/>
          <a:ext cx="7212807" cy="556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914400" y="533400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</a:rPr>
              <a:t>Top Healthcare and Personal Service Occupations 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</a:rPr>
              <a:t>in Skilled Nursing </a:t>
            </a:r>
            <a:r>
              <a:rPr lang="en-US" b="1" dirty="0" smtClean="0">
                <a:solidFill>
                  <a:prstClr val="black"/>
                </a:solidFill>
              </a:rPr>
              <a:t>Facilities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prstClr val="black"/>
                </a:solidFill>
              </a:rPr>
              <a:t>Minnesota </a:t>
            </a:r>
            <a:r>
              <a:rPr lang="en-US" b="1" dirty="0">
                <a:solidFill>
                  <a:prstClr val="black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40320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806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80808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Minnesota’s Long Term Care </a:t>
            </a:r>
            <a:r>
              <a:rPr lang="en-US" b="1" dirty="0" smtClean="0">
                <a:solidFill>
                  <a:srgbClr val="80808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Workforce</a:t>
            </a:r>
            <a:br>
              <a:rPr lang="en-US" b="1" dirty="0" smtClean="0">
                <a:solidFill>
                  <a:srgbClr val="80808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80808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  <a:r>
              <a:rPr lang="en-US" b="1" dirty="0">
                <a:solidFill>
                  <a:srgbClr val="80808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80808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103,000 </a:t>
            </a:r>
            <a:r>
              <a:rPr lang="en-US" dirty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workers. </a:t>
            </a:r>
          </a:p>
          <a:p>
            <a:r>
              <a:rPr lang="en-US" dirty="0" smtClean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Significant increase in demand by 2020 </a:t>
            </a:r>
          </a:p>
          <a:p>
            <a:r>
              <a:rPr lang="en-US" dirty="0" smtClean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1,800 </a:t>
            </a:r>
            <a:r>
              <a:rPr lang="en-US" dirty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positions open in </a:t>
            </a:r>
            <a:r>
              <a:rPr lang="en-US" dirty="0" smtClean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registered </a:t>
            </a:r>
            <a:r>
              <a:rPr lang="en-US" dirty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nurses, LPNs, nursing assistants and dietary aides.</a:t>
            </a:r>
          </a:p>
          <a:p>
            <a:r>
              <a:rPr lang="en-US" dirty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51 percent of graduating nurses were hired by older adult service providers in Minnesota.</a:t>
            </a:r>
          </a:p>
          <a:p>
            <a:r>
              <a:rPr lang="en-US" dirty="0" smtClean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76 </a:t>
            </a:r>
            <a:r>
              <a:rPr lang="en-US" dirty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percent of new graduate </a:t>
            </a:r>
            <a:r>
              <a:rPr lang="en-US" dirty="0" smtClean="0">
                <a:latin typeface="Minion Pro"/>
                <a:ea typeface="Calibri" panose="020F0502020204030204" pitchFamily="34" charset="0"/>
                <a:cs typeface="Times New Roman" panose="02020603050405020304" pitchFamily="18" charset="0"/>
              </a:rPr>
              <a:t>nurse hires left after 18 months</a:t>
            </a:r>
          </a:p>
          <a:p>
            <a:endParaRPr lang="en-US" dirty="0">
              <a:latin typeface="Minion Pro"/>
              <a:cs typeface="Times New Roman" panose="02020603050405020304" pitchFamily="18" charset="0"/>
            </a:endParaRPr>
          </a:p>
          <a:p>
            <a:endParaRPr lang="en-US" dirty="0" smtClean="0">
              <a:latin typeface="Minion Pro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Minion Pro"/>
                <a:cs typeface="Times New Roman" panose="02020603050405020304" pitchFamily="18" charset="0"/>
              </a:rPr>
              <a:t>Source: MDH, DEED, Long Term Care Imperative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9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9023" y="2545591"/>
            <a:ext cx="5386808" cy="896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 marR="3362" fontAlgn="auto">
              <a:spcBef>
                <a:spcPts val="0"/>
              </a:spcBef>
              <a:spcAft>
                <a:spcPts val="0"/>
              </a:spcAft>
            </a:pPr>
            <a:r>
              <a:rPr sz="2912" b="1" spc="-14" dirty="0">
                <a:solidFill>
                  <a:srgbClr val="FFFFFF"/>
                </a:solidFill>
                <a:latin typeface="Tw Cen MT"/>
                <a:cs typeface="Tw Cen MT"/>
              </a:rPr>
              <a:t>Retooling</a:t>
            </a:r>
            <a:r>
              <a:rPr sz="2912" b="1" spc="7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4" dirty="0">
                <a:solidFill>
                  <a:srgbClr val="FFFFFF"/>
                </a:solidFill>
                <a:latin typeface="Tw Cen MT"/>
                <a:cs typeface="Tw Cen MT"/>
              </a:rPr>
              <a:t>for</a:t>
            </a:r>
            <a:r>
              <a:rPr sz="2912" b="1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7" dirty="0">
                <a:solidFill>
                  <a:srgbClr val="FFFFFF"/>
                </a:solidFill>
                <a:latin typeface="Tw Cen MT"/>
                <a:cs typeface="Tw Cen MT"/>
              </a:rPr>
              <a:t>an</a:t>
            </a:r>
            <a:r>
              <a:rPr sz="2912" b="1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7" dirty="0">
                <a:solidFill>
                  <a:srgbClr val="FFFFFF"/>
                </a:solidFill>
                <a:latin typeface="Tw Cen MT"/>
                <a:cs typeface="Tw Cen MT"/>
              </a:rPr>
              <a:t>Aging</a:t>
            </a:r>
            <a:r>
              <a:rPr sz="2912" b="1" spc="3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7" dirty="0">
                <a:solidFill>
                  <a:srgbClr val="FFFFFF"/>
                </a:solidFill>
                <a:latin typeface="Tw Cen MT"/>
                <a:cs typeface="Tw Cen MT"/>
              </a:rPr>
              <a:t>America:</a:t>
            </a:r>
            <a:r>
              <a:rPr sz="2912" b="1" spc="-14" dirty="0">
                <a:solidFill>
                  <a:srgbClr val="FFFFFF"/>
                </a:solidFill>
                <a:latin typeface="Tw Cen MT"/>
                <a:cs typeface="Tw Cen MT"/>
              </a:rPr>
              <a:t> Building</a:t>
            </a:r>
            <a:r>
              <a:rPr sz="2912" b="1" spc="-3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4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912" b="1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4" dirty="0">
                <a:solidFill>
                  <a:srgbClr val="FFFFFF"/>
                </a:solidFill>
                <a:latin typeface="Tw Cen MT"/>
                <a:cs typeface="Tw Cen MT"/>
              </a:rPr>
              <a:t>Health</a:t>
            </a:r>
            <a:r>
              <a:rPr sz="2912" b="1" spc="-3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7" dirty="0">
                <a:solidFill>
                  <a:srgbClr val="FFFFFF"/>
                </a:solidFill>
                <a:latin typeface="Tw Cen MT"/>
                <a:cs typeface="Tw Cen MT"/>
              </a:rPr>
              <a:t>Care</a:t>
            </a:r>
            <a:r>
              <a:rPr sz="2912" b="1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912" b="1" spc="-17" dirty="0">
                <a:solidFill>
                  <a:srgbClr val="FFFFFF"/>
                </a:solidFill>
                <a:latin typeface="Tw Cen MT"/>
                <a:cs typeface="Tw Cen MT"/>
              </a:rPr>
              <a:t>Workforce</a:t>
            </a:r>
            <a:endParaRPr sz="2912">
              <a:solidFill>
                <a:prstClr val="black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146606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72B62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072B62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072B62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072B62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072B62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386</TotalTime>
  <Words>956</Words>
  <Application>Microsoft Office PowerPoint</Application>
  <PresentationFormat>On-screen Show (4:3)</PresentationFormat>
  <Paragraphs>172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Calibri Light</vt:lpstr>
      <vt:lpstr>Minion Pro</vt:lpstr>
      <vt:lpstr>Times New Roman</vt:lpstr>
      <vt:lpstr>Tw Cen MT</vt:lpstr>
      <vt:lpstr>Clarity</vt:lpstr>
      <vt:lpstr>4_Office Theme</vt:lpstr>
      <vt:lpstr>2_Office Theme</vt:lpstr>
      <vt:lpstr>1_Office Theme</vt:lpstr>
      <vt:lpstr>3_Office Theme</vt:lpstr>
      <vt:lpstr>5_Office Theme</vt:lpstr>
      <vt:lpstr>Office Theme</vt:lpstr>
      <vt:lpstr>Minnesota’s Long Term Care Workforce</vt:lpstr>
      <vt:lpstr>PowerPoint Presentation</vt:lpstr>
      <vt:lpstr>PowerPoint Presentation</vt:lpstr>
      <vt:lpstr>How Big is the Long Term Care Workforce?</vt:lpstr>
      <vt:lpstr>PowerPoint Presentation</vt:lpstr>
      <vt:lpstr>PowerPoint Presentation</vt:lpstr>
      <vt:lpstr>PowerPoint Presentation</vt:lpstr>
      <vt:lpstr>Minnesota’s Long Term Care Workforce Recap </vt:lpstr>
      <vt:lpstr>PowerPoint Presentation</vt:lpstr>
      <vt:lpstr>Older Persons Use More Services</vt:lpstr>
      <vt:lpstr>Inadequate Workforce</vt:lpstr>
      <vt:lpstr>Registered Nurses</vt:lpstr>
      <vt:lpstr>Prevalence of Disability/Limitations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Therapy &amp; Ancillary Professions in Long Term Care in Minnesota </vt:lpstr>
      <vt:lpstr>PowerPoint Presentation</vt:lpstr>
      <vt:lpstr>Loan forgiveness expansion  Aging &amp; Long Term Care Committee  HF 614 and HF 627</vt:lpstr>
      <vt:lpstr>PowerPoint Presentation</vt:lpstr>
      <vt:lpstr>PowerPoint Presentation</vt:lpstr>
      <vt:lpstr>PowerPoint Presentation</vt:lpstr>
      <vt:lpstr>What the bills do</vt:lpstr>
      <vt:lpstr>Minnesota Loan Forgiveness Program</vt:lpstr>
    </vt:vector>
  </TitlesOfParts>
  <Company>Minnesota Department of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Aguilar</dc:creator>
  <cp:lastModifiedBy>Mark Schoenbaum</cp:lastModifiedBy>
  <cp:revision>28</cp:revision>
  <dcterms:created xsi:type="dcterms:W3CDTF">2011-04-19T16:01:10Z</dcterms:created>
  <dcterms:modified xsi:type="dcterms:W3CDTF">2015-02-10T21:32:14Z</dcterms:modified>
</cp:coreProperties>
</file>