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8" r:id="rId3"/>
    <p:sldId id="269" r:id="rId4"/>
    <p:sldId id="261" r:id="rId5"/>
    <p:sldId id="262" r:id="rId6"/>
    <p:sldId id="271" r:id="rId7"/>
    <p:sldId id="272" r:id="rId8"/>
    <p:sldId id="264" r:id="rId9"/>
    <p:sldId id="265" r:id="rId10"/>
    <p:sldId id="266" r:id="rId11"/>
    <p:sldId id="267"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942" autoAdjust="0"/>
  </p:normalViewPr>
  <p:slideViewPr>
    <p:cSldViewPr snapToGrid="0">
      <p:cViewPr varScale="1">
        <p:scale>
          <a:sx n="58" d="100"/>
          <a:sy n="58" d="100"/>
        </p:scale>
        <p:origin x="11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Average Probation Terms </a:t>
            </a:r>
          </a:p>
          <a:p>
            <a:pPr>
              <a:defRPr sz="1800"/>
            </a:pPr>
            <a:r>
              <a:rPr lang="en-US" sz="1800" dirty="0"/>
              <a:t>by Severity Level (2013-15)</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Sheet1!$B$4</c:f>
              <c:strCache>
                <c:ptCount val="1"/>
                <c:pt idx="0">
                  <c:v>Mean</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1</c:v>
                </c:pt>
                <c:pt idx="1">
                  <c:v>2</c:v>
                </c:pt>
                <c:pt idx="2">
                  <c:v>3</c:v>
                </c:pt>
                <c:pt idx="3">
                  <c:v>4</c:v>
                </c:pt>
                <c:pt idx="4">
                  <c:v>5</c:v>
                </c:pt>
                <c:pt idx="5">
                  <c:v>6</c:v>
                </c:pt>
                <c:pt idx="6">
                  <c:v>7</c:v>
                </c:pt>
                <c:pt idx="7">
                  <c:v>8</c:v>
                </c:pt>
                <c:pt idx="8">
                  <c:v>9</c:v>
                </c:pt>
              </c:strCache>
            </c:strRef>
          </c:cat>
          <c:val>
            <c:numRef>
              <c:f>Sheet1!$B$5:$B$13</c:f>
              <c:numCache>
                <c:formatCode>0</c:formatCode>
                <c:ptCount val="9"/>
                <c:pt idx="0">
                  <c:v>31.397577745196486</c:v>
                </c:pt>
                <c:pt idx="1">
                  <c:v>45.536115385274449</c:v>
                </c:pt>
                <c:pt idx="2">
                  <c:v>50.003130261092807</c:v>
                </c:pt>
                <c:pt idx="3">
                  <c:v>44.911042692276602</c:v>
                </c:pt>
                <c:pt idx="4">
                  <c:v>67.239701571792821</c:v>
                </c:pt>
                <c:pt idx="5">
                  <c:v>75.01376231430794</c:v>
                </c:pt>
                <c:pt idx="6">
                  <c:v>58.6852901318221</c:v>
                </c:pt>
                <c:pt idx="7">
                  <c:v>55.943701013190541</c:v>
                </c:pt>
                <c:pt idx="8">
                  <c:v>76.631694790902287</c:v>
                </c:pt>
              </c:numCache>
            </c:numRef>
          </c:val>
          <c:extLst>
            <c:ext xmlns:c16="http://schemas.microsoft.com/office/drawing/2014/chart" uri="{C3380CC4-5D6E-409C-BE32-E72D297353CC}">
              <c16:uniqueId val="{00000000-E20B-4CF2-BCDA-3B3E5AA5822A}"/>
            </c:ext>
          </c:extLst>
        </c:ser>
        <c:dLbls>
          <c:showLegendKey val="0"/>
          <c:showVal val="1"/>
          <c:showCatName val="0"/>
          <c:showSerName val="0"/>
          <c:showPercent val="0"/>
          <c:showBubbleSize val="0"/>
        </c:dLbls>
        <c:gapWidth val="150"/>
        <c:shape val="box"/>
        <c:axId val="468994240"/>
        <c:axId val="468994896"/>
        <c:axId val="0"/>
      </c:bar3DChart>
      <c:catAx>
        <c:axId val="4689942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t>Severity Level</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8994896"/>
        <c:crosses val="autoZero"/>
        <c:auto val="1"/>
        <c:lblAlgn val="ctr"/>
        <c:lblOffset val="100"/>
        <c:noMultiLvlLbl val="0"/>
      </c:catAx>
      <c:valAx>
        <c:axId val="468994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t>Average Months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8994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Average </a:t>
            </a:r>
            <a:r>
              <a:rPr lang="en-US" sz="1800" dirty="0" smtClean="0"/>
              <a:t>Probation Terms </a:t>
            </a:r>
            <a:endParaRPr lang="en-US" sz="1800" dirty="0"/>
          </a:p>
          <a:p>
            <a:pPr>
              <a:defRPr sz="1800"/>
            </a:pPr>
            <a:r>
              <a:rPr lang="en-US" sz="1800" dirty="0"/>
              <a:t>by Criminal History Score (2013-15)</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Sheet1!$B$31</c:f>
              <c:strCache>
                <c:ptCount val="1"/>
                <c:pt idx="0">
                  <c:v>Mean</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Sheet1!$A$32:$A$38</c:f>
              <c:strCache>
                <c:ptCount val="7"/>
                <c:pt idx="0">
                  <c:v>0</c:v>
                </c:pt>
                <c:pt idx="1">
                  <c:v>1</c:v>
                </c:pt>
                <c:pt idx="2">
                  <c:v>2</c:v>
                </c:pt>
                <c:pt idx="3">
                  <c:v>3</c:v>
                </c:pt>
                <c:pt idx="4">
                  <c:v>4</c:v>
                </c:pt>
                <c:pt idx="5">
                  <c:v>5</c:v>
                </c:pt>
                <c:pt idx="6">
                  <c:v>6</c:v>
                </c:pt>
              </c:strCache>
            </c:strRef>
          </c:cat>
          <c:val>
            <c:numRef>
              <c:f>Sheet1!$B$32:$B$38</c:f>
              <c:numCache>
                <c:formatCode>0</c:formatCode>
                <c:ptCount val="7"/>
                <c:pt idx="0">
                  <c:v>64.087150479399881</c:v>
                </c:pt>
                <c:pt idx="1">
                  <c:v>60.046768557634252</c:v>
                </c:pt>
                <c:pt idx="2">
                  <c:v>53.349513013618235</c:v>
                </c:pt>
                <c:pt idx="3">
                  <c:v>43.411644411342174</c:v>
                </c:pt>
                <c:pt idx="4">
                  <c:v>30.700207703927571</c:v>
                </c:pt>
                <c:pt idx="5">
                  <c:v>27.219619014732952</c:v>
                </c:pt>
                <c:pt idx="6">
                  <c:v>13.183983468060543</c:v>
                </c:pt>
              </c:numCache>
            </c:numRef>
          </c:val>
          <c:extLst>
            <c:ext xmlns:c16="http://schemas.microsoft.com/office/drawing/2014/chart" uri="{C3380CC4-5D6E-409C-BE32-E72D297353CC}">
              <c16:uniqueId val="{00000000-AECB-43B4-B851-F94A19D8C31C}"/>
            </c:ext>
          </c:extLst>
        </c:ser>
        <c:dLbls>
          <c:showLegendKey val="0"/>
          <c:showVal val="1"/>
          <c:showCatName val="0"/>
          <c:showSerName val="0"/>
          <c:showPercent val="0"/>
          <c:showBubbleSize val="0"/>
        </c:dLbls>
        <c:gapWidth val="150"/>
        <c:shape val="box"/>
        <c:axId val="467160152"/>
        <c:axId val="467154904"/>
        <c:axId val="0"/>
      </c:bar3DChart>
      <c:catAx>
        <c:axId val="46716015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t>Criminal History</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7154904"/>
        <c:crosses val="autoZero"/>
        <c:auto val="1"/>
        <c:lblAlgn val="ctr"/>
        <c:lblOffset val="100"/>
        <c:noMultiLvlLbl val="0"/>
      </c:catAx>
      <c:valAx>
        <c:axId val="467154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t>Average Months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71601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7016A-DCFB-4AE4-AF37-00F910A0EF71}" type="datetimeFigureOut">
              <a:rPr lang="en-US" smtClean="0"/>
              <a:t>2/13/2019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1A250-414B-4960-B4FF-D9CCDC4B8660}" type="slidenum">
              <a:rPr lang="en-US" smtClean="0"/>
              <a:t>‹#›</a:t>
            </a:fld>
            <a:endParaRPr lang="en-US" dirty="0"/>
          </a:p>
        </p:txBody>
      </p:sp>
    </p:spTree>
    <p:extLst>
      <p:ext uri="{BB962C8B-B14F-4D97-AF65-F5344CB8AC3E}">
        <p14:creationId xmlns:p14="http://schemas.microsoft.com/office/powerpoint/2010/main" val="147941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ACA1A-545E-4F41-9E3E-BE8106B7BBBE}" type="slidenum">
              <a:rPr lang="en-US" smtClean="0"/>
              <a:t>3</a:t>
            </a:fld>
            <a:endParaRPr lang="en-US" dirty="0"/>
          </a:p>
        </p:txBody>
      </p:sp>
    </p:spTree>
    <p:extLst>
      <p:ext uri="{BB962C8B-B14F-4D97-AF65-F5344CB8AC3E}">
        <p14:creationId xmlns:p14="http://schemas.microsoft.com/office/powerpoint/2010/main" val="366424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Nevada is the newest</a:t>
            </a:r>
            <a:r>
              <a:rPr lang="en-US" baseline="0" dirty="0" smtClean="0"/>
              <a:t> state to establish a sentencing commission. The most recent were Michigan and Massachusetts, both of which  in 2014 reconstituted commissions that had gone dormant.  The most recent state to establish a completely new commission was Connecticut, in 2011. </a:t>
            </a:r>
            <a:endParaRPr lang="en-US" dirty="0"/>
          </a:p>
        </p:txBody>
      </p:sp>
      <p:sp>
        <p:nvSpPr>
          <p:cNvPr id="4" name="Slide Number Placeholder 3"/>
          <p:cNvSpPr>
            <a:spLocks noGrp="1"/>
          </p:cNvSpPr>
          <p:nvPr>
            <p:ph type="sldNum" sz="quarter" idx="10"/>
          </p:nvPr>
        </p:nvSpPr>
        <p:spPr/>
        <p:txBody>
          <a:bodyPr/>
          <a:lstStyle/>
          <a:p>
            <a:fld id="{7F3ACA1A-545E-4F41-9E3E-BE8106B7BBBE}" type="slidenum">
              <a:rPr lang="en-US" smtClean="0"/>
              <a:t>4</a:t>
            </a:fld>
            <a:endParaRPr lang="en-US" dirty="0"/>
          </a:p>
        </p:txBody>
      </p:sp>
    </p:spTree>
    <p:extLst>
      <p:ext uri="{BB962C8B-B14F-4D97-AF65-F5344CB8AC3E}">
        <p14:creationId xmlns:p14="http://schemas.microsoft.com/office/powerpoint/2010/main" val="222165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ACA1A-545E-4F41-9E3E-BE8106B7BBBE}" type="slidenum">
              <a:rPr lang="en-US" smtClean="0"/>
              <a:t>12</a:t>
            </a:fld>
            <a:endParaRPr lang="en-US" dirty="0"/>
          </a:p>
        </p:txBody>
      </p:sp>
    </p:spTree>
    <p:extLst>
      <p:ext uri="{BB962C8B-B14F-4D97-AF65-F5344CB8AC3E}">
        <p14:creationId xmlns:p14="http://schemas.microsoft.com/office/powerpoint/2010/main" val="392674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D7383F-09E0-4490-965E-D36037914716}" type="datetime1">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9FB60-DA15-43F1-9FAD-6D243769697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53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492E7E-97E9-4FC9-BD5C-5ACADAEBEF98}" type="datetime1">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112251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4714E-8CA5-49F7-9C25-45B801D73E8B}" type="datetime1">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152506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A3C485-2753-4818-A04B-7306693ECD90}" type="datetime1">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78844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AFEA5-B3B2-4623-8A42-4B433E088819}" type="datetime1">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9FB60-DA15-43F1-9FAD-6D243769697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0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4A55EB-264E-4492-B1D0-605547F15C91}" type="datetime1">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370598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16D796-5A20-434E-AB97-642CD2A0D662}" type="datetime1">
              <a:rPr lang="en-US" smtClean="0"/>
              <a:t>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7998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432D06-8215-409B-B1F6-5EB9889C96E9}" type="datetime1">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12798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9A18D9-391A-473C-8845-4EFB607EA374}" type="datetime1">
              <a:rPr lang="en-US" smtClean="0"/>
              <a:t>2/13/2019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232046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1D92AC-52FB-43B6-8810-B7D4C96B7343}" type="datetime1">
              <a:rPr lang="en-US" smtClean="0"/>
              <a:t>2/13/2019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29FB60-DA15-43F1-9FAD-6D243769697F}" type="slidenum">
              <a:rPr lang="en-US" smtClean="0"/>
              <a:t>‹#›</a:t>
            </a:fld>
            <a:endParaRPr lang="en-US" dirty="0"/>
          </a:p>
        </p:txBody>
      </p:sp>
    </p:spTree>
    <p:extLst>
      <p:ext uri="{BB962C8B-B14F-4D97-AF65-F5344CB8AC3E}">
        <p14:creationId xmlns:p14="http://schemas.microsoft.com/office/powerpoint/2010/main" val="394574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F53A14-8562-4EE2-8E07-4F8967394CB1}" type="datetime1">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9FB60-DA15-43F1-9FAD-6D243769697F}" type="slidenum">
              <a:rPr lang="en-US" smtClean="0"/>
              <a:t>‹#›</a:t>
            </a:fld>
            <a:endParaRPr lang="en-US" dirty="0"/>
          </a:p>
        </p:txBody>
      </p:sp>
    </p:spTree>
    <p:extLst>
      <p:ext uri="{BB962C8B-B14F-4D97-AF65-F5344CB8AC3E}">
        <p14:creationId xmlns:p14="http://schemas.microsoft.com/office/powerpoint/2010/main" val="65254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CCE474-787C-43FA-BC0D-DFC3828ADE4F}" type="datetime1">
              <a:rPr lang="en-US" smtClean="0"/>
              <a:t>2/13/2019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29FB60-DA15-43F1-9FAD-6D243769697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526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mitch093@umn.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Sentencing Commission Mandates and Probation Guidelines	</a:t>
            </a:r>
            <a:endParaRPr lang="en-US" sz="6600" dirty="0"/>
          </a:p>
        </p:txBody>
      </p:sp>
      <p:sp>
        <p:nvSpPr>
          <p:cNvPr id="3" name="Subtitle 2"/>
          <p:cNvSpPr>
            <a:spLocks noGrp="1"/>
          </p:cNvSpPr>
          <p:nvPr>
            <p:ph type="subTitle" idx="1"/>
          </p:nvPr>
        </p:nvSpPr>
        <p:spPr/>
        <p:txBody>
          <a:bodyPr>
            <a:normAutofit/>
          </a:bodyPr>
          <a:lstStyle/>
          <a:p>
            <a:pPr>
              <a:spcBef>
                <a:spcPts val="0"/>
              </a:spcBef>
              <a:spcAft>
                <a:spcPts val="0"/>
              </a:spcAft>
            </a:pPr>
            <a:r>
              <a:rPr lang="en-US" dirty="0" smtClean="0"/>
              <a:t>Kelly Mitchell, Executive Director</a:t>
            </a:r>
          </a:p>
          <a:p>
            <a:pPr>
              <a:spcBef>
                <a:spcPts val="0"/>
              </a:spcBef>
              <a:spcAft>
                <a:spcPts val="0"/>
              </a:spcAft>
            </a:pPr>
            <a:r>
              <a:rPr lang="en-US" sz="1600" dirty="0" smtClean="0"/>
              <a:t>Robina Institute of Criminal Law and Criminal Justice</a:t>
            </a:r>
          </a:p>
          <a:p>
            <a:pPr>
              <a:spcBef>
                <a:spcPts val="0"/>
              </a:spcBef>
              <a:spcAft>
                <a:spcPts val="0"/>
              </a:spcAft>
            </a:pPr>
            <a:r>
              <a:rPr lang="en-US" sz="1600" dirty="0" smtClean="0"/>
              <a:t>University of Minnesota Law School </a:t>
            </a:r>
            <a:endParaRPr lang="en-US" sz="1600" dirty="0"/>
          </a:p>
        </p:txBody>
      </p:sp>
      <p:sp>
        <p:nvSpPr>
          <p:cNvPr id="4" name="Slide Number Placeholder 3"/>
          <p:cNvSpPr>
            <a:spLocks noGrp="1"/>
          </p:cNvSpPr>
          <p:nvPr>
            <p:ph type="sldNum" sz="quarter" idx="12"/>
          </p:nvPr>
        </p:nvSpPr>
        <p:spPr/>
        <p:txBody>
          <a:bodyPr/>
          <a:lstStyle/>
          <a:p>
            <a:fld id="{6A29FB60-DA15-43F1-9FAD-6D243769697F}" type="slidenum">
              <a:rPr lang="en-US" smtClean="0"/>
              <a:t>1</a:t>
            </a:fld>
            <a:endParaRPr lang="en-US" dirty="0"/>
          </a:p>
        </p:txBody>
      </p:sp>
    </p:spTree>
    <p:extLst>
      <p:ext uri="{BB962C8B-B14F-4D97-AF65-F5344CB8AC3E}">
        <p14:creationId xmlns:p14="http://schemas.microsoft.com/office/powerpoint/2010/main" val="183163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Both states allow for longer probation terms</a:t>
            </a:r>
            <a:endParaRPr lang="en-US" sz="3600" dirty="0"/>
          </a:p>
        </p:txBody>
      </p:sp>
      <p:sp>
        <p:nvSpPr>
          <p:cNvPr id="3" name="Text Placeholder 2"/>
          <p:cNvSpPr>
            <a:spLocks noGrp="1"/>
          </p:cNvSpPr>
          <p:nvPr>
            <p:ph type="body" idx="1"/>
          </p:nvPr>
        </p:nvSpPr>
        <p:spPr/>
        <p:txBody>
          <a:bodyPr/>
          <a:lstStyle/>
          <a:p>
            <a:r>
              <a:rPr lang="en-US" dirty="0" smtClean="0"/>
              <a:t>Oregon</a:t>
            </a:r>
            <a:endParaRPr lang="en-US" dirty="0"/>
          </a:p>
        </p:txBody>
      </p:sp>
      <p:sp>
        <p:nvSpPr>
          <p:cNvPr id="4" name="Content Placeholder 3"/>
          <p:cNvSpPr>
            <a:spLocks noGrp="1"/>
          </p:cNvSpPr>
          <p:nvPr>
            <p:ph sz="half" idx="2"/>
          </p:nvPr>
        </p:nvSpPr>
        <p:spPr/>
        <p:txBody>
          <a:bodyPr/>
          <a:lstStyle/>
          <a:p>
            <a:r>
              <a:rPr lang="en-US" dirty="0"/>
              <a:t>(b) Subject to subsection (e) of this section, the sentencing judge may </a:t>
            </a:r>
            <a:r>
              <a:rPr lang="en-US" u="sng" dirty="0"/>
              <a:t>by departure </a:t>
            </a:r>
            <a:r>
              <a:rPr lang="en-US" dirty="0"/>
              <a:t>impose a greater term of supervised probation when necessary to ensure that the conditions and purposes of probation are met</a:t>
            </a:r>
            <a:r>
              <a:rPr lang="en-US" dirty="0" smtClean="0"/>
              <a:t>;</a:t>
            </a:r>
          </a:p>
          <a:p>
            <a:endParaRPr lang="en-US" dirty="0"/>
          </a:p>
          <a:p>
            <a:r>
              <a:rPr lang="en-US" dirty="0" smtClean="0"/>
              <a:t>Note: The max depart column on the grid shows the maximum amount of time that may be added to presumptive probation terms.</a:t>
            </a:r>
            <a:endParaRPr lang="en-US" dirty="0"/>
          </a:p>
        </p:txBody>
      </p:sp>
      <p:sp>
        <p:nvSpPr>
          <p:cNvPr id="5" name="Text Placeholder 4"/>
          <p:cNvSpPr>
            <a:spLocks noGrp="1"/>
          </p:cNvSpPr>
          <p:nvPr>
            <p:ph type="body" sz="quarter" idx="3"/>
          </p:nvPr>
        </p:nvSpPr>
        <p:spPr/>
        <p:txBody>
          <a:bodyPr/>
          <a:lstStyle/>
          <a:p>
            <a:r>
              <a:rPr lang="en-US" dirty="0" smtClean="0"/>
              <a:t>Kansas</a:t>
            </a:r>
            <a:endParaRPr lang="en-US" dirty="0"/>
          </a:p>
        </p:txBody>
      </p:sp>
      <p:sp>
        <p:nvSpPr>
          <p:cNvPr id="6" name="Content Placeholder 5"/>
          <p:cNvSpPr>
            <a:spLocks noGrp="1"/>
          </p:cNvSpPr>
          <p:nvPr>
            <p:ph sz="quarter" idx="4"/>
          </p:nvPr>
        </p:nvSpPr>
        <p:spPr/>
        <p:txBody>
          <a:bodyPr>
            <a:normAutofit/>
          </a:bodyPr>
          <a:lstStyle/>
          <a:p>
            <a:r>
              <a:rPr lang="en-US" dirty="0"/>
              <a:t>5) if the court finds and sets forth with particularity the reasons for finding that the safety of the members of the public will be jeopardized or that the welfare of the inmate will not be served by the length of the probation terms provided in subsections (c)(3) and (c)(4), the court may impose a longer period of probation. </a:t>
            </a:r>
            <a:r>
              <a:rPr lang="en-US" u="sng" dirty="0"/>
              <a:t>Such an increase shall not be considered a departure</a:t>
            </a:r>
            <a:r>
              <a:rPr lang="en-US" dirty="0"/>
              <a:t> and shall not be subject to appeal;</a:t>
            </a:r>
          </a:p>
        </p:txBody>
      </p:sp>
      <p:sp>
        <p:nvSpPr>
          <p:cNvPr id="7" name="Slide Number Placeholder 6"/>
          <p:cNvSpPr>
            <a:spLocks noGrp="1"/>
          </p:cNvSpPr>
          <p:nvPr>
            <p:ph type="sldNum" sz="quarter" idx="12"/>
          </p:nvPr>
        </p:nvSpPr>
        <p:spPr/>
        <p:txBody>
          <a:bodyPr/>
          <a:lstStyle/>
          <a:p>
            <a:fld id="{6A29FB60-DA15-43F1-9FAD-6D243769697F}" type="slidenum">
              <a:rPr lang="en-US" smtClean="0"/>
              <a:t>10</a:t>
            </a:fld>
            <a:endParaRPr lang="en-US" dirty="0"/>
          </a:p>
        </p:txBody>
      </p:sp>
    </p:spTree>
    <p:extLst>
      <p:ext uri="{BB962C8B-B14F-4D97-AF65-F5344CB8AC3E}">
        <p14:creationId xmlns:p14="http://schemas.microsoft.com/office/powerpoint/2010/main" val="217250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Both states have additional nuanced rules</a:t>
            </a:r>
            <a:endParaRPr lang="en-US" sz="4000" dirty="0"/>
          </a:p>
        </p:txBody>
      </p:sp>
      <p:sp>
        <p:nvSpPr>
          <p:cNvPr id="7" name="Text Placeholder 6"/>
          <p:cNvSpPr>
            <a:spLocks noGrp="1"/>
          </p:cNvSpPr>
          <p:nvPr>
            <p:ph type="body" idx="1"/>
          </p:nvPr>
        </p:nvSpPr>
        <p:spPr/>
        <p:txBody>
          <a:bodyPr/>
          <a:lstStyle/>
          <a:p>
            <a:r>
              <a:rPr lang="en-US" dirty="0" smtClean="0"/>
              <a:t>Oregon	</a:t>
            </a:r>
            <a:endParaRPr lang="en-US" dirty="0"/>
          </a:p>
        </p:txBody>
      </p:sp>
      <p:sp>
        <p:nvSpPr>
          <p:cNvPr id="8" name="Content Placeholder 7"/>
          <p:cNvSpPr>
            <a:spLocks noGrp="1"/>
          </p:cNvSpPr>
          <p:nvPr>
            <p:ph sz="half" idx="2"/>
          </p:nvPr>
        </p:nvSpPr>
        <p:spPr/>
        <p:txBody>
          <a:bodyPr/>
          <a:lstStyle/>
          <a:p>
            <a:pPr marL="231775" indent="-231775">
              <a:buFont typeface="Arial" panose="020B0604020202020204" pitchFamily="34" charset="0"/>
              <a:buChar char="•"/>
            </a:pPr>
            <a:r>
              <a:rPr lang="en-US" dirty="0" smtClean="0"/>
              <a:t>Probation terms for certain sex offenses are 5 years up to the statutory maximum.</a:t>
            </a:r>
          </a:p>
          <a:p>
            <a:pPr marL="231775" indent="-231775">
              <a:buFont typeface="Arial" panose="020B0604020202020204" pitchFamily="34" charset="0"/>
              <a:buChar char="•"/>
            </a:pPr>
            <a:r>
              <a:rPr lang="en-US" dirty="0" smtClean="0"/>
              <a:t>Time on probation tolls when a person absconds.</a:t>
            </a:r>
            <a:endParaRPr lang="en-US" dirty="0"/>
          </a:p>
        </p:txBody>
      </p:sp>
      <p:sp>
        <p:nvSpPr>
          <p:cNvPr id="9" name="Text Placeholder 8"/>
          <p:cNvSpPr>
            <a:spLocks noGrp="1"/>
          </p:cNvSpPr>
          <p:nvPr>
            <p:ph type="body" sz="quarter" idx="3"/>
          </p:nvPr>
        </p:nvSpPr>
        <p:spPr/>
        <p:txBody>
          <a:bodyPr/>
          <a:lstStyle/>
          <a:p>
            <a:r>
              <a:rPr lang="en-US" dirty="0" smtClean="0"/>
              <a:t>Kansas</a:t>
            </a:r>
            <a:endParaRPr lang="en-US" dirty="0"/>
          </a:p>
        </p:txBody>
      </p:sp>
      <p:sp>
        <p:nvSpPr>
          <p:cNvPr id="10" name="Content Placeholder 9"/>
          <p:cNvSpPr>
            <a:spLocks noGrp="1"/>
          </p:cNvSpPr>
          <p:nvPr>
            <p:ph sz="quarter" idx="4"/>
          </p:nvPr>
        </p:nvSpPr>
        <p:spPr/>
        <p:txBody>
          <a:bodyPr/>
          <a:lstStyle/>
          <a:p>
            <a:pPr marL="231775" indent="-231775">
              <a:buFont typeface="Arial" panose="020B0604020202020204" pitchFamily="34" charset="0"/>
              <a:buChar char="•"/>
            </a:pPr>
            <a:r>
              <a:rPr lang="en-US" dirty="0" smtClean="0"/>
              <a:t>Court can extend probation at a modification hearing, upon a finding of judicial necessity, for up to 5 years or the maximum sentence that could be imposed.</a:t>
            </a:r>
          </a:p>
          <a:p>
            <a:pPr marL="231775" indent="-231775">
              <a:buFont typeface="Arial" panose="020B0604020202020204" pitchFamily="34" charset="0"/>
              <a:buChar char="•"/>
            </a:pPr>
            <a:r>
              <a:rPr lang="en-US" dirty="0" smtClean="0"/>
              <a:t>Court can extend probation for nonpayment of child support or restitution. </a:t>
            </a:r>
          </a:p>
          <a:p>
            <a:pPr marL="231775" indent="-231775">
              <a:buFont typeface="Arial" panose="020B0604020202020204" pitchFamily="34" charset="0"/>
              <a:buChar char="•"/>
            </a:pPr>
            <a:r>
              <a:rPr lang="en-US" dirty="0" smtClean="0"/>
              <a:t>Multiple probation sentences must be concurrent (cannot be aggregated or served consecutively).</a:t>
            </a:r>
            <a:endParaRPr lang="en-US" dirty="0"/>
          </a:p>
        </p:txBody>
      </p:sp>
      <p:sp>
        <p:nvSpPr>
          <p:cNvPr id="2" name="Slide Number Placeholder 1"/>
          <p:cNvSpPr>
            <a:spLocks noGrp="1"/>
          </p:cNvSpPr>
          <p:nvPr>
            <p:ph type="sldNum" sz="quarter" idx="12"/>
          </p:nvPr>
        </p:nvSpPr>
        <p:spPr/>
        <p:txBody>
          <a:bodyPr/>
          <a:lstStyle/>
          <a:p>
            <a:fld id="{6A29FB60-DA15-43F1-9FAD-6D243769697F}" type="slidenum">
              <a:rPr lang="en-US" smtClean="0"/>
              <a:t>11</a:t>
            </a:fld>
            <a:endParaRPr lang="en-US" dirty="0"/>
          </a:p>
        </p:txBody>
      </p:sp>
    </p:spTree>
    <p:extLst>
      <p:ext uri="{BB962C8B-B14F-4D97-AF65-F5344CB8AC3E}">
        <p14:creationId xmlns:p14="http://schemas.microsoft.com/office/powerpoint/2010/main" val="334740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Content Placeholder 3"/>
          <p:cNvSpPr>
            <a:spLocks noGrp="1"/>
          </p:cNvSpPr>
          <p:nvPr>
            <p:ph idx="1"/>
          </p:nvPr>
        </p:nvSpPr>
        <p:spPr/>
        <p:txBody>
          <a:bodyPr>
            <a:normAutofit/>
          </a:bodyPr>
          <a:lstStyle/>
          <a:p>
            <a:pPr marL="0" indent="0">
              <a:buNone/>
            </a:pPr>
            <a:r>
              <a:rPr lang="en-US" sz="2400" dirty="0" smtClean="0"/>
              <a:t>Contact Information:</a:t>
            </a:r>
          </a:p>
          <a:p>
            <a:pPr marL="0" indent="0">
              <a:lnSpc>
                <a:spcPct val="100000"/>
              </a:lnSpc>
              <a:spcBef>
                <a:spcPts val="0"/>
              </a:spcBef>
              <a:spcAft>
                <a:spcPts val="0"/>
              </a:spcAft>
              <a:buNone/>
            </a:pPr>
            <a:endParaRPr lang="en-US" sz="2400" dirty="0" smtClean="0"/>
          </a:p>
          <a:p>
            <a:pPr marL="0" indent="0">
              <a:lnSpc>
                <a:spcPct val="100000"/>
              </a:lnSpc>
              <a:spcBef>
                <a:spcPts val="0"/>
              </a:spcBef>
              <a:spcAft>
                <a:spcPts val="0"/>
              </a:spcAft>
              <a:buNone/>
            </a:pPr>
            <a:r>
              <a:rPr lang="en-US" sz="2400" dirty="0" smtClean="0"/>
              <a:t>Kelly Mitchell, Robina Institute</a:t>
            </a:r>
          </a:p>
          <a:p>
            <a:pPr marL="0" indent="0">
              <a:lnSpc>
                <a:spcPct val="100000"/>
              </a:lnSpc>
              <a:spcBef>
                <a:spcPts val="0"/>
              </a:spcBef>
              <a:spcAft>
                <a:spcPts val="0"/>
              </a:spcAft>
              <a:buNone/>
            </a:pPr>
            <a:r>
              <a:rPr lang="en-US" sz="2400" dirty="0" smtClean="0"/>
              <a:t>229 19</a:t>
            </a:r>
            <a:r>
              <a:rPr lang="en-US" sz="2400" baseline="30000" dirty="0" smtClean="0"/>
              <a:t>th</a:t>
            </a:r>
            <a:r>
              <a:rPr lang="en-US" sz="2400" dirty="0" smtClean="0"/>
              <a:t> Avenue South</a:t>
            </a:r>
          </a:p>
          <a:p>
            <a:pPr marL="0" indent="0">
              <a:lnSpc>
                <a:spcPct val="100000"/>
              </a:lnSpc>
              <a:spcBef>
                <a:spcPts val="0"/>
              </a:spcBef>
              <a:spcAft>
                <a:spcPts val="0"/>
              </a:spcAft>
              <a:buNone/>
            </a:pPr>
            <a:r>
              <a:rPr lang="en-US" sz="2400" dirty="0" smtClean="0"/>
              <a:t>Minneapolis, MN 55455</a:t>
            </a:r>
          </a:p>
          <a:p>
            <a:pPr marL="0" indent="0">
              <a:lnSpc>
                <a:spcPct val="100000"/>
              </a:lnSpc>
              <a:spcBef>
                <a:spcPts val="0"/>
              </a:spcBef>
              <a:spcAft>
                <a:spcPts val="0"/>
              </a:spcAft>
              <a:buNone/>
            </a:pPr>
            <a:r>
              <a:rPr lang="en-US" sz="2400" dirty="0" smtClean="0"/>
              <a:t>(612) 626-4736</a:t>
            </a:r>
          </a:p>
          <a:p>
            <a:pPr marL="0" indent="0">
              <a:lnSpc>
                <a:spcPct val="100000"/>
              </a:lnSpc>
              <a:spcBef>
                <a:spcPts val="0"/>
              </a:spcBef>
              <a:spcAft>
                <a:spcPts val="0"/>
              </a:spcAft>
              <a:buNone/>
            </a:pPr>
            <a:r>
              <a:rPr lang="en-US" sz="2400" dirty="0" smtClean="0">
                <a:hlinkClick r:id="rId3"/>
              </a:rPr>
              <a:t>mitch093@umn.edu</a:t>
            </a:r>
            <a:endParaRPr lang="en-US" sz="2400" dirty="0" smtClean="0"/>
          </a:p>
          <a:p>
            <a:pPr marL="0" indent="0">
              <a:lnSpc>
                <a:spcPct val="100000"/>
              </a:lnSpc>
              <a:spcBef>
                <a:spcPts val="0"/>
              </a:spcBef>
              <a:spcAft>
                <a:spcPts val="0"/>
              </a:spcAft>
              <a:buNone/>
            </a:pPr>
            <a:endParaRPr lang="en-US" sz="2400" dirty="0"/>
          </a:p>
          <a:p>
            <a:pPr marL="0" indent="0">
              <a:buNone/>
            </a:pPr>
            <a:r>
              <a:rPr lang="en-US" sz="2800" dirty="0"/>
              <a:t>Visit the Sentencing Guidelines Resource Center</a:t>
            </a:r>
          </a:p>
          <a:p>
            <a:pPr marL="292608" lvl="1" indent="0">
              <a:buNone/>
            </a:pPr>
            <a:r>
              <a:rPr lang="en-US" sz="2600" dirty="0" smtClean="0"/>
              <a:t>sentencing.umn.edu</a:t>
            </a:r>
          </a:p>
          <a:p>
            <a:pPr marL="292608" lvl="1" indent="0">
              <a:buNone/>
            </a:pPr>
            <a:endParaRPr lang="en-US" sz="2600" dirty="0"/>
          </a:p>
          <a:p>
            <a:pPr marL="0" indent="0">
              <a:lnSpc>
                <a:spcPct val="100000"/>
              </a:lnSpc>
              <a:spcBef>
                <a:spcPts val="0"/>
              </a:spcBef>
              <a:spcAft>
                <a:spcPts val="0"/>
              </a:spcAft>
              <a:buNone/>
            </a:pPr>
            <a:endParaRPr lang="en-US"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985" y="5966007"/>
            <a:ext cx="2698015" cy="874764"/>
          </a:xfrm>
          <a:prstGeom prst="rect">
            <a:avLst/>
          </a:prstGeom>
        </p:spPr>
      </p:pic>
      <p:sp>
        <p:nvSpPr>
          <p:cNvPr id="6" name="Slide Number Placeholder 5"/>
          <p:cNvSpPr>
            <a:spLocks noGrp="1"/>
          </p:cNvSpPr>
          <p:nvPr>
            <p:ph type="sldNum" sz="quarter" idx="12"/>
          </p:nvPr>
        </p:nvSpPr>
        <p:spPr>
          <a:xfrm>
            <a:off x="214592" y="6403389"/>
            <a:ext cx="564342" cy="437382"/>
          </a:xfrm>
        </p:spPr>
        <p:txBody>
          <a:bodyPr/>
          <a:lstStyle/>
          <a:p>
            <a:fld id="{9D8C8E3F-DB56-4255-A96F-1267E53D69CF}" type="slidenum">
              <a:rPr lang="en-US" smtClean="0"/>
              <a:t>12</a:t>
            </a:fld>
            <a:endParaRPr lang="en-US" dirty="0"/>
          </a:p>
        </p:txBody>
      </p:sp>
    </p:spTree>
    <p:extLst>
      <p:ext uri="{BB962C8B-B14F-4D97-AF65-F5344CB8AC3E}">
        <p14:creationId xmlns:p14="http://schemas.microsoft.com/office/powerpoint/2010/main" val="1714416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HF 997</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t>Expands the mandate of the Sentencing Guidelines Commission to require the commission to collect, analyze, and report on probation outcomes and recidivism.</a:t>
            </a:r>
          </a:p>
          <a:p>
            <a:pPr marL="457200" indent="-457200">
              <a:buFont typeface="+mj-lt"/>
              <a:buAutoNum type="arabicPeriod"/>
            </a:pPr>
            <a:r>
              <a:rPr lang="en-US" sz="3200" dirty="0"/>
              <a:t>Directs the Sentencing Guidelines Commission to develop probation guidelines</a:t>
            </a:r>
            <a:r>
              <a:rPr lang="en-US" sz="3200" dirty="0" smtClean="0"/>
              <a:t>.</a:t>
            </a:r>
            <a:endParaRPr lang="en-US" sz="3200" dirty="0"/>
          </a:p>
        </p:txBody>
      </p:sp>
      <p:sp>
        <p:nvSpPr>
          <p:cNvPr id="2" name="Slide Number Placeholder 1"/>
          <p:cNvSpPr>
            <a:spLocks noGrp="1"/>
          </p:cNvSpPr>
          <p:nvPr>
            <p:ph type="sldNum" sz="quarter" idx="12"/>
          </p:nvPr>
        </p:nvSpPr>
        <p:spPr/>
        <p:txBody>
          <a:bodyPr/>
          <a:lstStyle/>
          <a:p>
            <a:fld id="{6A29FB60-DA15-43F1-9FAD-6D243769697F}" type="slidenum">
              <a:rPr lang="en-US" smtClean="0"/>
              <a:t>2</a:t>
            </a:fld>
            <a:endParaRPr lang="en-US" dirty="0"/>
          </a:p>
        </p:txBody>
      </p:sp>
    </p:spTree>
    <p:extLst>
      <p:ext uri="{BB962C8B-B14F-4D97-AF65-F5344CB8AC3E}">
        <p14:creationId xmlns:p14="http://schemas.microsoft.com/office/powerpoint/2010/main" val="1195581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Sentencing Commissions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Two main types:</a:t>
            </a:r>
          </a:p>
          <a:p>
            <a:pPr marL="457200" indent="-457200">
              <a:buFont typeface="+mj-lt"/>
              <a:buAutoNum type="arabicPeriod"/>
            </a:pPr>
            <a:r>
              <a:rPr lang="en-US" sz="3200" dirty="0" smtClean="0"/>
              <a:t>Established </a:t>
            </a:r>
            <a:r>
              <a:rPr lang="en-US" sz="3200" dirty="0"/>
              <a:t>to develop, implement, and monitor some form of Sentencing </a:t>
            </a:r>
            <a:r>
              <a:rPr lang="en-US" sz="3200" dirty="0" smtClean="0"/>
              <a:t>Guidelines.</a:t>
            </a:r>
          </a:p>
          <a:p>
            <a:pPr marL="457200" indent="-457200">
              <a:buFont typeface="+mj-lt"/>
              <a:buAutoNum type="arabicPeriod"/>
            </a:pPr>
            <a:r>
              <a:rPr lang="en-US" sz="3200" dirty="0" smtClean="0"/>
              <a:t>Created </a:t>
            </a:r>
            <a:r>
              <a:rPr lang="en-US" sz="3200" dirty="0"/>
              <a:t>to focus on the development and analysis of sentencing </a:t>
            </a:r>
            <a:r>
              <a:rPr lang="en-US" sz="3200" dirty="0" smtClean="0"/>
              <a:t>and/or criminal justice policy.</a:t>
            </a:r>
          </a:p>
          <a:p>
            <a:pPr marL="0" indent="0">
              <a:buNone/>
            </a:pPr>
            <a:r>
              <a:rPr lang="en-US" sz="3200" dirty="0" smtClean="0"/>
              <a:t>A Type 1 commission may also engage in Type 2 activities.</a:t>
            </a:r>
          </a:p>
        </p:txBody>
      </p:sp>
      <p:sp>
        <p:nvSpPr>
          <p:cNvPr id="4" name="Slide Number Placeholder 3"/>
          <p:cNvSpPr>
            <a:spLocks noGrp="1"/>
          </p:cNvSpPr>
          <p:nvPr>
            <p:ph type="sldNum" sz="quarter" idx="12"/>
          </p:nvPr>
        </p:nvSpPr>
        <p:spPr/>
        <p:txBody>
          <a:bodyPr/>
          <a:lstStyle/>
          <a:p>
            <a:fld id="{9D8C8E3F-DB56-4255-A96F-1267E53D69CF}" type="slidenum">
              <a:rPr lang="en-US" smtClean="0"/>
              <a:t>3</a:t>
            </a:fld>
            <a:endParaRPr lang="en-US" dirty="0"/>
          </a:p>
        </p:txBody>
      </p:sp>
    </p:spTree>
    <p:extLst>
      <p:ext uri="{BB962C8B-B14F-4D97-AF65-F5344CB8AC3E}">
        <p14:creationId xmlns:p14="http://schemas.microsoft.com/office/powerpoint/2010/main" val="314161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SC.map.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11" y="1114025"/>
            <a:ext cx="9818513" cy="4851982"/>
          </a:xfrm>
          <a:prstGeom prst="rect">
            <a:avLst/>
          </a:prstGeom>
        </p:spPr>
      </p:pic>
      <p:sp>
        <p:nvSpPr>
          <p:cNvPr id="2" name="TextBox 1"/>
          <p:cNvSpPr txBox="1"/>
          <p:nvPr/>
        </p:nvSpPr>
        <p:spPr>
          <a:xfrm>
            <a:off x="2490786" y="411609"/>
            <a:ext cx="7627762" cy="830997"/>
          </a:xfrm>
          <a:prstGeom prst="rect">
            <a:avLst/>
          </a:prstGeom>
          <a:noFill/>
        </p:spPr>
        <p:txBody>
          <a:bodyPr wrap="square" rtlCol="0">
            <a:spAutoFit/>
          </a:bodyPr>
          <a:lstStyle/>
          <a:p>
            <a:r>
              <a:rPr lang="en-US" sz="4800" dirty="0" smtClean="0">
                <a:latin typeface="+mj-lt"/>
              </a:rPr>
              <a:t>Commissions and Guidelines</a:t>
            </a:r>
            <a:endParaRPr lang="en-US" sz="4800" dirty="0">
              <a:latin typeface="+mj-lt"/>
            </a:endParaRPr>
          </a:p>
        </p:txBody>
      </p:sp>
      <p:sp>
        <p:nvSpPr>
          <p:cNvPr id="5" name="Slide Number Placeholder 4"/>
          <p:cNvSpPr>
            <a:spLocks noGrp="1"/>
          </p:cNvSpPr>
          <p:nvPr>
            <p:ph type="sldNum" sz="quarter" idx="12"/>
          </p:nvPr>
        </p:nvSpPr>
        <p:spPr>
          <a:xfrm>
            <a:off x="10549167" y="6420618"/>
            <a:ext cx="664757" cy="437382"/>
          </a:xfrm>
        </p:spPr>
        <p:txBody>
          <a:bodyPr/>
          <a:lstStyle/>
          <a:p>
            <a:fld id="{9D8C8E3F-DB56-4255-A96F-1267E53D69CF}" type="slidenum">
              <a:rPr lang="en-US" smtClean="0"/>
              <a:t>4</a:t>
            </a:fld>
            <a:endParaRPr lang="en-US" dirty="0"/>
          </a:p>
        </p:txBody>
      </p:sp>
    </p:spTree>
    <p:extLst>
      <p:ext uri="{BB962C8B-B14F-4D97-AF65-F5344CB8AC3E}">
        <p14:creationId xmlns:p14="http://schemas.microsoft.com/office/powerpoint/2010/main" val="1022172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Commission Purposes	</a:t>
            </a:r>
            <a:endParaRPr lang="en-US" dirty="0"/>
          </a:p>
        </p:txBody>
      </p:sp>
      <p:sp>
        <p:nvSpPr>
          <p:cNvPr id="3" name="Content Placeholder 2"/>
          <p:cNvSpPr>
            <a:spLocks noGrp="1"/>
          </p:cNvSpPr>
          <p:nvPr>
            <p:ph idx="1"/>
          </p:nvPr>
        </p:nvSpPr>
        <p:spPr/>
        <p:txBody>
          <a:bodyPr>
            <a:normAutofit fontScale="92500"/>
          </a:bodyPr>
          <a:lstStyle/>
          <a:p>
            <a:pPr marL="628650" indent="-376238">
              <a:buFont typeface="Wingdings" panose="05000000000000000000" pitchFamily="2" charset="2"/>
              <a:buChar char="Ø"/>
            </a:pPr>
            <a:r>
              <a:rPr lang="en-US" sz="3200" dirty="0" smtClean="0"/>
              <a:t>Recommend or Establish Sentencing Policies and Practices</a:t>
            </a:r>
          </a:p>
          <a:p>
            <a:pPr marL="628650" indent="-376238">
              <a:buFont typeface="Wingdings" panose="05000000000000000000" pitchFamily="2" charset="2"/>
              <a:buChar char="Ø"/>
            </a:pPr>
            <a:r>
              <a:rPr lang="en-US" sz="3200" dirty="0" smtClean="0"/>
              <a:t>Protect Public Safety</a:t>
            </a:r>
          </a:p>
          <a:p>
            <a:pPr marL="628650" indent="-376238">
              <a:buFont typeface="Wingdings" panose="05000000000000000000" pitchFamily="2" charset="2"/>
              <a:buChar char="Ø"/>
            </a:pPr>
            <a:r>
              <a:rPr lang="en-US" sz="3200" dirty="0" smtClean="0"/>
              <a:t>Manage Correctional Resources</a:t>
            </a:r>
          </a:p>
          <a:p>
            <a:pPr marL="628650" indent="-376238">
              <a:buFont typeface="Wingdings" panose="05000000000000000000" pitchFamily="2" charset="2"/>
              <a:buChar char="Ø"/>
            </a:pPr>
            <a:r>
              <a:rPr lang="en-US" sz="3200" dirty="0" smtClean="0"/>
              <a:t>Maintain Judicial Discretion in Sentencing</a:t>
            </a:r>
          </a:p>
          <a:p>
            <a:pPr marL="628650" indent="-376238">
              <a:buFont typeface="Wingdings" panose="05000000000000000000" pitchFamily="2" charset="2"/>
              <a:buChar char="Ø"/>
            </a:pPr>
            <a:r>
              <a:rPr lang="en-US" sz="3200" dirty="0" smtClean="0"/>
              <a:t>Avoid Disparity / Increase Equity and Fairness in Sentencing</a:t>
            </a:r>
          </a:p>
          <a:p>
            <a:pPr marL="628650" indent="-376238">
              <a:buFont typeface="Wingdings" panose="05000000000000000000" pitchFamily="2" charset="2"/>
              <a:buChar char="Ø"/>
            </a:pPr>
            <a:r>
              <a:rPr lang="en-US" sz="3200" dirty="0" smtClean="0"/>
              <a:t>Achieve Certainty in Sentencing</a:t>
            </a:r>
          </a:p>
          <a:p>
            <a:pPr marL="628650" indent="-376238">
              <a:buFont typeface="Wingdings" panose="05000000000000000000" pitchFamily="2" charset="2"/>
              <a:buChar char="Ø"/>
            </a:pPr>
            <a:endParaRPr lang="en-US" sz="3200" dirty="0" smtClean="0"/>
          </a:p>
          <a:p>
            <a:pPr>
              <a:buFont typeface="Wingdings" panose="05000000000000000000" pitchFamily="2" charset="2"/>
              <a:buChar char="Ø"/>
            </a:pPr>
            <a:endParaRPr lang="en-US" dirty="0"/>
          </a:p>
        </p:txBody>
      </p:sp>
      <p:sp>
        <p:nvSpPr>
          <p:cNvPr id="5" name="Slide Number Placeholder 4"/>
          <p:cNvSpPr>
            <a:spLocks noGrp="1"/>
          </p:cNvSpPr>
          <p:nvPr>
            <p:ph type="sldNum" sz="quarter" idx="12"/>
          </p:nvPr>
        </p:nvSpPr>
        <p:spPr>
          <a:xfrm>
            <a:off x="10709871" y="6359268"/>
            <a:ext cx="445809" cy="365125"/>
          </a:xfrm>
        </p:spPr>
        <p:txBody>
          <a:bodyPr/>
          <a:lstStyle/>
          <a:p>
            <a:fld id="{9D8C8E3F-DB56-4255-A96F-1267E53D69CF}" type="slidenum">
              <a:rPr lang="en-US" smtClean="0"/>
              <a:t>5</a:t>
            </a:fld>
            <a:endParaRPr lang="en-US" dirty="0"/>
          </a:p>
        </p:txBody>
      </p:sp>
    </p:spTree>
    <p:extLst>
      <p:ext uri="{BB962C8B-B14F-4D97-AF65-F5344CB8AC3E}">
        <p14:creationId xmlns:p14="http://schemas.microsoft.com/office/powerpoint/2010/main" val="2938467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Principles</a:t>
            </a:r>
            <a:endParaRPr lang="en-US" dirty="0"/>
          </a:p>
        </p:txBody>
      </p:sp>
      <p:pic>
        <p:nvPicPr>
          <p:cNvPr id="5" name="Content Placeholder 4"/>
          <p:cNvPicPr>
            <a:picLocks noGrp="1" noChangeAspect="1"/>
          </p:cNvPicPr>
          <p:nvPr>
            <p:ph idx="1"/>
          </p:nvPr>
        </p:nvPicPr>
        <p:blipFill rotWithShape="1">
          <a:blip r:embed="rId2"/>
          <a:srcRect l="26438" t="20623" r="25936" b="20280"/>
          <a:stretch/>
        </p:blipFill>
        <p:spPr>
          <a:xfrm>
            <a:off x="4084045" y="594360"/>
            <a:ext cx="8101669" cy="5357554"/>
          </a:xfrm>
          <a:prstGeom prst="rect">
            <a:avLst/>
          </a:prstGeom>
        </p:spPr>
      </p:pic>
      <p:sp>
        <p:nvSpPr>
          <p:cNvPr id="4" name="Text Placeholder 3"/>
          <p:cNvSpPr>
            <a:spLocks noGrp="1"/>
          </p:cNvSpPr>
          <p:nvPr>
            <p:ph type="body" sz="half" idx="2"/>
          </p:nvPr>
        </p:nvSpPr>
        <p:spPr/>
        <p:txBody>
          <a:bodyPr/>
          <a:lstStyle/>
          <a:p>
            <a:endParaRPr lang="en-US" dirty="0"/>
          </a:p>
        </p:txBody>
      </p:sp>
      <p:sp>
        <p:nvSpPr>
          <p:cNvPr id="3" name="Slide Number Placeholder 2"/>
          <p:cNvSpPr>
            <a:spLocks noGrp="1"/>
          </p:cNvSpPr>
          <p:nvPr>
            <p:ph type="sldNum" sz="quarter" idx="12"/>
          </p:nvPr>
        </p:nvSpPr>
        <p:spPr/>
        <p:txBody>
          <a:bodyPr/>
          <a:lstStyle/>
          <a:p>
            <a:fld id="{6A29FB60-DA15-43F1-9FAD-6D243769697F}" type="slidenum">
              <a:rPr lang="en-US" smtClean="0"/>
              <a:t>6</a:t>
            </a:fld>
            <a:endParaRPr lang="en-US" dirty="0"/>
          </a:p>
        </p:txBody>
      </p:sp>
    </p:spTree>
    <p:extLst>
      <p:ext uri="{BB962C8B-B14F-4D97-AF65-F5344CB8AC3E}">
        <p14:creationId xmlns:p14="http://schemas.microsoft.com/office/powerpoint/2010/main" val="1824844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106514785"/>
              </p:ext>
            </p:extLst>
          </p:nvPr>
        </p:nvGraphicFramePr>
        <p:xfrm>
          <a:off x="565266" y="1047405"/>
          <a:ext cx="5602778" cy="4538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200894833"/>
              </p:ext>
            </p:extLst>
          </p:nvPr>
        </p:nvGraphicFramePr>
        <p:xfrm>
          <a:off x="6168044" y="1047405"/>
          <a:ext cx="5636029" cy="453895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6A29FB60-DA15-43F1-9FAD-6D243769697F}" type="slidenum">
              <a:rPr lang="en-US" smtClean="0"/>
              <a:t>7</a:t>
            </a:fld>
            <a:endParaRPr lang="en-US" dirty="0"/>
          </a:p>
        </p:txBody>
      </p:sp>
    </p:spTree>
    <p:extLst>
      <p:ext uri="{BB962C8B-B14F-4D97-AF65-F5344CB8AC3E}">
        <p14:creationId xmlns:p14="http://schemas.microsoft.com/office/powerpoint/2010/main" val="135859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8C8E3F-DB56-4255-A96F-1267E53D69CF}" type="slidenum">
              <a:rPr lang="en-US" smtClean="0"/>
              <a:t>8</a:t>
            </a:fld>
            <a:endParaRPr lang="en-US" dirty="0"/>
          </a:p>
        </p:txBody>
      </p:sp>
      <p:pic>
        <p:nvPicPr>
          <p:cNvPr id="3" name="Picture 2"/>
          <p:cNvPicPr>
            <a:picLocks noChangeAspect="1"/>
          </p:cNvPicPr>
          <p:nvPr/>
        </p:nvPicPr>
        <p:blipFill rotWithShape="1">
          <a:blip r:embed="rId2"/>
          <a:srcRect l="24724" t="18866" r="25711" b="12007"/>
          <a:stretch/>
        </p:blipFill>
        <p:spPr>
          <a:xfrm>
            <a:off x="818146" y="750413"/>
            <a:ext cx="6448927" cy="5056829"/>
          </a:xfrm>
          <a:prstGeom prst="rect">
            <a:avLst/>
          </a:prstGeom>
        </p:spPr>
      </p:pic>
      <p:sp>
        <p:nvSpPr>
          <p:cNvPr id="4" name="TextBox 3"/>
          <p:cNvSpPr txBox="1"/>
          <p:nvPr/>
        </p:nvSpPr>
        <p:spPr>
          <a:xfrm>
            <a:off x="7491663" y="866274"/>
            <a:ext cx="3561348" cy="5201424"/>
          </a:xfrm>
          <a:prstGeom prst="rect">
            <a:avLst/>
          </a:prstGeom>
          <a:noFill/>
        </p:spPr>
        <p:txBody>
          <a:bodyPr wrap="square" rtlCol="0">
            <a:spAutoFit/>
          </a:bodyPr>
          <a:lstStyle/>
          <a:p>
            <a:pPr>
              <a:spcAft>
                <a:spcPts val="1200"/>
              </a:spcAft>
            </a:pPr>
            <a:r>
              <a:rPr lang="en-US" sz="2400" dirty="0" smtClean="0"/>
              <a:t>Like the Minnesota grid, the Oregon grid shows:</a:t>
            </a:r>
          </a:p>
          <a:p>
            <a:pPr marL="401638" indent="-285750">
              <a:buFont typeface="Wingdings" panose="05000000000000000000" pitchFamily="2" charset="2"/>
              <a:buChar char="Ø"/>
            </a:pPr>
            <a:r>
              <a:rPr lang="en-US" sz="2400" dirty="0" smtClean="0"/>
              <a:t>In/Out decision</a:t>
            </a:r>
          </a:p>
          <a:p>
            <a:pPr marL="401638" indent="-285750">
              <a:buFont typeface="Wingdings" panose="05000000000000000000" pitchFamily="2" charset="2"/>
              <a:buChar char="Ø"/>
            </a:pPr>
            <a:r>
              <a:rPr lang="en-US" sz="2400" dirty="0" smtClean="0"/>
              <a:t>Prison Length</a:t>
            </a:r>
          </a:p>
          <a:p>
            <a:pPr marL="285750" indent="-285750">
              <a:buFont typeface="Wingdings" panose="05000000000000000000" pitchFamily="2" charset="2"/>
              <a:buChar char="Ø"/>
            </a:pPr>
            <a:endParaRPr lang="en-US" sz="2400" dirty="0"/>
          </a:p>
          <a:p>
            <a:pPr>
              <a:spcAft>
                <a:spcPts val="1200"/>
              </a:spcAft>
            </a:pPr>
            <a:r>
              <a:rPr lang="en-US" sz="2400" dirty="0" smtClean="0"/>
              <a:t>But this grid also shows:</a:t>
            </a:r>
          </a:p>
          <a:p>
            <a:pPr marL="401638" indent="-285750">
              <a:buFont typeface="Wingdings" panose="05000000000000000000" pitchFamily="2" charset="2"/>
              <a:buChar char="Ø"/>
            </a:pPr>
            <a:r>
              <a:rPr lang="en-US" sz="2400" dirty="0" smtClean="0"/>
              <a:t>Jail days for probation sentences</a:t>
            </a:r>
          </a:p>
          <a:p>
            <a:pPr marL="401638" indent="-285750">
              <a:buFont typeface="Wingdings" panose="05000000000000000000" pitchFamily="2" charset="2"/>
              <a:buChar char="Ø"/>
            </a:pPr>
            <a:r>
              <a:rPr lang="en-US" sz="2400" dirty="0" smtClean="0"/>
              <a:t>Probation terms</a:t>
            </a:r>
          </a:p>
          <a:p>
            <a:pPr marL="401638" indent="-285750">
              <a:buFont typeface="Wingdings" panose="05000000000000000000" pitchFamily="2" charset="2"/>
              <a:buChar char="Ø"/>
            </a:pPr>
            <a:r>
              <a:rPr lang="en-US" sz="2400" dirty="0" smtClean="0"/>
              <a:t>Maximum departure limits</a:t>
            </a:r>
          </a:p>
          <a:p>
            <a:pPr marL="401638" indent="-285750">
              <a:buFont typeface="Wingdings" panose="05000000000000000000" pitchFamily="2" charset="2"/>
              <a:buChar char="Ø"/>
            </a:pPr>
            <a:r>
              <a:rPr lang="en-US" sz="2400" dirty="0" smtClean="0"/>
              <a:t>Periods of post-prison supervision</a:t>
            </a:r>
            <a:endParaRPr lang="en-US" sz="2400" dirty="0"/>
          </a:p>
        </p:txBody>
      </p:sp>
    </p:spTree>
    <p:extLst>
      <p:ext uri="{BB962C8B-B14F-4D97-AF65-F5344CB8AC3E}">
        <p14:creationId xmlns:p14="http://schemas.microsoft.com/office/powerpoint/2010/main" val="550275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399" t="20231" r="8428" b="15803"/>
          <a:stretch/>
        </p:blipFill>
        <p:spPr>
          <a:xfrm>
            <a:off x="436729" y="1147255"/>
            <a:ext cx="11422964" cy="4572000"/>
          </a:xfrm>
          <a:prstGeom prst="rect">
            <a:avLst/>
          </a:prstGeom>
        </p:spPr>
      </p:pic>
      <p:sp>
        <p:nvSpPr>
          <p:cNvPr id="3" name="TextBox 2"/>
          <p:cNvSpPr txBox="1"/>
          <p:nvPr/>
        </p:nvSpPr>
        <p:spPr>
          <a:xfrm>
            <a:off x="586853" y="655093"/>
            <a:ext cx="3330054" cy="369332"/>
          </a:xfrm>
          <a:prstGeom prst="rect">
            <a:avLst/>
          </a:prstGeom>
          <a:noFill/>
        </p:spPr>
        <p:txBody>
          <a:bodyPr wrap="square" rtlCol="0">
            <a:spAutoFit/>
          </a:bodyPr>
          <a:lstStyle/>
          <a:p>
            <a:r>
              <a:rPr lang="en-US" dirty="0" smtClean="0"/>
              <a:t>Kansas Sentencing Grid</a:t>
            </a:r>
            <a:endParaRPr lang="en-US" dirty="0"/>
          </a:p>
        </p:txBody>
      </p:sp>
      <p:sp>
        <p:nvSpPr>
          <p:cNvPr id="4" name="Slide Number Placeholder 3"/>
          <p:cNvSpPr>
            <a:spLocks noGrp="1"/>
          </p:cNvSpPr>
          <p:nvPr>
            <p:ph type="sldNum" sz="quarter" idx="12"/>
          </p:nvPr>
        </p:nvSpPr>
        <p:spPr/>
        <p:txBody>
          <a:bodyPr/>
          <a:lstStyle/>
          <a:p>
            <a:fld id="{6A29FB60-DA15-43F1-9FAD-6D243769697F}" type="slidenum">
              <a:rPr lang="en-US" smtClean="0"/>
              <a:t>9</a:t>
            </a:fld>
            <a:endParaRPr lang="en-US" dirty="0"/>
          </a:p>
        </p:txBody>
      </p:sp>
    </p:spTree>
    <p:extLst>
      <p:ext uri="{BB962C8B-B14F-4D97-AF65-F5344CB8AC3E}">
        <p14:creationId xmlns:p14="http://schemas.microsoft.com/office/powerpoint/2010/main" val="1936943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244</TotalTime>
  <Words>550</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Sentencing Commission Mandates and Probation Guidelines </vt:lpstr>
      <vt:lpstr>HF 997</vt:lpstr>
      <vt:lpstr>Sentencing Commissions</vt:lpstr>
      <vt:lpstr>PowerPoint Presentation</vt:lpstr>
      <vt:lpstr>Primary Commission Purposes </vt:lpstr>
      <vt:lpstr>Guidelines Principles</vt:lpstr>
      <vt:lpstr>PowerPoint Presentation</vt:lpstr>
      <vt:lpstr>PowerPoint Presentation</vt:lpstr>
      <vt:lpstr>PowerPoint Presentation</vt:lpstr>
      <vt:lpstr>Both states allow for longer probation terms</vt:lpstr>
      <vt:lpstr>Both states have additional nuanced rules</vt:lpstr>
      <vt:lpstr>Questions?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L Mitchell</dc:creator>
  <cp:lastModifiedBy>Kelly L Mitchell</cp:lastModifiedBy>
  <cp:revision>18</cp:revision>
  <dcterms:created xsi:type="dcterms:W3CDTF">2019-02-13T05:02:05Z</dcterms:created>
  <dcterms:modified xsi:type="dcterms:W3CDTF">2019-02-13T13:59:59Z</dcterms:modified>
</cp:coreProperties>
</file>