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7" r:id="rId1"/>
  </p:sldMasterIdLst>
  <p:notesMasterIdLst>
    <p:notesMasterId r:id="rId14"/>
  </p:notesMasterIdLst>
  <p:handoutMasterIdLst>
    <p:handoutMasterId r:id="rId15"/>
  </p:handoutMasterIdLst>
  <p:sldIdLst>
    <p:sldId id="346" r:id="rId2"/>
    <p:sldId id="377" r:id="rId3"/>
    <p:sldId id="402" r:id="rId4"/>
    <p:sldId id="391" r:id="rId5"/>
    <p:sldId id="392" r:id="rId6"/>
    <p:sldId id="398" r:id="rId7"/>
    <p:sldId id="388" r:id="rId8"/>
    <p:sldId id="399" r:id="rId9"/>
    <p:sldId id="386" r:id="rId10"/>
    <p:sldId id="387" r:id="rId11"/>
    <p:sldId id="401" r:id="rId12"/>
    <p:sldId id="390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E6E"/>
    <a:srgbClr val="235370"/>
    <a:srgbClr val="000036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85687" autoAdjust="0"/>
  </p:normalViewPr>
  <p:slideViewPr>
    <p:cSldViewPr>
      <p:cViewPr varScale="1">
        <p:scale>
          <a:sx n="77" d="100"/>
          <a:sy n="77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82992AD1-F893-4F73-A00C-4DDF09033E30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84D354E-E4CD-4C9C-9A4B-B3EE555ED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93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6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6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416511"/>
            <a:ext cx="5140325" cy="418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422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6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422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66" charset="-128"/>
                <a:cs typeface="+mn-cs"/>
              </a:defRPr>
            </a:lvl1pPr>
          </a:lstStyle>
          <a:p>
            <a:pPr>
              <a:defRPr/>
            </a:pPr>
            <a:fld id="{4438E676-EA8A-4616-8137-DA9493644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20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6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6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6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6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66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8E676-EA8A-4616-8137-DA949364411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06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8E676-EA8A-4616-8137-DA949364411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943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8E676-EA8A-4616-8137-DA949364411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33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8E676-EA8A-4616-8137-DA949364411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469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241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4659" indent="-286407" defTabSz="93241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5629" indent="-229126" defTabSz="93241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3880" indent="-229126" defTabSz="93241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2132" indent="-229126" defTabSz="93241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0384" indent="-229126" defTabSz="932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8635" indent="-229126" defTabSz="932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36887" indent="-229126" defTabSz="932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95138" indent="-229126" defTabSz="932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48EB1A-540E-471C-B506-AFF0C24FD5F9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6119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8E676-EA8A-4616-8137-DA949364411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3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683250"/>
            <a:ext cx="9144000" cy="587375"/>
          </a:xfrm>
          <a:prstGeom prst="rect">
            <a:avLst/>
          </a:prstGeom>
          <a:solidFill>
            <a:srgbClr val="003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270625"/>
            <a:ext cx="9144000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842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8" name="Picture 2" descr="C:\Documents and Settings\pete1ada\Desktop\10mndotlogo-white-01[1]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95250"/>
            <a:ext cx="652462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Z:\Graphics\branding proposals\PP templates\final artwork for pp\pp-banner-modes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6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Z:\Graphics\LOGOS\a to b\a_to_b-white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8" y="5727700"/>
            <a:ext cx="4310062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ct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2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56341526-2C87-4623-94FB-BB69D7F4565C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4A5EA762-3149-4C16-814D-C8A6513E4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0AE76A30-1537-48FC-B861-3552BA84C271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CBC03A9E-7C84-4C6B-95D6-7A30A1BA2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7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36FF9F21-81CE-4AAE-A8DE-A87ED137922C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E6F9E3EC-0F6C-409C-AD45-B21AB591A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5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6A7E250A-0DA0-4C8C-BAB0-7E26A7AEFCD9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81344DF4-C515-41C1-ADA6-0AC927E3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1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B8D85CE9-C815-4360-9571-0C12FBA63C13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9FA01C40-5AD9-4C6D-B458-F965E2BBE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5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5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5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4AD849BD-C4AF-4DB5-977C-F3F6FF11A32B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FB75360C-ABAE-408D-A1D3-ACC66F994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9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7FD0BF32-51DD-4E35-874A-9094725B3FAD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9486F355-61D5-4179-BAC6-22281A95D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8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501CD814-377E-480F-9C59-E5313CA78AE6}" type="datetimeFigureOut">
              <a:rPr lang="en-US"/>
              <a:pPr>
                <a:defRPr/>
              </a:pPr>
              <a:t>2/23/2015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1CC5202F-9F9D-4F69-B17A-889027A0F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4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270625"/>
            <a:ext cx="9144000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pic>
        <p:nvPicPr>
          <p:cNvPr id="6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6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5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buClr>
                <a:schemeClr val="tx2"/>
              </a:buClr>
              <a:defRPr sz="3200"/>
            </a:lvl1pPr>
            <a:lvl2pPr>
              <a:buClr>
                <a:schemeClr val="tx2"/>
              </a:buClr>
              <a:defRPr sz="2800"/>
            </a:lvl2pPr>
            <a:lvl3pPr>
              <a:buClr>
                <a:schemeClr val="tx2"/>
              </a:buClr>
              <a:defRPr sz="2400"/>
            </a:lvl3pPr>
            <a:lvl4pPr>
              <a:buClr>
                <a:schemeClr val="tx2"/>
              </a:buClr>
              <a:defRPr sz="2000"/>
            </a:lvl4pPr>
            <a:lvl5pPr>
              <a:buClr>
                <a:schemeClr val="tx2"/>
              </a:buCl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6721475" y="5903913"/>
            <a:ext cx="1920875" cy="366712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4B3AC76D-3113-4A8E-B687-4E9CE88FBFD1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C05D3D02-3510-4029-B626-0C6E9B9BE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4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270625"/>
            <a:ext cx="9144000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pic>
        <p:nvPicPr>
          <p:cNvPr id="6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6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5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F5F"/>
                </a:solidFill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49686773-E942-4EDA-81B7-8DEF5170AC84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F5F"/>
                </a:solidFill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F5F"/>
                </a:solidFill>
                <a:latin typeface="Arial" charset="0"/>
                <a:ea typeface="ＭＳ Ｐゴシック" pitchFamily="34" charset="-128"/>
              </a:defRPr>
            </a:lvl1pPr>
            <a:extLst/>
          </a:lstStyle>
          <a:p>
            <a:pPr>
              <a:defRPr/>
            </a:pPr>
            <a:fld id="{CE886E4E-D59D-41E7-AB37-DD6B45533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4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270625"/>
            <a:ext cx="9144000" cy="587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2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5905500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3F5F"/>
                </a:solidFill>
                <a:latin typeface="Lucida Sans Unicode"/>
                <a:ea typeface="+mn-ea"/>
              </a:defRPr>
            </a:lvl1pPr>
            <a:extLst/>
          </a:lstStyle>
          <a:p>
            <a:pPr>
              <a:defRPr/>
            </a:pPr>
            <a:fld id="{7352D9E2-ACB1-4BED-984A-75E44D2E8A7D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5905500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rgbClr val="003F5F"/>
                </a:solidFill>
                <a:latin typeface="Lucida Sans Unicode"/>
                <a:ea typeface="+mn-ea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5905500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rgbClr val="003F5F"/>
                </a:solidFill>
                <a:latin typeface="Lucida Sans Unicode"/>
                <a:ea typeface="+mn-ea"/>
              </a:defRPr>
            </a:lvl1pPr>
            <a:extLst/>
          </a:lstStyle>
          <a:p>
            <a:pPr>
              <a:defRPr/>
            </a:pPr>
            <a:fld id="{099C9DBF-A489-48E2-AF82-5319B5A77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6" name="Picture 3" descr="Z:\Graphics\branding proposals\PP templates\final artwork for pp\pp-banner-modes-logo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0625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tx2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tx2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tx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tx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tx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dot.state.mn.us/information/truckstudy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52400" y="3733800"/>
            <a:ext cx="8839200" cy="1524000"/>
          </a:xfrm>
          <a:solidFill>
            <a:schemeClr val="tx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Minnesota Department of Transportation</a:t>
            </a:r>
          </a:p>
          <a:p>
            <a:r>
              <a:rPr lang="en-US" altLang="en-US" dirty="0" smtClean="0">
                <a:solidFill>
                  <a:schemeClr val="bg1"/>
                </a:solidFill>
              </a:rPr>
              <a:t>House Transportation Policy &amp; Finance Committee</a:t>
            </a:r>
          </a:p>
          <a:p>
            <a:r>
              <a:rPr lang="en-US" altLang="en-US" dirty="0" smtClean="0">
                <a:solidFill>
                  <a:schemeClr val="bg1"/>
                </a:solidFill>
              </a:rPr>
              <a:t>February 23, 2015</a:t>
            </a:r>
          </a:p>
        </p:txBody>
      </p:sp>
      <p:pic>
        <p:nvPicPr>
          <p:cNvPr id="4" name="Picture 2" descr="Invit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7239000" cy="1699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79400" y="781050"/>
            <a:ext cx="8420100" cy="149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152352" rIns="0" bIns="22852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latin typeface="Arial" charset="0"/>
              </a:rPr>
              <a:t>Study Recommendation: Change </a:t>
            </a:r>
            <a:r>
              <a:rPr lang="en-US" altLang="en-US" sz="3600" b="1" dirty="0">
                <a:latin typeface="Arial" charset="0"/>
              </a:rPr>
              <a:t>to 10-Ton Road Network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66700" y="2359025"/>
            <a:ext cx="8610600" cy="3416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Declare all state and county roads 10 tons unless posted down.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Remove the 73,280 lb. GVW limit for 5 axle semi-trailer on 9-ton roads and allow axle weights and bridge formula to control up to 80,000 GVW.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>
                <a:latin typeface="Arial" charset="0"/>
              </a:rPr>
              <a:t>Both recommended changes were addressed in 2009, see </a:t>
            </a:r>
            <a:r>
              <a:rPr lang="en-US" altLang="en-US" sz="2400" i="1">
                <a:latin typeface="Arial" charset="0"/>
              </a:rPr>
              <a:t>Laws of Minnesota 2009, chapter 64, sections 6 and 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79399" y="381000"/>
            <a:ext cx="8615855" cy="93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152352" rIns="0" bIns="22852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latin typeface="Arial" charset="0"/>
              </a:rPr>
              <a:t>Recent Studies </a:t>
            </a:r>
            <a:endParaRPr lang="en-US" altLang="en-US" sz="3600" b="1" dirty="0">
              <a:latin typeface="Arial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84655" y="1319597"/>
            <a:ext cx="8610600" cy="459818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 dirty="0" smtClean="0"/>
              <a:t>Since the Truck Weight study was released in 2006, other research has </a:t>
            </a:r>
            <a:r>
              <a:rPr lang="en-US" sz="2400" dirty="0"/>
              <a:t>raised</a:t>
            </a:r>
            <a:r>
              <a:rPr lang="en-US" sz="2400" dirty="0" smtClean="0"/>
              <a:t> concern about safety aspects (crash and rollover rates) related to higher truck weights:</a:t>
            </a:r>
          </a:p>
          <a:p>
            <a:pPr lvl="1"/>
            <a:r>
              <a:rPr lang="en-US" sz="2100" dirty="0" smtClean="0"/>
              <a:t>6 axle plus, 97,000 </a:t>
            </a:r>
            <a:r>
              <a:rPr lang="en-US" sz="2100" dirty="0" err="1" smtClean="0"/>
              <a:t>lb</a:t>
            </a:r>
            <a:r>
              <a:rPr lang="en-US" sz="2100" dirty="0" smtClean="0"/>
              <a:t> single trailers had higher fatality rates</a:t>
            </a:r>
          </a:p>
          <a:p>
            <a:pPr lvl="1"/>
            <a:r>
              <a:rPr lang="en-US" sz="2100" dirty="0" smtClean="0"/>
              <a:t>higher center of gravity leading to more rollovers</a:t>
            </a:r>
          </a:p>
          <a:p>
            <a:pPr lvl="1"/>
            <a:r>
              <a:rPr lang="en-US" sz="2100" dirty="0" smtClean="0"/>
              <a:t>Recommends more research before allowing more six plus </a:t>
            </a:r>
            <a:r>
              <a:rPr lang="en-US" sz="2100" dirty="0"/>
              <a:t>axle trucks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Moving Ahead for Progress in the 21st Century Act (MAP-21) required a Comprehensive Truck Size and Weight Limits Study </a:t>
            </a:r>
          </a:p>
          <a:p>
            <a:pPr lvl="1"/>
            <a:r>
              <a:rPr lang="en-US" sz="2100" dirty="0" smtClean="0"/>
              <a:t>Investigated differences in safety risks and infrastructure impacts of truck size and weight limits.</a:t>
            </a:r>
          </a:p>
          <a:p>
            <a:pPr lvl="1"/>
            <a:r>
              <a:rPr lang="en-US" sz="2100" dirty="0" smtClean="0"/>
              <a:t>Scheduled for release </a:t>
            </a:r>
            <a:r>
              <a:rPr lang="en-US" sz="2100" dirty="0"/>
              <a:t>in 2015</a:t>
            </a:r>
            <a:r>
              <a:rPr lang="en-US" sz="2100" dirty="0" smtClean="0"/>
              <a:t>. MnDOT Study will be reviewed after findings and recommendations are published.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822137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600200"/>
            <a:ext cx="9144000" cy="1524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800" dirty="0" smtClean="0">
                <a:latin typeface="Arial" charset="0"/>
              </a:rPr>
              <a:t>Minnesota Truck Size &amp; Weight Project</a:t>
            </a:r>
            <a:br>
              <a:rPr lang="en-US" altLang="en-US" sz="2800" dirty="0" smtClean="0">
                <a:latin typeface="Arial" charset="0"/>
              </a:rPr>
            </a:br>
            <a:r>
              <a:rPr lang="en-US" altLang="en-US" sz="2800" dirty="0" smtClean="0">
                <a:latin typeface="Arial" charset="0"/>
              </a:rPr>
              <a:t>Web Site</a:t>
            </a:r>
            <a:br>
              <a:rPr lang="en-US" altLang="en-US" sz="2800" dirty="0" smtClean="0">
                <a:latin typeface="Arial" charset="0"/>
              </a:rPr>
            </a:br>
            <a:r>
              <a:rPr lang="en-US" altLang="en-US" sz="2400" dirty="0" smtClean="0">
                <a:latin typeface="Arial" charset="0"/>
              </a:rPr>
              <a:t>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295400" y="2895600"/>
            <a:ext cx="7162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hlinkClick r:id="rId2"/>
              </a:rPr>
              <a:t>http://www.dot.state.mn.us/information/truckstudy</a:t>
            </a:r>
            <a:r>
              <a:rPr lang="en-US" altLang="en-US" sz="2400" b="1" dirty="0" smtClean="0">
                <a:hlinkClick r:id="rId2"/>
              </a:rPr>
              <a:t>/</a:t>
            </a:r>
            <a:endParaRPr lang="en-US" altLang="en-US" sz="2400" b="1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b="1" dirty="0"/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81000" y="4114800"/>
            <a:ext cx="8382000" cy="204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Arial" charset="0"/>
              </a:rPr>
              <a:t>William Gardner, Director 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66FF"/>
                </a:solidFill>
                <a:latin typeface="Arial" charset="0"/>
              </a:rPr>
              <a:t>MnDOT</a:t>
            </a:r>
            <a:r>
              <a:rPr lang="en-US" altLang="en-US" sz="2400" b="1" dirty="0">
                <a:solidFill>
                  <a:srgbClr val="0066FF"/>
                </a:solidFill>
                <a:latin typeface="Arial" charset="0"/>
              </a:rPr>
              <a:t> Office of Freight and Commercial Vehicle Operations 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66FF"/>
                </a:solidFill>
                <a:latin typeface="Arial" charset="0"/>
              </a:rPr>
              <a:t>william.</a:t>
            </a:r>
            <a:r>
              <a:rPr lang="en-US" altLang="en-US" sz="2400" b="1" dirty="0" err="1" smtClean="0">
                <a:solidFill>
                  <a:srgbClr val="0066FF"/>
                </a:solidFill>
                <a:latin typeface="Arial" charset="0"/>
              </a:rPr>
              <a:t>gardner</a:t>
            </a:r>
            <a:r>
              <a:rPr lang="en-US" altLang="en-US" sz="2400" b="1" dirty="0" smtClean="0">
                <a:solidFill>
                  <a:srgbClr val="0066FF"/>
                </a:solidFill>
                <a:latin typeface="Arial" charset="0"/>
              </a:rPr>
              <a:t>@.state.mn.us</a:t>
            </a:r>
            <a:endParaRPr lang="en-US" altLang="en-US" sz="2400" b="1" dirty="0">
              <a:solidFill>
                <a:srgbClr val="0066FF"/>
              </a:solidFill>
              <a:latin typeface="Arial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Arial" charset="0"/>
              </a:rPr>
              <a:t>651-366-3665</a:t>
            </a:r>
          </a:p>
        </p:txBody>
      </p:sp>
      <p:pic>
        <p:nvPicPr>
          <p:cNvPr id="16389" name="Picture 6" descr="C:\Documents and Settings\gard1wil\My Documents\Bill's Stuff\Graphics\Logos\Official MnDOT logo\03mndotlogo-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52400"/>
            <a:ext cx="8445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7" descr="Invit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37719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Truck Size &amp; Weight (TS&amp;W) Study (</a:t>
            </a:r>
            <a:r>
              <a:rPr lang="en-US" alt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MnDOT</a:t>
            </a:r>
            <a:r>
              <a:rPr lang="en-US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2006)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686800" cy="3886200"/>
          </a:xfrm>
        </p:spPr>
        <p:txBody>
          <a:bodyPr/>
          <a:lstStyle/>
          <a:p>
            <a:pPr marL="109537" indent="0" algn="ctr">
              <a:buNone/>
            </a:pPr>
            <a:r>
              <a:rPr lang="en-US" alt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Study Purpose</a:t>
            </a:r>
          </a:p>
          <a:p>
            <a:pPr marL="109537" indent="0">
              <a:buNone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Evaluate the benefits and costs of alternative truck configurations, and recommend any changes in state TS&amp;W laws, in response to: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Requests from industry (shippers &amp; carriers), especially transporters of bulk commodities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Lack of uniformity with border states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Complexity of TS&amp;W laws in Minnesota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Projected 40% increase in truck freight by 2040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2113" lvl="1" indent="0">
              <a:buNone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68014"/>
            <a:ext cx="9067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Background</a:t>
            </a:r>
          </a:p>
          <a:p>
            <a:pPr algn="ctr"/>
            <a:endParaRPr lang="en-US" sz="16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Study only considered changes in allowable semi-trailer truck weights (not length, width or height)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Only considered state and local roads (Interstate highways governed by federal regulation)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Road authorities can “post” roads and bridge to lower weight limits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Current maximum Minnesota weight limit on all 10-ton paved roads is 80,000 </a:t>
            </a:r>
            <a:r>
              <a:rPr lang="en-US" sz="2800" dirty="0" err="1" smtClean="0"/>
              <a:t>lbs</a:t>
            </a:r>
            <a:r>
              <a:rPr lang="en-US" sz="2800" dirty="0" smtClean="0"/>
              <a:t>  (typical 5 axle semi)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0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68014"/>
            <a:ext cx="9067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Background continued…</a:t>
            </a:r>
          </a:p>
          <a:p>
            <a:pPr algn="ctr"/>
            <a:endParaRPr lang="en-US" sz="1600" b="1" dirty="0" smtClean="0"/>
          </a:p>
          <a:p>
            <a:r>
              <a:rPr lang="en-US" sz="2800" dirty="0" smtClean="0"/>
              <a:t>Studies conducted since have raised additional questions, particularly regarding safety: </a:t>
            </a:r>
            <a:endParaRPr lang="en-US" sz="2800" dirty="0"/>
          </a:p>
          <a:p>
            <a:r>
              <a:rPr lang="en-US" sz="2800" dirty="0"/>
              <a:t>• </a:t>
            </a:r>
            <a:r>
              <a:rPr lang="en-US" sz="2800" dirty="0" smtClean="0"/>
              <a:t>Can available </a:t>
            </a:r>
            <a:r>
              <a:rPr lang="en-US" sz="2800" dirty="0"/>
              <a:t>crash </a:t>
            </a:r>
            <a:r>
              <a:rPr lang="en-US" sz="2800" dirty="0" smtClean="0"/>
              <a:t>data definitively relate </a:t>
            </a:r>
            <a:r>
              <a:rPr lang="en-US" sz="2800" dirty="0"/>
              <a:t>truck </a:t>
            </a:r>
            <a:r>
              <a:rPr lang="en-US" sz="2800" dirty="0" smtClean="0"/>
              <a:t>weights to </a:t>
            </a:r>
            <a:r>
              <a:rPr lang="en-US" sz="2800" dirty="0"/>
              <a:t>highway safety </a:t>
            </a:r>
            <a:r>
              <a:rPr lang="en-US" sz="2800" dirty="0" smtClean="0"/>
              <a:t>levels?</a:t>
            </a:r>
            <a:endParaRPr lang="en-US" sz="2800" dirty="0"/>
          </a:p>
          <a:p>
            <a:r>
              <a:rPr lang="en-US" sz="2800" dirty="0" smtClean="0"/>
              <a:t>• Can roadway design and driver training adequately offset increased risk from changes in truck </a:t>
            </a:r>
            <a:r>
              <a:rPr lang="en-US" sz="2800" dirty="0"/>
              <a:t>size or </a:t>
            </a:r>
            <a:r>
              <a:rPr lang="en-US" sz="2800" dirty="0" smtClean="0"/>
              <a:t>weight?</a:t>
            </a:r>
            <a:endParaRPr lang="en-US" sz="2800" dirty="0"/>
          </a:p>
          <a:p>
            <a:r>
              <a:rPr lang="en-US" sz="2800" dirty="0"/>
              <a:t>• </a:t>
            </a:r>
            <a:r>
              <a:rPr lang="en-US" sz="2800" dirty="0" smtClean="0"/>
              <a:t>Do heavier </a:t>
            </a:r>
            <a:r>
              <a:rPr lang="en-US" sz="2800" dirty="0"/>
              <a:t>trucks </a:t>
            </a:r>
            <a:r>
              <a:rPr lang="en-US" sz="2800" dirty="0" smtClean="0"/>
              <a:t>have significantly </a:t>
            </a:r>
            <a:r>
              <a:rPr lang="en-US" sz="2800" dirty="0"/>
              <a:t>lower crash </a:t>
            </a:r>
            <a:r>
              <a:rPr lang="en-US" sz="2800" dirty="0" smtClean="0"/>
              <a:t>rates but </a:t>
            </a:r>
            <a:r>
              <a:rPr lang="en-US" sz="2800" dirty="0"/>
              <a:t>higher crash </a:t>
            </a:r>
            <a:r>
              <a:rPr lang="en-US" sz="2800" dirty="0" smtClean="0"/>
              <a:t>severities?</a:t>
            </a:r>
            <a:endParaRPr lang="en-US" sz="2800" dirty="0"/>
          </a:p>
          <a:p>
            <a:r>
              <a:rPr lang="en-US" sz="2800" dirty="0"/>
              <a:t>• </a:t>
            </a:r>
            <a:r>
              <a:rPr lang="en-US" sz="2800" dirty="0" smtClean="0"/>
              <a:t>Do higher </a:t>
            </a:r>
            <a:r>
              <a:rPr lang="en-US" sz="2800" dirty="0"/>
              <a:t>centers of </a:t>
            </a:r>
            <a:r>
              <a:rPr lang="en-US" sz="2800" dirty="0" smtClean="0"/>
              <a:t>gravity on heavier trucks increase the number of rollovers and/or </a:t>
            </a:r>
            <a:r>
              <a:rPr lang="en-US" sz="2800" dirty="0"/>
              <a:t>ramp-related </a:t>
            </a:r>
            <a:r>
              <a:rPr lang="en-US" sz="2800" dirty="0" smtClean="0"/>
              <a:t>crashes</a:t>
            </a:r>
            <a:r>
              <a:rPr lang="en-US" sz="2800" dirty="0"/>
              <a:t>?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1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77" y="7776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Extensive stakeholder outreach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Examined a variety of truck configurations (heavier weights, additional axles, required spacing):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Truck traffic effects (including modal or system diversion)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Transport costs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Pavement costs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Bridge impacts and costs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Safety impacts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Congestion</a:t>
            </a:r>
            <a:endParaRPr lang="en-US" sz="2800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Statewide system analysis considered industry acceptance of the new configuration and resulting changes in miles of travel by vehicle type by roadway type, including empty trucks and typical payloads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876800" y="2703400"/>
            <a:ext cx="3934073" cy="986670"/>
            <a:chOff x="120" y="564"/>
            <a:chExt cx="1130" cy="23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935" y="722"/>
              <a:ext cx="205" cy="18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1085" y="736"/>
              <a:ext cx="57" cy="57"/>
              <a:chOff x="990" y="232"/>
              <a:chExt cx="57" cy="57"/>
            </a:xfrm>
          </p:grpSpPr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990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8" name="Oval 6"/>
              <p:cNvSpPr>
                <a:spLocks noChangeArrowheads="1"/>
              </p:cNvSpPr>
              <p:nvPr/>
            </p:nvSpPr>
            <p:spPr bwMode="auto">
              <a:xfrm>
                <a:off x="1000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9" name="Oval 7"/>
              <p:cNvSpPr>
                <a:spLocks noChangeArrowheads="1"/>
              </p:cNvSpPr>
              <p:nvPr/>
            </p:nvSpPr>
            <p:spPr bwMode="auto">
              <a:xfrm>
                <a:off x="1013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128" y="627"/>
              <a:ext cx="357" cy="149"/>
            </a:xfrm>
            <a:custGeom>
              <a:avLst/>
              <a:gdLst>
                <a:gd name="T0" fmla="*/ 0 w 1512"/>
                <a:gd name="T1" fmla="*/ 1 h 525"/>
                <a:gd name="T2" fmla="*/ 0 w 1512"/>
                <a:gd name="T3" fmla="*/ 3 h 525"/>
                <a:gd name="T4" fmla="*/ 1 w 1512"/>
                <a:gd name="T5" fmla="*/ 3 h 525"/>
                <a:gd name="T6" fmla="*/ 1 w 1512"/>
                <a:gd name="T7" fmla="*/ 3 h 525"/>
                <a:gd name="T8" fmla="*/ 5 w 1512"/>
                <a:gd name="T9" fmla="*/ 3 h 525"/>
                <a:gd name="T10" fmla="*/ 5 w 1512"/>
                <a:gd name="T11" fmla="*/ 3 h 525"/>
                <a:gd name="T12" fmla="*/ 4 w 1512"/>
                <a:gd name="T13" fmla="*/ 3 h 525"/>
                <a:gd name="T14" fmla="*/ 4 w 1512"/>
                <a:gd name="T15" fmla="*/ 3 h 525"/>
                <a:gd name="T16" fmla="*/ 4 w 1512"/>
                <a:gd name="T17" fmla="*/ 3 h 525"/>
                <a:gd name="T18" fmla="*/ 3 w 1512"/>
                <a:gd name="T19" fmla="*/ 3 h 525"/>
                <a:gd name="T20" fmla="*/ 3 w 1512"/>
                <a:gd name="T21" fmla="*/ 3 h 525"/>
                <a:gd name="T22" fmla="*/ 3 w 1512"/>
                <a:gd name="T23" fmla="*/ 3 h 525"/>
                <a:gd name="T24" fmla="*/ 3 w 1512"/>
                <a:gd name="T25" fmla="*/ 3 h 525"/>
                <a:gd name="T26" fmla="*/ 3 w 1512"/>
                <a:gd name="T27" fmla="*/ 3 h 525"/>
                <a:gd name="T28" fmla="*/ 3 w 1512"/>
                <a:gd name="T29" fmla="*/ 0 h 525"/>
                <a:gd name="T30" fmla="*/ 3 w 1512"/>
                <a:gd name="T31" fmla="*/ 0 h 525"/>
                <a:gd name="T32" fmla="*/ 1 w 1512"/>
                <a:gd name="T33" fmla="*/ 0 h 525"/>
                <a:gd name="T34" fmla="*/ 1 w 1512"/>
                <a:gd name="T35" fmla="*/ 1 h 525"/>
                <a:gd name="T36" fmla="*/ 0 w 1512"/>
                <a:gd name="T37" fmla="*/ 1 h 52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12" h="525">
                  <a:moveTo>
                    <a:pt x="0" y="219"/>
                  </a:moveTo>
                  <a:lnTo>
                    <a:pt x="0" y="489"/>
                  </a:lnTo>
                  <a:lnTo>
                    <a:pt x="426" y="489"/>
                  </a:lnTo>
                  <a:lnTo>
                    <a:pt x="426" y="525"/>
                  </a:lnTo>
                  <a:lnTo>
                    <a:pt x="1512" y="525"/>
                  </a:lnTo>
                  <a:lnTo>
                    <a:pt x="1509" y="462"/>
                  </a:lnTo>
                  <a:lnTo>
                    <a:pt x="1350" y="462"/>
                  </a:lnTo>
                  <a:lnTo>
                    <a:pt x="1269" y="366"/>
                  </a:lnTo>
                  <a:lnTo>
                    <a:pt x="1119" y="366"/>
                  </a:lnTo>
                  <a:lnTo>
                    <a:pt x="1101" y="408"/>
                  </a:lnTo>
                  <a:lnTo>
                    <a:pt x="999" y="408"/>
                  </a:lnTo>
                  <a:lnTo>
                    <a:pt x="993" y="390"/>
                  </a:lnTo>
                  <a:lnTo>
                    <a:pt x="864" y="390"/>
                  </a:lnTo>
                  <a:lnTo>
                    <a:pt x="834" y="390"/>
                  </a:lnTo>
                  <a:lnTo>
                    <a:pt x="834" y="39"/>
                  </a:lnTo>
                  <a:lnTo>
                    <a:pt x="801" y="0"/>
                  </a:lnTo>
                  <a:lnTo>
                    <a:pt x="423" y="0"/>
                  </a:lnTo>
                  <a:lnTo>
                    <a:pt x="366" y="141"/>
                  </a:lnTo>
                  <a:lnTo>
                    <a:pt x="0" y="21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320" y="590"/>
              <a:ext cx="14" cy="65"/>
            </a:xfrm>
            <a:custGeom>
              <a:avLst/>
              <a:gdLst>
                <a:gd name="T0" fmla="*/ 0 w 57"/>
                <a:gd name="T1" fmla="*/ 0 h 228"/>
                <a:gd name="T2" fmla="*/ 0 w 57"/>
                <a:gd name="T3" fmla="*/ 0 h 228"/>
                <a:gd name="T4" fmla="*/ 0 w 57"/>
                <a:gd name="T5" fmla="*/ 0 h 228"/>
                <a:gd name="T6" fmla="*/ 0 w 57"/>
                <a:gd name="T7" fmla="*/ 1 h 228"/>
                <a:gd name="T8" fmla="*/ 0 w 57"/>
                <a:gd name="T9" fmla="*/ 1 h 228"/>
                <a:gd name="T10" fmla="*/ 0 w 57"/>
                <a:gd name="T11" fmla="*/ 0 h 228"/>
                <a:gd name="T12" fmla="*/ 0 w 57"/>
                <a:gd name="T13" fmla="*/ 0 h 228"/>
                <a:gd name="T14" fmla="*/ 0 w 57"/>
                <a:gd name="T15" fmla="*/ 0 h 2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228">
                  <a:moveTo>
                    <a:pt x="51" y="0"/>
                  </a:moveTo>
                  <a:lnTo>
                    <a:pt x="57" y="39"/>
                  </a:lnTo>
                  <a:lnTo>
                    <a:pt x="30" y="54"/>
                  </a:lnTo>
                  <a:lnTo>
                    <a:pt x="30" y="228"/>
                  </a:lnTo>
                  <a:lnTo>
                    <a:pt x="0" y="228"/>
                  </a:lnTo>
                  <a:lnTo>
                    <a:pt x="0" y="48"/>
                  </a:lnTo>
                  <a:lnTo>
                    <a:pt x="9" y="3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A7A7A7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17" y="655"/>
              <a:ext cx="14" cy="72"/>
            </a:xfrm>
            <a:prstGeom prst="rect">
              <a:avLst/>
            </a:prstGeom>
            <a:solidFill>
              <a:srgbClr val="A7A7A7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auto">
            <a:xfrm>
              <a:off x="228" y="631"/>
              <a:ext cx="45" cy="92"/>
            </a:xfrm>
            <a:custGeom>
              <a:avLst/>
              <a:gdLst>
                <a:gd name="T0" fmla="*/ 0 w 186"/>
                <a:gd name="T1" fmla="*/ 0 h 321"/>
                <a:gd name="T2" fmla="*/ 1 w 186"/>
                <a:gd name="T3" fmla="*/ 0 h 321"/>
                <a:gd name="T4" fmla="*/ 1 w 186"/>
                <a:gd name="T5" fmla="*/ 2 h 321"/>
                <a:gd name="T6" fmla="*/ 0 w 186"/>
                <a:gd name="T7" fmla="*/ 2 h 321"/>
                <a:gd name="T8" fmla="*/ 0 w 186"/>
                <a:gd name="T9" fmla="*/ 1 h 321"/>
                <a:gd name="T10" fmla="*/ 0 w 186"/>
                <a:gd name="T11" fmla="*/ 1 h 321"/>
                <a:gd name="T12" fmla="*/ 0 w 186"/>
                <a:gd name="T13" fmla="*/ 0 h 3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6" h="321">
                  <a:moveTo>
                    <a:pt x="39" y="0"/>
                  </a:moveTo>
                  <a:lnTo>
                    <a:pt x="186" y="0"/>
                  </a:lnTo>
                  <a:lnTo>
                    <a:pt x="186" y="321"/>
                  </a:lnTo>
                  <a:lnTo>
                    <a:pt x="0" y="321"/>
                  </a:lnTo>
                  <a:lnTo>
                    <a:pt x="0" y="201"/>
                  </a:lnTo>
                  <a:lnTo>
                    <a:pt x="33" y="183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124" y="708"/>
              <a:ext cx="9" cy="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133" y="708"/>
              <a:ext cx="7" cy="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120" y="745"/>
              <a:ext cx="26" cy="31"/>
            </a:xfrm>
            <a:custGeom>
              <a:avLst/>
              <a:gdLst>
                <a:gd name="T0" fmla="*/ 0 w 114"/>
                <a:gd name="T1" fmla="*/ 0 h 108"/>
                <a:gd name="T2" fmla="*/ 0 w 114"/>
                <a:gd name="T3" fmla="*/ 0 h 108"/>
                <a:gd name="T4" fmla="*/ 0 w 114"/>
                <a:gd name="T5" fmla="*/ 0 h 108"/>
                <a:gd name="T6" fmla="*/ 0 w 114"/>
                <a:gd name="T7" fmla="*/ 1 h 108"/>
                <a:gd name="T8" fmla="*/ 0 w 114"/>
                <a:gd name="T9" fmla="*/ 1 h 108"/>
                <a:gd name="T10" fmla="*/ 0 w 114"/>
                <a:gd name="T11" fmla="*/ 1 h 108"/>
                <a:gd name="T12" fmla="*/ 0 w 114"/>
                <a:gd name="T13" fmla="*/ 0 h 1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4" h="108">
                  <a:moveTo>
                    <a:pt x="0" y="0"/>
                  </a:moveTo>
                  <a:lnTo>
                    <a:pt x="60" y="0"/>
                  </a:lnTo>
                  <a:lnTo>
                    <a:pt x="114" y="18"/>
                  </a:lnTo>
                  <a:lnTo>
                    <a:pt x="114" y="108"/>
                  </a:lnTo>
                  <a:lnTo>
                    <a:pt x="81" y="108"/>
                  </a:lnTo>
                  <a:lnTo>
                    <a:pt x="3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43" y="636"/>
              <a:ext cx="25" cy="40"/>
            </a:xfrm>
            <a:prstGeom prst="rect">
              <a:avLst/>
            </a:prstGeom>
            <a:solidFill>
              <a:srgbClr val="CCCCCC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215" y="629"/>
              <a:ext cx="19" cy="40"/>
            </a:xfrm>
            <a:custGeom>
              <a:avLst/>
              <a:gdLst>
                <a:gd name="T0" fmla="*/ 0 w 78"/>
                <a:gd name="T1" fmla="*/ 1 h 141"/>
                <a:gd name="T2" fmla="*/ 0 w 78"/>
                <a:gd name="T3" fmla="*/ 1 h 141"/>
                <a:gd name="T4" fmla="*/ 0 w 78"/>
                <a:gd name="T5" fmla="*/ 0 h 141"/>
                <a:gd name="T6" fmla="*/ 0 w 78"/>
                <a:gd name="T7" fmla="*/ 0 h 141"/>
                <a:gd name="T8" fmla="*/ 0 w 78"/>
                <a:gd name="T9" fmla="*/ 1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8" h="141">
                  <a:moveTo>
                    <a:pt x="0" y="132"/>
                  </a:moveTo>
                  <a:lnTo>
                    <a:pt x="24" y="141"/>
                  </a:lnTo>
                  <a:lnTo>
                    <a:pt x="78" y="9"/>
                  </a:lnTo>
                  <a:lnTo>
                    <a:pt x="57" y="0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CCCC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7"/>
            <p:cNvGrpSpPr>
              <a:grpSpLocks/>
            </p:cNvGrpSpPr>
            <p:nvPr/>
          </p:nvGrpSpPr>
          <p:grpSpPr bwMode="auto">
            <a:xfrm>
              <a:off x="230" y="726"/>
              <a:ext cx="38" cy="22"/>
              <a:chOff x="204" y="222"/>
              <a:chExt cx="38" cy="22"/>
            </a:xfrm>
          </p:grpSpPr>
          <p:sp>
            <p:nvSpPr>
              <p:cNvPr id="45" name="Rectangle 18"/>
              <p:cNvSpPr>
                <a:spLocks noChangeArrowheads="1"/>
              </p:cNvSpPr>
              <p:nvPr/>
            </p:nvSpPr>
            <p:spPr bwMode="auto">
              <a:xfrm>
                <a:off x="204" y="222"/>
                <a:ext cx="38" cy="22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7A7A7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6" name="Line 19"/>
              <p:cNvSpPr>
                <a:spLocks noChangeShapeType="1"/>
              </p:cNvSpPr>
              <p:nvPr/>
            </p:nvSpPr>
            <p:spPr bwMode="auto">
              <a:xfrm>
                <a:off x="204" y="233"/>
                <a:ext cx="3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232" y="619"/>
              <a:ext cx="16" cy="9"/>
            </a:xfrm>
            <a:custGeom>
              <a:avLst/>
              <a:gdLst>
                <a:gd name="T0" fmla="*/ 0 w 68"/>
                <a:gd name="T1" fmla="*/ 0 h 30"/>
                <a:gd name="T2" fmla="*/ 0 w 68"/>
                <a:gd name="T3" fmla="*/ 0 h 30"/>
                <a:gd name="T4" fmla="*/ 0 w 68"/>
                <a:gd name="T5" fmla="*/ 0 h 30"/>
                <a:gd name="T6" fmla="*/ 0 w 68"/>
                <a:gd name="T7" fmla="*/ 0 h 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8" h="30">
                  <a:moveTo>
                    <a:pt x="15" y="15"/>
                  </a:moveTo>
                  <a:cubicBezTo>
                    <a:pt x="37" y="0"/>
                    <a:pt x="26" y="2"/>
                    <a:pt x="48" y="6"/>
                  </a:cubicBezTo>
                  <a:cubicBezTo>
                    <a:pt x="60" y="14"/>
                    <a:pt x="68" y="17"/>
                    <a:pt x="54" y="27"/>
                  </a:cubicBezTo>
                  <a:cubicBezTo>
                    <a:pt x="45" y="26"/>
                    <a:pt x="0" y="30"/>
                    <a:pt x="15" y="15"/>
                  </a:cubicBez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349" y="708"/>
              <a:ext cx="901" cy="17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200" y="730"/>
              <a:ext cx="287" cy="46"/>
            </a:xfrm>
            <a:custGeom>
              <a:avLst/>
              <a:gdLst>
                <a:gd name="T0" fmla="*/ 0 w 286"/>
                <a:gd name="T1" fmla="*/ 24 h 46"/>
                <a:gd name="T2" fmla="*/ 4 w 286"/>
                <a:gd name="T3" fmla="*/ 36 h 46"/>
                <a:gd name="T4" fmla="*/ 7 w 286"/>
                <a:gd name="T5" fmla="*/ 36 h 46"/>
                <a:gd name="T6" fmla="*/ 20 w 286"/>
                <a:gd name="T7" fmla="*/ 43 h 46"/>
                <a:gd name="T8" fmla="*/ 30 w 286"/>
                <a:gd name="T9" fmla="*/ 46 h 46"/>
                <a:gd name="T10" fmla="*/ 72 w 286"/>
                <a:gd name="T11" fmla="*/ 46 h 46"/>
                <a:gd name="T12" fmla="*/ 290 w 286"/>
                <a:gd name="T13" fmla="*/ 46 h 46"/>
                <a:gd name="T14" fmla="*/ 290 w 286"/>
                <a:gd name="T15" fmla="*/ 27 h 46"/>
                <a:gd name="T16" fmla="*/ 258 w 286"/>
                <a:gd name="T17" fmla="*/ 24 h 46"/>
                <a:gd name="T18" fmla="*/ 242 w 286"/>
                <a:gd name="T19" fmla="*/ 17 h 46"/>
                <a:gd name="T20" fmla="*/ 244 w 286"/>
                <a:gd name="T21" fmla="*/ 13 h 46"/>
                <a:gd name="T22" fmla="*/ 231 w 286"/>
                <a:gd name="T23" fmla="*/ 0 h 46"/>
                <a:gd name="T24" fmla="*/ 196 w 286"/>
                <a:gd name="T25" fmla="*/ 1 h 46"/>
                <a:gd name="T26" fmla="*/ 189 w 286"/>
                <a:gd name="T27" fmla="*/ 13 h 46"/>
                <a:gd name="T28" fmla="*/ 172 w 286"/>
                <a:gd name="T29" fmla="*/ 16 h 46"/>
                <a:gd name="T30" fmla="*/ 165 w 286"/>
                <a:gd name="T31" fmla="*/ 7 h 46"/>
                <a:gd name="T32" fmla="*/ 124 w 286"/>
                <a:gd name="T33" fmla="*/ 7 h 46"/>
                <a:gd name="T34" fmla="*/ 124 w 286"/>
                <a:gd name="T35" fmla="*/ 24 h 46"/>
                <a:gd name="T36" fmla="*/ 0 w 286"/>
                <a:gd name="T37" fmla="*/ 2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86" h="46">
                  <a:moveTo>
                    <a:pt x="0" y="24"/>
                  </a:moveTo>
                  <a:lnTo>
                    <a:pt x="4" y="36"/>
                  </a:lnTo>
                  <a:lnTo>
                    <a:pt x="7" y="36"/>
                  </a:lnTo>
                  <a:lnTo>
                    <a:pt x="20" y="43"/>
                  </a:lnTo>
                  <a:lnTo>
                    <a:pt x="30" y="46"/>
                  </a:lnTo>
                  <a:lnTo>
                    <a:pt x="72" y="46"/>
                  </a:lnTo>
                  <a:lnTo>
                    <a:pt x="286" y="46"/>
                  </a:lnTo>
                  <a:lnTo>
                    <a:pt x="286" y="27"/>
                  </a:lnTo>
                  <a:lnTo>
                    <a:pt x="254" y="24"/>
                  </a:lnTo>
                  <a:lnTo>
                    <a:pt x="238" y="17"/>
                  </a:lnTo>
                  <a:lnTo>
                    <a:pt x="240" y="13"/>
                  </a:lnTo>
                  <a:lnTo>
                    <a:pt x="227" y="0"/>
                  </a:lnTo>
                  <a:lnTo>
                    <a:pt x="192" y="1"/>
                  </a:lnTo>
                  <a:lnTo>
                    <a:pt x="185" y="13"/>
                  </a:lnTo>
                  <a:lnTo>
                    <a:pt x="168" y="16"/>
                  </a:lnTo>
                  <a:lnTo>
                    <a:pt x="161" y="7"/>
                  </a:lnTo>
                  <a:lnTo>
                    <a:pt x="124" y="7"/>
                  </a:lnTo>
                  <a:lnTo>
                    <a:pt x="124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3"/>
            <p:cNvGrpSpPr>
              <a:grpSpLocks/>
            </p:cNvGrpSpPr>
            <p:nvPr/>
          </p:nvGrpSpPr>
          <p:grpSpPr bwMode="auto">
            <a:xfrm>
              <a:off x="273" y="740"/>
              <a:ext cx="55" cy="40"/>
              <a:chOff x="252" y="326"/>
              <a:chExt cx="55" cy="40"/>
            </a:xfrm>
          </p:grpSpPr>
          <p:sp>
            <p:nvSpPr>
              <p:cNvPr id="43" name="Rectangle 24"/>
              <p:cNvSpPr>
                <a:spLocks noChangeArrowheads="1"/>
              </p:cNvSpPr>
              <p:nvPr/>
            </p:nvSpPr>
            <p:spPr bwMode="auto">
              <a:xfrm>
                <a:off x="252" y="326"/>
                <a:ext cx="55" cy="40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4" name="Rectangle 25"/>
              <p:cNvSpPr>
                <a:spLocks noChangeArrowheads="1"/>
              </p:cNvSpPr>
              <p:nvPr/>
            </p:nvSpPr>
            <p:spPr bwMode="auto">
              <a:xfrm>
                <a:off x="264" y="326"/>
                <a:ext cx="32" cy="40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grpSp>
          <p:nvGrpSpPr>
            <p:cNvPr id="20" name="Group 26"/>
            <p:cNvGrpSpPr>
              <a:grpSpLocks/>
            </p:cNvGrpSpPr>
            <p:nvPr/>
          </p:nvGrpSpPr>
          <p:grpSpPr bwMode="auto">
            <a:xfrm>
              <a:off x="354" y="737"/>
              <a:ext cx="57" cy="57"/>
              <a:chOff x="328" y="233"/>
              <a:chExt cx="57" cy="57"/>
            </a:xfrm>
          </p:grpSpPr>
          <p:sp>
            <p:nvSpPr>
              <p:cNvPr id="40" name="Oval 27"/>
              <p:cNvSpPr>
                <a:spLocks noChangeArrowheads="1"/>
              </p:cNvSpPr>
              <p:nvPr/>
            </p:nvSpPr>
            <p:spPr bwMode="auto">
              <a:xfrm>
                <a:off x="328" y="23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1" name="Oval 28"/>
              <p:cNvSpPr>
                <a:spLocks noChangeArrowheads="1"/>
              </p:cNvSpPr>
              <p:nvPr/>
            </p:nvSpPr>
            <p:spPr bwMode="auto">
              <a:xfrm>
                <a:off x="338" y="243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2" name="Oval 29"/>
              <p:cNvSpPr>
                <a:spLocks noChangeArrowheads="1"/>
              </p:cNvSpPr>
              <p:nvPr/>
            </p:nvSpPr>
            <p:spPr bwMode="auto">
              <a:xfrm>
                <a:off x="351" y="256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grpSp>
          <p:nvGrpSpPr>
            <p:cNvPr id="21" name="Group 30"/>
            <p:cNvGrpSpPr>
              <a:grpSpLocks/>
            </p:cNvGrpSpPr>
            <p:nvPr/>
          </p:nvGrpSpPr>
          <p:grpSpPr bwMode="auto">
            <a:xfrm>
              <a:off x="423" y="737"/>
              <a:ext cx="57" cy="57"/>
              <a:chOff x="397" y="233"/>
              <a:chExt cx="57" cy="57"/>
            </a:xfrm>
          </p:grpSpPr>
          <p:sp>
            <p:nvSpPr>
              <p:cNvPr id="37" name="Oval 31"/>
              <p:cNvSpPr>
                <a:spLocks noChangeArrowheads="1"/>
              </p:cNvSpPr>
              <p:nvPr/>
            </p:nvSpPr>
            <p:spPr bwMode="auto">
              <a:xfrm>
                <a:off x="397" y="23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8" name="Oval 32"/>
              <p:cNvSpPr>
                <a:spLocks noChangeArrowheads="1"/>
              </p:cNvSpPr>
              <p:nvPr/>
            </p:nvSpPr>
            <p:spPr bwMode="auto">
              <a:xfrm>
                <a:off x="407" y="243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9" name="Oval 33"/>
              <p:cNvSpPr>
                <a:spLocks noChangeArrowheads="1"/>
              </p:cNvSpPr>
              <p:nvPr/>
            </p:nvSpPr>
            <p:spPr bwMode="auto">
              <a:xfrm>
                <a:off x="420" y="256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402" y="722"/>
              <a:ext cx="18" cy="8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grpSp>
          <p:nvGrpSpPr>
            <p:cNvPr id="23" name="Group 35"/>
            <p:cNvGrpSpPr>
              <a:grpSpLocks/>
            </p:cNvGrpSpPr>
            <p:nvPr/>
          </p:nvGrpSpPr>
          <p:grpSpPr bwMode="auto">
            <a:xfrm>
              <a:off x="933" y="736"/>
              <a:ext cx="57" cy="57"/>
              <a:chOff x="923" y="232"/>
              <a:chExt cx="57" cy="57"/>
            </a:xfrm>
          </p:grpSpPr>
          <p:sp>
            <p:nvSpPr>
              <p:cNvPr id="34" name="Oval 36"/>
              <p:cNvSpPr>
                <a:spLocks noChangeArrowheads="1"/>
              </p:cNvSpPr>
              <p:nvPr/>
            </p:nvSpPr>
            <p:spPr bwMode="auto">
              <a:xfrm>
                <a:off x="923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5" name="Oval 37"/>
              <p:cNvSpPr>
                <a:spLocks noChangeArrowheads="1"/>
              </p:cNvSpPr>
              <p:nvPr/>
            </p:nvSpPr>
            <p:spPr bwMode="auto">
              <a:xfrm>
                <a:off x="933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6" name="Oval 38"/>
              <p:cNvSpPr>
                <a:spLocks noChangeArrowheads="1"/>
              </p:cNvSpPr>
              <p:nvPr/>
            </p:nvSpPr>
            <p:spPr bwMode="auto">
              <a:xfrm>
                <a:off x="946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grpSp>
          <p:nvGrpSpPr>
            <p:cNvPr id="24" name="Group 39"/>
            <p:cNvGrpSpPr>
              <a:grpSpLocks/>
            </p:cNvGrpSpPr>
            <p:nvPr/>
          </p:nvGrpSpPr>
          <p:grpSpPr bwMode="auto">
            <a:xfrm>
              <a:off x="1008" y="735"/>
              <a:ext cx="57" cy="57"/>
              <a:chOff x="990" y="232"/>
              <a:chExt cx="57" cy="57"/>
            </a:xfrm>
          </p:grpSpPr>
          <p:sp>
            <p:nvSpPr>
              <p:cNvPr id="31" name="Oval 40"/>
              <p:cNvSpPr>
                <a:spLocks noChangeArrowheads="1"/>
              </p:cNvSpPr>
              <p:nvPr/>
            </p:nvSpPr>
            <p:spPr bwMode="auto">
              <a:xfrm>
                <a:off x="990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2" name="Oval 41"/>
              <p:cNvSpPr>
                <a:spLocks noChangeArrowheads="1"/>
              </p:cNvSpPr>
              <p:nvPr/>
            </p:nvSpPr>
            <p:spPr bwMode="auto">
              <a:xfrm>
                <a:off x="1000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3" name="Oval 42"/>
              <p:cNvSpPr>
                <a:spLocks noChangeArrowheads="1"/>
              </p:cNvSpPr>
              <p:nvPr/>
            </p:nvSpPr>
            <p:spPr bwMode="auto">
              <a:xfrm>
                <a:off x="1013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grpSp>
          <p:nvGrpSpPr>
            <p:cNvPr id="25" name="Group 43"/>
            <p:cNvGrpSpPr>
              <a:grpSpLocks/>
            </p:cNvGrpSpPr>
            <p:nvPr/>
          </p:nvGrpSpPr>
          <p:grpSpPr bwMode="auto">
            <a:xfrm>
              <a:off x="150" y="736"/>
              <a:ext cx="57" cy="57"/>
              <a:chOff x="124" y="232"/>
              <a:chExt cx="57" cy="57"/>
            </a:xfrm>
          </p:grpSpPr>
          <p:sp>
            <p:nvSpPr>
              <p:cNvPr id="28" name="Oval 44"/>
              <p:cNvSpPr>
                <a:spLocks noChangeArrowheads="1"/>
              </p:cNvSpPr>
              <p:nvPr/>
            </p:nvSpPr>
            <p:spPr bwMode="auto">
              <a:xfrm>
                <a:off x="124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29" name="Oval 45"/>
              <p:cNvSpPr>
                <a:spLocks noChangeArrowheads="1"/>
              </p:cNvSpPr>
              <p:nvPr/>
            </p:nvSpPr>
            <p:spPr bwMode="auto">
              <a:xfrm>
                <a:off x="134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0" name="Oval 46"/>
              <p:cNvSpPr>
                <a:spLocks noChangeArrowheads="1"/>
              </p:cNvSpPr>
              <p:nvPr/>
            </p:nvSpPr>
            <p:spPr bwMode="auto">
              <a:xfrm>
                <a:off x="147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sp>
          <p:nvSpPr>
            <p:cNvPr id="26" name="Rectangle 47"/>
            <p:cNvSpPr>
              <a:spLocks noChangeArrowheads="1"/>
            </p:cNvSpPr>
            <p:nvPr/>
          </p:nvSpPr>
          <p:spPr bwMode="auto">
            <a:xfrm>
              <a:off x="350" y="564"/>
              <a:ext cx="899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7" name="Freeform 48"/>
            <p:cNvSpPr>
              <a:spLocks/>
            </p:cNvSpPr>
            <p:nvPr/>
          </p:nvSpPr>
          <p:spPr bwMode="auto">
            <a:xfrm>
              <a:off x="234" y="634"/>
              <a:ext cx="8" cy="43"/>
            </a:xfrm>
            <a:custGeom>
              <a:avLst/>
              <a:gdLst>
                <a:gd name="T0" fmla="*/ 0 w 54"/>
                <a:gd name="T1" fmla="*/ 0 h 150"/>
                <a:gd name="T2" fmla="*/ 0 w 54"/>
                <a:gd name="T3" fmla="*/ 0 h 150"/>
                <a:gd name="T4" fmla="*/ 0 w 54"/>
                <a:gd name="T5" fmla="*/ 1 h 150"/>
                <a:gd name="T6" fmla="*/ 0 w 54"/>
                <a:gd name="T7" fmla="*/ 1 h 15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4" h="150">
                  <a:moveTo>
                    <a:pt x="54" y="0"/>
                  </a:moveTo>
                  <a:lnTo>
                    <a:pt x="0" y="0"/>
                  </a:lnTo>
                  <a:lnTo>
                    <a:pt x="0" y="150"/>
                  </a:lnTo>
                  <a:lnTo>
                    <a:pt x="48" y="150"/>
                  </a:ln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1634CA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5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79F9290-BE1D-432A-988A-5DBB1A68195D}" type="slidenum">
              <a:rPr lang="en-US" altLang="en-US" sz="1400"/>
              <a:pPr eaLnBrk="1" hangingPunct="1"/>
              <a:t>6</a:t>
            </a:fld>
            <a:endParaRPr lang="en-US" altLang="en-US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b="1" dirty="0" smtClean="0">
                <a:solidFill>
                  <a:schemeClr val="tx1"/>
                </a:solidFill>
                <a:latin typeface="Arial" charset="0"/>
              </a:rPr>
              <a:t>Pavement Impacts</a:t>
            </a:r>
            <a:br>
              <a:rPr lang="en-US" altLang="en-US" sz="3600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altLang="en-US" sz="3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“</a:t>
            </a:r>
            <a:r>
              <a:rPr lang="en-US" altLang="en-US" sz="3600" b="1" dirty="0" smtClean="0">
                <a:solidFill>
                  <a:schemeClr val="tx1"/>
                </a:solidFill>
                <a:latin typeface="Arial" charset="0"/>
              </a:rPr>
              <a:t>Equivalent Single Axle Load” (ESAL)</a:t>
            </a:r>
            <a:endParaRPr lang="en-US" altLang="en-US" sz="3600" b="1" dirty="0" smtClean="0">
              <a:solidFill>
                <a:schemeClr val="tx1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 flipH="1">
            <a:off x="3886200" y="5943600"/>
            <a:ext cx="4572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latin typeface="Arial" charset="0"/>
              </a:rPr>
              <a:t>Six-axles </a:t>
            </a:r>
            <a:r>
              <a:rPr lang="en-US" altLang="en-US" sz="2200" dirty="0"/>
              <a:t>    </a:t>
            </a:r>
            <a:r>
              <a:rPr lang="en-US" altLang="en-US" sz="2200" b="1" dirty="0">
                <a:latin typeface="Arial" charset="0"/>
              </a:rPr>
              <a:t>2.0 ESAL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828800" y="3581400"/>
            <a:ext cx="4572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latin typeface="Arial" charset="0"/>
              </a:rPr>
              <a:t>Five-axles </a:t>
            </a:r>
            <a:r>
              <a:rPr lang="en-US" altLang="en-US" sz="2200" dirty="0"/>
              <a:t>   </a:t>
            </a:r>
            <a:r>
              <a:rPr lang="en-US" altLang="en-US" sz="2200" b="1" dirty="0">
                <a:latin typeface="Arial" charset="0"/>
              </a:rPr>
              <a:t>2.4 ESAL</a:t>
            </a:r>
          </a:p>
        </p:txBody>
      </p:sp>
      <p:grpSp>
        <p:nvGrpSpPr>
          <p:cNvPr id="6150" name="Group 5"/>
          <p:cNvGrpSpPr>
            <a:grpSpLocks/>
          </p:cNvGrpSpPr>
          <p:nvPr/>
        </p:nvGrpSpPr>
        <p:grpSpPr bwMode="auto">
          <a:xfrm>
            <a:off x="609600" y="2209800"/>
            <a:ext cx="5915025" cy="1206500"/>
            <a:chOff x="93" y="344"/>
            <a:chExt cx="1130" cy="230"/>
          </a:xfrm>
        </p:grpSpPr>
        <p:grpSp>
          <p:nvGrpSpPr>
            <p:cNvPr id="6209" name="Group 6"/>
            <p:cNvGrpSpPr>
              <a:grpSpLocks/>
            </p:cNvGrpSpPr>
            <p:nvPr/>
          </p:nvGrpSpPr>
          <p:grpSpPr bwMode="auto">
            <a:xfrm>
              <a:off x="97" y="344"/>
              <a:ext cx="1126" cy="230"/>
              <a:chOff x="97" y="344"/>
              <a:chExt cx="1126" cy="230"/>
            </a:xfrm>
          </p:grpSpPr>
          <p:sp>
            <p:nvSpPr>
              <p:cNvPr id="6211" name="Freeform 7"/>
              <p:cNvSpPr>
                <a:spLocks/>
              </p:cNvSpPr>
              <p:nvPr/>
            </p:nvSpPr>
            <p:spPr bwMode="auto">
              <a:xfrm>
                <a:off x="101" y="407"/>
                <a:ext cx="357" cy="149"/>
              </a:xfrm>
              <a:custGeom>
                <a:avLst/>
                <a:gdLst>
                  <a:gd name="T0" fmla="*/ 0 w 1512"/>
                  <a:gd name="T1" fmla="*/ 62 h 525"/>
                  <a:gd name="T2" fmla="*/ 0 w 1512"/>
                  <a:gd name="T3" fmla="*/ 139 h 525"/>
                  <a:gd name="T4" fmla="*/ 101 w 1512"/>
                  <a:gd name="T5" fmla="*/ 139 h 525"/>
                  <a:gd name="T6" fmla="*/ 101 w 1512"/>
                  <a:gd name="T7" fmla="*/ 149 h 525"/>
                  <a:gd name="T8" fmla="*/ 357 w 1512"/>
                  <a:gd name="T9" fmla="*/ 149 h 525"/>
                  <a:gd name="T10" fmla="*/ 356 w 1512"/>
                  <a:gd name="T11" fmla="*/ 131 h 525"/>
                  <a:gd name="T12" fmla="*/ 319 w 1512"/>
                  <a:gd name="T13" fmla="*/ 131 h 525"/>
                  <a:gd name="T14" fmla="*/ 300 w 1512"/>
                  <a:gd name="T15" fmla="*/ 104 h 525"/>
                  <a:gd name="T16" fmla="*/ 264 w 1512"/>
                  <a:gd name="T17" fmla="*/ 104 h 525"/>
                  <a:gd name="T18" fmla="*/ 260 w 1512"/>
                  <a:gd name="T19" fmla="*/ 116 h 525"/>
                  <a:gd name="T20" fmla="*/ 236 w 1512"/>
                  <a:gd name="T21" fmla="*/ 116 h 525"/>
                  <a:gd name="T22" fmla="*/ 234 w 1512"/>
                  <a:gd name="T23" fmla="*/ 111 h 525"/>
                  <a:gd name="T24" fmla="*/ 204 w 1512"/>
                  <a:gd name="T25" fmla="*/ 111 h 525"/>
                  <a:gd name="T26" fmla="*/ 197 w 1512"/>
                  <a:gd name="T27" fmla="*/ 111 h 525"/>
                  <a:gd name="T28" fmla="*/ 197 w 1512"/>
                  <a:gd name="T29" fmla="*/ 11 h 525"/>
                  <a:gd name="T30" fmla="*/ 189 w 1512"/>
                  <a:gd name="T31" fmla="*/ 0 h 525"/>
                  <a:gd name="T32" fmla="*/ 100 w 1512"/>
                  <a:gd name="T33" fmla="*/ 0 h 525"/>
                  <a:gd name="T34" fmla="*/ 86 w 1512"/>
                  <a:gd name="T35" fmla="*/ 40 h 525"/>
                  <a:gd name="T36" fmla="*/ 0 w 1512"/>
                  <a:gd name="T37" fmla="*/ 62 h 52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512" h="525">
                    <a:moveTo>
                      <a:pt x="0" y="219"/>
                    </a:moveTo>
                    <a:lnTo>
                      <a:pt x="0" y="489"/>
                    </a:lnTo>
                    <a:lnTo>
                      <a:pt x="426" y="489"/>
                    </a:lnTo>
                    <a:lnTo>
                      <a:pt x="426" y="525"/>
                    </a:lnTo>
                    <a:lnTo>
                      <a:pt x="1512" y="525"/>
                    </a:lnTo>
                    <a:lnTo>
                      <a:pt x="1509" y="462"/>
                    </a:lnTo>
                    <a:lnTo>
                      <a:pt x="1350" y="462"/>
                    </a:lnTo>
                    <a:lnTo>
                      <a:pt x="1269" y="366"/>
                    </a:lnTo>
                    <a:lnTo>
                      <a:pt x="1119" y="366"/>
                    </a:lnTo>
                    <a:lnTo>
                      <a:pt x="1101" y="408"/>
                    </a:lnTo>
                    <a:lnTo>
                      <a:pt x="999" y="408"/>
                    </a:lnTo>
                    <a:lnTo>
                      <a:pt x="993" y="390"/>
                    </a:lnTo>
                    <a:lnTo>
                      <a:pt x="864" y="390"/>
                    </a:lnTo>
                    <a:lnTo>
                      <a:pt x="834" y="390"/>
                    </a:lnTo>
                    <a:lnTo>
                      <a:pt x="834" y="39"/>
                    </a:lnTo>
                    <a:lnTo>
                      <a:pt x="801" y="0"/>
                    </a:lnTo>
                    <a:lnTo>
                      <a:pt x="423" y="0"/>
                    </a:lnTo>
                    <a:lnTo>
                      <a:pt x="366" y="141"/>
                    </a:lnTo>
                    <a:lnTo>
                      <a:pt x="0" y="21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2" name="Freeform 8"/>
              <p:cNvSpPr>
                <a:spLocks/>
              </p:cNvSpPr>
              <p:nvPr/>
            </p:nvSpPr>
            <p:spPr bwMode="auto">
              <a:xfrm>
                <a:off x="293" y="370"/>
                <a:ext cx="14" cy="65"/>
              </a:xfrm>
              <a:custGeom>
                <a:avLst/>
                <a:gdLst>
                  <a:gd name="T0" fmla="*/ 13 w 57"/>
                  <a:gd name="T1" fmla="*/ 0 h 228"/>
                  <a:gd name="T2" fmla="*/ 14 w 57"/>
                  <a:gd name="T3" fmla="*/ 11 h 228"/>
                  <a:gd name="T4" fmla="*/ 7 w 57"/>
                  <a:gd name="T5" fmla="*/ 15 h 228"/>
                  <a:gd name="T6" fmla="*/ 7 w 57"/>
                  <a:gd name="T7" fmla="*/ 65 h 228"/>
                  <a:gd name="T8" fmla="*/ 0 w 57"/>
                  <a:gd name="T9" fmla="*/ 65 h 228"/>
                  <a:gd name="T10" fmla="*/ 0 w 57"/>
                  <a:gd name="T11" fmla="*/ 14 h 228"/>
                  <a:gd name="T12" fmla="*/ 2 w 57"/>
                  <a:gd name="T13" fmla="*/ 9 h 228"/>
                  <a:gd name="T14" fmla="*/ 13 w 57"/>
                  <a:gd name="T15" fmla="*/ 0 h 2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7" h="228">
                    <a:moveTo>
                      <a:pt x="51" y="0"/>
                    </a:moveTo>
                    <a:lnTo>
                      <a:pt x="57" y="39"/>
                    </a:lnTo>
                    <a:lnTo>
                      <a:pt x="30" y="54"/>
                    </a:lnTo>
                    <a:lnTo>
                      <a:pt x="30" y="228"/>
                    </a:lnTo>
                    <a:lnTo>
                      <a:pt x="0" y="228"/>
                    </a:lnTo>
                    <a:lnTo>
                      <a:pt x="0" y="48"/>
                    </a:lnTo>
                    <a:lnTo>
                      <a:pt x="9" y="30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A7A7A7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3" name="Rectangle 9"/>
              <p:cNvSpPr>
                <a:spLocks noChangeArrowheads="1"/>
              </p:cNvSpPr>
              <p:nvPr/>
            </p:nvSpPr>
            <p:spPr bwMode="auto">
              <a:xfrm>
                <a:off x="290" y="435"/>
                <a:ext cx="14" cy="72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4" name="Freeform 10"/>
              <p:cNvSpPr>
                <a:spLocks/>
              </p:cNvSpPr>
              <p:nvPr/>
            </p:nvSpPr>
            <p:spPr bwMode="auto">
              <a:xfrm>
                <a:off x="201" y="411"/>
                <a:ext cx="45" cy="92"/>
              </a:xfrm>
              <a:custGeom>
                <a:avLst/>
                <a:gdLst>
                  <a:gd name="T0" fmla="*/ 9 w 186"/>
                  <a:gd name="T1" fmla="*/ 0 h 321"/>
                  <a:gd name="T2" fmla="*/ 45 w 186"/>
                  <a:gd name="T3" fmla="*/ 0 h 321"/>
                  <a:gd name="T4" fmla="*/ 45 w 186"/>
                  <a:gd name="T5" fmla="*/ 92 h 321"/>
                  <a:gd name="T6" fmla="*/ 0 w 186"/>
                  <a:gd name="T7" fmla="*/ 92 h 321"/>
                  <a:gd name="T8" fmla="*/ 0 w 186"/>
                  <a:gd name="T9" fmla="*/ 58 h 321"/>
                  <a:gd name="T10" fmla="*/ 8 w 186"/>
                  <a:gd name="T11" fmla="*/ 52 h 321"/>
                  <a:gd name="T12" fmla="*/ 9 w 186"/>
                  <a:gd name="T13" fmla="*/ 0 h 3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6" h="321">
                    <a:moveTo>
                      <a:pt x="39" y="0"/>
                    </a:moveTo>
                    <a:lnTo>
                      <a:pt x="186" y="0"/>
                    </a:lnTo>
                    <a:lnTo>
                      <a:pt x="186" y="321"/>
                    </a:lnTo>
                    <a:lnTo>
                      <a:pt x="0" y="321"/>
                    </a:lnTo>
                    <a:lnTo>
                      <a:pt x="0" y="201"/>
                    </a:lnTo>
                    <a:lnTo>
                      <a:pt x="33" y="183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5" name="Rectangle 11"/>
              <p:cNvSpPr>
                <a:spLocks noChangeArrowheads="1"/>
              </p:cNvSpPr>
              <p:nvPr/>
            </p:nvSpPr>
            <p:spPr bwMode="auto">
              <a:xfrm>
                <a:off x="97" y="488"/>
                <a:ext cx="9" cy="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6" name="Rectangle 12"/>
              <p:cNvSpPr>
                <a:spLocks noChangeArrowheads="1"/>
              </p:cNvSpPr>
              <p:nvPr/>
            </p:nvSpPr>
            <p:spPr bwMode="auto">
              <a:xfrm>
                <a:off x="106" y="488"/>
                <a:ext cx="7" cy="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7" name="Rectangle 13"/>
              <p:cNvSpPr>
                <a:spLocks noChangeArrowheads="1"/>
              </p:cNvSpPr>
              <p:nvPr/>
            </p:nvSpPr>
            <p:spPr bwMode="auto">
              <a:xfrm>
                <a:off x="216" y="416"/>
                <a:ext cx="25" cy="40"/>
              </a:xfrm>
              <a:prstGeom prst="rect">
                <a:avLst/>
              </a:prstGeom>
              <a:solidFill>
                <a:srgbClr val="CCCCCC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18" name="Freeform 14"/>
              <p:cNvSpPr>
                <a:spLocks/>
              </p:cNvSpPr>
              <p:nvPr/>
            </p:nvSpPr>
            <p:spPr bwMode="auto">
              <a:xfrm>
                <a:off x="188" y="409"/>
                <a:ext cx="19" cy="40"/>
              </a:xfrm>
              <a:custGeom>
                <a:avLst/>
                <a:gdLst>
                  <a:gd name="T0" fmla="*/ 0 w 78"/>
                  <a:gd name="T1" fmla="*/ 37 h 141"/>
                  <a:gd name="T2" fmla="*/ 6 w 78"/>
                  <a:gd name="T3" fmla="*/ 40 h 141"/>
                  <a:gd name="T4" fmla="*/ 19 w 78"/>
                  <a:gd name="T5" fmla="*/ 3 h 141"/>
                  <a:gd name="T6" fmla="*/ 14 w 78"/>
                  <a:gd name="T7" fmla="*/ 0 h 141"/>
                  <a:gd name="T8" fmla="*/ 0 w 78"/>
                  <a:gd name="T9" fmla="*/ 37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8" h="141">
                    <a:moveTo>
                      <a:pt x="0" y="132"/>
                    </a:moveTo>
                    <a:lnTo>
                      <a:pt x="24" y="141"/>
                    </a:lnTo>
                    <a:lnTo>
                      <a:pt x="78" y="9"/>
                    </a:lnTo>
                    <a:lnTo>
                      <a:pt x="57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CCC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19" name="Group 15"/>
              <p:cNvGrpSpPr>
                <a:grpSpLocks/>
              </p:cNvGrpSpPr>
              <p:nvPr/>
            </p:nvGrpSpPr>
            <p:grpSpPr bwMode="auto">
              <a:xfrm>
                <a:off x="203" y="506"/>
                <a:ext cx="38" cy="22"/>
                <a:chOff x="204" y="222"/>
                <a:chExt cx="38" cy="22"/>
              </a:xfrm>
            </p:grpSpPr>
            <p:sp>
              <p:nvSpPr>
                <p:cNvPr id="6249" name="Rectangle 16"/>
                <p:cNvSpPr>
                  <a:spLocks noChangeArrowheads="1"/>
                </p:cNvSpPr>
                <p:nvPr/>
              </p:nvSpPr>
              <p:spPr bwMode="auto">
                <a:xfrm>
                  <a:off x="204" y="222"/>
                  <a:ext cx="38" cy="22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A7A7A7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50" name="Line 17"/>
                <p:cNvSpPr>
                  <a:spLocks noChangeShapeType="1"/>
                </p:cNvSpPr>
                <p:nvPr/>
              </p:nvSpPr>
              <p:spPr bwMode="auto">
                <a:xfrm>
                  <a:off x="204" y="233"/>
                  <a:ext cx="3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220" name="Rectangle 18"/>
              <p:cNvSpPr>
                <a:spLocks noChangeArrowheads="1"/>
              </p:cNvSpPr>
              <p:nvPr/>
            </p:nvSpPr>
            <p:spPr bwMode="auto">
              <a:xfrm>
                <a:off x="322" y="488"/>
                <a:ext cx="901" cy="17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1" name="Rectangle 19"/>
              <p:cNvSpPr>
                <a:spLocks noChangeArrowheads="1"/>
              </p:cNvSpPr>
              <p:nvPr/>
            </p:nvSpPr>
            <p:spPr bwMode="auto">
              <a:xfrm>
                <a:off x="923" y="504"/>
                <a:ext cx="120" cy="1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22" name="Freeform 20"/>
              <p:cNvSpPr>
                <a:spLocks/>
              </p:cNvSpPr>
              <p:nvPr/>
            </p:nvSpPr>
            <p:spPr bwMode="auto">
              <a:xfrm>
                <a:off x="173" y="510"/>
                <a:ext cx="287" cy="46"/>
              </a:xfrm>
              <a:custGeom>
                <a:avLst/>
                <a:gdLst>
                  <a:gd name="T0" fmla="*/ 0 w 286"/>
                  <a:gd name="T1" fmla="*/ 24 h 46"/>
                  <a:gd name="T2" fmla="*/ 4 w 286"/>
                  <a:gd name="T3" fmla="*/ 36 h 46"/>
                  <a:gd name="T4" fmla="*/ 7 w 286"/>
                  <a:gd name="T5" fmla="*/ 36 h 46"/>
                  <a:gd name="T6" fmla="*/ 20 w 286"/>
                  <a:gd name="T7" fmla="*/ 43 h 46"/>
                  <a:gd name="T8" fmla="*/ 30 w 286"/>
                  <a:gd name="T9" fmla="*/ 46 h 46"/>
                  <a:gd name="T10" fmla="*/ 72 w 286"/>
                  <a:gd name="T11" fmla="*/ 46 h 46"/>
                  <a:gd name="T12" fmla="*/ 287 w 286"/>
                  <a:gd name="T13" fmla="*/ 46 h 46"/>
                  <a:gd name="T14" fmla="*/ 287 w 286"/>
                  <a:gd name="T15" fmla="*/ 27 h 46"/>
                  <a:gd name="T16" fmla="*/ 255 w 286"/>
                  <a:gd name="T17" fmla="*/ 24 h 46"/>
                  <a:gd name="T18" fmla="*/ 239 w 286"/>
                  <a:gd name="T19" fmla="*/ 17 h 46"/>
                  <a:gd name="T20" fmla="*/ 241 w 286"/>
                  <a:gd name="T21" fmla="*/ 13 h 46"/>
                  <a:gd name="T22" fmla="*/ 228 w 286"/>
                  <a:gd name="T23" fmla="*/ 0 h 46"/>
                  <a:gd name="T24" fmla="*/ 193 w 286"/>
                  <a:gd name="T25" fmla="*/ 1 h 46"/>
                  <a:gd name="T26" fmla="*/ 186 w 286"/>
                  <a:gd name="T27" fmla="*/ 13 h 46"/>
                  <a:gd name="T28" fmla="*/ 169 w 286"/>
                  <a:gd name="T29" fmla="*/ 16 h 46"/>
                  <a:gd name="T30" fmla="*/ 162 w 286"/>
                  <a:gd name="T31" fmla="*/ 7 h 46"/>
                  <a:gd name="T32" fmla="*/ 124 w 286"/>
                  <a:gd name="T33" fmla="*/ 7 h 46"/>
                  <a:gd name="T34" fmla="*/ 124 w 286"/>
                  <a:gd name="T35" fmla="*/ 24 h 46"/>
                  <a:gd name="T36" fmla="*/ 0 w 286"/>
                  <a:gd name="T37" fmla="*/ 24 h 4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86" h="46">
                    <a:moveTo>
                      <a:pt x="0" y="24"/>
                    </a:moveTo>
                    <a:lnTo>
                      <a:pt x="4" y="36"/>
                    </a:lnTo>
                    <a:lnTo>
                      <a:pt x="7" y="36"/>
                    </a:lnTo>
                    <a:lnTo>
                      <a:pt x="20" y="43"/>
                    </a:lnTo>
                    <a:lnTo>
                      <a:pt x="30" y="46"/>
                    </a:lnTo>
                    <a:lnTo>
                      <a:pt x="72" y="46"/>
                    </a:lnTo>
                    <a:lnTo>
                      <a:pt x="286" y="46"/>
                    </a:lnTo>
                    <a:lnTo>
                      <a:pt x="286" y="27"/>
                    </a:lnTo>
                    <a:lnTo>
                      <a:pt x="254" y="24"/>
                    </a:lnTo>
                    <a:lnTo>
                      <a:pt x="238" y="17"/>
                    </a:lnTo>
                    <a:lnTo>
                      <a:pt x="240" y="13"/>
                    </a:lnTo>
                    <a:lnTo>
                      <a:pt x="227" y="0"/>
                    </a:lnTo>
                    <a:lnTo>
                      <a:pt x="192" y="1"/>
                    </a:lnTo>
                    <a:lnTo>
                      <a:pt x="185" y="13"/>
                    </a:lnTo>
                    <a:lnTo>
                      <a:pt x="168" y="16"/>
                    </a:lnTo>
                    <a:lnTo>
                      <a:pt x="161" y="7"/>
                    </a:lnTo>
                    <a:lnTo>
                      <a:pt x="124" y="7"/>
                    </a:lnTo>
                    <a:lnTo>
                      <a:pt x="124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23" name="Group 21"/>
              <p:cNvGrpSpPr>
                <a:grpSpLocks/>
              </p:cNvGrpSpPr>
              <p:nvPr/>
            </p:nvGrpSpPr>
            <p:grpSpPr bwMode="auto">
              <a:xfrm>
                <a:off x="246" y="520"/>
                <a:ext cx="55" cy="40"/>
                <a:chOff x="252" y="326"/>
                <a:chExt cx="55" cy="40"/>
              </a:xfrm>
            </p:grpSpPr>
            <p:sp>
              <p:nvSpPr>
                <p:cNvPr id="6247" name="Rectangle 22"/>
                <p:cNvSpPr>
                  <a:spLocks noChangeArrowheads="1"/>
                </p:cNvSpPr>
                <p:nvPr/>
              </p:nvSpPr>
              <p:spPr bwMode="auto">
                <a:xfrm>
                  <a:off x="252" y="326"/>
                  <a:ext cx="55" cy="40"/>
                </a:xfrm>
                <a:prstGeom prst="rect">
                  <a:avLst/>
                </a:prstGeom>
                <a:solidFill>
                  <a:srgbClr val="A7A7A7"/>
                </a:soli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8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" y="326"/>
                  <a:ext cx="32" cy="40"/>
                </a:xfrm>
                <a:prstGeom prst="rect">
                  <a:avLst/>
                </a:prstGeom>
                <a:solidFill>
                  <a:srgbClr val="A7A7A7"/>
                </a:soli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6224" name="Group 24"/>
              <p:cNvGrpSpPr>
                <a:grpSpLocks/>
              </p:cNvGrpSpPr>
              <p:nvPr/>
            </p:nvGrpSpPr>
            <p:grpSpPr bwMode="auto">
              <a:xfrm>
                <a:off x="327" y="517"/>
                <a:ext cx="57" cy="57"/>
                <a:chOff x="328" y="233"/>
                <a:chExt cx="57" cy="57"/>
              </a:xfrm>
            </p:grpSpPr>
            <p:sp>
              <p:nvSpPr>
                <p:cNvPr id="6244" name="Oval 25"/>
                <p:cNvSpPr>
                  <a:spLocks noChangeArrowheads="1"/>
                </p:cNvSpPr>
                <p:nvPr/>
              </p:nvSpPr>
              <p:spPr bwMode="auto">
                <a:xfrm>
                  <a:off x="328" y="23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5" name="Oval 26"/>
                <p:cNvSpPr>
                  <a:spLocks noChangeArrowheads="1"/>
                </p:cNvSpPr>
                <p:nvPr/>
              </p:nvSpPr>
              <p:spPr bwMode="auto">
                <a:xfrm>
                  <a:off x="338" y="243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6" name="Oval 27"/>
                <p:cNvSpPr>
                  <a:spLocks noChangeArrowheads="1"/>
                </p:cNvSpPr>
                <p:nvPr/>
              </p:nvSpPr>
              <p:spPr bwMode="auto">
                <a:xfrm>
                  <a:off x="351" y="256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6225" name="Group 28"/>
              <p:cNvGrpSpPr>
                <a:grpSpLocks/>
              </p:cNvGrpSpPr>
              <p:nvPr/>
            </p:nvGrpSpPr>
            <p:grpSpPr bwMode="auto">
              <a:xfrm>
                <a:off x="396" y="517"/>
                <a:ext cx="57" cy="57"/>
                <a:chOff x="397" y="233"/>
                <a:chExt cx="57" cy="57"/>
              </a:xfrm>
            </p:grpSpPr>
            <p:sp>
              <p:nvSpPr>
                <p:cNvPr id="6241" name="Oval 29"/>
                <p:cNvSpPr>
                  <a:spLocks noChangeArrowheads="1"/>
                </p:cNvSpPr>
                <p:nvPr/>
              </p:nvSpPr>
              <p:spPr bwMode="auto">
                <a:xfrm>
                  <a:off x="397" y="23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2" name="Oval 30"/>
                <p:cNvSpPr>
                  <a:spLocks noChangeArrowheads="1"/>
                </p:cNvSpPr>
                <p:nvPr/>
              </p:nvSpPr>
              <p:spPr bwMode="auto">
                <a:xfrm>
                  <a:off x="407" y="243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3" name="Oval 31"/>
                <p:cNvSpPr>
                  <a:spLocks noChangeArrowheads="1"/>
                </p:cNvSpPr>
                <p:nvPr/>
              </p:nvSpPr>
              <p:spPr bwMode="auto">
                <a:xfrm>
                  <a:off x="420" y="256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6226" name="Rectangle 32"/>
              <p:cNvSpPr>
                <a:spLocks noChangeArrowheads="1"/>
              </p:cNvSpPr>
              <p:nvPr/>
            </p:nvSpPr>
            <p:spPr bwMode="auto">
              <a:xfrm>
                <a:off x="375" y="502"/>
                <a:ext cx="18" cy="8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6227" name="Group 33"/>
              <p:cNvGrpSpPr>
                <a:grpSpLocks/>
              </p:cNvGrpSpPr>
              <p:nvPr/>
            </p:nvGrpSpPr>
            <p:grpSpPr bwMode="auto">
              <a:xfrm>
                <a:off x="922" y="516"/>
                <a:ext cx="57" cy="57"/>
                <a:chOff x="923" y="232"/>
                <a:chExt cx="57" cy="57"/>
              </a:xfrm>
            </p:grpSpPr>
            <p:sp>
              <p:nvSpPr>
                <p:cNvPr id="6238" name="Oval 34"/>
                <p:cNvSpPr>
                  <a:spLocks noChangeArrowheads="1"/>
                </p:cNvSpPr>
                <p:nvPr/>
              </p:nvSpPr>
              <p:spPr bwMode="auto">
                <a:xfrm>
                  <a:off x="923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39" name="Oval 35"/>
                <p:cNvSpPr>
                  <a:spLocks noChangeArrowheads="1"/>
                </p:cNvSpPr>
                <p:nvPr/>
              </p:nvSpPr>
              <p:spPr bwMode="auto">
                <a:xfrm>
                  <a:off x="933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0" name="Oval 36"/>
                <p:cNvSpPr>
                  <a:spLocks noChangeArrowheads="1"/>
                </p:cNvSpPr>
                <p:nvPr/>
              </p:nvSpPr>
              <p:spPr bwMode="auto">
                <a:xfrm>
                  <a:off x="946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6228" name="Group 37"/>
              <p:cNvGrpSpPr>
                <a:grpSpLocks/>
              </p:cNvGrpSpPr>
              <p:nvPr/>
            </p:nvGrpSpPr>
            <p:grpSpPr bwMode="auto">
              <a:xfrm>
                <a:off x="989" y="516"/>
                <a:ext cx="57" cy="57"/>
                <a:chOff x="990" y="232"/>
                <a:chExt cx="57" cy="57"/>
              </a:xfrm>
            </p:grpSpPr>
            <p:sp>
              <p:nvSpPr>
                <p:cNvPr id="6235" name="Oval 38"/>
                <p:cNvSpPr>
                  <a:spLocks noChangeArrowheads="1"/>
                </p:cNvSpPr>
                <p:nvPr/>
              </p:nvSpPr>
              <p:spPr bwMode="auto">
                <a:xfrm>
                  <a:off x="990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36" name="Oval 39"/>
                <p:cNvSpPr>
                  <a:spLocks noChangeArrowheads="1"/>
                </p:cNvSpPr>
                <p:nvPr/>
              </p:nvSpPr>
              <p:spPr bwMode="auto">
                <a:xfrm>
                  <a:off x="1000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37" name="Oval 40"/>
                <p:cNvSpPr>
                  <a:spLocks noChangeArrowheads="1"/>
                </p:cNvSpPr>
                <p:nvPr/>
              </p:nvSpPr>
              <p:spPr bwMode="auto">
                <a:xfrm>
                  <a:off x="1013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6229" name="Group 41"/>
              <p:cNvGrpSpPr>
                <a:grpSpLocks/>
              </p:cNvGrpSpPr>
              <p:nvPr/>
            </p:nvGrpSpPr>
            <p:grpSpPr bwMode="auto">
              <a:xfrm>
                <a:off x="123" y="516"/>
                <a:ext cx="57" cy="57"/>
                <a:chOff x="124" y="232"/>
                <a:chExt cx="57" cy="57"/>
              </a:xfrm>
            </p:grpSpPr>
            <p:sp>
              <p:nvSpPr>
                <p:cNvPr id="6232" name="Oval 42"/>
                <p:cNvSpPr>
                  <a:spLocks noChangeArrowheads="1"/>
                </p:cNvSpPr>
                <p:nvPr/>
              </p:nvSpPr>
              <p:spPr bwMode="auto">
                <a:xfrm>
                  <a:off x="124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33" name="Oval 43"/>
                <p:cNvSpPr>
                  <a:spLocks noChangeArrowheads="1"/>
                </p:cNvSpPr>
                <p:nvPr/>
              </p:nvSpPr>
              <p:spPr bwMode="auto">
                <a:xfrm>
                  <a:off x="134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34" name="Oval 44"/>
                <p:cNvSpPr>
                  <a:spLocks noChangeArrowheads="1"/>
                </p:cNvSpPr>
                <p:nvPr/>
              </p:nvSpPr>
              <p:spPr bwMode="auto">
                <a:xfrm>
                  <a:off x="147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6230" name="Rectangle 45"/>
              <p:cNvSpPr>
                <a:spLocks noChangeArrowheads="1"/>
              </p:cNvSpPr>
              <p:nvPr/>
            </p:nvSpPr>
            <p:spPr bwMode="auto">
              <a:xfrm>
                <a:off x="323" y="344"/>
                <a:ext cx="899" cy="144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US" altLang="en-US" sz="2000" b="1">
                    <a:latin typeface="Arial" charset="0"/>
                  </a:rPr>
                  <a:t>80,000 lbs.</a:t>
                </a:r>
              </a:p>
            </p:txBody>
          </p:sp>
          <p:sp>
            <p:nvSpPr>
              <p:cNvPr id="6231" name="Freeform 46"/>
              <p:cNvSpPr>
                <a:spLocks/>
              </p:cNvSpPr>
              <p:nvPr/>
            </p:nvSpPr>
            <p:spPr bwMode="auto">
              <a:xfrm>
                <a:off x="207" y="414"/>
                <a:ext cx="8" cy="43"/>
              </a:xfrm>
              <a:custGeom>
                <a:avLst/>
                <a:gdLst>
                  <a:gd name="T0" fmla="*/ 8 w 54"/>
                  <a:gd name="T1" fmla="*/ 0 h 150"/>
                  <a:gd name="T2" fmla="*/ 0 w 54"/>
                  <a:gd name="T3" fmla="*/ 0 h 150"/>
                  <a:gd name="T4" fmla="*/ 0 w 54"/>
                  <a:gd name="T5" fmla="*/ 43 h 150"/>
                  <a:gd name="T6" fmla="*/ 7 w 54"/>
                  <a:gd name="T7" fmla="*/ 43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4" h="150">
                    <a:moveTo>
                      <a:pt x="54" y="0"/>
                    </a:moveTo>
                    <a:lnTo>
                      <a:pt x="0" y="0"/>
                    </a:lnTo>
                    <a:lnTo>
                      <a:pt x="0" y="150"/>
                    </a:lnTo>
                    <a:lnTo>
                      <a:pt x="48" y="150"/>
                    </a:ln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1634CA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10" name="Freeform 47"/>
            <p:cNvSpPr>
              <a:spLocks/>
            </p:cNvSpPr>
            <p:nvPr/>
          </p:nvSpPr>
          <p:spPr bwMode="auto">
            <a:xfrm>
              <a:off x="93" y="525"/>
              <a:ext cx="26" cy="31"/>
            </a:xfrm>
            <a:custGeom>
              <a:avLst/>
              <a:gdLst>
                <a:gd name="T0" fmla="*/ 0 w 114"/>
                <a:gd name="T1" fmla="*/ 0 h 108"/>
                <a:gd name="T2" fmla="*/ 14 w 114"/>
                <a:gd name="T3" fmla="*/ 0 h 108"/>
                <a:gd name="T4" fmla="*/ 26 w 114"/>
                <a:gd name="T5" fmla="*/ 5 h 108"/>
                <a:gd name="T6" fmla="*/ 26 w 114"/>
                <a:gd name="T7" fmla="*/ 31 h 108"/>
                <a:gd name="T8" fmla="*/ 18 w 114"/>
                <a:gd name="T9" fmla="*/ 31 h 108"/>
                <a:gd name="T10" fmla="*/ 1 w 114"/>
                <a:gd name="T11" fmla="*/ 22 h 108"/>
                <a:gd name="T12" fmla="*/ 0 w 114"/>
                <a:gd name="T13" fmla="*/ 0 h 1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4" h="108">
                  <a:moveTo>
                    <a:pt x="0" y="0"/>
                  </a:moveTo>
                  <a:lnTo>
                    <a:pt x="60" y="0"/>
                  </a:lnTo>
                  <a:lnTo>
                    <a:pt x="114" y="18"/>
                  </a:lnTo>
                  <a:lnTo>
                    <a:pt x="114" y="108"/>
                  </a:lnTo>
                  <a:lnTo>
                    <a:pt x="81" y="108"/>
                  </a:lnTo>
                  <a:lnTo>
                    <a:pt x="3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1" name="Group 48"/>
          <p:cNvGrpSpPr>
            <a:grpSpLocks/>
          </p:cNvGrpSpPr>
          <p:nvPr/>
        </p:nvGrpSpPr>
        <p:grpSpPr bwMode="auto">
          <a:xfrm>
            <a:off x="2655888" y="4572000"/>
            <a:ext cx="5878512" cy="1196975"/>
            <a:chOff x="120" y="564"/>
            <a:chExt cx="1130" cy="230"/>
          </a:xfrm>
        </p:grpSpPr>
        <p:sp>
          <p:nvSpPr>
            <p:cNvPr id="6163" name="Rectangle 49"/>
            <p:cNvSpPr>
              <a:spLocks noChangeArrowheads="1"/>
            </p:cNvSpPr>
            <p:nvPr/>
          </p:nvSpPr>
          <p:spPr bwMode="auto">
            <a:xfrm>
              <a:off x="935" y="722"/>
              <a:ext cx="205" cy="18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164" name="Group 50"/>
            <p:cNvGrpSpPr>
              <a:grpSpLocks/>
            </p:cNvGrpSpPr>
            <p:nvPr/>
          </p:nvGrpSpPr>
          <p:grpSpPr bwMode="auto">
            <a:xfrm>
              <a:off x="1085" y="736"/>
              <a:ext cx="57" cy="57"/>
              <a:chOff x="990" y="232"/>
              <a:chExt cx="57" cy="57"/>
            </a:xfrm>
          </p:grpSpPr>
          <p:sp>
            <p:nvSpPr>
              <p:cNvPr id="6206" name="Oval 51"/>
              <p:cNvSpPr>
                <a:spLocks noChangeArrowheads="1"/>
              </p:cNvSpPr>
              <p:nvPr/>
            </p:nvSpPr>
            <p:spPr bwMode="auto">
              <a:xfrm>
                <a:off x="990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7" name="Oval 52"/>
              <p:cNvSpPr>
                <a:spLocks noChangeArrowheads="1"/>
              </p:cNvSpPr>
              <p:nvPr/>
            </p:nvSpPr>
            <p:spPr bwMode="auto">
              <a:xfrm>
                <a:off x="1000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8" name="Oval 53"/>
              <p:cNvSpPr>
                <a:spLocks noChangeArrowheads="1"/>
              </p:cNvSpPr>
              <p:nvPr/>
            </p:nvSpPr>
            <p:spPr bwMode="auto">
              <a:xfrm>
                <a:off x="1013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165" name="Freeform 54"/>
            <p:cNvSpPr>
              <a:spLocks/>
            </p:cNvSpPr>
            <p:nvPr/>
          </p:nvSpPr>
          <p:spPr bwMode="auto">
            <a:xfrm>
              <a:off x="128" y="627"/>
              <a:ext cx="357" cy="149"/>
            </a:xfrm>
            <a:custGeom>
              <a:avLst/>
              <a:gdLst>
                <a:gd name="T0" fmla="*/ 0 w 1512"/>
                <a:gd name="T1" fmla="*/ 62 h 525"/>
                <a:gd name="T2" fmla="*/ 0 w 1512"/>
                <a:gd name="T3" fmla="*/ 139 h 525"/>
                <a:gd name="T4" fmla="*/ 101 w 1512"/>
                <a:gd name="T5" fmla="*/ 139 h 525"/>
                <a:gd name="T6" fmla="*/ 101 w 1512"/>
                <a:gd name="T7" fmla="*/ 149 h 525"/>
                <a:gd name="T8" fmla="*/ 357 w 1512"/>
                <a:gd name="T9" fmla="*/ 149 h 525"/>
                <a:gd name="T10" fmla="*/ 356 w 1512"/>
                <a:gd name="T11" fmla="*/ 131 h 525"/>
                <a:gd name="T12" fmla="*/ 319 w 1512"/>
                <a:gd name="T13" fmla="*/ 131 h 525"/>
                <a:gd name="T14" fmla="*/ 300 w 1512"/>
                <a:gd name="T15" fmla="*/ 104 h 525"/>
                <a:gd name="T16" fmla="*/ 264 w 1512"/>
                <a:gd name="T17" fmla="*/ 104 h 525"/>
                <a:gd name="T18" fmla="*/ 260 w 1512"/>
                <a:gd name="T19" fmla="*/ 116 h 525"/>
                <a:gd name="T20" fmla="*/ 236 w 1512"/>
                <a:gd name="T21" fmla="*/ 116 h 525"/>
                <a:gd name="T22" fmla="*/ 234 w 1512"/>
                <a:gd name="T23" fmla="*/ 111 h 525"/>
                <a:gd name="T24" fmla="*/ 204 w 1512"/>
                <a:gd name="T25" fmla="*/ 111 h 525"/>
                <a:gd name="T26" fmla="*/ 197 w 1512"/>
                <a:gd name="T27" fmla="*/ 111 h 525"/>
                <a:gd name="T28" fmla="*/ 197 w 1512"/>
                <a:gd name="T29" fmla="*/ 11 h 525"/>
                <a:gd name="T30" fmla="*/ 189 w 1512"/>
                <a:gd name="T31" fmla="*/ 0 h 525"/>
                <a:gd name="T32" fmla="*/ 100 w 1512"/>
                <a:gd name="T33" fmla="*/ 0 h 525"/>
                <a:gd name="T34" fmla="*/ 86 w 1512"/>
                <a:gd name="T35" fmla="*/ 40 h 525"/>
                <a:gd name="T36" fmla="*/ 0 w 1512"/>
                <a:gd name="T37" fmla="*/ 62 h 52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12" h="525">
                  <a:moveTo>
                    <a:pt x="0" y="219"/>
                  </a:moveTo>
                  <a:lnTo>
                    <a:pt x="0" y="489"/>
                  </a:lnTo>
                  <a:lnTo>
                    <a:pt x="426" y="489"/>
                  </a:lnTo>
                  <a:lnTo>
                    <a:pt x="426" y="525"/>
                  </a:lnTo>
                  <a:lnTo>
                    <a:pt x="1512" y="525"/>
                  </a:lnTo>
                  <a:lnTo>
                    <a:pt x="1509" y="462"/>
                  </a:lnTo>
                  <a:lnTo>
                    <a:pt x="1350" y="462"/>
                  </a:lnTo>
                  <a:lnTo>
                    <a:pt x="1269" y="366"/>
                  </a:lnTo>
                  <a:lnTo>
                    <a:pt x="1119" y="366"/>
                  </a:lnTo>
                  <a:lnTo>
                    <a:pt x="1101" y="408"/>
                  </a:lnTo>
                  <a:lnTo>
                    <a:pt x="999" y="408"/>
                  </a:lnTo>
                  <a:lnTo>
                    <a:pt x="993" y="390"/>
                  </a:lnTo>
                  <a:lnTo>
                    <a:pt x="864" y="390"/>
                  </a:lnTo>
                  <a:lnTo>
                    <a:pt x="834" y="390"/>
                  </a:lnTo>
                  <a:lnTo>
                    <a:pt x="834" y="39"/>
                  </a:lnTo>
                  <a:lnTo>
                    <a:pt x="801" y="0"/>
                  </a:lnTo>
                  <a:lnTo>
                    <a:pt x="423" y="0"/>
                  </a:lnTo>
                  <a:lnTo>
                    <a:pt x="366" y="141"/>
                  </a:lnTo>
                  <a:lnTo>
                    <a:pt x="0" y="21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55"/>
            <p:cNvSpPr>
              <a:spLocks/>
            </p:cNvSpPr>
            <p:nvPr/>
          </p:nvSpPr>
          <p:spPr bwMode="auto">
            <a:xfrm>
              <a:off x="320" y="590"/>
              <a:ext cx="14" cy="65"/>
            </a:xfrm>
            <a:custGeom>
              <a:avLst/>
              <a:gdLst>
                <a:gd name="T0" fmla="*/ 13 w 57"/>
                <a:gd name="T1" fmla="*/ 0 h 228"/>
                <a:gd name="T2" fmla="*/ 14 w 57"/>
                <a:gd name="T3" fmla="*/ 11 h 228"/>
                <a:gd name="T4" fmla="*/ 7 w 57"/>
                <a:gd name="T5" fmla="*/ 15 h 228"/>
                <a:gd name="T6" fmla="*/ 7 w 57"/>
                <a:gd name="T7" fmla="*/ 65 h 228"/>
                <a:gd name="T8" fmla="*/ 0 w 57"/>
                <a:gd name="T9" fmla="*/ 65 h 228"/>
                <a:gd name="T10" fmla="*/ 0 w 57"/>
                <a:gd name="T11" fmla="*/ 14 h 228"/>
                <a:gd name="T12" fmla="*/ 2 w 57"/>
                <a:gd name="T13" fmla="*/ 9 h 228"/>
                <a:gd name="T14" fmla="*/ 13 w 57"/>
                <a:gd name="T15" fmla="*/ 0 h 2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228">
                  <a:moveTo>
                    <a:pt x="51" y="0"/>
                  </a:moveTo>
                  <a:lnTo>
                    <a:pt x="57" y="39"/>
                  </a:lnTo>
                  <a:lnTo>
                    <a:pt x="30" y="54"/>
                  </a:lnTo>
                  <a:lnTo>
                    <a:pt x="30" y="228"/>
                  </a:lnTo>
                  <a:lnTo>
                    <a:pt x="0" y="228"/>
                  </a:lnTo>
                  <a:lnTo>
                    <a:pt x="0" y="48"/>
                  </a:lnTo>
                  <a:lnTo>
                    <a:pt x="9" y="3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A7A7A7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Rectangle 56"/>
            <p:cNvSpPr>
              <a:spLocks noChangeArrowheads="1"/>
            </p:cNvSpPr>
            <p:nvPr/>
          </p:nvSpPr>
          <p:spPr bwMode="auto">
            <a:xfrm>
              <a:off x="317" y="655"/>
              <a:ext cx="14" cy="72"/>
            </a:xfrm>
            <a:prstGeom prst="rect">
              <a:avLst/>
            </a:prstGeom>
            <a:solidFill>
              <a:srgbClr val="A7A7A7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Freeform 57"/>
            <p:cNvSpPr>
              <a:spLocks/>
            </p:cNvSpPr>
            <p:nvPr/>
          </p:nvSpPr>
          <p:spPr bwMode="auto">
            <a:xfrm>
              <a:off x="228" y="631"/>
              <a:ext cx="45" cy="92"/>
            </a:xfrm>
            <a:custGeom>
              <a:avLst/>
              <a:gdLst>
                <a:gd name="T0" fmla="*/ 9 w 186"/>
                <a:gd name="T1" fmla="*/ 0 h 321"/>
                <a:gd name="T2" fmla="*/ 45 w 186"/>
                <a:gd name="T3" fmla="*/ 0 h 321"/>
                <a:gd name="T4" fmla="*/ 45 w 186"/>
                <a:gd name="T5" fmla="*/ 92 h 321"/>
                <a:gd name="T6" fmla="*/ 0 w 186"/>
                <a:gd name="T7" fmla="*/ 92 h 321"/>
                <a:gd name="T8" fmla="*/ 0 w 186"/>
                <a:gd name="T9" fmla="*/ 58 h 321"/>
                <a:gd name="T10" fmla="*/ 8 w 186"/>
                <a:gd name="T11" fmla="*/ 52 h 321"/>
                <a:gd name="T12" fmla="*/ 9 w 186"/>
                <a:gd name="T13" fmla="*/ 0 h 3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6" h="321">
                  <a:moveTo>
                    <a:pt x="39" y="0"/>
                  </a:moveTo>
                  <a:lnTo>
                    <a:pt x="186" y="0"/>
                  </a:lnTo>
                  <a:lnTo>
                    <a:pt x="186" y="321"/>
                  </a:lnTo>
                  <a:lnTo>
                    <a:pt x="0" y="321"/>
                  </a:lnTo>
                  <a:lnTo>
                    <a:pt x="0" y="201"/>
                  </a:lnTo>
                  <a:lnTo>
                    <a:pt x="33" y="183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Rectangle 58"/>
            <p:cNvSpPr>
              <a:spLocks noChangeArrowheads="1"/>
            </p:cNvSpPr>
            <p:nvPr/>
          </p:nvSpPr>
          <p:spPr bwMode="auto">
            <a:xfrm>
              <a:off x="124" y="708"/>
              <a:ext cx="9" cy="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Rectangle 59"/>
            <p:cNvSpPr>
              <a:spLocks noChangeArrowheads="1"/>
            </p:cNvSpPr>
            <p:nvPr/>
          </p:nvSpPr>
          <p:spPr bwMode="auto">
            <a:xfrm>
              <a:off x="133" y="708"/>
              <a:ext cx="7" cy="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1" name="Freeform 60"/>
            <p:cNvSpPr>
              <a:spLocks/>
            </p:cNvSpPr>
            <p:nvPr/>
          </p:nvSpPr>
          <p:spPr bwMode="auto">
            <a:xfrm>
              <a:off x="120" y="745"/>
              <a:ext cx="26" cy="31"/>
            </a:xfrm>
            <a:custGeom>
              <a:avLst/>
              <a:gdLst>
                <a:gd name="T0" fmla="*/ 0 w 114"/>
                <a:gd name="T1" fmla="*/ 0 h 108"/>
                <a:gd name="T2" fmla="*/ 14 w 114"/>
                <a:gd name="T3" fmla="*/ 0 h 108"/>
                <a:gd name="T4" fmla="*/ 26 w 114"/>
                <a:gd name="T5" fmla="*/ 5 h 108"/>
                <a:gd name="T6" fmla="*/ 26 w 114"/>
                <a:gd name="T7" fmla="*/ 31 h 108"/>
                <a:gd name="T8" fmla="*/ 18 w 114"/>
                <a:gd name="T9" fmla="*/ 31 h 108"/>
                <a:gd name="T10" fmla="*/ 1 w 114"/>
                <a:gd name="T11" fmla="*/ 22 h 108"/>
                <a:gd name="T12" fmla="*/ 0 w 114"/>
                <a:gd name="T13" fmla="*/ 0 h 1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4" h="108">
                  <a:moveTo>
                    <a:pt x="0" y="0"/>
                  </a:moveTo>
                  <a:lnTo>
                    <a:pt x="60" y="0"/>
                  </a:lnTo>
                  <a:lnTo>
                    <a:pt x="114" y="18"/>
                  </a:lnTo>
                  <a:lnTo>
                    <a:pt x="114" y="108"/>
                  </a:lnTo>
                  <a:lnTo>
                    <a:pt x="81" y="108"/>
                  </a:lnTo>
                  <a:lnTo>
                    <a:pt x="3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Rectangle 61"/>
            <p:cNvSpPr>
              <a:spLocks noChangeArrowheads="1"/>
            </p:cNvSpPr>
            <p:nvPr/>
          </p:nvSpPr>
          <p:spPr bwMode="auto">
            <a:xfrm>
              <a:off x="243" y="636"/>
              <a:ext cx="25" cy="40"/>
            </a:xfrm>
            <a:prstGeom prst="rect">
              <a:avLst/>
            </a:prstGeom>
            <a:solidFill>
              <a:srgbClr val="CCCCCC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3" name="Freeform 62"/>
            <p:cNvSpPr>
              <a:spLocks/>
            </p:cNvSpPr>
            <p:nvPr/>
          </p:nvSpPr>
          <p:spPr bwMode="auto">
            <a:xfrm>
              <a:off x="215" y="629"/>
              <a:ext cx="19" cy="40"/>
            </a:xfrm>
            <a:custGeom>
              <a:avLst/>
              <a:gdLst>
                <a:gd name="T0" fmla="*/ 0 w 78"/>
                <a:gd name="T1" fmla="*/ 37 h 141"/>
                <a:gd name="T2" fmla="*/ 6 w 78"/>
                <a:gd name="T3" fmla="*/ 40 h 141"/>
                <a:gd name="T4" fmla="*/ 19 w 78"/>
                <a:gd name="T5" fmla="*/ 3 h 141"/>
                <a:gd name="T6" fmla="*/ 14 w 78"/>
                <a:gd name="T7" fmla="*/ 0 h 141"/>
                <a:gd name="T8" fmla="*/ 0 w 78"/>
                <a:gd name="T9" fmla="*/ 37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8" h="141">
                  <a:moveTo>
                    <a:pt x="0" y="132"/>
                  </a:moveTo>
                  <a:lnTo>
                    <a:pt x="24" y="141"/>
                  </a:lnTo>
                  <a:lnTo>
                    <a:pt x="78" y="9"/>
                  </a:lnTo>
                  <a:lnTo>
                    <a:pt x="57" y="0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CCCC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74" name="Group 63"/>
            <p:cNvGrpSpPr>
              <a:grpSpLocks/>
            </p:cNvGrpSpPr>
            <p:nvPr/>
          </p:nvGrpSpPr>
          <p:grpSpPr bwMode="auto">
            <a:xfrm>
              <a:off x="230" y="726"/>
              <a:ext cx="38" cy="22"/>
              <a:chOff x="204" y="222"/>
              <a:chExt cx="38" cy="22"/>
            </a:xfrm>
          </p:grpSpPr>
          <p:sp>
            <p:nvSpPr>
              <p:cNvPr id="6204" name="Rectangle 64"/>
              <p:cNvSpPr>
                <a:spLocks noChangeArrowheads="1"/>
              </p:cNvSpPr>
              <p:nvPr/>
            </p:nvSpPr>
            <p:spPr bwMode="auto">
              <a:xfrm>
                <a:off x="204" y="222"/>
                <a:ext cx="38" cy="22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7A7A7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5" name="Line 65"/>
              <p:cNvSpPr>
                <a:spLocks noChangeShapeType="1"/>
              </p:cNvSpPr>
              <p:nvPr/>
            </p:nvSpPr>
            <p:spPr bwMode="auto">
              <a:xfrm>
                <a:off x="204" y="233"/>
                <a:ext cx="3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5" name="Freeform 66"/>
            <p:cNvSpPr>
              <a:spLocks/>
            </p:cNvSpPr>
            <p:nvPr/>
          </p:nvSpPr>
          <p:spPr bwMode="auto">
            <a:xfrm>
              <a:off x="232" y="619"/>
              <a:ext cx="16" cy="9"/>
            </a:xfrm>
            <a:custGeom>
              <a:avLst/>
              <a:gdLst>
                <a:gd name="T0" fmla="*/ 4 w 68"/>
                <a:gd name="T1" fmla="*/ 5 h 30"/>
                <a:gd name="T2" fmla="*/ 11 w 68"/>
                <a:gd name="T3" fmla="*/ 2 h 30"/>
                <a:gd name="T4" fmla="*/ 13 w 68"/>
                <a:gd name="T5" fmla="*/ 8 h 30"/>
                <a:gd name="T6" fmla="*/ 4 w 68"/>
                <a:gd name="T7" fmla="*/ 5 h 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8" h="30">
                  <a:moveTo>
                    <a:pt x="15" y="15"/>
                  </a:moveTo>
                  <a:cubicBezTo>
                    <a:pt x="37" y="0"/>
                    <a:pt x="26" y="2"/>
                    <a:pt x="48" y="6"/>
                  </a:cubicBezTo>
                  <a:cubicBezTo>
                    <a:pt x="60" y="14"/>
                    <a:pt x="68" y="17"/>
                    <a:pt x="54" y="27"/>
                  </a:cubicBezTo>
                  <a:cubicBezTo>
                    <a:pt x="45" y="26"/>
                    <a:pt x="0" y="30"/>
                    <a:pt x="15" y="15"/>
                  </a:cubicBez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Rectangle 67"/>
            <p:cNvSpPr>
              <a:spLocks noChangeArrowheads="1"/>
            </p:cNvSpPr>
            <p:nvPr/>
          </p:nvSpPr>
          <p:spPr bwMode="auto">
            <a:xfrm>
              <a:off x="349" y="708"/>
              <a:ext cx="901" cy="17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7" name="Freeform 68"/>
            <p:cNvSpPr>
              <a:spLocks/>
            </p:cNvSpPr>
            <p:nvPr/>
          </p:nvSpPr>
          <p:spPr bwMode="auto">
            <a:xfrm>
              <a:off x="200" y="730"/>
              <a:ext cx="287" cy="46"/>
            </a:xfrm>
            <a:custGeom>
              <a:avLst/>
              <a:gdLst>
                <a:gd name="T0" fmla="*/ 0 w 286"/>
                <a:gd name="T1" fmla="*/ 24 h 46"/>
                <a:gd name="T2" fmla="*/ 4 w 286"/>
                <a:gd name="T3" fmla="*/ 36 h 46"/>
                <a:gd name="T4" fmla="*/ 7 w 286"/>
                <a:gd name="T5" fmla="*/ 36 h 46"/>
                <a:gd name="T6" fmla="*/ 20 w 286"/>
                <a:gd name="T7" fmla="*/ 43 h 46"/>
                <a:gd name="T8" fmla="*/ 30 w 286"/>
                <a:gd name="T9" fmla="*/ 46 h 46"/>
                <a:gd name="T10" fmla="*/ 72 w 286"/>
                <a:gd name="T11" fmla="*/ 46 h 46"/>
                <a:gd name="T12" fmla="*/ 287 w 286"/>
                <a:gd name="T13" fmla="*/ 46 h 46"/>
                <a:gd name="T14" fmla="*/ 287 w 286"/>
                <a:gd name="T15" fmla="*/ 27 h 46"/>
                <a:gd name="T16" fmla="*/ 255 w 286"/>
                <a:gd name="T17" fmla="*/ 24 h 46"/>
                <a:gd name="T18" fmla="*/ 239 w 286"/>
                <a:gd name="T19" fmla="*/ 17 h 46"/>
                <a:gd name="T20" fmla="*/ 241 w 286"/>
                <a:gd name="T21" fmla="*/ 13 h 46"/>
                <a:gd name="T22" fmla="*/ 228 w 286"/>
                <a:gd name="T23" fmla="*/ 0 h 46"/>
                <a:gd name="T24" fmla="*/ 193 w 286"/>
                <a:gd name="T25" fmla="*/ 1 h 46"/>
                <a:gd name="T26" fmla="*/ 186 w 286"/>
                <a:gd name="T27" fmla="*/ 13 h 46"/>
                <a:gd name="T28" fmla="*/ 169 w 286"/>
                <a:gd name="T29" fmla="*/ 16 h 46"/>
                <a:gd name="T30" fmla="*/ 162 w 286"/>
                <a:gd name="T31" fmla="*/ 7 h 46"/>
                <a:gd name="T32" fmla="*/ 124 w 286"/>
                <a:gd name="T33" fmla="*/ 7 h 46"/>
                <a:gd name="T34" fmla="*/ 124 w 286"/>
                <a:gd name="T35" fmla="*/ 24 h 46"/>
                <a:gd name="T36" fmla="*/ 0 w 286"/>
                <a:gd name="T37" fmla="*/ 2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86" h="46">
                  <a:moveTo>
                    <a:pt x="0" y="24"/>
                  </a:moveTo>
                  <a:lnTo>
                    <a:pt x="4" y="36"/>
                  </a:lnTo>
                  <a:lnTo>
                    <a:pt x="7" y="36"/>
                  </a:lnTo>
                  <a:lnTo>
                    <a:pt x="20" y="43"/>
                  </a:lnTo>
                  <a:lnTo>
                    <a:pt x="30" y="46"/>
                  </a:lnTo>
                  <a:lnTo>
                    <a:pt x="72" y="46"/>
                  </a:lnTo>
                  <a:lnTo>
                    <a:pt x="286" y="46"/>
                  </a:lnTo>
                  <a:lnTo>
                    <a:pt x="286" y="27"/>
                  </a:lnTo>
                  <a:lnTo>
                    <a:pt x="254" y="24"/>
                  </a:lnTo>
                  <a:lnTo>
                    <a:pt x="238" y="17"/>
                  </a:lnTo>
                  <a:lnTo>
                    <a:pt x="240" y="13"/>
                  </a:lnTo>
                  <a:lnTo>
                    <a:pt x="227" y="0"/>
                  </a:lnTo>
                  <a:lnTo>
                    <a:pt x="192" y="1"/>
                  </a:lnTo>
                  <a:lnTo>
                    <a:pt x="185" y="13"/>
                  </a:lnTo>
                  <a:lnTo>
                    <a:pt x="168" y="16"/>
                  </a:lnTo>
                  <a:lnTo>
                    <a:pt x="161" y="7"/>
                  </a:lnTo>
                  <a:lnTo>
                    <a:pt x="124" y="7"/>
                  </a:lnTo>
                  <a:lnTo>
                    <a:pt x="124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78" name="Group 69"/>
            <p:cNvGrpSpPr>
              <a:grpSpLocks/>
            </p:cNvGrpSpPr>
            <p:nvPr/>
          </p:nvGrpSpPr>
          <p:grpSpPr bwMode="auto">
            <a:xfrm>
              <a:off x="273" y="740"/>
              <a:ext cx="55" cy="40"/>
              <a:chOff x="252" y="326"/>
              <a:chExt cx="55" cy="40"/>
            </a:xfrm>
          </p:grpSpPr>
          <p:sp>
            <p:nvSpPr>
              <p:cNvPr id="6202" name="Rectangle 70"/>
              <p:cNvSpPr>
                <a:spLocks noChangeArrowheads="1"/>
              </p:cNvSpPr>
              <p:nvPr/>
            </p:nvSpPr>
            <p:spPr bwMode="auto">
              <a:xfrm>
                <a:off x="252" y="326"/>
                <a:ext cx="55" cy="40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3" name="Rectangle 71"/>
              <p:cNvSpPr>
                <a:spLocks noChangeArrowheads="1"/>
              </p:cNvSpPr>
              <p:nvPr/>
            </p:nvSpPr>
            <p:spPr bwMode="auto">
              <a:xfrm>
                <a:off x="264" y="326"/>
                <a:ext cx="32" cy="40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79" name="Group 72"/>
            <p:cNvGrpSpPr>
              <a:grpSpLocks/>
            </p:cNvGrpSpPr>
            <p:nvPr/>
          </p:nvGrpSpPr>
          <p:grpSpPr bwMode="auto">
            <a:xfrm>
              <a:off x="354" y="737"/>
              <a:ext cx="57" cy="57"/>
              <a:chOff x="328" y="233"/>
              <a:chExt cx="57" cy="57"/>
            </a:xfrm>
          </p:grpSpPr>
          <p:sp>
            <p:nvSpPr>
              <p:cNvPr id="6199" name="Oval 73"/>
              <p:cNvSpPr>
                <a:spLocks noChangeArrowheads="1"/>
              </p:cNvSpPr>
              <p:nvPr/>
            </p:nvSpPr>
            <p:spPr bwMode="auto">
              <a:xfrm>
                <a:off x="328" y="23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0" name="Oval 74"/>
              <p:cNvSpPr>
                <a:spLocks noChangeArrowheads="1"/>
              </p:cNvSpPr>
              <p:nvPr/>
            </p:nvSpPr>
            <p:spPr bwMode="auto">
              <a:xfrm>
                <a:off x="338" y="243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01" name="Oval 75"/>
              <p:cNvSpPr>
                <a:spLocks noChangeArrowheads="1"/>
              </p:cNvSpPr>
              <p:nvPr/>
            </p:nvSpPr>
            <p:spPr bwMode="auto">
              <a:xfrm>
                <a:off x="351" y="256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0" name="Group 76"/>
            <p:cNvGrpSpPr>
              <a:grpSpLocks/>
            </p:cNvGrpSpPr>
            <p:nvPr/>
          </p:nvGrpSpPr>
          <p:grpSpPr bwMode="auto">
            <a:xfrm>
              <a:off x="423" y="737"/>
              <a:ext cx="57" cy="57"/>
              <a:chOff x="397" y="233"/>
              <a:chExt cx="57" cy="57"/>
            </a:xfrm>
          </p:grpSpPr>
          <p:sp>
            <p:nvSpPr>
              <p:cNvPr id="6196" name="Oval 77"/>
              <p:cNvSpPr>
                <a:spLocks noChangeArrowheads="1"/>
              </p:cNvSpPr>
              <p:nvPr/>
            </p:nvSpPr>
            <p:spPr bwMode="auto">
              <a:xfrm>
                <a:off x="397" y="23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7" name="Oval 78"/>
              <p:cNvSpPr>
                <a:spLocks noChangeArrowheads="1"/>
              </p:cNvSpPr>
              <p:nvPr/>
            </p:nvSpPr>
            <p:spPr bwMode="auto">
              <a:xfrm>
                <a:off x="407" y="243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8" name="Oval 79"/>
              <p:cNvSpPr>
                <a:spLocks noChangeArrowheads="1"/>
              </p:cNvSpPr>
              <p:nvPr/>
            </p:nvSpPr>
            <p:spPr bwMode="auto">
              <a:xfrm>
                <a:off x="420" y="256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181" name="Rectangle 80"/>
            <p:cNvSpPr>
              <a:spLocks noChangeArrowheads="1"/>
            </p:cNvSpPr>
            <p:nvPr/>
          </p:nvSpPr>
          <p:spPr bwMode="auto">
            <a:xfrm>
              <a:off x="402" y="722"/>
              <a:ext cx="18" cy="8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rgbClr val="A7A7A7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182" name="Group 81"/>
            <p:cNvGrpSpPr>
              <a:grpSpLocks/>
            </p:cNvGrpSpPr>
            <p:nvPr/>
          </p:nvGrpSpPr>
          <p:grpSpPr bwMode="auto">
            <a:xfrm>
              <a:off x="933" y="736"/>
              <a:ext cx="57" cy="57"/>
              <a:chOff x="923" y="232"/>
              <a:chExt cx="57" cy="57"/>
            </a:xfrm>
          </p:grpSpPr>
          <p:sp>
            <p:nvSpPr>
              <p:cNvPr id="6193" name="Oval 82"/>
              <p:cNvSpPr>
                <a:spLocks noChangeArrowheads="1"/>
              </p:cNvSpPr>
              <p:nvPr/>
            </p:nvSpPr>
            <p:spPr bwMode="auto">
              <a:xfrm>
                <a:off x="923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4" name="Oval 83"/>
              <p:cNvSpPr>
                <a:spLocks noChangeArrowheads="1"/>
              </p:cNvSpPr>
              <p:nvPr/>
            </p:nvSpPr>
            <p:spPr bwMode="auto">
              <a:xfrm>
                <a:off x="933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5" name="Oval 84"/>
              <p:cNvSpPr>
                <a:spLocks noChangeArrowheads="1"/>
              </p:cNvSpPr>
              <p:nvPr/>
            </p:nvSpPr>
            <p:spPr bwMode="auto">
              <a:xfrm>
                <a:off x="946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3" name="Group 85"/>
            <p:cNvGrpSpPr>
              <a:grpSpLocks/>
            </p:cNvGrpSpPr>
            <p:nvPr/>
          </p:nvGrpSpPr>
          <p:grpSpPr bwMode="auto">
            <a:xfrm>
              <a:off x="1008" y="735"/>
              <a:ext cx="57" cy="57"/>
              <a:chOff x="990" y="232"/>
              <a:chExt cx="57" cy="57"/>
            </a:xfrm>
          </p:grpSpPr>
          <p:sp>
            <p:nvSpPr>
              <p:cNvPr id="6190" name="Oval 86"/>
              <p:cNvSpPr>
                <a:spLocks noChangeArrowheads="1"/>
              </p:cNvSpPr>
              <p:nvPr/>
            </p:nvSpPr>
            <p:spPr bwMode="auto">
              <a:xfrm>
                <a:off x="990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1" name="Oval 87"/>
              <p:cNvSpPr>
                <a:spLocks noChangeArrowheads="1"/>
              </p:cNvSpPr>
              <p:nvPr/>
            </p:nvSpPr>
            <p:spPr bwMode="auto">
              <a:xfrm>
                <a:off x="1000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92" name="Oval 88"/>
              <p:cNvSpPr>
                <a:spLocks noChangeArrowheads="1"/>
              </p:cNvSpPr>
              <p:nvPr/>
            </p:nvSpPr>
            <p:spPr bwMode="auto">
              <a:xfrm>
                <a:off x="1013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184" name="Group 89"/>
            <p:cNvGrpSpPr>
              <a:grpSpLocks/>
            </p:cNvGrpSpPr>
            <p:nvPr/>
          </p:nvGrpSpPr>
          <p:grpSpPr bwMode="auto">
            <a:xfrm>
              <a:off x="150" y="736"/>
              <a:ext cx="57" cy="57"/>
              <a:chOff x="124" y="232"/>
              <a:chExt cx="57" cy="57"/>
            </a:xfrm>
          </p:grpSpPr>
          <p:sp>
            <p:nvSpPr>
              <p:cNvPr id="6187" name="Oval 90"/>
              <p:cNvSpPr>
                <a:spLocks noChangeArrowheads="1"/>
              </p:cNvSpPr>
              <p:nvPr/>
            </p:nvSpPr>
            <p:spPr bwMode="auto">
              <a:xfrm>
                <a:off x="124" y="232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88" name="Oval 91"/>
              <p:cNvSpPr>
                <a:spLocks noChangeArrowheads="1"/>
              </p:cNvSpPr>
              <p:nvPr/>
            </p:nvSpPr>
            <p:spPr bwMode="auto">
              <a:xfrm>
                <a:off x="134" y="242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89" name="Oval 92"/>
              <p:cNvSpPr>
                <a:spLocks noChangeArrowheads="1"/>
              </p:cNvSpPr>
              <p:nvPr/>
            </p:nvSpPr>
            <p:spPr bwMode="auto">
              <a:xfrm>
                <a:off x="147" y="255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185" name="Rectangle 93"/>
            <p:cNvSpPr>
              <a:spLocks noChangeArrowheads="1"/>
            </p:cNvSpPr>
            <p:nvPr/>
          </p:nvSpPr>
          <p:spPr bwMode="auto">
            <a:xfrm>
              <a:off x="350" y="564"/>
              <a:ext cx="899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86" name="Freeform 94"/>
            <p:cNvSpPr>
              <a:spLocks/>
            </p:cNvSpPr>
            <p:nvPr/>
          </p:nvSpPr>
          <p:spPr bwMode="auto">
            <a:xfrm>
              <a:off x="234" y="634"/>
              <a:ext cx="8" cy="43"/>
            </a:xfrm>
            <a:custGeom>
              <a:avLst/>
              <a:gdLst>
                <a:gd name="T0" fmla="*/ 8 w 54"/>
                <a:gd name="T1" fmla="*/ 0 h 150"/>
                <a:gd name="T2" fmla="*/ 0 w 54"/>
                <a:gd name="T3" fmla="*/ 0 h 150"/>
                <a:gd name="T4" fmla="*/ 0 w 54"/>
                <a:gd name="T5" fmla="*/ 43 h 150"/>
                <a:gd name="T6" fmla="*/ 7 w 54"/>
                <a:gd name="T7" fmla="*/ 43 h 15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4" h="150">
                  <a:moveTo>
                    <a:pt x="54" y="0"/>
                  </a:moveTo>
                  <a:lnTo>
                    <a:pt x="0" y="0"/>
                  </a:lnTo>
                  <a:lnTo>
                    <a:pt x="0" y="150"/>
                  </a:lnTo>
                  <a:lnTo>
                    <a:pt x="48" y="150"/>
                  </a:ln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1634CA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2" name="Text Box 95"/>
          <p:cNvSpPr txBox="1">
            <a:spLocks noChangeArrowheads="1"/>
          </p:cNvSpPr>
          <p:nvPr/>
        </p:nvSpPr>
        <p:spPr bwMode="auto">
          <a:xfrm>
            <a:off x="5181600" y="4800600"/>
            <a:ext cx="146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2000" b="1">
                <a:latin typeface="Arial" charset="0"/>
              </a:rPr>
              <a:t>90,000 lbs.</a:t>
            </a:r>
          </a:p>
        </p:txBody>
      </p:sp>
      <p:sp>
        <p:nvSpPr>
          <p:cNvPr id="6153" name="Text Box 96"/>
          <p:cNvSpPr txBox="1">
            <a:spLocks noChangeArrowheads="1"/>
          </p:cNvSpPr>
          <p:nvPr/>
        </p:nvSpPr>
        <p:spPr bwMode="auto">
          <a:xfrm>
            <a:off x="5943600" y="25908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Arial" charset="0"/>
              </a:rPr>
              <a:t>53’</a:t>
            </a:r>
          </a:p>
        </p:txBody>
      </p:sp>
      <p:sp>
        <p:nvSpPr>
          <p:cNvPr id="6154" name="Text Box 97"/>
          <p:cNvSpPr txBox="1">
            <a:spLocks noChangeArrowheads="1"/>
          </p:cNvSpPr>
          <p:nvPr/>
        </p:nvSpPr>
        <p:spPr bwMode="auto">
          <a:xfrm>
            <a:off x="7924800" y="49530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Arial" charset="0"/>
              </a:rPr>
              <a:t>53’</a:t>
            </a:r>
          </a:p>
        </p:txBody>
      </p:sp>
      <p:sp>
        <p:nvSpPr>
          <p:cNvPr id="6155" name="Text Box 98"/>
          <p:cNvSpPr txBox="1">
            <a:spLocks noChangeArrowheads="1"/>
          </p:cNvSpPr>
          <p:nvPr/>
        </p:nvSpPr>
        <p:spPr bwMode="auto">
          <a:xfrm>
            <a:off x="304800" y="3352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12,000 lbs.</a:t>
            </a:r>
          </a:p>
        </p:txBody>
      </p:sp>
      <p:sp>
        <p:nvSpPr>
          <p:cNvPr id="6156" name="Text Box 99"/>
          <p:cNvSpPr txBox="1">
            <a:spLocks noChangeArrowheads="1"/>
          </p:cNvSpPr>
          <p:nvPr/>
        </p:nvSpPr>
        <p:spPr bwMode="auto">
          <a:xfrm>
            <a:off x="1676400" y="3352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34,000 lbs.</a:t>
            </a:r>
          </a:p>
        </p:txBody>
      </p:sp>
      <p:sp>
        <p:nvSpPr>
          <p:cNvPr id="6157" name="Text Box 100"/>
          <p:cNvSpPr txBox="1">
            <a:spLocks noChangeArrowheads="1"/>
          </p:cNvSpPr>
          <p:nvPr/>
        </p:nvSpPr>
        <p:spPr bwMode="auto">
          <a:xfrm>
            <a:off x="4800600" y="3352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34,000 lbs.</a:t>
            </a:r>
          </a:p>
        </p:txBody>
      </p:sp>
      <p:sp>
        <p:nvSpPr>
          <p:cNvPr id="6158" name="Text Box 101"/>
          <p:cNvSpPr txBox="1">
            <a:spLocks noChangeArrowheads="1"/>
          </p:cNvSpPr>
          <p:nvPr/>
        </p:nvSpPr>
        <p:spPr bwMode="auto">
          <a:xfrm>
            <a:off x="2362200" y="5715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12,000 lbs.</a:t>
            </a:r>
          </a:p>
        </p:txBody>
      </p:sp>
      <p:sp>
        <p:nvSpPr>
          <p:cNvPr id="6159" name="Text Box 102"/>
          <p:cNvSpPr txBox="1">
            <a:spLocks noChangeArrowheads="1"/>
          </p:cNvSpPr>
          <p:nvPr/>
        </p:nvSpPr>
        <p:spPr bwMode="auto">
          <a:xfrm>
            <a:off x="3733800" y="5715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34,000 lbs.</a:t>
            </a:r>
          </a:p>
        </p:txBody>
      </p:sp>
      <p:sp>
        <p:nvSpPr>
          <p:cNvPr id="6160" name="Text Box 103"/>
          <p:cNvSpPr txBox="1">
            <a:spLocks noChangeArrowheads="1"/>
          </p:cNvSpPr>
          <p:nvPr/>
        </p:nvSpPr>
        <p:spPr bwMode="auto">
          <a:xfrm>
            <a:off x="6934200" y="5715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latin typeface="Arial" charset="0"/>
              </a:rPr>
              <a:t>44,000 lbs.</a:t>
            </a:r>
          </a:p>
        </p:txBody>
      </p:sp>
      <p:sp>
        <p:nvSpPr>
          <p:cNvPr id="6161" name="Text Box 104"/>
          <p:cNvSpPr txBox="1">
            <a:spLocks noChangeArrowheads="1"/>
          </p:cNvSpPr>
          <p:nvPr/>
        </p:nvSpPr>
        <p:spPr bwMode="auto">
          <a:xfrm>
            <a:off x="0" y="4266454"/>
            <a:ext cx="3200400" cy="633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charset="0"/>
              </a:rPr>
              <a:t>97,000 lbs. Seven-axles = 1.5 ESAL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charset="0"/>
              </a:rPr>
              <a:t>108,000 lbs. Eight-axles = 1.8 ESAL</a:t>
            </a:r>
          </a:p>
        </p:txBody>
      </p:sp>
      <p:sp>
        <p:nvSpPr>
          <p:cNvPr id="6162" name="Text Box 107"/>
          <p:cNvSpPr txBox="1">
            <a:spLocks noChangeArrowheads="1"/>
          </p:cNvSpPr>
          <p:nvPr/>
        </p:nvSpPr>
        <p:spPr bwMode="auto">
          <a:xfrm>
            <a:off x="228600" y="1066800"/>
            <a:ext cx="868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000" b="1" dirty="0">
                <a:latin typeface="Arial" charset="0"/>
                <a:cs typeface="Arial" charset="0"/>
              </a:rPr>
              <a:t>Additional axles spread the weight out and actually reduce pavement damage compared to conventional five-axle semis.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68605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4278313" y="2744788"/>
            <a:ext cx="741362" cy="579437"/>
            <a:chOff x="0" y="557"/>
            <a:chExt cx="467" cy="557"/>
          </a:xfrm>
        </p:grpSpPr>
        <p:sp>
          <p:nvSpPr>
            <p:cNvPr id="14346" name="Rectangle 4"/>
            <p:cNvSpPr>
              <a:spLocks noChangeArrowheads="1"/>
            </p:cNvSpPr>
            <p:nvPr/>
          </p:nvSpPr>
          <p:spPr bwMode="auto">
            <a:xfrm>
              <a:off x="0" y="557"/>
              <a:ext cx="467" cy="5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4347" name="Rectangle 5"/>
            <p:cNvSpPr>
              <a:spLocks noChangeArrowheads="1"/>
            </p:cNvSpPr>
            <p:nvPr/>
          </p:nvSpPr>
          <p:spPr bwMode="auto">
            <a:xfrm>
              <a:off x="0" y="557"/>
              <a:ext cx="467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52400" y="1981200"/>
            <a:ext cx="8839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914400" y="3429000"/>
            <a:ext cx="7924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 </a:t>
            </a:r>
            <a:endParaRPr lang="en-US" altLang="en-US" sz="240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latin typeface="Arial" charset="0"/>
            </a:endParaRP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685800" y="996950"/>
            <a:ext cx="74676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Increased payloads </a:t>
            </a:r>
            <a:r>
              <a:rPr lang="en-US" altLang="en-US" sz="2400" dirty="0" smtClean="0">
                <a:latin typeface="Arial" charset="0"/>
              </a:rPr>
              <a:t>= </a:t>
            </a:r>
            <a:r>
              <a:rPr lang="en-US" altLang="en-US" sz="2400" dirty="0">
                <a:latin typeface="Arial" charset="0"/>
              </a:rPr>
              <a:t>fewer truck trips = lower transport costs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Additional axles &amp; fewer truck trips = less pavement wear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Heavier Vehicles = some additional bridge postings          + higher bridge design costs in future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Heavier Trucks = slightly higher crash rates </a:t>
            </a:r>
            <a:r>
              <a:rPr lang="en-US" altLang="en-US" sz="2400" u="sng" dirty="0">
                <a:latin typeface="Arial" charset="0"/>
              </a:rPr>
              <a:t>but</a:t>
            </a:r>
            <a:r>
              <a:rPr lang="en-US" altLang="en-US" sz="2400" dirty="0">
                <a:latin typeface="Arial" charset="0"/>
              </a:rPr>
              <a:t> fewer overall trucks = safety would improve slightly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Proposed configurations for operations above 80,000 lb. GVW meet internationally accepted heavy vehicle safety performance standards 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charset="0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250" y="343297"/>
            <a:ext cx="7880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b="1" dirty="0" smtClean="0">
                <a:latin typeface="Arial" charset="0"/>
              </a:rPr>
              <a:t>Study Findings</a:t>
            </a:r>
            <a:r>
              <a:rPr lang="en-US" altLang="en-US" b="1" dirty="0">
                <a:latin typeface="Arial" charset="0"/>
              </a:rPr>
              <a:t>: Truck Configurations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Study Recommendation: Change Truck Weight/Axle configurations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Allow following configurations on all 10-ton roads (revocable permits with fees, added certified axles with brakes, must meet bridge formula, axle and tire weight limits)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80,000 lbs. single unit truck, seven axles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90,000 lbs. semi-trailer, six axles (winter to 99,000 lbs.)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97,000 lbs. semi-trailer, seven axles (winter to 99,000 lbs.)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108,000 lbs. twin semi-trailers, max. 28.5 ft. each semi-trailer (no change), eight axles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1371600" y="5122702"/>
            <a:ext cx="5341080" cy="1049497"/>
            <a:chOff x="136" y="350"/>
            <a:chExt cx="1130" cy="229"/>
          </a:xfrm>
        </p:grpSpPr>
        <p:grpSp>
          <p:nvGrpSpPr>
            <p:cNvPr id="5" name="Group 52"/>
            <p:cNvGrpSpPr>
              <a:grpSpLocks/>
            </p:cNvGrpSpPr>
            <p:nvPr/>
          </p:nvGrpSpPr>
          <p:grpSpPr bwMode="auto">
            <a:xfrm>
              <a:off x="136" y="350"/>
              <a:ext cx="1130" cy="229"/>
              <a:chOff x="136" y="350"/>
              <a:chExt cx="1130" cy="229"/>
            </a:xfrm>
          </p:grpSpPr>
          <p:sp>
            <p:nvSpPr>
              <p:cNvPr id="10" name="Rectangle 53"/>
              <p:cNvSpPr>
                <a:spLocks noChangeArrowheads="1"/>
              </p:cNvSpPr>
              <p:nvPr/>
            </p:nvSpPr>
            <p:spPr bwMode="auto">
              <a:xfrm>
                <a:off x="951" y="508"/>
                <a:ext cx="205" cy="18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1" name="Group 54"/>
              <p:cNvGrpSpPr>
                <a:grpSpLocks/>
              </p:cNvGrpSpPr>
              <p:nvPr/>
            </p:nvGrpSpPr>
            <p:grpSpPr bwMode="auto">
              <a:xfrm>
                <a:off x="1101" y="522"/>
                <a:ext cx="57" cy="57"/>
                <a:chOff x="990" y="232"/>
                <a:chExt cx="57" cy="57"/>
              </a:xfrm>
            </p:grpSpPr>
            <p:sp>
              <p:nvSpPr>
                <p:cNvPr id="53" name="Oval 55"/>
                <p:cNvSpPr>
                  <a:spLocks noChangeArrowheads="1"/>
                </p:cNvSpPr>
                <p:nvPr/>
              </p:nvSpPr>
              <p:spPr bwMode="auto">
                <a:xfrm>
                  <a:off x="990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4" name="Oval 56"/>
                <p:cNvSpPr>
                  <a:spLocks noChangeArrowheads="1"/>
                </p:cNvSpPr>
                <p:nvPr/>
              </p:nvSpPr>
              <p:spPr bwMode="auto">
                <a:xfrm>
                  <a:off x="1000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5" name="Oval 57"/>
                <p:cNvSpPr>
                  <a:spLocks noChangeArrowheads="1"/>
                </p:cNvSpPr>
                <p:nvPr/>
              </p:nvSpPr>
              <p:spPr bwMode="auto">
                <a:xfrm>
                  <a:off x="1013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2" name="Freeform 58"/>
              <p:cNvSpPr>
                <a:spLocks/>
              </p:cNvSpPr>
              <p:nvPr/>
            </p:nvSpPr>
            <p:spPr bwMode="auto">
              <a:xfrm>
                <a:off x="144" y="413"/>
                <a:ext cx="357" cy="149"/>
              </a:xfrm>
              <a:custGeom>
                <a:avLst/>
                <a:gdLst>
                  <a:gd name="T0" fmla="*/ 0 w 1512"/>
                  <a:gd name="T1" fmla="*/ 62 h 525"/>
                  <a:gd name="T2" fmla="*/ 0 w 1512"/>
                  <a:gd name="T3" fmla="*/ 139 h 525"/>
                  <a:gd name="T4" fmla="*/ 101 w 1512"/>
                  <a:gd name="T5" fmla="*/ 139 h 525"/>
                  <a:gd name="T6" fmla="*/ 101 w 1512"/>
                  <a:gd name="T7" fmla="*/ 149 h 525"/>
                  <a:gd name="T8" fmla="*/ 357 w 1512"/>
                  <a:gd name="T9" fmla="*/ 149 h 525"/>
                  <a:gd name="T10" fmla="*/ 356 w 1512"/>
                  <a:gd name="T11" fmla="*/ 131 h 525"/>
                  <a:gd name="T12" fmla="*/ 319 w 1512"/>
                  <a:gd name="T13" fmla="*/ 131 h 525"/>
                  <a:gd name="T14" fmla="*/ 300 w 1512"/>
                  <a:gd name="T15" fmla="*/ 104 h 525"/>
                  <a:gd name="T16" fmla="*/ 264 w 1512"/>
                  <a:gd name="T17" fmla="*/ 104 h 525"/>
                  <a:gd name="T18" fmla="*/ 260 w 1512"/>
                  <a:gd name="T19" fmla="*/ 116 h 525"/>
                  <a:gd name="T20" fmla="*/ 236 w 1512"/>
                  <a:gd name="T21" fmla="*/ 116 h 525"/>
                  <a:gd name="T22" fmla="*/ 234 w 1512"/>
                  <a:gd name="T23" fmla="*/ 111 h 525"/>
                  <a:gd name="T24" fmla="*/ 204 w 1512"/>
                  <a:gd name="T25" fmla="*/ 111 h 525"/>
                  <a:gd name="T26" fmla="*/ 197 w 1512"/>
                  <a:gd name="T27" fmla="*/ 111 h 525"/>
                  <a:gd name="T28" fmla="*/ 197 w 1512"/>
                  <a:gd name="T29" fmla="*/ 11 h 525"/>
                  <a:gd name="T30" fmla="*/ 189 w 1512"/>
                  <a:gd name="T31" fmla="*/ 0 h 525"/>
                  <a:gd name="T32" fmla="*/ 100 w 1512"/>
                  <a:gd name="T33" fmla="*/ 0 h 525"/>
                  <a:gd name="T34" fmla="*/ 86 w 1512"/>
                  <a:gd name="T35" fmla="*/ 40 h 525"/>
                  <a:gd name="T36" fmla="*/ 0 w 1512"/>
                  <a:gd name="T37" fmla="*/ 62 h 52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512" h="525">
                    <a:moveTo>
                      <a:pt x="0" y="219"/>
                    </a:moveTo>
                    <a:lnTo>
                      <a:pt x="0" y="489"/>
                    </a:lnTo>
                    <a:lnTo>
                      <a:pt x="426" y="489"/>
                    </a:lnTo>
                    <a:lnTo>
                      <a:pt x="426" y="525"/>
                    </a:lnTo>
                    <a:lnTo>
                      <a:pt x="1512" y="525"/>
                    </a:lnTo>
                    <a:lnTo>
                      <a:pt x="1509" y="462"/>
                    </a:lnTo>
                    <a:lnTo>
                      <a:pt x="1350" y="462"/>
                    </a:lnTo>
                    <a:lnTo>
                      <a:pt x="1269" y="366"/>
                    </a:lnTo>
                    <a:lnTo>
                      <a:pt x="1119" y="366"/>
                    </a:lnTo>
                    <a:lnTo>
                      <a:pt x="1101" y="408"/>
                    </a:lnTo>
                    <a:lnTo>
                      <a:pt x="999" y="408"/>
                    </a:lnTo>
                    <a:lnTo>
                      <a:pt x="993" y="390"/>
                    </a:lnTo>
                    <a:lnTo>
                      <a:pt x="864" y="390"/>
                    </a:lnTo>
                    <a:lnTo>
                      <a:pt x="834" y="390"/>
                    </a:lnTo>
                    <a:lnTo>
                      <a:pt x="834" y="39"/>
                    </a:lnTo>
                    <a:lnTo>
                      <a:pt x="801" y="0"/>
                    </a:lnTo>
                    <a:lnTo>
                      <a:pt x="423" y="0"/>
                    </a:lnTo>
                    <a:lnTo>
                      <a:pt x="366" y="141"/>
                    </a:lnTo>
                    <a:lnTo>
                      <a:pt x="0" y="21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59"/>
              <p:cNvSpPr>
                <a:spLocks/>
              </p:cNvSpPr>
              <p:nvPr/>
            </p:nvSpPr>
            <p:spPr bwMode="auto">
              <a:xfrm>
                <a:off x="336" y="376"/>
                <a:ext cx="14" cy="65"/>
              </a:xfrm>
              <a:custGeom>
                <a:avLst/>
                <a:gdLst>
                  <a:gd name="T0" fmla="*/ 13 w 57"/>
                  <a:gd name="T1" fmla="*/ 0 h 228"/>
                  <a:gd name="T2" fmla="*/ 14 w 57"/>
                  <a:gd name="T3" fmla="*/ 11 h 228"/>
                  <a:gd name="T4" fmla="*/ 7 w 57"/>
                  <a:gd name="T5" fmla="*/ 15 h 228"/>
                  <a:gd name="T6" fmla="*/ 7 w 57"/>
                  <a:gd name="T7" fmla="*/ 65 h 228"/>
                  <a:gd name="T8" fmla="*/ 0 w 57"/>
                  <a:gd name="T9" fmla="*/ 65 h 228"/>
                  <a:gd name="T10" fmla="*/ 0 w 57"/>
                  <a:gd name="T11" fmla="*/ 14 h 228"/>
                  <a:gd name="T12" fmla="*/ 2 w 57"/>
                  <a:gd name="T13" fmla="*/ 9 h 228"/>
                  <a:gd name="T14" fmla="*/ 13 w 57"/>
                  <a:gd name="T15" fmla="*/ 0 h 2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7" h="228">
                    <a:moveTo>
                      <a:pt x="51" y="0"/>
                    </a:moveTo>
                    <a:lnTo>
                      <a:pt x="57" y="39"/>
                    </a:lnTo>
                    <a:lnTo>
                      <a:pt x="30" y="54"/>
                    </a:lnTo>
                    <a:lnTo>
                      <a:pt x="30" y="228"/>
                    </a:lnTo>
                    <a:lnTo>
                      <a:pt x="0" y="228"/>
                    </a:lnTo>
                    <a:lnTo>
                      <a:pt x="0" y="48"/>
                    </a:lnTo>
                    <a:lnTo>
                      <a:pt x="9" y="30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 cmpd="sng">
                <a:solidFill>
                  <a:srgbClr val="A7A7A7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Rectangle 60"/>
              <p:cNvSpPr>
                <a:spLocks noChangeArrowheads="1"/>
              </p:cNvSpPr>
              <p:nvPr/>
            </p:nvSpPr>
            <p:spPr bwMode="auto">
              <a:xfrm>
                <a:off x="333" y="441"/>
                <a:ext cx="14" cy="72"/>
              </a:xfrm>
              <a:prstGeom prst="rect">
                <a:avLst/>
              </a:prstGeom>
              <a:solidFill>
                <a:srgbClr val="A7A7A7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Freeform 61"/>
              <p:cNvSpPr>
                <a:spLocks/>
              </p:cNvSpPr>
              <p:nvPr/>
            </p:nvSpPr>
            <p:spPr bwMode="auto">
              <a:xfrm>
                <a:off x="244" y="417"/>
                <a:ext cx="45" cy="92"/>
              </a:xfrm>
              <a:custGeom>
                <a:avLst/>
                <a:gdLst>
                  <a:gd name="T0" fmla="*/ 9 w 186"/>
                  <a:gd name="T1" fmla="*/ 0 h 321"/>
                  <a:gd name="T2" fmla="*/ 45 w 186"/>
                  <a:gd name="T3" fmla="*/ 0 h 321"/>
                  <a:gd name="T4" fmla="*/ 45 w 186"/>
                  <a:gd name="T5" fmla="*/ 92 h 321"/>
                  <a:gd name="T6" fmla="*/ 0 w 186"/>
                  <a:gd name="T7" fmla="*/ 92 h 321"/>
                  <a:gd name="T8" fmla="*/ 0 w 186"/>
                  <a:gd name="T9" fmla="*/ 58 h 321"/>
                  <a:gd name="T10" fmla="*/ 8 w 186"/>
                  <a:gd name="T11" fmla="*/ 52 h 321"/>
                  <a:gd name="T12" fmla="*/ 9 w 186"/>
                  <a:gd name="T13" fmla="*/ 0 h 3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6" h="321">
                    <a:moveTo>
                      <a:pt x="39" y="0"/>
                    </a:moveTo>
                    <a:lnTo>
                      <a:pt x="186" y="0"/>
                    </a:lnTo>
                    <a:lnTo>
                      <a:pt x="186" y="321"/>
                    </a:lnTo>
                    <a:lnTo>
                      <a:pt x="0" y="321"/>
                    </a:lnTo>
                    <a:lnTo>
                      <a:pt x="0" y="201"/>
                    </a:lnTo>
                    <a:lnTo>
                      <a:pt x="33" y="183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Rectangle 62"/>
              <p:cNvSpPr>
                <a:spLocks noChangeArrowheads="1"/>
              </p:cNvSpPr>
              <p:nvPr/>
            </p:nvSpPr>
            <p:spPr bwMode="auto">
              <a:xfrm>
                <a:off x="140" y="494"/>
                <a:ext cx="9" cy="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63"/>
              <p:cNvSpPr>
                <a:spLocks noChangeArrowheads="1"/>
              </p:cNvSpPr>
              <p:nvPr/>
            </p:nvSpPr>
            <p:spPr bwMode="auto">
              <a:xfrm>
                <a:off x="149" y="494"/>
                <a:ext cx="7" cy="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" name="Freeform 64"/>
              <p:cNvSpPr>
                <a:spLocks/>
              </p:cNvSpPr>
              <p:nvPr/>
            </p:nvSpPr>
            <p:spPr bwMode="auto">
              <a:xfrm>
                <a:off x="136" y="531"/>
                <a:ext cx="26" cy="31"/>
              </a:xfrm>
              <a:custGeom>
                <a:avLst/>
                <a:gdLst>
                  <a:gd name="T0" fmla="*/ 0 w 114"/>
                  <a:gd name="T1" fmla="*/ 0 h 108"/>
                  <a:gd name="T2" fmla="*/ 14 w 114"/>
                  <a:gd name="T3" fmla="*/ 0 h 108"/>
                  <a:gd name="T4" fmla="*/ 26 w 114"/>
                  <a:gd name="T5" fmla="*/ 5 h 108"/>
                  <a:gd name="T6" fmla="*/ 26 w 114"/>
                  <a:gd name="T7" fmla="*/ 31 h 108"/>
                  <a:gd name="T8" fmla="*/ 18 w 114"/>
                  <a:gd name="T9" fmla="*/ 31 h 108"/>
                  <a:gd name="T10" fmla="*/ 1 w 114"/>
                  <a:gd name="T11" fmla="*/ 22 h 108"/>
                  <a:gd name="T12" fmla="*/ 0 w 114"/>
                  <a:gd name="T13" fmla="*/ 0 h 10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14" h="108">
                    <a:moveTo>
                      <a:pt x="0" y="0"/>
                    </a:moveTo>
                    <a:lnTo>
                      <a:pt x="60" y="0"/>
                    </a:lnTo>
                    <a:lnTo>
                      <a:pt x="114" y="18"/>
                    </a:lnTo>
                    <a:lnTo>
                      <a:pt x="114" y="108"/>
                    </a:lnTo>
                    <a:lnTo>
                      <a:pt x="81" y="108"/>
                    </a:lnTo>
                    <a:lnTo>
                      <a:pt x="3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Rectangle 65"/>
              <p:cNvSpPr>
                <a:spLocks noChangeArrowheads="1"/>
              </p:cNvSpPr>
              <p:nvPr/>
            </p:nvSpPr>
            <p:spPr bwMode="auto">
              <a:xfrm>
                <a:off x="259" y="422"/>
                <a:ext cx="25" cy="40"/>
              </a:xfrm>
              <a:prstGeom prst="rect">
                <a:avLst/>
              </a:prstGeom>
              <a:solidFill>
                <a:srgbClr val="CCCCCC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Freeform 66"/>
              <p:cNvSpPr>
                <a:spLocks/>
              </p:cNvSpPr>
              <p:nvPr/>
            </p:nvSpPr>
            <p:spPr bwMode="auto">
              <a:xfrm>
                <a:off x="231" y="415"/>
                <a:ext cx="19" cy="40"/>
              </a:xfrm>
              <a:custGeom>
                <a:avLst/>
                <a:gdLst>
                  <a:gd name="T0" fmla="*/ 0 w 78"/>
                  <a:gd name="T1" fmla="*/ 37 h 141"/>
                  <a:gd name="T2" fmla="*/ 6 w 78"/>
                  <a:gd name="T3" fmla="*/ 40 h 141"/>
                  <a:gd name="T4" fmla="*/ 19 w 78"/>
                  <a:gd name="T5" fmla="*/ 3 h 141"/>
                  <a:gd name="T6" fmla="*/ 14 w 78"/>
                  <a:gd name="T7" fmla="*/ 0 h 141"/>
                  <a:gd name="T8" fmla="*/ 0 w 78"/>
                  <a:gd name="T9" fmla="*/ 37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8" h="141">
                    <a:moveTo>
                      <a:pt x="0" y="132"/>
                    </a:moveTo>
                    <a:lnTo>
                      <a:pt x="24" y="141"/>
                    </a:lnTo>
                    <a:lnTo>
                      <a:pt x="78" y="9"/>
                    </a:lnTo>
                    <a:lnTo>
                      <a:pt x="57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CCC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67"/>
              <p:cNvGrpSpPr>
                <a:grpSpLocks/>
              </p:cNvGrpSpPr>
              <p:nvPr/>
            </p:nvGrpSpPr>
            <p:grpSpPr bwMode="auto">
              <a:xfrm>
                <a:off x="246" y="512"/>
                <a:ext cx="38" cy="22"/>
                <a:chOff x="204" y="222"/>
                <a:chExt cx="38" cy="22"/>
              </a:xfrm>
            </p:grpSpPr>
            <p:sp>
              <p:nvSpPr>
                <p:cNvPr id="51" name="Rectangle 68"/>
                <p:cNvSpPr>
                  <a:spLocks noChangeArrowheads="1"/>
                </p:cNvSpPr>
                <p:nvPr/>
              </p:nvSpPr>
              <p:spPr bwMode="auto">
                <a:xfrm>
                  <a:off x="204" y="222"/>
                  <a:ext cx="38" cy="22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A7A7A7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2" name="Line 69"/>
                <p:cNvSpPr>
                  <a:spLocks noChangeShapeType="1"/>
                </p:cNvSpPr>
                <p:nvPr/>
              </p:nvSpPr>
              <p:spPr bwMode="auto">
                <a:xfrm>
                  <a:off x="204" y="233"/>
                  <a:ext cx="3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" name="Freeform 70"/>
              <p:cNvSpPr>
                <a:spLocks/>
              </p:cNvSpPr>
              <p:nvPr/>
            </p:nvSpPr>
            <p:spPr bwMode="auto">
              <a:xfrm>
                <a:off x="248" y="405"/>
                <a:ext cx="16" cy="9"/>
              </a:xfrm>
              <a:custGeom>
                <a:avLst/>
                <a:gdLst>
                  <a:gd name="T0" fmla="*/ 4 w 68"/>
                  <a:gd name="T1" fmla="*/ 5 h 30"/>
                  <a:gd name="T2" fmla="*/ 11 w 68"/>
                  <a:gd name="T3" fmla="*/ 2 h 30"/>
                  <a:gd name="T4" fmla="*/ 13 w 68"/>
                  <a:gd name="T5" fmla="*/ 8 h 30"/>
                  <a:gd name="T6" fmla="*/ 4 w 68"/>
                  <a:gd name="T7" fmla="*/ 5 h 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8" h="30">
                    <a:moveTo>
                      <a:pt x="15" y="15"/>
                    </a:moveTo>
                    <a:cubicBezTo>
                      <a:pt x="37" y="0"/>
                      <a:pt x="26" y="2"/>
                      <a:pt x="48" y="6"/>
                    </a:cubicBezTo>
                    <a:cubicBezTo>
                      <a:pt x="60" y="14"/>
                      <a:pt x="68" y="17"/>
                      <a:pt x="54" y="27"/>
                    </a:cubicBezTo>
                    <a:cubicBezTo>
                      <a:pt x="45" y="26"/>
                      <a:pt x="0" y="30"/>
                      <a:pt x="15" y="1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Rectangle 71"/>
              <p:cNvSpPr>
                <a:spLocks noChangeArrowheads="1"/>
              </p:cNvSpPr>
              <p:nvPr/>
            </p:nvSpPr>
            <p:spPr bwMode="auto">
              <a:xfrm>
                <a:off x="365" y="494"/>
                <a:ext cx="901" cy="17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Freeform 72"/>
              <p:cNvSpPr>
                <a:spLocks/>
              </p:cNvSpPr>
              <p:nvPr/>
            </p:nvSpPr>
            <p:spPr bwMode="auto">
              <a:xfrm>
                <a:off x="216" y="516"/>
                <a:ext cx="287" cy="46"/>
              </a:xfrm>
              <a:custGeom>
                <a:avLst/>
                <a:gdLst>
                  <a:gd name="T0" fmla="*/ 0 w 286"/>
                  <a:gd name="T1" fmla="*/ 24 h 46"/>
                  <a:gd name="T2" fmla="*/ 4 w 286"/>
                  <a:gd name="T3" fmla="*/ 36 h 46"/>
                  <a:gd name="T4" fmla="*/ 7 w 286"/>
                  <a:gd name="T5" fmla="*/ 36 h 46"/>
                  <a:gd name="T6" fmla="*/ 20 w 286"/>
                  <a:gd name="T7" fmla="*/ 43 h 46"/>
                  <a:gd name="T8" fmla="*/ 30 w 286"/>
                  <a:gd name="T9" fmla="*/ 46 h 46"/>
                  <a:gd name="T10" fmla="*/ 72 w 286"/>
                  <a:gd name="T11" fmla="*/ 46 h 46"/>
                  <a:gd name="T12" fmla="*/ 287 w 286"/>
                  <a:gd name="T13" fmla="*/ 46 h 46"/>
                  <a:gd name="T14" fmla="*/ 287 w 286"/>
                  <a:gd name="T15" fmla="*/ 27 h 46"/>
                  <a:gd name="T16" fmla="*/ 255 w 286"/>
                  <a:gd name="T17" fmla="*/ 24 h 46"/>
                  <a:gd name="T18" fmla="*/ 239 w 286"/>
                  <a:gd name="T19" fmla="*/ 17 h 46"/>
                  <a:gd name="T20" fmla="*/ 241 w 286"/>
                  <a:gd name="T21" fmla="*/ 13 h 46"/>
                  <a:gd name="T22" fmla="*/ 228 w 286"/>
                  <a:gd name="T23" fmla="*/ 0 h 46"/>
                  <a:gd name="T24" fmla="*/ 193 w 286"/>
                  <a:gd name="T25" fmla="*/ 1 h 46"/>
                  <a:gd name="T26" fmla="*/ 186 w 286"/>
                  <a:gd name="T27" fmla="*/ 13 h 46"/>
                  <a:gd name="T28" fmla="*/ 169 w 286"/>
                  <a:gd name="T29" fmla="*/ 16 h 46"/>
                  <a:gd name="T30" fmla="*/ 162 w 286"/>
                  <a:gd name="T31" fmla="*/ 7 h 46"/>
                  <a:gd name="T32" fmla="*/ 124 w 286"/>
                  <a:gd name="T33" fmla="*/ 7 h 46"/>
                  <a:gd name="T34" fmla="*/ 124 w 286"/>
                  <a:gd name="T35" fmla="*/ 24 h 46"/>
                  <a:gd name="T36" fmla="*/ 0 w 286"/>
                  <a:gd name="T37" fmla="*/ 24 h 4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86" h="46">
                    <a:moveTo>
                      <a:pt x="0" y="24"/>
                    </a:moveTo>
                    <a:lnTo>
                      <a:pt x="4" y="36"/>
                    </a:lnTo>
                    <a:lnTo>
                      <a:pt x="7" y="36"/>
                    </a:lnTo>
                    <a:lnTo>
                      <a:pt x="20" y="43"/>
                    </a:lnTo>
                    <a:lnTo>
                      <a:pt x="30" y="46"/>
                    </a:lnTo>
                    <a:lnTo>
                      <a:pt x="72" y="46"/>
                    </a:lnTo>
                    <a:lnTo>
                      <a:pt x="286" y="46"/>
                    </a:lnTo>
                    <a:lnTo>
                      <a:pt x="286" y="27"/>
                    </a:lnTo>
                    <a:lnTo>
                      <a:pt x="254" y="24"/>
                    </a:lnTo>
                    <a:lnTo>
                      <a:pt x="238" y="17"/>
                    </a:lnTo>
                    <a:lnTo>
                      <a:pt x="240" y="13"/>
                    </a:lnTo>
                    <a:lnTo>
                      <a:pt x="227" y="0"/>
                    </a:lnTo>
                    <a:lnTo>
                      <a:pt x="192" y="1"/>
                    </a:lnTo>
                    <a:lnTo>
                      <a:pt x="185" y="13"/>
                    </a:lnTo>
                    <a:lnTo>
                      <a:pt x="168" y="16"/>
                    </a:lnTo>
                    <a:lnTo>
                      <a:pt x="161" y="7"/>
                    </a:lnTo>
                    <a:lnTo>
                      <a:pt x="124" y="7"/>
                    </a:lnTo>
                    <a:lnTo>
                      <a:pt x="124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" name="Group 73"/>
              <p:cNvGrpSpPr>
                <a:grpSpLocks/>
              </p:cNvGrpSpPr>
              <p:nvPr/>
            </p:nvGrpSpPr>
            <p:grpSpPr bwMode="auto">
              <a:xfrm>
                <a:off x="289" y="526"/>
                <a:ext cx="55" cy="40"/>
                <a:chOff x="252" y="326"/>
                <a:chExt cx="55" cy="40"/>
              </a:xfrm>
            </p:grpSpPr>
            <p:sp>
              <p:nvSpPr>
                <p:cNvPr id="49" name="Rectangle 74"/>
                <p:cNvSpPr>
                  <a:spLocks noChangeArrowheads="1"/>
                </p:cNvSpPr>
                <p:nvPr/>
              </p:nvSpPr>
              <p:spPr bwMode="auto">
                <a:xfrm>
                  <a:off x="252" y="326"/>
                  <a:ext cx="55" cy="40"/>
                </a:xfrm>
                <a:prstGeom prst="rect">
                  <a:avLst/>
                </a:prstGeom>
                <a:solidFill>
                  <a:srgbClr val="A7A7A7"/>
                </a:soli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0" name="Rectangle 75"/>
                <p:cNvSpPr>
                  <a:spLocks noChangeArrowheads="1"/>
                </p:cNvSpPr>
                <p:nvPr/>
              </p:nvSpPr>
              <p:spPr bwMode="auto">
                <a:xfrm>
                  <a:off x="264" y="326"/>
                  <a:ext cx="32" cy="40"/>
                </a:xfrm>
                <a:prstGeom prst="rect">
                  <a:avLst/>
                </a:prstGeom>
                <a:solidFill>
                  <a:srgbClr val="A7A7A7"/>
                </a:soli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6" name="Group 76"/>
              <p:cNvGrpSpPr>
                <a:grpSpLocks/>
              </p:cNvGrpSpPr>
              <p:nvPr/>
            </p:nvGrpSpPr>
            <p:grpSpPr bwMode="auto">
              <a:xfrm>
                <a:off x="347" y="522"/>
                <a:ext cx="57" cy="57"/>
                <a:chOff x="328" y="233"/>
                <a:chExt cx="57" cy="57"/>
              </a:xfrm>
            </p:grpSpPr>
            <p:sp>
              <p:nvSpPr>
                <p:cNvPr id="46" name="Oval 77"/>
                <p:cNvSpPr>
                  <a:spLocks noChangeArrowheads="1"/>
                </p:cNvSpPr>
                <p:nvPr/>
              </p:nvSpPr>
              <p:spPr bwMode="auto">
                <a:xfrm>
                  <a:off x="328" y="23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7" name="Oval 78"/>
                <p:cNvSpPr>
                  <a:spLocks noChangeArrowheads="1"/>
                </p:cNvSpPr>
                <p:nvPr/>
              </p:nvSpPr>
              <p:spPr bwMode="auto">
                <a:xfrm>
                  <a:off x="338" y="243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8" name="Oval 79"/>
                <p:cNvSpPr>
                  <a:spLocks noChangeArrowheads="1"/>
                </p:cNvSpPr>
                <p:nvPr/>
              </p:nvSpPr>
              <p:spPr bwMode="auto">
                <a:xfrm>
                  <a:off x="351" y="256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27" name="Group 80"/>
              <p:cNvGrpSpPr>
                <a:grpSpLocks/>
              </p:cNvGrpSpPr>
              <p:nvPr/>
            </p:nvGrpSpPr>
            <p:grpSpPr bwMode="auto">
              <a:xfrm>
                <a:off x="411" y="522"/>
                <a:ext cx="57" cy="57"/>
                <a:chOff x="397" y="233"/>
                <a:chExt cx="57" cy="57"/>
              </a:xfrm>
            </p:grpSpPr>
            <p:sp>
              <p:nvSpPr>
                <p:cNvPr id="43" name="Oval 81"/>
                <p:cNvSpPr>
                  <a:spLocks noChangeArrowheads="1"/>
                </p:cNvSpPr>
                <p:nvPr/>
              </p:nvSpPr>
              <p:spPr bwMode="auto">
                <a:xfrm>
                  <a:off x="397" y="23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" name="Oval 82"/>
                <p:cNvSpPr>
                  <a:spLocks noChangeArrowheads="1"/>
                </p:cNvSpPr>
                <p:nvPr/>
              </p:nvSpPr>
              <p:spPr bwMode="auto">
                <a:xfrm>
                  <a:off x="407" y="243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5" name="Oval 83"/>
                <p:cNvSpPr>
                  <a:spLocks noChangeArrowheads="1"/>
                </p:cNvSpPr>
                <p:nvPr/>
              </p:nvSpPr>
              <p:spPr bwMode="auto">
                <a:xfrm>
                  <a:off x="420" y="256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8" name="Rectangle 84"/>
              <p:cNvSpPr>
                <a:spLocks noChangeArrowheads="1"/>
              </p:cNvSpPr>
              <p:nvPr/>
            </p:nvSpPr>
            <p:spPr bwMode="auto">
              <a:xfrm>
                <a:off x="418" y="508"/>
                <a:ext cx="18" cy="8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9" name="Group 85"/>
              <p:cNvGrpSpPr>
                <a:grpSpLocks/>
              </p:cNvGrpSpPr>
              <p:nvPr/>
            </p:nvGrpSpPr>
            <p:grpSpPr bwMode="auto">
              <a:xfrm>
                <a:off x="949" y="522"/>
                <a:ext cx="57" cy="57"/>
                <a:chOff x="923" y="232"/>
                <a:chExt cx="57" cy="57"/>
              </a:xfrm>
            </p:grpSpPr>
            <p:sp>
              <p:nvSpPr>
                <p:cNvPr id="40" name="Oval 86"/>
                <p:cNvSpPr>
                  <a:spLocks noChangeArrowheads="1"/>
                </p:cNvSpPr>
                <p:nvPr/>
              </p:nvSpPr>
              <p:spPr bwMode="auto">
                <a:xfrm>
                  <a:off x="923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1" name="Oval 87"/>
                <p:cNvSpPr>
                  <a:spLocks noChangeArrowheads="1"/>
                </p:cNvSpPr>
                <p:nvPr/>
              </p:nvSpPr>
              <p:spPr bwMode="auto">
                <a:xfrm>
                  <a:off x="933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" name="Oval 88"/>
                <p:cNvSpPr>
                  <a:spLocks noChangeArrowheads="1"/>
                </p:cNvSpPr>
                <p:nvPr/>
              </p:nvSpPr>
              <p:spPr bwMode="auto">
                <a:xfrm>
                  <a:off x="946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30" name="Group 89"/>
              <p:cNvGrpSpPr>
                <a:grpSpLocks/>
              </p:cNvGrpSpPr>
              <p:nvPr/>
            </p:nvGrpSpPr>
            <p:grpSpPr bwMode="auto">
              <a:xfrm>
                <a:off x="1024" y="521"/>
                <a:ext cx="57" cy="57"/>
                <a:chOff x="990" y="232"/>
                <a:chExt cx="57" cy="57"/>
              </a:xfrm>
            </p:grpSpPr>
            <p:sp>
              <p:nvSpPr>
                <p:cNvPr id="37" name="Oval 90"/>
                <p:cNvSpPr>
                  <a:spLocks noChangeArrowheads="1"/>
                </p:cNvSpPr>
                <p:nvPr/>
              </p:nvSpPr>
              <p:spPr bwMode="auto">
                <a:xfrm>
                  <a:off x="990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8" name="Oval 91"/>
                <p:cNvSpPr>
                  <a:spLocks noChangeArrowheads="1"/>
                </p:cNvSpPr>
                <p:nvPr/>
              </p:nvSpPr>
              <p:spPr bwMode="auto">
                <a:xfrm>
                  <a:off x="1000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" name="Oval 92"/>
                <p:cNvSpPr>
                  <a:spLocks noChangeArrowheads="1"/>
                </p:cNvSpPr>
                <p:nvPr/>
              </p:nvSpPr>
              <p:spPr bwMode="auto">
                <a:xfrm>
                  <a:off x="1013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31" name="Group 93"/>
              <p:cNvGrpSpPr>
                <a:grpSpLocks/>
              </p:cNvGrpSpPr>
              <p:nvPr/>
            </p:nvGrpSpPr>
            <p:grpSpPr bwMode="auto">
              <a:xfrm>
                <a:off x="166" y="522"/>
                <a:ext cx="57" cy="57"/>
                <a:chOff x="124" y="232"/>
                <a:chExt cx="57" cy="57"/>
              </a:xfrm>
            </p:grpSpPr>
            <p:sp>
              <p:nvSpPr>
                <p:cNvPr id="34" name="Oval 94"/>
                <p:cNvSpPr>
                  <a:spLocks noChangeArrowheads="1"/>
                </p:cNvSpPr>
                <p:nvPr/>
              </p:nvSpPr>
              <p:spPr bwMode="auto">
                <a:xfrm>
                  <a:off x="124" y="232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5" name="Oval 95"/>
                <p:cNvSpPr>
                  <a:spLocks noChangeArrowheads="1"/>
                </p:cNvSpPr>
                <p:nvPr/>
              </p:nvSpPr>
              <p:spPr bwMode="auto">
                <a:xfrm>
                  <a:off x="134" y="242"/>
                  <a:ext cx="38" cy="38"/>
                </a:xfrm>
                <a:prstGeom prst="ellipse">
                  <a:avLst/>
                </a:prstGeom>
                <a:solidFill>
                  <a:srgbClr val="C0C0C0"/>
                </a:solidFill>
                <a:ln w="12700">
                  <a:solidFill>
                    <a:srgbClr val="A7A7A7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6" name="Oval 96"/>
                <p:cNvSpPr>
                  <a:spLocks noChangeArrowheads="1"/>
                </p:cNvSpPr>
                <p:nvPr/>
              </p:nvSpPr>
              <p:spPr bwMode="auto">
                <a:xfrm>
                  <a:off x="147" y="255"/>
                  <a:ext cx="12" cy="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 type="none" w="sm" len="sm"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32" name="Rectangle 97"/>
              <p:cNvSpPr>
                <a:spLocks noChangeArrowheads="1"/>
              </p:cNvSpPr>
              <p:nvPr/>
            </p:nvSpPr>
            <p:spPr bwMode="auto">
              <a:xfrm>
                <a:off x="366" y="350"/>
                <a:ext cx="899" cy="144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" name="Freeform 98"/>
              <p:cNvSpPr>
                <a:spLocks/>
              </p:cNvSpPr>
              <p:nvPr/>
            </p:nvSpPr>
            <p:spPr bwMode="auto">
              <a:xfrm>
                <a:off x="250" y="420"/>
                <a:ext cx="8" cy="43"/>
              </a:xfrm>
              <a:custGeom>
                <a:avLst/>
                <a:gdLst>
                  <a:gd name="T0" fmla="*/ 8 w 54"/>
                  <a:gd name="T1" fmla="*/ 0 h 150"/>
                  <a:gd name="T2" fmla="*/ 0 w 54"/>
                  <a:gd name="T3" fmla="*/ 0 h 150"/>
                  <a:gd name="T4" fmla="*/ 0 w 54"/>
                  <a:gd name="T5" fmla="*/ 43 h 150"/>
                  <a:gd name="T6" fmla="*/ 7 w 54"/>
                  <a:gd name="T7" fmla="*/ 43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4" h="150">
                    <a:moveTo>
                      <a:pt x="54" y="0"/>
                    </a:moveTo>
                    <a:lnTo>
                      <a:pt x="0" y="0"/>
                    </a:lnTo>
                    <a:lnTo>
                      <a:pt x="0" y="150"/>
                    </a:lnTo>
                    <a:lnTo>
                      <a:pt x="48" y="150"/>
                    </a:ln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1634CA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99"/>
            <p:cNvGrpSpPr>
              <a:grpSpLocks/>
            </p:cNvGrpSpPr>
            <p:nvPr/>
          </p:nvGrpSpPr>
          <p:grpSpPr bwMode="auto">
            <a:xfrm>
              <a:off x="476" y="522"/>
              <a:ext cx="57" cy="57"/>
              <a:chOff x="397" y="233"/>
              <a:chExt cx="57" cy="57"/>
            </a:xfrm>
          </p:grpSpPr>
          <p:sp>
            <p:nvSpPr>
              <p:cNvPr id="7" name="Oval 100"/>
              <p:cNvSpPr>
                <a:spLocks noChangeArrowheads="1"/>
              </p:cNvSpPr>
              <p:nvPr/>
            </p:nvSpPr>
            <p:spPr bwMode="auto">
              <a:xfrm>
                <a:off x="397" y="23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" name="Oval 101"/>
              <p:cNvSpPr>
                <a:spLocks noChangeArrowheads="1"/>
              </p:cNvSpPr>
              <p:nvPr/>
            </p:nvSpPr>
            <p:spPr bwMode="auto">
              <a:xfrm>
                <a:off x="407" y="243"/>
                <a:ext cx="38" cy="38"/>
              </a:xfrm>
              <a:prstGeom prst="ellipse">
                <a:avLst/>
              </a:prstGeom>
              <a:solidFill>
                <a:srgbClr val="C0C0C0"/>
              </a:solidFill>
              <a:ln w="12700">
                <a:solidFill>
                  <a:srgbClr val="A7A7A7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Oval 102"/>
              <p:cNvSpPr>
                <a:spLocks noChangeArrowheads="1"/>
              </p:cNvSpPr>
              <p:nvPr/>
            </p:nvSpPr>
            <p:spPr bwMode="auto">
              <a:xfrm>
                <a:off x="420" y="256"/>
                <a:ext cx="12" cy="12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2384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3400" y="482600"/>
            <a:ext cx="8343900" cy="149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152352" rIns="0" bIns="22852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latin typeface="Arial" charset="0"/>
              </a:rPr>
              <a:t>Study Recommendation: </a:t>
            </a:r>
            <a:r>
              <a:rPr lang="en-US" altLang="en-US" sz="3600" b="1" dirty="0">
                <a:latin typeface="Arial" charset="0"/>
              </a:rPr>
              <a:t>Changes to Seasonal Load Restrictions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66700" y="1905000"/>
            <a:ext cx="8610600" cy="39639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 All county roads default to 7 tons per axle rather than the current 5 tons per axle unless posted otherwise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 State trunk highways remain at 10 tons per axle unless posted otherwise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 City streets and township roads continue to default to 5 tons per axle unless posted otherwise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Arial" charset="0"/>
              </a:rPr>
              <a:t> Encourage uniform SLR timing across all jurisdictions within zones; SLR for gravel roads ends two weeks later than paved roads.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nDOT">
  <a:themeElements>
    <a:clrScheme name="MnDOT Colors">
      <a:dk1>
        <a:srgbClr val="003F5F"/>
      </a:dk1>
      <a:lt1>
        <a:srgbClr val="FFFFFF"/>
      </a:lt1>
      <a:dk2>
        <a:srgbClr val="003F5F"/>
      </a:dk2>
      <a:lt2>
        <a:srgbClr val="FFFFFF"/>
      </a:lt2>
      <a:accent1>
        <a:srgbClr val="1C75BC"/>
      </a:accent1>
      <a:accent2>
        <a:srgbClr val="EE3524"/>
      </a:accent2>
      <a:accent3>
        <a:srgbClr val="00B259"/>
      </a:accent3>
      <a:accent4>
        <a:srgbClr val="003F5F"/>
      </a:accent4>
      <a:accent5>
        <a:srgbClr val="00AEEF"/>
      </a:accent5>
      <a:accent6>
        <a:srgbClr val="FAA634"/>
      </a:accent6>
      <a:hlink>
        <a:srgbClr val="1C75BC"/>
      </a:hlink>
      <a:folHlink>
        <a:srgbClr val="7581B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nDOT Colors">
    <a:dk1>
      <a:srgbClr val="003F5F"/>
    </a:dk1>
    <a:lt1>
      <a:srgbClr val="FFFFFF"/>
    </a:lt1>
    <a:dk2>
      <a:srgbClr val="003F5F"/>
    </a:dk2>
    <a:lt2>
      <a:srgbClr val="FFFFFF"/>
    </a:lt2>
    <a:accent1>
      <a:srgbClr val="1C75BC"/>
    </a:accent1>
    <a:accent2>
      <a:srgbClr val="EE3524"/>
    </a:accent2>
    <a:accent3>
      <a:srgbClr val="00B259"/>
    </a:accent3>
    <a:accent4>
      <a:srgbClr val="003F5F"/>
    </a:accent4>
    <a:accent5>
      <a:srgbClr val="00AEEF"/>
    </a:accent5>
    <a:accent6>
      <a:srgbClr val="FAA634"/>
    </a:accent6>
    <a:hlink>
      <a:srgbClr val="1C75BC"/>
    </a:hlink>
    <a:folHlink>
      <a:srgbClr val="7581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2441</TotalTime>
  <Words>835</Words>
  <Application>Microsoft Office PowerPoint</Application>
  <PresentationFormat>On-screen Show (4:3)</PresentationFormat>
  <Paragraphs>97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Lucida Sans Unicode</vt:lpstr>
      <vt:lpstr>Times New Roman</vt:lpstr>
      <vt:lpstr>Verdana</vt:lpstr>
      <vt:lpstr>Wingdings</vt:lpstr>
      <vt:lpstr>Wingdings 2</vt:lpstr>
      <vt:lpstr>Wingdings 3</vt:lpstr>
      <vt:lpstr>MnDOT</vt:lpstr>
      <vt:lpstr>PowerPoint Presentation</vt:lpstr>
      <vt:lpstr>Truck Size &amp; Weight (TS&amp;W) Study (MnDOT, 2006)</vt:lpstr>
      <vt:lpstr>PowerPoint Presentation</vt:lpstr>
      <vt:lpstr>PowerPoint Presentation</vt:lpstr>
      <vt:lpstr>PowerPoint Presentation</vt:lpstr>
      <vt:lpstr>Pavement Impacts “Equivalent Single Axle Load” (ESAL)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Minnesota Truck Size &amp; Weight Project Web Site  </vt:lpstr>
    </vt:vector>
  </TitlesOfParts>
  <Company>Minnesota Department of Transportation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Update  the Minnesota Department of Transportation</dc:title>
  <dc:creator>Paula Gustafson</dc:creator>
  <cp:lastModifiedBy>GOPGuest</cp:lastModifiedBy>
  <cp:revision>241</cp:revision>
  <cp:lastPrinted>2015-02-23T14:52:56Z</cp:lastPrinted>
  <dcterms:created xsi:type="dcterms:W3CDTF">2009-12-08T09:32:39Z</dcterms:created>
  <dcterms:modified xsi:type="dcterms:W3CDTF">2015-02-23T16:47:15Z</dcterms:modified>
</cp:coreProperties>
</file>