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7"/>
  </p:notesMasterIdLst>
  <p:handoutMasterIdLst>
    <p:handoutMasterId r:id="rId28"/>
  </p:handoutMasterIdLst>
  <p:sldIdLst>
    <p:sldId id="256" r:id="rId3"/>
    <p:sldId id="263" r:id="rId4"/>
    <p:sldId id="272" r:id="rId5"/>
    <p:sldId id="295" r:id="rId6"/>
    <p:sldId id="308" r:id="rId7"/>
    <p:sldId id="309" r:id="rId8"/>
    <p:sldId id="299" r:id="rId9"/>
    <p:sldId id="311" r:id="rId10"/>
    <p:sldId id="305" r:id="rId11"/>
    <p:sldId id="273" r:id="rId12"/>
    <p:sldId id="294" r:id="rId13"/>
    <p:sldId id="288" r:id="rId14"/>
    <p:sldId id="285" r:id="rId15"/>
    <p:sldId id="290" r:id="rId16"/>
    <p:sldId id="306" r:id="rId17"/>
    <p:sldId id="312" r:id="rId18"/>
    <p:sldId id="289" r:id="rId19"/>
    <p:sldId id="298" r:id="rId20"/>
    <p:sldId id="287" r:id="rId21"/>
    <p:sldId id="313" r:id="rId22"/>
    <p:sldId id="286" r:id="rId23"/>
    <p:sldId id="310" r:id="rId24"/>
    <p:sldId id="297" r:id="rId25"/>
    <p:sldId id="264" r:id="rId26"/>
  </p:sldIdLst>
  <p:sldSz cx="9144000" cy="6858000" type="screen4x3"/>
  <p:notesSz cx="7026275" cy="9312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11"/>
    <a:srgbClr val="648B8A"/>
    <a:srgbClr val="DDDDCC"/>
    <a:srgbClr val="EEEEDD"/>
    <a:srgbClr val="CCCCBB"/>
    <a:srgbClr val="666655"/>
    <a:srgbClr val="AA7700"/>
    <a:srgbClr val="778811"/>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06" autoAdjust="0"/>
    <p:restoredTop sz="88278" autoAdjust="0"/>
  </p:normalViewPr>
  <p:slideViewPr>
    <p:cSldViewPr>
      <p:cViewPr>
        <p:scale>
          <a:sx n="90" d="100"/>
          <a:sy n="90" d="100"/>
        </p:scale>
        <p:origin x="-1614" y="-306"/>
      </p:cViewPr>
      <p:guideLst>
        <p:guide orient="horz" pos="2160"/>
        <p:guide pos="2880"/>
      </p:guideLst>
    </p:cSldViewPr>
  </p:slideViewPr>
  <p:notesTextViewPr>
    <p:cViewPr>
      <p:scale>
        <a:sx n="1" d="1"/>
        <a:sy n="1" d="1"/>
      </p:scale>
      <p:origin x="0" y="0"/>
    </p:cViewPr>
  </p:notesTextViewPr>
  <p:notesViewPr>
    <p:cSldViewPr>
      <p:cViewPr varScale="1">
        <p:scale>
          <a:sx n="87" d="100"/>
          <a:sy n="87" d="100"/>
        </p:scale>
        <p:origin x="-1902" y="-72"/>
      </p:cViewPr>
      <p:guideLst>
        <p:guide orient="horz" pos="2933"/>
        <p:guide pos="2213"/>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A6779B-1217-4243-BC41-2537AE1DC9C1}" type="doc">
      <dgm:prSet loTypeId="urn:microsoft.com/office/officeart/2005/8/layout/hProcess9" loCatId="process" qsTypeId="urn:microsoft.com/office/officeart/2005/8/quickstyle/simple1" qsCatId="simple" csTypeId="urn:microsoft.com/office/officeart/2005/8/colors/accent1_2" csCatId="accent1" phldr="1"/>
      <dgm:spPr/>
    </dgm:pt>
    <dgm:pt modelId="{3C17F24D-4400-4B02-A0D6-27F4CCA2DA10}">
      <dgm:prSet phldrT="[Text]"/>
      <dgm:spPr>
        <a:solidFill>
          <a:srgbClr val="993311"/>
        </a:solidFill>
      </dgm:spPr>
      <dgm:t>
        <a:bodyPr/>
        <a:lstStyle/>
        <a:p>
          <a:r>
            <a:rPr lang="en-US" dirty="0" smtClean="0"/>
            <a:t>Legislature authorizes Housing Infrastructure Bonds</a:t>
          </a:r>
          <a:endParaRPr lang="en-US" dirty="0"/>
        </a:p>
      </dgm:t>
    </dgm:pt>
    <dgm:pt modelId="{EF798A1A-4F63-47EB-8CF6-991788999662}" type="parTrans" cxnId="{3F9FED81-7230-4145-A889-BEA0194179C0}">
      <dgm:prSet/>
      <dgm:spPr/>
      <dgm:t>
        <a:bodyPr/>
        <a:lstStyle/>
        <a:p>
          <a:endParaRPr lang="en-US"/>
        </a:p>
      </dgm:t>
    </dgm:pt>
    <dgm:pt modelId="{F99F1F64-555B-40CE-B215-010C4C55BB57}" type="sibTrans" cxnId="{3F9FED81-7230-4145-A889-BEA0194179C0}">
      <dgm:prSet/>
      <dgm:spPr/>
      <dgm:t>
        <a:bodyPr/>
        <a:lstStyle/>
        <a:p>
          <a:endParaRPr lang="en-US"/>
        </a:p>
      </dgm:t>
    </dgm:pt>
    <dgm:pt modelId="{94AB97AE-27E7-4E46-946F-4C3E72C9E0D3}">
      <dgm:prSet phldrT="[Text]"/>
      <dgm:spPr>
        <a:solidFill>
          <a:srgbClr val="993311"/>
        </a:solidFill>
      </dgm:spPr>
      <dgm:t>
        <a:bodyPr/>
        <a:lstStyle/>
        <a:p>
          <a:r>
            <a:rPr lang="en-US" dirty="0" smtClean="0"/>
            <a:t>Developers compete for funding through </a:t>
          </a:r>
          <a:r>
            <a:rPr lang="en-US" dirty="0" smtClean="0"/>
            <a:t>competitive RFP </a:t>
          </a:r>
          <a:r>
            <a:rPr lang="en-US" dirty="0" smtClean="0"/>
            <a:t>process</a:t>
          </a:r>
          <a:endParaRPr lang="en-US" dirty="0"/>
        </a:p>
      </dgm:t>
    </dgm:pt>
    <dgm:pt modelId="{9A844715-8817-495B-B5AA-6B08A2E6B485}" type="parTrans" cxnId="{6E65E2FC-FB6A-49B2-9F7E-0CF0BABC7F6D}">
      <dgm:prSet/>
      <dgm:spPr/>
      <dgm:t>
        <a:bodyPr/>
        <a:lstStyle/>
        <a:p>
          <a:endParaRPr lang="en-US"/>
        </a:p>
      </dgm:t>
    </dgm:pt>
    <dgm:pt modelId="{45E3771E-6FB7-4704-B765-497DDAE6A814}" type="sibTrans" cxnId="{6E65E2FC-FB6A-49B2-9F7E-0CF0BABC7F6D}">
      <dgm:prSet/>
      <dgm:spPr/>
      <dgm:t>
        <a:bodyPr/>
        <a:lstStyle/>
        <a:p>
          <a:endParaRPr lang="en-US"/>
        </a:p>
      </dgm:t>
    </dgm:pt>
    <dgm:pt modelId="{27A10049-3DE1-4766-BEB2-7E8C437F0183}">
      <dgm:prSet phldrT="[Text]"/>
      <dgm:spPr>
        <a:solidFill>
          <a:srgbClr val="993311"/>
        </a:solidFill>
      </dgm:spPr>
      <dgm:t>
        <a:bodyPr/>
        <a:lstStyle/>
        <a:p>
          <a:r>
            <a:rPr lang="en-US" dirty="0" smtClean="0"/>
            <a:t>Owners maintain housing affordability for at least 20 years</a:t>
          </a:r>
          <a:endParaRPr lang="en-US" dirty="0"/>
        </a:p>
      </dgm:t>
    </dgm:pt>
    <dgm:pt modelId="{5335B9C6-DB96-42CF-AFBA-F87E9A91D19A}" type="parTrans" cxnId="{7E14D2F9-5519-4507-9C0C-7EAE9B94217E}">
      <dgm:prSet/>
      <dgm:spPr/>
      <dgm:t>
        <a:bodyPr/>
        <a:lstStyle/>
        <a:p>
          <a:endParaRPr lang="en-US"/>
        </a:p>
      </dgm:t>
    </dgm:pt>
    <dgm:pt modelId="{3BDC9A5E-DEC1-49A9-A79F-0A5A6BA1F1E3}" type="sibTrans" cxnId="{7E14D2F9-5519-4507-9C0C-7EAE9B94217E}">
      <dgm:prSet/>
      <dgm:spPr/>
      <dgm:t>
        <a:bodyPr/>
        <a:lstStyle/>
        <a:p>
          <a:endParaRPr lang="en-US"/>
        </a:p>
      </dgm:t>
    </dgm:pt>
    <dgm:pt modelId="{D5915D84-14A4-4D1D-95E2-461CEC23F5FB}" type="pres">
      <dgm:prSet presAssocID="{32A6779B-1217-4243-BC41-2537AE1DC9C1}" presName="CompostProcess" presStyleCnt="0">
        <dgm:presLayoutVars>
          <dgm:dir/>
          <dgm:resizeHandles val="exact"/>
        </dgm:presLayoutVars>
      </dgm:prSet>
      <dgm:spPr/>
    </dgm:pt>
    <dgm:pt modelId="{AB3DDDF6-A118-4CF4-8B3A-FF91ED1F9AC2}" type="pres">
      <dgm:prSet presAssocID="{32A6779B-1217-4243-BC41-2537AE1DC9C1}" presName="arrow" presStyleLbl="bgShp" presStyleIdx="0" presStyleCnt="1"/>
      <dgm:spPr>
        <a:solidFill>
          <a:schemeClr val="bg1">
            <a:lumMod val="85000"/>
          </a:schemeClr>
        </a:solidFill>
      </dgm:spPr>
    </dgm:pt>
    <dgm:pt modelId="{B02F2F29-E54A-4CD3-AF6C-DBC5AB033C85}" type="pres">
      <dgm:prSet presAssocID="{32A6779B-1217-4243-BC41-2537AE1DC9C1}" presName="linearProcess" presStyleCnt="0"/>
      <dgm:spPr/>
    </dgm:pt>
    <dgm:pt modelId="{0F21E61F-6640-4002-9B80-ADA7F2A9F1F3}" type="pres">
      <dgm:prSet presAssocID="{3C17F24D-4400-4B02-A0D6-27F4CCA2DA10}" presName="textNode" presStyleLbl="node1" presStyleIdx="0" presStyleCnt="3">
        <dgm:presLayoutVars>
          <dgm:bulletEnabled val="1"/>
        </dgm:presLayoutVars>
      </dgm:prSet>
      <dgm:spPr/>
      <dgm:t>
        <a:bodyPr/>
        <a:lstStyle/>
        <a:p>
          <a:endParaRPr lang="en-US"/>
        </a:p>
      </dgm:t>
    </dgm:pt>
    <dgm:pt modelId="{4803DFF1-CBAF-473D-977E-90E90B14EAB5}" type="pres">
      <dgm:prSet presAssocID="{F99F1F64-555B-40CE-B215-010C4C55BB57}" presName="sibTrans" presStyleCnt="0"/>
      <dgm:spPr/>
    </dgm:pt>
    <dgm:pt modelId="{9FA79DDC-EE3D-4369-9FF4-62C937A02EAD}" type="pres">
      <dgm:prSet presAssocID="{94AB97AE-27E7-4E46-946F-4C3E72C9E0D3}" presName="textNode" presStyleLbl="node1" presStyleIdx="1" presStyleCnt="3">
        <dgm:presLayoutVars>
          <dgm:bulletEnabled val="1"/>
        </dgm:presLayoutVars>
      </dgm:prSet>
      <dgm:spPr/>
      <dgm:t>
        <a:bodyPr/>
        <a:lstStyle/>
        <a:p>
          <a:endParaRPr lang="en-US"/>
        </a:p>
      </dgm:t>
    </dgm:pt>
    <dgm:pt modelId="{2A08026E-4121-4723-8586-6DCC5EE84CCE}" type="pres">
      <dgm:prSet presAssocID="{45E3771E-6FB7-4704-B765-497DDAE6A814}" presName="sibTrans" presStyleCnt="0"/>
      <dgm:spPr/>
    </dgm:pt>
    <dgm:pt modelId="{9D694C19-CBAA-4602-AD77-C86C7B6DCAC9}" type="pres">
      <dgm:prSet presAssocID="{27A10049-3DE1-4766-BEB2-7E8C437F0183}" presName="textNode" presStyleLbl="node1" presStyleIdx="2" presStyleCnt="3">
        <dgm:presLayoutVars>
          <dgm:bulletEnabled val="1"/>
        </dgm:presLayoutVars>
      </dgm:prSet>
      <dgm:spPr/>
      <dgm:t>
        <a:bodyPr/>
        <a:lstStyle/>
        <a:p>
          <a:endParaRPr lang="en-US"/>
        </a:p>
      </dgm:t>
    </dgm:pt>
  </dgm:ptLst>
  <dgm:cxnLst>
    <dgm:cxn modelId="{AB0DDB13-91E6-4887-A192-2D3A1CE34A95}" type="presOf" srcId="{32A6779B-1217-4243-BC41-2537AE1DC9C1}" destId="{D5915D84-14A4-4D1D-95E2-461CEC23F5FB}" srcOrd="0" destOrd="0" presId="urn:microsoft.com/office/officeart/2005/8/layout/hProcess9"/>
    <dgm:cxn modelId="{3F9FED81-7230-4145-A889-BEA0194179C0}" srcId="{32A6779B-1217-4243-BC41-2537AE1DC9C1}" destId="{3C17F24D-4400-4B02-A0D6-27F4CCA2DA10}" srcOrd="0" destOrd="0" parTransId="{EF798A1A-4F63-47EB-8CF6-991788999662}" sibTransId="{F99F1F64-555B-40CE-B215-010C4C55BB57}"/>
    <dgm:cxn modelId="{CF9E843E-E542-4D27-B73B-357E7D839BA2}" type="presOf" srcId="{27A10049-3DE1-4766-BEB2-7E8C437F0183}" destId="{9D694C19-CBAA-4602-AD77-C86C7B6DCAC9}" srcOrd="0" destOrd="0" presId="urn:microsoft.com/office/officeart/2005/8/layout/hProcess9"/>
    <dgm:cxn modelId="{7E14D2F9-5519-4507-9C0C-7EAE9B94217E}" srcId="{32A6779B-1217-4243-BC41-2537AE1DC9C1}" destId="{27A10049-3DE1-4766-BEB2-7E8C437F0183}" srcOrd="2" destOrd="0" parTransId="{5335B9C6-DB96-42CF-AFBA-F87E9A91D19A}" sibTransId="{3BDC9A5E-DEC1-49A9-A79F-0A5A6BA1F1E3}"/>
    <dgm:cxn modelId="{6E65E2FC-FB6A-49B2-9F7E-0CF0BABC7F6D}" srcId="{32A6779B-1217-4243-BC41-2537AE1DC9C1}" destId="{94AB97AE-27E7-4E46-946F-4C3E72C9E0D3}" srcOrd="1" destOrd="0" parTransId="{9A844715-8817-495B-B5AA-6B08A2E6B485}" sibTransId="{45E3771E-6FB7-4704-B765-497DDAE6A814}"/>
    <dgm:cxn modelId="{94C55EE8-6DA7-4B53-A7C6-FED177D067BC}" type="presOf" srcId="{3C17F24D-4400-4B02-A0D6-27F4CCA2DA10}" destId="{0F21E61F-6640-4002-9B80-ADA7F2A9F1F3}" srcOrd="0" destOrd="0" presId="urn:microsoft.com/office/officeart/2005/8/layout/hProcess9"/>
    <dgm:cxn modelId="{EE8A1E1C-EEAE-4BF6-BC4C-2EDA2CBBB936}" type="presOf" srcId="{94AB97AE-27E7-4E46-946F-4C3E72C9E0D3}" destId="{9FA79DDC-EE3D-4369-9FF4-62C937A02EAD}" srcOrd="0" destOrd="0" presId="urn:microsoft.com/office/officeart/2005/8/layout/hProcess9"/>
    <dgm:cxn modelId="{80EA44D1-108B-4919-94CB-1FD2C6AAAD46}" type="presParOf" srcId="{D5915D84-14A4-4D1D-95E2-461CEC23F5FB}" destId="{AB3DDDF6-A118-4CF4-8B3A-FF91ED1F9AC2}" srcOrd="0" destOrd="0" presId="urn:microsoft.com/office/officeart/2005/8/layout/hProcess9"/>
    <dgm:cxn modelId="{1C93733F-426D-40F4-AB28-0999E4C87A26}" type="presParOf" srcId="{D5915D84-14A4-4D1D-95E2-461CEC23F5FB}" destId="{B02F2F29-E54A-4CD3-AF6C-DBC5AB033C85}" srcOrd="1" destOrd="0" presId="urn:microsoft.com/office/officeart/2005/8/layout/hProcess9"/>
    <dgm:cxn modelId="{4463B462-C156-4B2C-B6F2-D05E2D894A45}" type="presParOf" srcId="{B02F2F29-E54A-4CD3-AF6C-DBC5AB033C85}" destId="{0F21E61F-6640-4002-9B80-ADA7F2A9F1F3}" srcOrd="0" destOrd="0" presId="urn:microsoft.com/office/officeart/2005/8/layout/hProcess9"/>
    <dgm:cxn modelId="{5AEA3413-B3B0-414F-A5ED-BB7D3B5EA00E}" type="presParOf" srcId="{B02F2F29-E54A-4CD3-AF6C-DBC5AB033C85}" destId="{4803DFF1-CBAF-473D-977E-90E90B14EAB5}" srcOrd="1" destOrd="0" presId="urn:microsoft.com/office/officeart/2005/8/layout/hProcess9"/>
    <dgm:cxn modelId="{4AE5131E-9AED-4EF4-A758-FC0A39050233}" type="presParOf" srcId="{B02F2F29-E54A-4CD3-AF6C-DBC5AB033C85}" destId="{9FA79DDC-EE3D-4369-9FF4-62C937A02EAD}" srcOrd="2" destOrd="0" presId="urn:microsoft.com/office/officeart/2005/8/layout/hProcess9"/>
    <dgm:cxn modelId="{0D42DEA1-3D47-4586-ACBB-6374538EBAB5}" type="presParOf" srcId="{B02F2F29-E54A-4CD3-AF6C-DBC5AB033C85}" destId="{2A08026E-4121-4723-8586-6DCC5EE84CCE}" srcOrd="3" destOrd="0" presId="urn:microsoft.com/office/officeart/2005/8/layout/hProcess9"/>
    <dgm:cxn modelId="{B3DC047B-C0B6-4530-94CA-9871EBE50396}" type="presParOf" srcId="{B02F2F29-E54A-4CD3-AF6C-DBC5AB033C85}" destId="{9D694C19-CBAA-4602-AD77-C86C7B6DCAC9}"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3DDDF6-A118-4CF4-8B3A-FF91ED1F9AC2}">
      <dsp:nvSpPr>
        <dsp:cNvPr id="0" name=""/>
        <dsp:cNvSpPr/>
      </dsp:nvSpPr>
      <dsp:spPr>
        <a:xfrm>
          <a:off x="668654" y="0"/>
          <a:ext cx="7578090" cy="4038600"/>
        </a:xfrm>
        <a:prstGeom prst="rightArrow">
          <a:avLst/>
        </a:prstGeom>
        <a:solidFill>
          <a:schemeClr val="bg1">
            <a:lumMod val="85000"/>
          </a:schemeClr>
        </a:solidFill>
        <a:ln>
          <a:noFill/>
        </a:ln>
        <a:effectLst/>
      </dsp:spPr>
      <dsp:style>
        <a:lnRef idx="0">
          <a:scrgbClr r="0" g="0" b="0"/>
        </a:lnRef>
        <a:fillRef idx="1">
          <a:scrgbClr r="0" g="0" b="0"/>
        </a:fillRef>
        <a:effectRef idx="0">
          <a:scrgbClr r="0" g="0" b="0"/>
        </a:effectRef>
        <a:fontRef idx="minor"/>
      </dsp:style>
    </dsp:sp>
    <dsp:sp modelId="{0F21E61F-6640-4002-9B80-ADA7F2A9F1F3}">
      <dsp:nvSpPr>
        <dsp:cNvPr id="0" name=""/>
        <dsp:cNvSpPr/>
      </dsp:nvSpPr>
      <dsp:spPr>
        <a:xfrm>
          <a:off x="302113" y="1211580"/>
          <a:ext cx="2674620" cy="1615440"/>
        </a:xfrm>
        <a:prstGeom prst="roundRect">
          <a:avLst/>
        </a:prstGeom>
        <a:solidFill>
          <a:srgbClr val="9933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Legislature authorizes Housing Infrastructure Bonds</a:t>
          </a:r>
          <a:endParaRPr lang="en-US" sz="2200" kern="1200" dirty="0"/>
        </a:p>
      </dsp:txBody>
      <dsp:txXfrm>
        <a:off x="380972" y="1290439"/>
        <a:ext cx="2516902" cy="1457722"/>
      </dsp:txXfrm>
    </dsp:sp>
    <dsp:sp modelId="{9FA79DDC-EE3D-4369-9FF4-62C937A02EAD}">
      <dsp:nvSpPr>
        <dsp:cNvPr id="0" name=""/>
        <dsp:cNvSpPr/>
      </dsp:nvSpPr>
      <dsp:spPr>
        <a:xfrm>
          <a:off x="3120390" y="1211580"/>
          <a:ext cx="2674620" cy="1615440"/>
        </a:xfrm>
        <a:prstGeom prst="roundRect">
          <a:avLst/>
        </a:prstGeom>
        <a:solidFill>
          <a:srgbClr val="9933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Developers compete for funding through </a:t>
          </a:r>
          <a:r>
            <a:rPr lang="en-US" sz="2200" kern="1200" dirty="0" smtClean="0"/>
            <a:t>competitive RFP </a:t>
          </a:r>
          <a:r>
            <a:rPr lang="en-US" sz="2200" kern="1200" dirty="0" smtClean="0"/>
            <a:t>process</a:t>
          </a:r>
          <a:endParaRPr lang="en-US" sz="2200" kern="1200" dirty="0"/>
        </a:p>
      </dsp:txBody>
      <dsp:txXfrm>
        <a:off x="3199249" y="1290439"/>
        <a:ext cx="2516902" cy="1457722"/>
      </dsp:txXfrm>
    </dsp:sp>
    <dsp:sp modelId="{9D694C19-CBAA-4602-AD77-C86C7B6DCAC9}">
      <dsp:nvSpPr>
        <dsp:cNvPr id="0" name=""/>
        <dsp:cNvSpPr/>
      </dsp:nvSpPr>
      <dsp:spPr>
        <a:xfrm>
          <a:off x="5938666" y="1211580"/>
          <a:ext cx="2674620" cy="1615440"/>
        </a:xfrm>
        <a:prstGeom prst="roundRect">
          <a:avLst/>
        </a:prstGeom>
        <a:solidFill>
          <a:srgbClr val="99331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Owners maintain housing affordability for at least 20 years</a:t>
          </a:r>
          <a:endParaRPr lang="en-US" sz="2200" kern="1200" dirty="0"/>
        </a:p>
      </dsp:txBody>
      <dsp:txXfrm>
        <a:off x="6017525" y="1290439"/>
        <a:ext cx="2516902" cy="145772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0" tIns="46676" rIns="93350" bIns="46676" rtlCol="0"/>
          <a:lstStyle>
            <a:lvl1pPr algn="l">
              <a:defRPr sz="1200"/>
            </a:lvl1pPr>
          </a:lstStyle>
          <a:p>
            <a:endParaRPr lang="en-US"/>
          </a:p>
        </p:txBody>
      </p:sp>
      <p:sp>
        <p:nvSpPr>
          <p:cNvPr id="3" name="Date Placeholder 2"/>
          <p:cNvSpPr>
            <a:spLocks noGrp="1"/>
          </p:cNvSpPr>
          <p:nvPr>
            <p:ph type="dt" sz="quarter" idx="1"/>
          </p:nvPr>
        </p:nvSpPr>
        <p:spPr>
          <a:xfrm>
            <a:off x="3979930" y="0"/>
            <a:ext cx="3044719" cy="465614"/>
          </a:xfrm>
          <a:prstGeom prst="rect">
            <a:avLst/>
          </a:prstGeom>
        </p:spPr>
        <p:txBody>
          <a:bodyPr vert="horz" lIns="93350" tIns="46676" rIns="93350" bIns="46676" rtlCol="0"/>
          <a:lstStyle>
            <a:lvl1pPr algn="r">
              <a:defRPr sz="1200"/>
            </a:lvl1pPr>
          </a:lstStyle>
          <a:p>
            <a:fld id="{F3894D14-D4C2-4166-B169-87FCA5297D9C}" type="datetimeFigureOut">
              <a:rPr lang="en-US" smtClean="0"/>
              <a:t>4/15/2015</a:t>
            </a:fld>
            <a:endParaRPr lang="en-US"/>
          </a:p>
        </p:txBody>
      </p:sp>
      <p:sp>
        <p:nvSpPr>
          <p:cNvPr id="4" name="Footer Placeholder 3"/>
          <p:cNvSpPr>
            <a:spLocks noGrp="1"/>
          </p:cNvSpPr>
          <p:nvPr>
            <p:ph type="ftr" sz="quarter" idx="2"/>
          </p:nvPr>
        </p:nvSpPr>
        <p:spPr>
          <a:xfrm>
            <a:off x="0" y="8845045"/>
            <a:ext cx="3044719" cy="465614"/>
          </a:xfrm>
          <a:prstGeom prst="rect">
            <a:avLst/>
          </a:prstGeom>
        </p:spPr>
        <p:txBody>
          <a:bodyPr vert="horz" lIns="93350" tIns="46676" rIns="93350" bIns="46676" rtlCol="0" anchor="b"/>
          <a:lstStyle>
            <a:lvl1pPr algn="l">
              <a:defRPr sz="1200"/>
            </a:lvl1pPr>
          </a:lstStyle>
          <a:p>
            <a:endParaRPr lang="en-US"/>
          </a:p>
        </p:txBody>
      </p:sp>
      <p:sp>
        <p:nvSpPr>
          <p:cNvPr id="5" name="Slide Number Placeholder 4"/>
          <p:cNvSpPr>
            <a:spLocks noGrp="1"/>
          </p:cNvSpPr>
          <p:nvPr>
            <p:ph type="sldNum" sz="quarter" idx="3"/>
          </p:nvPr>
        </p:nvSpPr>
        <p:spPr>
          <a:xfrm>
            <a:off x="3979930" y="8845045"/>
            <a:ext cx="3044719" cy="465614"/>
          </a:xfrm>
          <a:prstGeom prst="rect">
            <a:avLst/>
          </a:prstGeom>
        </p:spPr>
        <p:txBody>
          <a:bodyPr vert="horz" lIns="93350" tIns="46676" rIns="93350" bIns="46676" rtlCol="0" anchor="b"/>
          <a:lstStyle>
            <a:lvl1pPr algn="r">
              <a:defRPr sz="1200"/>
            </a:lvl1pPr>
          </a:lstStyle>
          <a:p>
            <a:fld id="{9649BF34-77A5-461F-9A19-A32B9C10BD25}" type="slidenum">
              <a:rPr lang="en-US" smtClean="0"/>
              <a:t>‹#›</a:t>
            </a:fld>
            <a:endParaRPr lang="en-US"/>
          </a:p>
        </p:txBody>
      </p:sp>
    </p:spTree>
    <p:extLst>
      <p:ext uri="{BB962C8B-B14F-4D97-AF65-F5344CB8AC3E}">
        <p14:creationId xmlns:p14="http://schemas.microsoft.com/office/powerpoint/2010/main" val="254095064"/>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920" units="cm"/>
          <inkml:channel name="Y" type="integer" max="1080" units="cm"/>
        </inkml:traceFormat>
        <inkml:channelProperties>
          <inkml:channelProperty channel="X" name="resolution" value="28.36041" units="1/cm"/>
          <inkml:channelProperty channel="Y" name="resolution" value="28.34646" units="1/cm"/>
        </inkml:channelProperties>
      </inkml:inkSource>
      <inkml:timestamp xml:id="ts0" timeString="2014-02-25T21:04:01.178"/>
    </inkml:context>
    <inkml:brush xml:id="br0">
      <inkml:brushProperty name="width" value="0.06667" units="cm"/>
      <inkml:brushProperty name="height" value="0.06667" units="cm"/>
      <inkml:brushProperty name="fitToCurve" value="1"/>
    </inkml:brush>
  </inkml:definitions>
  <inkml:traceGroup>
    <inkml:annotationXML>
      <emma:emma xmlns:emma="http://www.w3.org/2003/04/emma" version="1.0">
        <emma:interpretation id="{4421DA84-6D56-402B-A931-5F370C3B3AE4}" emma:medium="tactile" emma:mode="ink">
          <msink:context xmlns:msink="http://schemas.microsoft.com/ink/2010/main" type="writingRegion" rotatedBoundingBox="33196,16361 33211,16361 33211,16376 33196,16376"/>
        </emma:interpretation>
      </emma:emma>
    </inkml:annotationXML>
    <inkml:traceGroup>
      <inkml:annotationXML>
        <emma:emma xmlns:emma="http://www.w3.org/2003/04/emma" version="1.0">
          <emma:interpretation id="{4794C6CA-EE1D-4306-BFBD-FBF223951A26}" emma:medium="tactile" emma:mode="ink">
            <msink:context xmlns:msink="http://schemas.microsoft.com/ink/2010/main" type="paragraph" rotatedBoundingBox="33196,16361 33211,16361 33211,16376 33196,16376" alignmentLevel="1"/>
          </emma:interpretation>
        </emma:emma>
      </inkml:annotationXML>
      <inkml:traceGroup>
        <inkml:annotationXML>
          <emma:emma xmlns:emma="http://www.w3.org/2003/04/emma" version="1.0">
            <emma:interpretation id="{A731F977-CE10-4B2F-992E-3AAFAA653BA7}" emma:medium="tactile" emma:mode="ink">
              <msink:context xmlns:msink="http://schemas.microsoft.com/ink/2010/main" type="line" rotatedBoundingBox="33196,16361 33211,16361 33211,16376 33196,16376"/>
            </emma:interpretation>
          </emma:emma>
        </inkml:annotationXML>
        <inkml:traceGroup>
          <inkml:annotationXML>
            <emma:emma xmlns:emma="http://www.w3.org/2003/04/emma" version="1.0">
              <emma:interpretation id="{ABF77505-2BE6-4CD8-95B9-8037B8377472}" emma:medium="tactile" emma:mode="ink">
                <msink:context xmlns:msink="http://schemas.microsoft.com/ink/2010/main" type="inkWord" rotatedBoundingBox="33196,16361 33211,16361 33211,16376 33196,16376"/>
              </emma:interpretation>
              <emma:one-of disjunction-type="recognition" id="oneOf0">
                <emma:interpretation id="interp0" emma:lang="en-US" emma:confidence="0">
                  <emma:literal>.</emma:literal>
                </emma:interpretation>
                <emma:interpretation id="interp1" emma:lang="en-US" emma:confidence="0">
                  <emma:literal>v</emma:literal>
                </emma:interpretation>
                <emma:interpretation id="interp2" emma:lang="en-US" emma:confidence="0">
                  <emma:literal>}</emma:literal>
                </emma:interpretation>
                <emma:interpretation id="interp3" emma:lang="en-US" emma:confidence="0">
                  <emma:literal>w</emma:literal>
                </emma:interpretation>
                <emma:interpretation id="interp4" emma:lang="en-US" emma:confidence="0">
                  <emma:literal>3</emma:literal>
                </emma:interpretation>
              </emma:one-of>
            </emma:emma>
          </inkml:annotationXML>
          <inkml:trace contextRef="#ctx0" brushRef="#br0">0 0</inkml:trace>
        </inkml:traceGroup>
      </inkml:traceGroup>
    </inkml:traceGroup>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719" cy="465614"/>
          </a:xfrm>
          <a:prstGeom prst="rect">
            <a:avLst/>
          </a:prstGeom>
        </p:spPr>
        <p:txBody>
          <a:bodyPr vert="horz" lIns="93350" tIns="46676" rIns="93350" bIns="46676" rtlCol="0"/>
          <a:lstStyle>
            <a:lvl1pPr algn="l">
              <a:defRPr sz="1200"/>
            </a:lvl1pPr>
          </a:lstStyle>
          <a:p>
            <a:endParaRPr lang="en-US"/>
          </a:p>
        </p:txBody>
      </p:sp>
      <p:sp>
        <p:nvSpPr>
          <p:cNvPr id="3" name="Date Placeholder 2"/>
          <p:cNvSpPr>
            <a:spLocks noGrp="1"/>
          </p:cNvSpPr>
          <p:nvPr>
            <p:ph type="dt" idx="1"/>
          </p:nvPr>
        </p:nvSpPr>
        <p:spPr>
          <a:xfrm>
            <a:off x="3979930" y="0"/>
            <a:ext cx="3044719" cy="465614"/>
          </a:xfrm>
          <a:prstGeom prst="rect">
            <a:avLst/>
          </a:prstGeom>
        </p:spPr>
        <p:txBody>
          <a:bodyPr vert="horz" lIns="93350" tIns="46676" rIns="93350" bIns="46676" rtlCol="0"/>
          <a:lstStyle>
            <a:lvl1pPr algn="r">
              <a:defRPr sz="1200"/>
            </a:lvl1pPr>
          </a:lstStyle>
          <a:p>
            <a:fld id="{36EC0227-75E0-43F4-A395-BDBD98AF7994}" type="datetimeFigureOut">
              <a:rPr lang="en-US" smtClean="0"/>
              <a:t>4/15/2015</a:t>
            </a:fld>
            <a:endParaRPr lang="en-US"/>
          </a:p>
        </p:txBody>
      </p:sp>
      <p:sp>
        <p:nvSpPr>
          <p:cNvPr id="4" name="Slide Image Placeholder 3"/>
          <p:cNvSpPr>
            <a:spLocks noGrp="1" noRot="1" noChangeAspect="1"/>
          </p:cNvSpPr>
          <p:nvPr>
            <p:ph type="sldImg" idx="2"/>
          </p:nvPr>
        </p:nvSpPr>
        <p:spPr>
          <a:xfrm>
            <a:off x="1185863" y="698500"/>
            <a:ext cx="4654550" cy="3490913"/>
          </a:xfrm>
          <a:prstGeom prst="rect">
            <a:avLst/>
          </a:prstGeom>
          <a:noFill/>
          <a:ln w="12700">
            <a:solidFill>
              <a:prstClr val="black"/>
            </a:solidFill>
          </a:ln>
        </p:spPr>
        <p:txBody>
          <a:bodyPr vert="horz" lIns="93350" tIns="46676" rIns="93350" bIns="46676" rtlCol="0" anchor="ctr"/>
          <a:lstStyle/>
          <a:p>
            <a:endParaRPr lang="en-US"/>
          </a:p>
        </p:txBody>
      </p:sp>
      <p:sp>
        <p:nvSpPr>
          <p:cNvPr id="5" name="Notes Placeholder 4"/>
          <p:cNvSpPr>
            <a:spLocks noGrp="1"/>
          </p:cNvSpPr>
          <p:nvPr>
            <p:ph type="body" sz="quarter" idx="3"/>
          </p:nvPr>
        </p:nvSpPr>
        <p:spPr>
          <a:xfrm>
            <a:off x="702628" y="4423331"/>
            <a:ext cx="5621020" cy="4190524"/>
          </a:xfrm>
          <a:prstGeom prst="rect">
            <a:avLst/>
          </a:prstGeom>
        </p:spPr>
        <p:txBody>
          <a:bodyPr vert="horz" lIns="93350" tIns="46676" rIns="93350" bIns="46676"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5045"/>
            <a:ext cx="3044719" cy="465614"/>
          </a:xfrm>
          <a:prstGeom prst="rect">
            <a:avLst/>
          </a:prstGeom>
        </p:spPr>
        <p:txBody>
          <a:bodyPr vert="horz" lIns="93350" tIns="46676" rIns="93350" bIns="46676" rtlCol="0" anchor="b"/>
          <a:lstStyle>
            <a:lvl1pPr algn="l">
              <a:defRPr sz="1200"/>
            </a:lvl1pPr>
          </a:lstStyle>
          <a:p>
            <a:endParaRPr lang="en-US"/>
          </a:p>
        </p:txBody>
      </p:sp>
      <p:sp>
        <p:nvSpPr>
          <p:cNvPr id="7" name="Slide Number Placeholder 6"/>
          <p:cNvSpPr>
            <a:spLocks noGrp="1"/>
          </p:cNvSpPr>
          <p:nvPr>
            <p:ph type="sldNum" sz="quarter" idx="5"/>
          </p:nvPr>
        </p:nvSpPr>
        <p:spPr>
          <a:xfrm>
            <a:off x="3979930" y="8845045"/>
            <a:ext cx="3044719" cy="465614"/>
          </a:xfrm>
          <a:prstGeom prst="rect">
            <a:avLst/>
          </a:prstGeom>
        </p:spPr>
        <p:txBody>
          <a:bodyPr vert="horz" lIns="93350" tIns="46676" rIns="93350" bIns="46676" rtlCol="0" anchor="b"/>
          <a:lstStyle>
            <a:lvl1pPr algn="r">
              <a:defRPr sz="1200"/>
            </a:lvl1pPr>
          </a:lstStyle>
          <a:p>
            <a:fld id="{6509684A-FA61-4156-AF60-A38DA5708F20}" type="slidenum">
              <a:rPr lang="en-US" smtClean="0"/>
              <a:t>‹#›</a:t>
            </a:fld>
            <a:endParaRPr lang="en-US"/>
          </a:p>
        </p:txBody>
      </p:sp>
    </p:spTree>
    <p:extLst>
      <p:ext uri="{BB962C8B-B14F-4D97-AF65-F5344CB8AC3E}">
        <p14:creationId xmlns:p14="http://schemas.microsoft.com/office/powerpoint/2010/main" val="16419681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1</a:t>
            </a:fld>
            <a:endParaRPr lang="en-US"/>
          </a:p>
        </p:txBody>
      </p:sp>
    </p:spTree>
    <p:extLst>
      <p:ext uri="{BB962C8B-B14F-4D97-AF65-F5344CB8AC3E}">
        <p14:creationId xmlns:p14="http://schemas.microsoft.com/office/powerpoint/2010/main" val="2605724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12</a:t>
            </a:fld>
            <a:endParaRPr lang="en-US"/>
          </a:p>
        </p:txBody>
      </p:sp>
    </p:spTree>
    <p:extLst>
      <p:ext uri="{BB962C8B-B14F-4D97-AF65-F5344CB8AC3E}">
        <p14:creationId xmlns:p14="http://schemas.microsoft.com/office/powerpoint/2010/main" val="19045130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9684A-FA61-4156-AF60-A38DA5708F20}" type="slidenum">
              <a:rPr lang="en-US" smtClean="0"/>
              <a:t>13</a:t>
            </a:fld>
            <a:endParaRPr lang="en-US"/>
          </a:p>
        </p:txBody>
      </p:sp>
    </p:spTree>
    <p:extLst>
      <p:ext uri="{BB962C8B-B14F-4D97-AF65-F5344CB8AC3E}">
        <p14:creationId xmlns:p14="http://schemas.microsoft.com/office/powerpoint/2010/main" val="29579852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76" indent="-171776">
              <a:buFont typeface="Arial" panose="020B0604020202020204" pitchFamily="34" charset="0"/>
              <a:buChar char="•"/>
            </a:pPr>
            <a:r>
              <a:rPr lang="en-US" dirty="0" smtClean="0"/>
              <a:t>Units are 2, 3 and 4 bedrooms</a:t>
            </a:r>
          </a:p>
          <a:p>
            <a:pPr marL="171776" indent="-171776">
              <a:buFont typeface="Arial" panose="020B0604020202020204" pitchFamily="34" charset="0"/>
              <a:buChar char="•"/>
            </a:pPr>
            <a:r>
              <a:rPr lang="en-US" dirty="0" smtClean="0"/>
              <a:t>6 Long-term homeless</a:t>
            </a:r>
            <a:r>
              <a:rPr lang="en-US" baseline="0" dirty="0" smtClean="0"/>
              <a:t> units</a:t>
            </a:r>
          </a:p>
          <a:p>
            <a:pPr marL="171776" indent="-171776">
              <a:buFont typeface="Arial" panose="020B0604020202020204" pitchFamily="34" charset="0"/>
              <a:buChar char="•"/>
            </a:pPr>
            <a:r>
              <a:rPr lang="en-US" baseline="0" dirty="0" smtClean="0"/>
              <a:t>Tribe’s 2</a:t>
            </a:r>
            <a:r>
              <a:rPr lang="en-US" baseline="30000" dirty="0" smtClean="0"/>
              <a:t>nd</a:t>
            </a:r>
            <a:r>
              <a:rPr lang="en-US" baseline="0" dirty="0" smtClean="0"/>
              <a:t> supportive housing project</a:t>
            </a:r>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14</a:t>
            </a:fld>
            <a:endParaRPr lang="en-US"/>
          </a:p>
        </p:txBody>
      </p:sp>
    </p:spTree>
    <p:extLst>
      <p:ext uri="{BB962C8B-B14F-4D97-AF65-F5344CB8AC3E}">
        <p14:creationId xmlns:p14="http://schemas.microsoft.com/office/powerpoint/2010/main" val="1075954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Includes funding from the Met Council, DEED,</a:t>
            </a:r>
            <a:r>
              <a:rPr lang="en-US" baseline="0" dirty="0" smtClean="0"/>
              <a:t> Federal Home Loan Bank and CPED.</a:t>
            </a:r>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15</a:t>
            </a:fld>
            <a:endParaRPr lang="en-US"/>
          </a:p>
        </p:txBody>
      </p:sp>
    </p:spTree>
    <p:extLst>
      <p:ext uri="{BB962C8B-B14F-4D97-AF65-F5344CB8AC3E}">
        <p14:creationId xmlns:p14="http://schemas.microsoft.com/office/powerpoint/2010/main" val="2747753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76" indent="-171776">
              <a:buFont typeface="Arial" panose="020B0604020202020204" pitchFamily="34" charset="0"/>
              <a:buChar char="•"/>
            </a:pPr>
            <a:r>
              <a:rPr lang="en-US" dirty="0" smtClean="0"/>
              <a:t>158 zip</a:t>
            </a:r>
            <a:r>
              <a:rPr lang="en-US" baseline="0" dirty="0" smtClean="0"/>
              <a:t> codes out of 883 statewide are considered foreclosure recovery areas </a:t>
            </a:r>
          </a:p>
          <a:p>
            <a:pPr marL="171776" indent="-171776">
              <a:buFont typeface="Arial" panose="020B0604020202020204" pitchFamily="34" charset="0"/>
              <a:buChar char="•"/>
            </a:pPr>
            <a:r>
              <a:rPr lang="en-US" baseline="0" dirty="0" smtClean="0"/>
              <a:t>The agency determines foreclosure recovery areas based on number of REO properties, the foreclosure rate and the delinquency rate.</a:t>
            </a:r>
            <a:endParaRPr lang="en-US" dirty="0" smtClean="0"/>
          </a:p>
        </p:txBody>
      </p:sp>
      <p:sp>
        <p:nvSpPr>
          <p:cNvPr id="4" name="Slide Number Placeholder 3"/>
          <p:cNvSpPr>
            <a:spLocks noGrp="1"/>
          </p:cNvSpPr>
          <p:nvPr>
            <p:ph type="sldNum" sz="quarter" idx="10"/>
          </p:nvPr>
        </p:nvSpPr>
        <p:spPr/>
        <p:txBody>
          <a:bodyPr/>
          <a:lstStyle/>
          <a:p>
            <a:fld id="{6509684A-FA61-4156-AF60-A38DA5708F20}" type="slidenum">
              <a:rPr lang="en-US" smtClean="0"/>
              <a:t>17</a:t>
            </a:fld>
            <a:endParaRPr lang="en-US"/>
          </a:p>
        </p:txBody>
      </p:sp>
    </p:spTree>
    <p:extLst>
      <p:ext uri="{BB962C8B-B14F-4D97-AF65-F5344CB8AC3E}">
        <p14:creationId xmlns:p14="http://schemas.microsoft.com/office/powerpoint/2010/main" val="36291648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9684A-FA61-4156-AF60-A38DA5708F20}" type="slidenum">
              <a:rPr lang="en-US" smtClean="0"/>
              <a:t>18</a:t>
            </a:fld>
            <a:endParaRPr lang="en-US"/>
          </a:p>
        </p:txBody>
      </p:sp>
    </p:spTree>
    <p:extLst>
      <p:ext uri="{BB962C8B-B14F-4D97-AF65-F5344CB8AC3E}">
        <p14:creationId xmlns:p14="http://schemas.microsoft.com/office/powerpoint/2010/main" val="41978870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$5.5</a:t>
            </a:r>
            <a:r>
              <a:rPr lang="en-US" baseline="0" dirty="0" smtClean="0"/>
              <a:t> million in GO Bonds funded 14 projects and 950 units of public housing across the state.</a:t>
            </a:r>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19</a:t>
            </a:fld>
            <a:endParaRPr lang="en-US"/>
          </a:p>
        </p:txBody>
      </p:sp>
    </p:spTree>
    <p:extLst>
      <p:ext uri="{BB962C8B-B14F-4D97-AF65-F5344CB8AC3E}">
        <p14:creationId xmlns:p14="http://schemas.microsoft.com/office/powerpoint/2010/main" val="27751359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2012, $5.5</a:t>
            </a:r>
            <a:r>
              <a:rPr lang="en-US" baseline="0" dirty="0" smtClean="0"/>
              <a:t> million in GO Bonds funded 14 projects and 950 units of public housing across the state.</a:t>
            </a:r>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20</a:t>
            </a:fld>
            <a:endParaRPr lang="en-US"/>
          </a:p>
        </p:txBody>
      </p:sp>
    </p:spTree>
    <p:extLst>
      <p:ext uri="{BB962C8B-B14F-4D97-AF65-F5344CB8AC3E}">
        <p14:creationId xmlns:p14="http://schemas.microsoft.com/office/powerpoint/2010/main" val="27751359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21</a:t>
            </a:fld>
            <a:endParaRPr lang="en-US"/>
          </a:p>
        </p:txBody>
      </p:sp>
    </p:spTree>
    <p:extLst>
      <p:ext uri="{BB962C8B-B14F-4D97-AF65-F5344CB8AC3E}">
        <p14:creationId xmlns:p14="http://schemas.microsoft.com/office/powerpoint/2010/main" val="13070941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9684A-FA61-4156-AF60-A38DA5708F20}" type="slidenum">
              <a:rPr lang="en-US" smtClean="0"/>
              <a:t>23</a:t>
            </a:fld>
            <a:endParaRPr lang="en-US"/>
          </a:p>
        </p:txBody>
      </p:sp>
    </p:spTree>
    <p:extLst>
      <p:ext uri="{BB962C8B-B14F-4D97-AF65-F5344CB8AC3E}">
        <p14:creationId xmlns:p14="http://schemas.microsoft.com/office/powerpoint/2010/main" val="223728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 Minnesota Housing by</a:t>
            </a:r>
            <a:r>
              <a:rPr lang="en-US" baseline="0" dirty="0" smtClean="0"/>
              <a:t> explaining what we do: </a:t>
            </a:r>
            <a:r>
              <a:rPr lang="en-US" dirty="0" smtClean="0"/>
              <a:t>Minnesota Housing provides access to safe, decent and affordable housing and builds stronger communities across the state. It has a national reputation as one of the finest housing finance agencies in the country and has built an enduring alliance among partners in the for-profit, non-profit and government sectors to achieve its mission.</a:t>
            </a:r>
          </a:p>
          <a:p>
            <a:endParaRPr lang="en-US" dirty="0" smtClean="0"/>
          </a:p>
          <a:p>
            <a:r>
              <a:rPr lang="en-US" dirty="0" smtClean="0"/>
              <a:t>Minnesota Housing offers products and services to help Minnesotans buy and fix up their homes and to stabilize neighborhoods, communities and families. It also supports the development and preservation of affordable rental housing through both financing and long term asset manage­ment. It has pioneered a successful model for supportive housing that helps stabilize the lives of some of the state’s most vulnerable citizens.</a:t>
            </a:r>
          </a:p>
        </p:txBody>
      </p:sp>
      <p:sp>
        <p:nvSpPr>
          <p:cNvPr id="4" name="Slide Number Placeholder 3"/>
          <p:cNvSpPr>
            <a:spLocks noGrp="1"/>
          </p:cNvSpPr>
          <p:nvPr>
            <p:ph type="sldNum" sz="quarter" idx="10"/>
          </p:nvPr>
        </p:nvSpPr>
        <p:spPr/>
        <p:txBody>
          <a:bodyPr/>
          <a:lstStyle/>
          <a:p>
            <a:fld id="{6509684A-FA61-4156-AF60-A38DA5708F20}" type="slidenum">
              <a:rPr lang="en-US" smtClean="0"/>
              <a:t>2</a:t>
            </a:fld>
            <a:endParaRPr lang="en-US"/>
          </a:p>
        </p:txBody>
      </p:sp>
    </p:spTree>
    <p:extLst>
      <p:ext uri="{BB962C8B-B14F-4D97-AF65-F5344CB8AC3E}">
        <p14:creationId xmlns:p14="http://schemas.microsoft.com/office/powerpoint/2010/main" val="218018352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24</a:t>
            </a:fld>
            <a:endParaRPr lang="en-US"/>
          </a:p>
        </p:txBody>
      </p:sp>
    </p:spTree>
    <p:extLst>
      <p:ext uri="{BB962C8B-B14F-4D97-AF65-F5344CB8AC3E}">
        <p14:creationId xmlns:p14="http://schemas.microsoft.com/office/powerpoint/2010/main" val="20327018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3</a:t>
            </a:fld>
            <a:endParaRPr lang="en-US"/>
          </a:p>
        </p:txBody>
      </p:sp>
    </p:spTree>
    <p:extLst>
      <p:ext uri="{BB962C8B-B14F-4D97-AF65-F5344CB8AC3E}">
        <p14:creationId xmlns:p14="http://schemas.microsoft.com/office/powerpoint/2010/main" val="746311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State investment: $216 million</a:t>
            </a:r>
          </a:p>
          <a:p>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4</a:t>
            </a:fld>
            <a:endParaRPr lang="en-US"/>
          </a:p>
        </p:txBody>
      </p:sp>
    </p:spTree>
    <p:extLst>
      <p:ext uri="{BB962C8B-B14F-4D97-AF65-F5344CB8AC3E}">
        <p14:creationId xmlns:p14="http://schemas.microsoft.com/office/powerpoint/2010/main" val="32237791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smtClean="0"/>
              <a:t>HIB proceeds awarded in October 2014</a:t>
            </a:r>
          </a:p>
          <a:p>
            <a:pPr lvl="1"/>
            <a:r>
              <a:rPr lang="en-US" dirty="0" smtClean="0"/>
              <a:t>GO Bond proceeds awarded in January 2015</a:t>
            </a:r>
          </a:p>
          <a:p>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5</a:t>
            </a:fld>
            <a:endParaRPr lang="en-US"/>
          </a:p>
        </p:txBody>
      </p:sp>
    </p:spTree>
    <p:extLst>
      <p:ext uri="{BB962C8B-B14F-4D97-AF65-F5344CB8AC3E}">
        <p14:creationId xmlns:p14="http://schemas.microsoft.com/office/powerpoint/2010/main" val="4023540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9684A-FA61-4156-AF60-A38DA5708F20}" type="slidenum">
              <a:rPr lang="en-US" smtClean="0"/>
              <a:t>7</a:t>
            </a:fld>
            <a:endParaRPr lang="en-US"/>
          </a:p>
        </p:txBody>
      </p:sp>
    </p:spTree>
    <p:extLst>
      <p:ext uri="{BB962C8B-B14F-4D97-AF65-F5344CB8AC3E}">
        <p14:creationId xmlns:p14="http://schemas.microsoft.com/office/powerpoint/2010/main" val="24287868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AA: Again, it might be nice to have these come in on your</a:t>
            </a:r>
            <a:r>
              <a:rPr lang="en-US" baseline="0" dirty="0" smtClean="0"/>
              <a:t> click so you can discuss each one without people getting distracted. Your call though!</a:t>
            </a:r>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9</a:t>
            </a:fld>
            <a:endParaRPr lang="en-US"/>
          </a:p>
        </p:txBody>
      </p:sp>
    </p:spTree>
    <p:extLst>
      <p:ext uri="{BB962C8B-B14F-4D97-AF65-F5344CB8AC3E}">
        <p14:creationId xmlns:p14="http://schemas.microsoft.com/office/powerpoint/2010/main" val="92114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Average cost to serve a Bridges household is about $500 a month.  We know that the cost of emergency shelter is about $30-$90 a day (depending on household size), 2-6 times the cost, not even including additional increased costs of emergency room visits, police encounters, and other negative outcomes, which we know are a real cost of homelessness.  Costs of Hennepin County Jail are about $120/day, the cost of detox is over $200/day, and the costs of psychiatric hospitalization are even greater.  </a:t>
            </a:r>
          </a:p>
          <a:p>
            <a:endParaRPr lang="en-US" dirty="0"/>
          </a:p>
        </p:txBody>
      </p:sp>
      <p:sp>
        <p:nvSpPr>
          <p:cNvPr id="4" name="Slide Number Placeholder 3"/>
          <p:cNvSpPr>
            <a:spLocks noGrp="1"/>
          </p:cNvSpPr>
          <p:nvPr>
            <p:ph type="sldNum" sz="quarter" idx="10"/>
          </p:nvPr>
        </p:nvSpPr>
        <p:spPr/>
        <p:txBody>
          <a:bodyPr/>
          <a:lstStyle/>
          <a:p>
            <a:fld id="{6509684A-FA61-4156-AF60-A38DA5708F20}" type="slidenum">
              <a:rPr lang="en-US" smtClean="0"/>
              <a:t>10</a:t>
            </a:fld>
            <a:endParaRPr lang="en-US"/>
          </a:p>
        </p:txBody>
      </p:sp>
    </p:spTree>
    <p:extLst>
      <p:ext uri="{BB962C8B-B14F-4D97-AF65-F5344CB8AC3E}">
        <p14:creationId xmlns:p14="http://schemas.microsoft.com/office/powerpoint/2010/main" val="11487574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509684A-FA61-4156-AF60-A38DA5708F20}" type="slidenum">
              <a:rPr lang="en-US" smtClean="0"/>
              <a:t>11</a:t>
            </a:fld>
            <a:endParaRPr lang="en-US"/>
          </a:p>
        </p:txBody>
      </p:sp>
    </p:spTree>
    <p:extLst>
      <p:ext uri="{BB962C8B-B14F-4D97-AF65-F5344CB8AC3E}">
        <p14:creationId xmlns:p14="http://schemas.microsoft.com/office/powerpoint/2010/main" val="17332175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4005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5598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72215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02551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6855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87219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4186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472431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527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9.xml"/><Relationship Id="rId4" Type="http://schemas.openxmlformats.org/officeDocument/2006/relationships/image" Target="../media/image4.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65000">
              <a:srgbClr val="EEEEDD"/>
            </a:gs>
            <a:gs pos="100000">
              <a:srgbClr val="DDDDCC"/>
            </a:gs>
          </a:gsLst>
          <a:lin ang="1350000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2761" y="6172200"/>
            <a:ext cx="7337961" cy="710540"/>
          </a:xfrm>
          <a:prstGeom prst="rect">
            <a:avLst/>
          </a:prstGeom>
        </p:spPr>
      </p:pic>
      <p:pic>
        <p:nvPicPr>
          <p:cNvPr id="8" name="Picture 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520645" y="5972301"/>
            <a:ext cx="1464030" cy="814449"/>
          </a:xfrm>
          <a:prstGeom prst="rect">
            <a:avLst/>
          </a:prstGeom>
        </p:spPr>
      </p:pic>
      <p:sp>
        <p:nvSpPr>
          <p:cNvPr id="6" name="Slide Number Placeholder 3"/>
          <p:cNvSpPr txBox="1">
            <a:spLocks/>
          </p:cNvSpPr>
          <p:nvPr/>
        </p:nvSpPr>
        <p:spPr>
          <a:xfrm>
            <a:off x="152400" y="64166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1C26D4-15EE-4AA5-A336-C6D3595F12CF}" type="slidenum">
              <a:rPr lang="en-US" sz="1200" smtClean="0">
                <a:solidFill>
                  <a:schemeClr val="bg1"/>
                </a:solidFill>
              </a:rPr>
              <a:pPr algn="l"/>
              <a:t>‹#›</a:t>
            </a:fld>
            <a:endParaRPr lang="en-US" sz="1200" dirty="0">
              <a:solidFill>
                <a:schemeClr val="bg1"/>
              </a:solidFill>
            </a:endParaRPr>
          </a:p>
        </p:txBody>
      </p:sp>
    </p:spTree>
    <p:extLst>
      <p:ext uri="{BB962C8B-B14F-4D97-AF65-F5344CB8AC3E}">
        <p14:creationId xmlns:p14="http://schemas.microsoft.com/office/powerpoint/2010/main" val="623764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7"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65000">
              <a:srgbClr val="EEEEDD"/>
            </a:gs>
            <a:gs pos="100000">
              <a:srgbClr val="CCCCBB"/>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9E95E3-0F68-4323-8C9E-F8DE58C2FB89}" type="datetimeFigureOut">
              <a:rPr lang="en-US" smtClean="0"/>
              <a:t>4/15/2015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Rectangle 6"/>
          <p:cNvSpPr/>
          <p:nvPr/>
        </p:nvSpPr>
        <p:spPr>
          <a:xfrm>
            <a:off x="0" y="-1"/>
            <a:ext cx="9144000" cy="5715001"/>
          </a:xfrm>
          <a:prstGeom prst="rect">
            <a:avLst/>
          </a:prstGeom>
          <a:solidFill>
            <a:srgbClr val="66665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Content Placeholder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0" y="5715001"/>
            <a:ext cx="7086600" cy="1143000"/>
          </a:xfrm>
          <a:prstGeom prst="rect">
            <a:avLst/>
          </a:prstGeom>
          <a:noFill/>
          <a:ln w="9525">
            <a:noFill/>
            <a:miter lim="800000"/>
            <a:headEnd/>
            <a:tailEnd/>
          </a:ln>
        </p:spPr>
      </p:pic>
      <p:pic>
        <p:nvPicPr>
          <p:cNvPr id="11" name="Picture 10"/>
          <p:cNvPicPr>
            <a:picLocks noChangeAspect="1"/>
          </p:cNvPicPr>
          <p:nvPr/>
        </p:nvPicPr>
        <p:blipFill>
          <a:blip r:embed="rId4" cstate="print">
            <a:clrChange>
              <a:clrFrom>
                <a:srgbClr val="FFFFFE"/>
              </a:clrFrom>
              <a:clrTo>
                <a:srgbClr val="FFFFFE">
                  <a:alpha val="0"/>
                </a:srgbClr>
              </a:clrTo>
            </a:clrChange>
            <a:extLst>
              <a:ext uri="{28A0092B-C50C-407E-A947-70E740481C1C}">
                <a14:useLocalDpi xmlns:a14="http://schemas.microsoft.com/office/drawing/2010/main" val="0"/>
              </a:ext>
            </a:extLst>
          </a:blip>
          <a:srcRect/>
          <a:stretch>
            <a:fillRect/>
          </a:stretch>
        </p:blipFill>
        <p:spPr bwMode="auto">
          <a:xfrm>
            <a:off x="7283866" y="5830094"/>
            <a:ext cx="1707734" cy="95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lide Number Placeholder 3"/>
          <p:cNvSpPr txBox="1">
            <a:spLocks/>
          </p:cNvSpPr>
          <p:nvPr/>
        </p:nvSpPr>
        <p:spPr>
          <a:xfrm>
            <a:off x="152400" y="6416675"/>
            <a:ext cx="2133600" cy="365125"/>
          </a:xfrm>
          <a:prstGeom prst="rect">
            <a:avLst/>
          </a:prstGeom>
        </p:spPr>
        <p:txBody>
          <a:bodyPr vert="horz" lIns="91440" tIns="45720" rIns="91440" bIns="45720"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3D1C26D4-15EE-4AA5-A336-C6D3595F12CF}" type="slidenum">
              <a:rPr lang="en-US" sz="1200" smtClean="0">
                <a:solidFill>
                  <a:schemeClr val="bg1"/>
                </a:solidFill>
              </a:rPr>
              <a:pPr algn="l"/>
              <a:t>‹#›</a:t>
            </a:fld>
            <a:endParaRPr lang="en-US" sz="1200" dirty="0">
              <a:solidFill>
                <a:schemeClr val="bg1"/>
              </a:solidFill>
            </a:endParaRPr>
          </a:p>
        </p:txBody>
      </p:sp>
    </p:spTree>
    <p:extLst>
      <p:ext uri="{BB962C8B-B14F-4D97-AF65-F5344CB8AC3E}">
        <p14:creationId xmlns:p14="http://schemas.microsoft.com/office/powerpoint/2010/main" val="90427541"/>
      </p:ext>
    </p:extLst>
  </p:cSld>
  <p:clrMap bg1="lt1" tx1="dk1" bg2="lt2" tx2="dk2" accent1="accent1" accent2="accent2" accent3="accent3" accent4="accent4" accent5="accent5" accent6="accent6" hlink="hlink" folHlink="folHlink"/>
  <p:sldLayoutIdLst>
    <p:sldLayoutId id="214748366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6.emf"/><Relationship Id="rId4" Type="http://schemas.openxmlformats.org/officeDocument/2006/relationships/customXml" Target="../ink/ink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0"/>
          <p:cNvSpPr txBox="1">
            <a:spLocks noChangeArrowheads="1"/>
          </p:cNvSpPr>
          <p:nvPr/>
        </p:nvSpPr>
        <p:spPr bwMode="auto">
          <a:xfrm>
            <a:off x="5486400" y="533400"/>
            <a:ext cx="3505200" cy="5078313"/>
          </a:xfrm>
          <a:prstGeom prst="rect">
            <a:avLst/>
          </a:prstGeom>
          <a:noFill/>
          <a:ln w="9525">
            <a:noFill/>
            <a:miter lim="800000"/>
            <a:headEnd/>
            <a:tailEnd/>
          </a:ln>
        </p:spPr>
        <p:txBody>
          <a:bodyPr>
            <a:spAutoFit/>
          </a:bodyPr>
          <a:lstStyle/>
          <a:p>
            <a:pPr algn="ctr"/>
            <a:endParaRPr lang="en-US" sz="4200" b="1" dirty="0" smtClean="0">
              <a:solidFill>
                <a:schemeClr val="bg1"/>
              </a:solidFill>
              <a:latin typeface="+mj-lt"/>
              <a:cs typeface="Arial" charset="0"/>
            </a:endParaRPr>
          </a:p>
          <a:p>
            <a:pPr algn="ctr"/>
            <a:r>
              <a:rPr lang="en-US" sz="4200" b="1" dirty="0" smtClean="0">
                <a:solidFill>
                  <a:schemeClr val="bg1"/>
                </a:solidFill>
                <a:latin typeface="+mj-lt"/>
                <a:cs typeface="Arial" charset="0"/>
              </a:rPr>
              <a:t>Housing Infrastructure Bonds and </a:t>
            </a:r>
          </a:p>
          <a:p>
            <a:pPr algn="ctr"/>
            <a:r>
              <a:rPr lang="en-US" sz="4200" b="1" dirty="0" smtClean="0">
                <a:solidFill>
                  <a:schemeClr val="bg1"/>
                </a:solidFill>
                <a:latin typeface="+mj-lt"/>
                <a:cs typeface="Arial" charset="0"/>
              </a:rPr>
              <a:t>GO Bonds for Public Housing</a:t>
            </a:r>
            <a:endParaRPr lang="en-US" sz="2400" b="1" i="1" dirty="0">
              <a:solidFill>
                <a:schemeClr val="bg1"/>
              </a:solidFill>
            </a:endParaRPr>
          </a:p>
          <a:p>
            <a:pPr algn="ctr"/>
            <a:endParaRPr lang="en-US" sz="3600" b="1" dirty="0">
              <a:solidFill>
                <a:schemeClr val="bg1"/>
              </a:solidFill>
            </a:endParaRPr>
          </a:p>
          <a:p>
            <a:pPr algn="ctr"/>
            <a:endParaRPr lang="en-US" sz="3600" b="1" dirty="0">
              <a:solidFill>
                <a:schemeClr val="bg1"/>
              </a:solidFill>
            </a:endParaRPr>
          </a:p>
        </p:txBody>
      </p:sp>
      <p:sp>
        <p:nvSpPr>
          <p:cNvPr id="8" name="TextBox 13"/>
          <p:cNvSpPr txBox="1">
            <a:spLocks noChangeArrowheads="1"/>
          </p:cNvSpPr>
          <p:nvPr/>
        </p:nvSpPr>
        <p:spPr bwMode="auto">
          <a:xfrm>
            <a:off x="381000" y="4962525"/>
            <a:ext cx="4724400" cy="523875"/>
          </a:xfrm>
          <a:prstGeom prst="rect">
            <a:avLst/>
          </a:prstGeom>
          <a:noFill/>
          <a:ln w="9525">
            <a:noFill/>
            <a:miter lim="800000"/>
            <a:headEnd/>
            <a:tailEnd/>
          </a:ln>
        </p:spPr>
        <p:txBody>
          <a:bodyPr>
            <a:spAutoFit/>
          </a:bodyPr>
          <a:lstStyle/>
          <a:p>
            <a:r>
              <a:rPr lang="en-US" sz="2800" b="1" dirty="0" smtClean="0">
                <a:solidFill>
                  <a:schemeClr val="bg1"/>
                </a:solidFill>
                <a:latin typeface="Calibri" pitchFamily="34" charset="0"/>
              </a:rPr>
              <a:t>April 16, 2015</a:t>
            </a:r>
            <a:endParaRPr lang="en-US" sz="2800" dirty="0">
              <a:latin typeface="Calibri" pitchFamily="34" charset="0"/>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480000">
            <a:off x="47121" y="808762"/>
            <a:ext cx="4855568" cy="3562773"/>
          </a:xfrm>
          <a:prstGeom prst="rect">
            <a:avLst/>
          </a:prstGeom>
          <a:ln w="38100">
            <a:noFill/>
          </a:ln>
          <a:effectLst/>
        </p:spPr>
      </p:pic>
      <mc:AlternateContent xmlns:mc="http://schemas.openxmlformats.org/markup-compatibility/2006" xmlns:p14="http://schemas.microsoft.com/office/powerpoint/2010/main">
        <mc:Choice Requires="p14">
          <p:contentPart p14:bwMode="auto" r:id="rId4">
            <p14:nvContentPartPr>
              <p14:cNvPr id="3" name="Ink 2"/>
              <p14:cNvContentPartPr/>
              <p14:nvPr/>
            </p14:nvContentPartPr>
            <p14:xfrm>
              <a:off x="11950836" y="5890261"/>
              <a:ext cx="360" cy="360"/>
            </p14:xfrm>
          </p:contentPart>
        </mc:Choice>
        <mc:Fallback xmlns="">
          <p:pic>
            <p:nvPicPr>
              <p:cNvPr id="3" name="Ink 2"/>
              <p:cNvPicPr/>
              <p:nvPr/>
            </p:nvPicPr>
            <p:blipFill>
              <a:blip r:embed="rId5"/>
              <a:stretch>
                <a:fillRect/>
              </a:stretch>
            </p:blipFill>
            <p:spPr>
              <a:xfrm>
                <a:off x="11938956" y="5878381"/>
                <a:ext cx="24120" cy="24120"/>
              </a:xfrm>
              <a:prstGeom prst="rect">
                <a:avLst/>
              </a:prstGeom>
            </p:spPr>
          </p:pic>
        </mc:Fallback>
      </mc:AlternateContent>
    </p:spTree>
    <p:extLst>
      <p:ext uri="{BB962C8B-B14F-4D97-AF65-F5344CB8AC3E}">
        <p14:creationId xmlns:p14="http://schemas.microsoft.com/office/powerpoint/2010/main" val="1106422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839200" cy="868362"/>
          </a:xfrm>
        </p:spPr>
        <p:txBody>
          <a:bodyPr>
            <a:noAutofit/>
          </a:bodyPr>
          <a:lstStyle/>
          <a:p>
            <a:r>
              <a:rPr lang="en-US" dirty="0" smtClean="0"/>
              <a:t>Why Housing Infrastructure Bonds?</a:t>
            </a:r>
            <a:endParaRPr lang="en-US" dirty="0">
              <a:solidFill>
                <a:srgbClr val="FF0000"/>
              </a:solidFill>
            </a:endParaRPr>
          </a:p>
        </p:txBody>
      </p:sp>
      <p:sp>
        <p:nvSpPr>
          <p:cNvPr id="3" name="Content Placeholder 2"/>
          <p:cNvSpPr>
            <a:spLocks noGrp="1"/>
          </p:cNvSpPr>
          <p:nvPr>
            <p:ph idx="1"/>
          </p:nvPr>
        </p:nvSpPr>
        <p:spPr>
          <a:xfrm>
            <a:off x="457200" y="1066800"/>
            <a:ext cx="8229600" cy="4525963"/>
          </a:xfrm>
        </p:spPr>
        <p:txBody>
          <a:bodyPr>
            <a:noAutofit/>
          </a:bodyPr>
          <a:lstStyle/>
          <a:p>
            <a:pPr lvl="0"/>
            <a:r>
              <a:rPr lang="en-US" dirty="0" smtClean="0"/>
              <a:t>Most of the housing in the state is privately owned </a:t>
            </a:r>
          </a:p>
          <a:p>
            <a:pPr lvl="1"/>
            <a:r>
              <a:rPr lang="en-US" dirty="0" smtClean="0"/>
              <a:t>GO bonds limited to public ownership</a:t>
            </a:r>
          </a:p>
          <a:p>
            <a:r>
              <a:rPr lang="en-US" dirty="0" smtClean="0"/>
              <a:t>Rents of low to moderate-income tenants limit privately-financed development</a:t>
            </a:r>
          </a:p>
          <a:p>
            <a:pPr lvl="0"/>
            <a:r>
              <a:rPr lang="en-US" dirty="0" smtClean="0"/>
              <a:t>Cost effective solution to housing</a:t>
            </a:r>
          </a:p>
          <a:p>
            <a:pPr lvl="1"/>
            <a:r>
              <a:rPr lang="en-US" dirty="0" smtClean="0"/>
              <a:t>The cost of rental assistance is 2-6 times </a:t>
            </a:r>
            <a:r>
              <a:rPr lang="en-US" b="1" dirty="0" smtClean="0"/>
              <a:t>less</a:t>
            </a:r>
            <a:r>
              <a:rPr lang="en-US" dirty="0" smtClean="0"/>
              <a:t> than the cost of emergency shelters</a:t>
            </a:r>
          </a:p>
          <a:p>
            <a:pPr lvl="0"/>
            <a:endParaRPr lang="en-US" sz="1800" dirty="0"/>
          </a:p>
          <a:p>
            <a:pPr marL="0" indent="0">
              <a:buNone/>
            </a:pPr>
            <a:endParaRPr lang="en-US" sz="1800" dirty="0"/>
          </a:p>
        </p:txBody>
      </p:sp>
    </p:spTree>
    <p:extLst>
      <p:ext uri="{BB962C8B-B14F-4D97-AF65-F5344CB8AC3E}">
        <p14:creationId xmlns:p14="http://schemas.microsoft.com/office/powerpoint/2010/main" val="1765308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Awarding Funds</a:t>
            </a:r>
            <a:endParaRPr lang="en-US" dirty="0">
              <a:solidFill>
                <a:srgbClr val="FF0000"/>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1279931"/>
              </p:ext>
            </p:extLst>
          </p:nvPr>
        </p:nvGraphicFramePr>
        <p:xfrm>
          <a:off x="76200" y="1600201"/>
          <a:ext cx="8915400" cy="4038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00130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Preservation of Federally-Assisted Housing</a:t>
            </a:r>
            <a:endParaRPr lang="en-US" dirty="0"/>
          </a:p>
        </p:txBody>
      </p:sp>
      <p:sp>
        <p:nvSpPr>
          <p:cNvPr id="4" name="Content Placeholder 3"/>
          <p:cNvSpPr>
            <a:spLocks noGrp="1"/>
          </p:cNvSpPr>
          <p:nvPr>
            <p:ph sz="half" idx="1"/>
          </p:nvPr>
        </p:nvSpPr>
        <p:spPr/>
        <p:txBody>
          <a:bodyPr>
            <a:normAutofit/>
          </a:bodyPr>
          <a:lstStyle/>
          <a:p>
            <a:pPr marL="0" indent="0">
              <a:buNone/>
            </a:pPr>
            <a:r>
              <a:rPr lang="en-US" b="1" dirty="0" smtClean="0"/>
              <a:t>Square on 31</a:t>
            </a:r>
            <a:r>
              <a:rPr lang="en-US" b="1" baseline="30000" dirty="0" smtClean="0"/>
              <a:t>st</a:t>
            </a:r>
            <a:r>
              <a:rPr lang="en-US" b="1" dirty="0" smtClean="0"/>
              <a:t>, Rochester</a:t>
            </a:r>
          </a:p>
          <a:p>
            <a:r>
              <a:rPr lang="en-US" dirty="0" smtClean="0"/>
              <a:t>Funded in 2012</a:t>
            </a:r>
          </a:p>
          <a:p>
            <a:r>
              <a:rPr lang="en-US" dirty="0" smtClean="0"/>
              <a:t>Acquisition and Rehabilitation of 104 unit building</a:t>
            </a:r>
          </a:p>
          <a:p>
            <a:r>
              <a:rPr lang="en-US" dirty="0" smtClean="0"/>
              <a:t>Includes 95 project-based Section 8 units</a:t>
            </a:r>
          </a:p>
        </p:txBody>
      </p:sp>
      <p:pic>
        <p:nvPicPr>
          <p:cNvPr id="1026" name="Picture 2" descr="http://www.mwfproperties.com/Websites/mwf/images/photo_1.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12045"/>
          <a:stretch/>
        </p:blipFill>
        <p:spPr bwMode="auto">
          <a:xfrm>
            <a:off x="4717624" y="1905000"/>
            <a:ext cx="4273976" cy="2819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920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Leveraging Funds for Preservation</a:t>
            </a:r>
            <a:endParaRPr lang="en-US" dirty="0"/>
          </a:p>
        </p:txBody>
      </p:sp>
      <p:sp>
        <p:nvSpPr>
          <p:cNvPr id="6" name="Content Placeholder 5"/>
          <p:cNvSpPr>
            <a:spLocks noGrp="1"/>
          </p:cNvSpPr>
          <p:nvPr>
            <p:ph idx="1"/>
          </p:nvPr>
        </p:nvSpPr>
        <p:spPr/>
        <p:txBody>
          <a:bodyPr/>
          <a:lstStyle/>
          <a:p>
            <a:pPr marL="0" indent="0">
              <a:buNone/>
            </a:pPr>
            <a:r>
              <a:rPr lang="en-US" sz="3600" dirty="0"/>
              <a:t>Every </a:t>
            </a:r>
            <a:r>
              <a:rPr lang="en-US" sz="4000" b="1" dirty="0">
                <a:solidFill>
                  <a:srgbClr val="993311"/>
                </a:solidFill>
              </a:rPr>
              <a:t>$1 </a:t>
            </a:r>
            <a:r>
              <a:rPr lang="en-US" sz="3600" b="1" dirty="0"/>
              <a:t>in state funding </a:t>
            </a:r>
            <a:r>
              <a:rPr lang="en-US" sz="3600" dirty="0"/>
              <a:t>for gap financing for </a:t>
            </a:r>
            <a:r>
              <a:rPr lang="en-US" sz="3600" dirty="0" smtClean="0"/>
              <a:t>preservation leverages </a:t>
            </a:r>
            <a:r>
              <a:rPr lang="en-US" sz="3600" dirty="0"/>
              <a:t>approximately </a:t>
            </a:r>
            <a:r>
              <a:rPr lang="en-US" sz="4000" b="1" dirty="0">
                <a:solidFill>
                  <a:srgbClr val="993311"/>
                </a:solidFill>
              </a:rPr>
              <a:t>$3</a:t>
            </a:r>
            <a:r>
              <a:rPr lang="en-US" sz="4000" dirty="0">
                <a:solidFill>
                  <a:srgbClr val="993311"/>
                </a:solidFill>
              </a:rPr>
              <a:t> </a:t>
            </a:r>
            <a:r>
              <a:rPr lang="en-US" sz="3600" dirty="0"/>
              <a:t>in </a:t>
            </a:r>
            <a:r>
              <a:rPr lang="en-US" sz="3600" b="1" dirty="0"/>
              <a:t>private capital funding</a:t>
            </a:r>
            <a:r>
              <a:rPr lang="en-US" sz="3600" dirty="0"/>
              <a:t>.</a:t>
            </a:r>
          </a:p>
          <a:p>
            <a:pPr marL="0" indent="0">
              <a:buNone/>
            </a:pPr>
            <a:endParaRPr lang="en-US" sz="2000" dirty="0" smtClean="0"/>
          </a:p>
          <a:p>
            <a:pPr marL="0" indent="0">
              <a:buNone/>
            </a:pPr>
            <a:r>
              <a:rPr lang="en-US" sz="3600" dirty="0" smtClean="0"/>
              <a:t>Every </a:t>
            </a:r>
            <a:r>
              <a:rPr lang="en-US" sz="4000" b="1" dirty="0">
                <a:solidFill>
                  <a:srgbClr val="993311"/>
                </a:solidFill>
              </a:rPr>
              <a:t>$1 </a:t>
            </a:r>
            <a:r>
              <a:rPr lang="en-US" sz="3600" dirty="0"/>
              <a:t>in </a:t>
            </a:r>
            <a:r>
              <a:rPr lang="en-US" sz="3600" b="1" dirty="0"/>
              <a:t>state funding </a:t>
            </a:r>
            <a:r>
              <a:rPr lang="en-US" sz="3600" dirty="0"/>
              <a:t>preserves </a:t>
            </a:r>
            <a:r>
              <a:rPr lang="en-US" sz="3600" dirty="0" smtClean="0"/>
              <a:t/>
            </a:r>
            <a:br>
              <a:rPr lang="en-US" sz="3600" dirty="0" smtClean="0"/>
            </a:br>
            <a:r>
              <a:rPr lang="en-US" sz="4000" b="1" dirty="0" smtClean="0">
                <a:solidFill>
                  <a:srgbClr val="993311"/>
                </a:solidFill>
              </a:rPr>
              <a:t>$</a:t>
            </a:r>
            <a:r>
              <a:rPr lang="en-US" sz="4000" b="1" dirty="0">
                <a:solidFill>
                  <a:srgbClr val="993311"/>
                </a:solidFill>
              </a:rPr>
              <a:t>4 </a:t>
            </a:r>
            <a:r>
              <a:rPr lang="en-US" sz="3600" dirty="0"/>
              <a:t>in </a:t>
            </a:r>
            <a:r>
              <a:rPr lang="en-US" sz="3600" b="1" dirty="0"/>
              <a:t>federal </a:t>
            </a:r>
            <a:r>
              <a:rPr lang="en-US" sz="3600" b="1" dirty="0" smtClean="0"/>
              <a:t>assistance</a:t>
            </a:r>
            <a:r>
              <a:rPr lang="en-US" sz="3600" dirty="0" smtClean="0"/>
              <a:t>.</a:t>
            </a:r>
            <a:endParaRPr lang="en-US" sz="3600" dirty="0"/>
          </a:p>
          <a:p>
            <a:endParaRPr lang="en-US" dirty="0"/>
          </a:p>
        </p:txBody>
      </p:sp>
    </p:spTree>
    <p:extLst>
      <p:ext uri="{BB962C8B-B14F-4D97-AF65-F5344CB8AC3E}">
        <p14:creationId xmlns:p14="http://schemas.microsoft.com/office/powerpoint/2010/main" val="309205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Supportive Housing</a:t>
            </a:r>
            <a:endParaRPr lang="en-US" dirty="0"/>
          </a:p>
        </p:txBody>
      </p:sp>
      <p:sp>
        <p:nvSpPr>
          <p:cNvPr id="4" name="Content Placeholder 3"/>
          <p:cNvSpPr>
            <a:spLocks noGrp="1"/>
          </p:cNvSpPr>
          <p:nvPr>
            <p:ph idx="1"/>
          </p:nvPr>
        </p:nvSpPr>
        <p:spPr/>
        <p:txBody>
          <a:bodyPr>
            <a:normAutofit/>
          </a:bodyPr>
          <a:lstStyle/>
          <a:p>
            <a:pPr marL="0" indent="0">
              <a:buNone/>
            </a:pPr>
            <a:r>
              <a:rPr lang="en-US" b="1" dirty="0" smtClean="0"/>
              <a:t>Beacon Hill, Grand Rapids</a:t>
            </a:r>
          </a:p>
          <a:p>
            <a:r>
              <a:rPr lang="en-US" dirty="0" smtClean="0"/>
              <a:t>48 new construction units</a:t>
            </a:r>
          </a:p>
          <a:p>
            <a:r>
              <a:rPr lang="en-US" dirty="0" smtClean="0"/>
              <a:t>Apartments for long-term homeless and persons with disabilities</a:t>
            </a:r>
          </a:p>
          <a:p>
            <a:r>
              <a:rPr lang="en-US" dirty="0" smtClean="0"/>
              <a:t>2 and 3 bedroom family housing townhomes</a:t>
            </a:r>
          </a:p>
        </p:txBody>
      </p:sp>
    </p:spTree>
    <p:extLst>
      <p:ext uri="{BB962C8B-B14F-4D97-AF65-F5344CB8AC3E}">
        <p14:creationId xmlns:p14="http://schemas.microsoft.com/office/powerpoint/2010/main" val="854940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Foreclosure Recovery</a:t>
            </a:r>
            <a:endParaRPr lang="en-US" dirty="0"/>
          </a:p>
        </p:txBody>
      </p:sp>
      <p:sp>
        <p:nvSpPr>
          <p:cNvPr id="4" name="Content Placeholder 3"/>
          <p:cNvSpPr>
            <a:spLocks noGrp="1"/>
          </p:cNvSpPr>
          <p:nvPr>
            <p:ph sz="half" idx="2"/>
          </p:nvPr>
        </p:nvSpPr>
        <p:spPr>
          <a:xfrm>
            <a:off x="685800" y="3810000"/>
            <a:ext cx="8077200" cy="2163763"/>
          </a:xfrm>
        </p:spPr>
        <p:txBody>
          <a:bodyPr>
            <a:normAutofit/>
          </a:bodyPr>
          <a:lstStyle/>
          <a:p>
            <a:pPr marL="0" indent="0">
              <a:buNone/>
            </a:pPr>
            <a:r>
              <a:rPr lang="en-US" b="1" dirty="0" err="1" smtClean="0"/>
              <a:t>Sunwood</a:t>
            </a:r>
            <a:r>
              <a:rPr lang="en-US" b="1" dirty="0" smtClean="0"/>
              <a:t> Village, Ramsey</a:t>
            </a:r>
          </a:p>
          <a:p>
            <a:r>
              <a:rPr lang="en-US" dirty="0" smtClean="0"/>
              <a:t>47 new construction units</a:t>
            </a:r>
          </a:p>
          <a:p>
            <a:r>
              <a:rPr lang="en-US" dirty="0" smtClean="0"/>
              <a:t>Family housing</a:t>
            </a:r>
          </a:p>
          <a:p>
            <a:r>
              <a:rPr lang="en-US" dirty="0" smtClean="0"/>
              <a:t>Located near Ramsey </a:t>
            </a:r>
            <a:r>
              <a:rPr lang="en-US" dirty="0" err="1" smtClean="0"/>
              <a:t>Northstar</a:t>
            </a:r>
            <a:r>
              <a:rPr lang="en-US" dirty="0" smtClean="0"/>
              <a:t> Station</a:t>
            </a:r>
            <a:endParaRPr lang="en-US" dirty="0"/>
          </a:p>
        </p:txBody>
      </p:sp>
      <p:pic>
        <p:nvPicPr>
          <p:cNvPr id="6" name="Content Placeholder 5"/>
          <p:cNvPicPr>
            <a:picLocks noGrp="1" noChangeAspect="1"/>
          </p:cNvPicPr>
          <p:nvPr>
            <p:ph sz="half" idx="1"/>
          </p:nvPr>
        </p:nvPicPr>
        <p:blipFill rotWithShape="1">
          <a:blip r:embed="rId3" cstate="print">
            <a:extLst>
              <a:ext uri="{28A0092B-C50C-407E-A947-70E740481C1C}">
                <a14:useLocalDpi xmlns:a14="http://schemas.microsoft.com/office/drawing/2010/main" val="0"/>
              </a:ext>
            </a:extLst>
          </a:blip>
          <a:srcRect l="4726" t="26952" r="7108" b="54543"/>
          <a:stretch/>
        </p:blipFill>
        <p:spPr>
          <a:xfrm>
            <a:off x="654342" y="1447800"/>
            <a:ext cx="7835316" cy="2128284"/>
          </a:xfrm>
        </p:spPr>
      </p:pic>
    </p:spTree>
    <p:extLst>
      <p:ext uri="{BB962C8B-B14F-4D97-AF65-F5344CB8AC3E}">
        <p14:creationId xmlns:p14="http://schemas.microsoft.com/office/powerpoint/2010/main" val="2292073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Supportive Housing for Veterans</a:t>
            </a:r>
            <a:endParaRPr lang="en-US" dirty="0"/>
          </a:p>
        </p:txBody>
      </p:sp>
      <p:sp>
        <p:nvSpPr>
          <p:cNvPr id="3" name="Content Placeholder 2"/>
          <p:cNvSpPr>
            <a:spLocks noGrp="1"/>
          </p:cNvSpPr>
          <p:nvPr>
            <p:ph sz="half" idx="1"/>
          </p:nvPr>
        </p:nvSpPr>
        <p:spPr/>
        <p:txBody>
          <a:bodyPr/>
          <a:lstStyle/>
          <a:p>
            <a:r>
              <a:rPr lang="en-US" dirty="0" smtClean="0"/>
              <a:t>Veterans </a:t>
            </a:r>
            <a:r>
              <a:rPr lang="en-US" dirty="0" smtClean="0"/>
              <a:t>East</a:t>
            </a:r>
          </a:p>
          <a:p>
            <a:r>
              <a:rPr lang="en-US" dirty="0" smtClean="0"/>
              <a:t>New construction of 100 units of supportive housing targeted for homeless veterans</a:t>
            </a:r>
          </a:p>
          <a:p>
            <a:r>
              <a:rPr lang="en-US" dirty="0" smtClean="0"/>
              <a:t>Located adjacent to VA Medical Center</a:t>
            </a:r>
            <a:endParaRPr lang="en-US" dirty="0"/>
          </a:p>
        </p:txBody>
      </p:sp>
      <p:pic>
        <p:nvPicPr>
          <p:cNvPr id="6" name="Content Placeholder 5"/>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676400"/>
            <a:ext cx="4038600" cy="2392870"/>
          </a:xfrm>
        </p:spPr>
      </p:pic>
    </p:spTree>
    <p:extLst>
      <p:ext uri="{BB962C8B-B14F-4D97-AF65-F5344CB8AC3E}">
        <p14:creationId xmlns:p14="http://schemas.microsoft.com/office/powerpoint/2010/main" val="953498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Community Land Trusts</a:t>
            </a:r>
            <a:endParaRPr lang="en-US" sz="4800" dirty="0"/>
          </a:p>
        </p:txBody>
      </p:sp>
      <p:sp>
        <p:nvSpPr>
          <p:cNvPr id="5" name="Content Placeholder 4"/>
          <p:cNvSpPr>
            <a:spLocks noGrp="1"/>
          </p:cNvSpPr>
          <p:nvPr>
            <p:ph sz="half" idx="2"/>
          </p:nvPr>
        </p:nvSpPr>
        <p:spPr/>
        <p:txBody>
          <a:bodyPr/>
          <a:lstStyle/>
          <a:p>
            <a:pPr marL="0" indent="0">
              <a:buNone/>
            </a:pPr>
            <a:r>
              <a:rPr lang="en-US" b="1" dirty="0" smtClean="0"/>
              <a:t>Homes Within Reach, Suburban Hennepin County, Community Land Trust</a:t>
            </a:r>
          </a:p>
          <a:p>
            <a:r>
              <a:rPr lang="en-US" dirty="0" smtClean="0"/>
              <a:t>10 Units</a:t>
            </a:r>
          </a:p>
          <a:p>
            <a:r>
              <a:rPr lang="en-US" dirty="0" smtClean="0"/>
              <a:t>Average annual income of households served is $41,000</a:t>
            </a:r>
            <a:endParaRPr lang="en-US" dirty="0"/>
          </a:p>
        </p:txBody>
      </p:sp>
      <p:pic>
        <p:nvPicPr>
          <p:cNvPr id="4" name="Picture 2" descr="http://homeswithinreach.org/wp/wp-content/uploads/2015/04/hom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752600"/>
            <a:ext cx="3810000" cy="2100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345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219200"/>
            <a:ext cx="8229600" cy="3733800"/>
          </a:xfrm>
        </p:spPr>
        <p:txBody>
          <a:bodyPr>
            <a:noAutofit/>
          </a:bodyPr>
          <a:lstStyle/>
          <a:p>
            <a:r>
              <a:rPr lang="en-US" sz="4800" dirty="0" smtClean="0"/>
              <a:t>GO Bonds for </a:t>
            </a:r>
            <a:br>
              <a:rPr lang="en-US" sz="4800" dirty="0" smtClean="0"/>
            </a:br>
            <a:r>
              <a:rPr lang="en-US" sz="4800" dirty="0" smtClean="0"/>
              <a:t>Public Housing Rehabilitation</a:t>
            </a:r>
            <a:endParaRPr lang="en-US" sz="3200" b="0" i="1" dirty="0"/>
          </a:p>
        </p:txBody>
      </p:sp>
    </p:spTree>
    <p:extLst>
      <p:ext uri="{BB962C8B-B14F-4D97-AF65-F5344CB8AC3E}">
        <p14:creationId xmlns:p14="http://schemas.microsoft.com/office/powerpoint/2010/main" val="203296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Public Housing in Minnesota</a:t>
            </a:r>
            <a:endParaRPr lang="en-US" dirty="0"/>
          </a:p>
        </p:txBody>
      </p:sp>
      <p:sp>
        <p:nvSpPr>
          <p:cNvPr id="3" name="Content Placeholder 2"/>
          <p:cNvSpPr>
            <a:spLocks noGrp="1"/>
          </p:cNvSpPr>
          <p:nvPr>
            <p:ph sz="half" idx="1"/>
          </p:nvPr>
        </p:nvSpPr>
        <p:spPr>
          <a:xfrm>
            <a:off x="228600" y="1295400"/>
            <a:ext cx="5105400" cy="4876800"/>
          </a:xfrm>
        </p:spPr>
        <p:txBody>
          <a:bodyPr>
            <a:normAutofit/>
          </a:bodyPr>
          <a:lstStyle/>
          <a:p>
            <a:r>
              <a:rPr lang="en-US" dirty="0" smtClean="0"/>
              <a:t>Public housing serves </a:t>
            </a:r>
            <a:r>
              <a:rPr lang="en-US" sz="3000" b="1" dirty="0" smtClean="0">
                <a:solidFill>
                  <a:srgbClr val="993311"/>
                </a:solidFill>
              </a:rPr>
              <a:t>36,000</a:t>
            </a:r>
            <a:r>
              <a:rPr lang="en-US" sz="3000" dirty="0" smtClean="0"/>
              <a:t> </a:t>
            </a:r>
            <a:br>
              <a:rPr lang="en-US" sz="3000" dirty="0" smtClean="0"/>
            </a:br>
            <a:r>
              <a:rPr lang="en-US" dirty="0" smtClean="0"/>
              <a:t>low-income Minnesotans</a:t>
            </a:r>
          </a:p>
          <a:p>
            <a:pPr lvl="1"/>
            <a:r>
              <a:rPr lang="en-US" sz="2600" dirty="0" smtClean="0"/>
              <a:t>Includes 12,000 children</a:t>
            </a:r>
          </a:p>
          <a:p>
            <a:pPr lvl="1"/>
            <a:r>
              <a:rPr lang="en-US" sz="2600" dirty="0" smtClean="0"/>
              <a:t>More than 65% have incomes less than $15,000 per </a:t>
            </a:r>
            <a:r>
              <a:rPr lang="en-US" sz="2600" dirty="0" smtClean="0"/>
              <a:t>year</a:t>
            </a:r>
          </a:p>
          <a:p>
            <a:pPr marL="457200" lvl="1" indent="0">
              <a:buNone/>
            </a:pPr>
            <a:endParaRPr lang="en-US" sz="2200" dirty="0" smtClean="0"/>
          </a:p>
          <a:p>
            <a:r>
              <a:rPr lang="en-US" dirty="0" smtClean="0"/>
              <a:t>More than </a:t>
            </a:r>
            <a:r>
              <a:rPr lang="en-US" sz="3000" b="1" dirty="0" smtClean="0">
                <a:solidFill>
                  <a:srgbClr val="993311"/>
                </a:solidFill>
              </a:rPr>
              <a:t>90% </a:t>
            </a:r>
            <a:r>
              <a:rPr lang="en-US" dirty="0" smtClean="0"/>
              <a:t>of public housing units are 20+ years </a:t>
            </a:r>
            <a:r>
              <a:rPr lang="en-US" dirty="0" smtClean="0"/>
              <a:t>old</a:t>
            </a:r>
            <a:endParaRPr lang="en-US" dirty="0" smtClean="0"/>
          </a:p>
        </p:txBody>
      </p:sp>
      <p:pic>
        <p:nvPicPr>
          <p:cNvPr id="5" name="Content Placeholder 4"/>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5486400" y="1295400"/>
            <a:ext cx="3086100" cy="4343400"/>
          </a:xfrm>
        </p:spPr>
      </p:pic>
    </p:spTree>
    <p:extLst>
      <p:ext uri="{BB962C8B-B14F-4D97-AF65-F5344CB8AC3E}">
        <p14:creationId xmlns:p14="http://schemas.microsoft.com/office/powerpoint/2010/main" val="24678795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229600" cy="3124200"/>
          </a:xfrm>
        </p:spPr>
        <p:txBody>
          <a:bodyPr>
            <a:normAutofit lnSpcReduction="10000"/>
          </a:bodyPr>
          <a:lstStyle/>
          <a:p>
            <a:pPr marL="0" indent="0">
              <a:buNone/>
            </a:pPr>
            <a:r>
              <a:rPr lang="en-US" sz="4400" b="1" dirty="0" smtClean="0"/>
              <a:t>Our Mission: </a:t>
            </a:r>
          </a:p>
          <a:p>
            <a:pPr marL="0" indent="0">
              <a:buNone/>
            </a:pPr>
            <a:endParaRPr lang="en-US" sz="1800" b="1" dirty="0" smtClean="0"/>
          </a:p>
          <a:p>
            <a:pPr marL="400050" lvl="1" indent="0">
              <a:buNone/>
            </a:pPr>
            <a:r>
              <a:rPr lang="en-US" sz="3600" i="1" dirty="0" smtClean="0"/>
              <a:t>Minnesota Housing finances affordable housing for low- and moderate-income households while fostering strong communities. </a:t>
            </a:r>
            <a:endParaRPr lang="en-US" sz="3600" i="1" dirty="0"/>
          </a:p>
        </p:txBody>
      </p:sp>
    </p:spTree>
    <p:extLst>
      <p:ext uri="{BB962C8B-B14F-4D97-AF65-F5344CB8AC3E}">
        <p14:creationId xmlns:p14="http://schemas.microsoft.com/office/powerpoint/2010/main" val="2997122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t>2014 Public Housing </a:t>
            </a:r>
            <a:endParaRPr lang="en-US" dirty="0"/>
          </a:p>
        </p:txBody>
      </p:sp>
      <p:sp>
        <p:nvSpPr>
          <p:cNvPr id="3" name="Content Placeholder 2"/>
          <p:cNvSpPr>
            <a:spLocks noGrp="1"/>
          </p:cNvSpPr>
          <p:nvPr>
            <p:ph sz="half" idx="1"/>
          </p:nvPr>
        </p:nvSpPr>
        <p:spPr>
          <a:xfrm>
            <a:off x="228600" y="1435395"/>
            <a:ext cx="5105400" cy="4876800"/>
          </a:xfrm>
        </p:spPr>
        <p:txBody>
          <a:bodyPr>
            <a:normAutofit/>
          </a:bodyPr>
          <a:lstStyle/>
          <a:p>
            <a:r>
              <a:rPr lang="en-US" dirty="0" smtClean="0"/>
              <a:t>In </a:t>
            </a:r>
            <a:r>
              <a:rPr lang="en-US" dirty="0" smtClean="0"/>
              <a:t>2014, $20 million in GO Bond proceeds committed to rehab </a:t>
            </a:r>
            <a:r>
              <a:rPr lang="en-US" sz="3000" b="1" dirty="0" smtClean="0">
                <a:solidFill>
                  <a:srgbClr val="993311"/>
                </a:solidFill>
              </a:rPr>
              <a:t>nearly 2,500</a:t>
            </a:r>
            <a:r>
              <a:rPr lang="en-US" dirty="0" smtClean="0"/>
              <a:t> public housing </a:t>
            </a:r>
            <a:r>
              <a:rPr lang="en-US" dirty="0" smtClean="0"/>
              <a:t>units in 35 developments</a:t>
            </a:r>
          </a:p>
          <a:p>
            <a:pPr marL="0" indent="0">
              <a:buNone/>
            </a:pPr>
            <a:endParaRPr lang="en-US" dirty="0" smtClean="0"/>
          </a:p>
          <a:p>
            <a:r>
              <a:rPr lang="en-US" dirty="0" smtClean="0"/>
              <a:t>Nearly 75% of funds went to Greater Minnesota</a:t>
            </a:r>
          </a:p>
        </p:txBody>
      </p:sp>
      <p:pic>
        <p:nvPicPr>
          <p:cNvPr id="1026" name="Picture 2" descr="C:\Users\rbaumtrog\AppData\Local\Microsoft\Windows\Temporary Internet Files\Content.Outlook\GA48UJ0O\John-Carrol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270" y="1447800"/>
            <a:ext cx="3657600" cy="3962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23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Governor’s Bonding Proposal</a:t>
            </a:r>
            <a:endParaRPr lang="en-US" dirty="0"/>
          </a:p>
        </p:txBody>
      </p:sp>
      <p:sp>
        <p:nvSpPr>
          <p:cNvPr id="4" name="Oval 3"/>
          <p:cNvSpPr/>
          <p:nvPr/>
        </p:nvSpPr>
        <p:spPr>
          <a:xfrm>
            <a:off x="228600" y="1828800"/>
            <a:ext cx="2590800" cy="2590800"/>
          </a:xfrm>
          <a:prstGeom prst="ellipse">
            <a:avLst/>
          </a:prstGeom>
          <a:solidFill>
            <a:srgbClr val="9933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smtClean="0"/>
              <a:t>$50 million</a:t>
            </a:r>
            <a:endParaRPr lang="en-US" sz="4000" b="1" dirty="0"/>
          </a:p>
        </p:txBody>
      </p:sp>
      <p:sp>
        <p:nvSpPr>
          <p:cNvPr id="5" name="TextBox 4"/>
          <p:cNvSpPr txBox="1"/>
          <p:nvPr/>
        </p:nvSpPr>
        <p:spPr>
          <a:xfrm>
            <a:off x="2971800" y="2096631"/>
            <a:ext cx="6096000" cy="954107"/>
          </a:xfrm>
          <a:prstGeom prst="rect">
            <a:avLst/>
          </a:prstGeom>
          <a:noFill/>
        </p:spPr>
        <p:txBody>
          <a:bodyPr wrap="square" rtlCol="0">
            <a:spAutoFit/>
          </a:bodyPr>
          <a:lstStyle/>
          <a:p>
            <a:r>
              <a:rPr lang="en-US" sz="2800" b="1" dirty="0" smtClean="0"/>
              <a:t>$40 million </a:t>
            </a:r>
            <a:r>
              <a:rPr lang="en-US" sz="2800" dirty="0" smtClean="0"/>
              <a:t>in Housing Infrastructure Bonds </a:t>
            </a:r>
            <a:r>
              <a:rPr lang="en-US" sz="2800" dirty="0" smtClean="0"/>
              <a:t>(appropriation </a:t>
            </a:r>
            <a:r>
              <a:rPr lang="en-US" sz="2800" dirty="0" smtClean="0"/>
              <a:t>bonds)</a:t>
            </a:r>
          </a:p>
        </p:txBody>
      </p:sp>
      <p:sp>
        <p:nvSpPr>
          <p:cNvPr id="6" name="TextBox 5"/>
          <p:cNvSpPr txBox="1"/>
          <p:nvPr/>
        </p:nvSpPr>
        <p:spPr>
          <a:xfrm>
            <a:off x="2971800" y="3200400"/>
            <a:ext cx="6096000" cy="1231106"/>
          </a:xfrm>
          <a:prstGeom prst="rect">
            <a:avLst/>
          </a:prstGeom>
          <a:noFill/>
        </p:spPr>
        <p:txBody>
          <a:bodyPr wrap="square" rtlCol="0">
            <a:spAutoFit/>
          </a:bodyPr>
          <a:lstStyle/>
          <a:p>
            <a:r>
              <a:rPr lang="en-US" sz="2800" b="1" dirty="0"/>
              <a:t>$10 million </a:t>
            </a:r>
            <a:r>
              <a:rPr lang="en-US" sz="2800" dirty="0"/>
              <a:t>in Public Housing Bonds </a:t>
            </a:r>
            <a:r>
              <a:rPr lang="en-US" sz="2800" dirty="0" smtClean="0"/>
              <a:t>(General Obligation </a:t>
            </a:r>
            <a:r>
              <a:rPr lang="en-US" sz="2800" dirty="0"/>
              <a:t>or GO bonds)</a:t>
            </a:r>
          </a:p>
          <a:p>
            <a:endParaRPr lang="en-US" dirty="0"/>
          </a:p>
        </p:txBody>
      </p:sp>
      <p:sp>
        <p:nvSpPr>
          <p:cNvPr id="3" name="TextBox 2"/>
          <p:cNvSpPr txBox="1"/>
          <p:nvPr/>
        </p:nvSpPr>
        <p:spPr>
          <a:xfrm>
            <a:off x="0" y="4953000"/>
            <a:ext cx="9144000" cy="461665"/>
          </a:xfrm>
          <a:prstGeom prst="rect">
            <a:avLst/>
          </a:prstGeom>
          <a:noFill/>
        </p:spPr>
        <p:txBody>
          <a:bodyPr wrap="square" rtlCol="0">
            <a:spAutoFit/>
          </a:bodyPr>
          <a:lstStyle/>
          <a:p>
            <a:pPr algn="ctr"/>
            <a:r>
              <a:rPr lang="en-US" sz="2400" b="1" i="1" dirty="0" smtClean="0"/>
              <a:t>Investment would build or rehab an estimated 1,900 housing units.</a:t>
            </a:r>
            <a:endParaRPr lang="en-US" sz="2400" b="1" i="1" dirty="0"/>
          </a:p>
        </p:txBody>
      </p:sp>
    </p:spTree>
    <p:extLst>
      <p:ext uri="{BB962C8B-B14F-4D97-AF65-F5344CB8AC3E}">
        <p14:creationId xmlns:p14="http://schemas.microsoft.com/office/powerpoint/2010/main" val="884472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Need </a:t>
            </a:r>
            <a:endParaRPr lang="en-US" dirty="0"/>
          </a:p>
        </p:txBody>
      </p:sp>
      <p:sp>
        <p:nvSpPr>
          <p:cNvPr id="3" name="Content Placeholder 2"/>
          <p:cNvSpPr>
            <a:spLocks noGrp="1"/>
          </p:cNvSpPr>
          <p:nvPr>
            <p:ph idx="1"/>
          </p:nvPr>
        </p:nvSpPr>
        <p:spPr/>
        <p:txBody>
          <a:bodyPr/>
          <a:lstStyle/>
          <a:p>
            <a:r>
              <a:rPr lang="en-US" dirty="0" smtClean="0"/>
              <a:t>Received </a:t>
            </a:r>
            <a:r>
              <a:rPr lang="en-US" b="1" dirty="0" smtClean="0">
                <a:solidFill>
                  <a:srgbClr val="993311"/>
                </a:solidFill>
              </a:rPr>
              <a:t>3 times </a:t>
            </a:r>
            <a:r>
              <a:rPr lang="en-US" dirty="0" smtClean="0"/>
              <a:t>as many requests as we were able to </a:t>
            </a:r>
            <a:r>
              <a:rPr lang="en-US" dirty="0" smtClean="0"/>
              <a:t>fund for both programs</a:t>
            </a:r>
            <a:endParaRPr lang="en-US" dirty="0" smtClean="0"/>
          </a:p>
          <a:p>
            <a:r>
              <a:rPr lang="en-US" b="1" dirty="0" smtClean="0">
                <a:solidFill>
                  <a:srgbClr val="993311"/>
                </a:solidFill>
              </a:rPr>
              <a:t>$</a:t>
            </a:r>
            <a:r>
              <a:rPr lang="en-US" b="1" dirty="0">
                <a:solidFill>
                  <a:srgbClr val="993311"/>
                </a:solidFill>
              </a:rPr>
              <a:t>117 </a:t>
            </a:r>
            <a:r>
              <a:rPr lang="en-US" b="1" dirty="0" smtClean="0">
                <a:solidFill>
                  <a:srgbClr val="993311"/>
                </a:solidFill>
              </a:rPr>
              <a:t>million </a:t>
            </a:r>
            <a:r>
              <a:rPr lang="en-US" dirty="0"/>
              <a:t>in Unfunded </a:t>
            </a:r>
            <a:r>
              <a:rPr lang="en-US" dirty="0" smtClean="0"/>
              <a:t>Requests for Housing Infrastructure Bond Proceeds in 2014</a:t>
            </a:r>
            <a:endParaRPr lang="en-US" b="1" dirty="0"/>
          </a:p>
          <a:p>
            <a:pPr lvl="1"/>
            <a:r>
              <a:rPr lang="en-US" dirty="0" smtClean="0"/>
              <a:t>26 </a:t>
            </a:r>
            <a:r>
              <a:rPr lang="en-US" dirty="0"/>
              <a:t>developments </a:t>
            </a:r>
            <a:r>
              <a:rPr lang="en-US" dirty="0" smtClean="0"/>
              <a:t>remained </a:t>
            </a:r>
            <a:r>
              <a:rPr lang="en-US" dirty="0"/>
              <a:t>completely </a:t>
            </a:r>
            <a:r>
              <a:rPr lang="en-US" dirty="0" smtClean="0"/>
              <a:t>unfunded</a:t>
            </a:r>
            <a:r>
              <a:rPr lang="en-US" dirty="0"/>
              <a:t> </a:t>
            </a:r>
            <a:endParaRPr lang="en-US" dirty="0" smtClean="0"/>
          </a:p>
          <a:p>
            <a:r>
              <a:rPr lang="en-US" b="1" dirty="0" smtClean="0">
                <a:solidFill>
                  <a:srgbClr val="993311"/>
                </a:solidFill>
              </a:rPr>
              <a:t>$</a:t>
            </a:r>
            <a:r>
              <a:rPr lang="en-US" b="1" dirty="0" smtClean="0">
                <a:solidFill>
                  <a:srgbClr val="993311"/>
                </a:solidFill>
              </a:rPr>
              <a:t>31 </a:t>
            </a:r>
            <a:r>
              <a:rPr lang="en-US" b="1" dirty="0" smtClean="0">
                <a:solidFill>
                  <a:srgbClr val="993311"/>
                </a:solidFill>
              </a:rPr>
              <a:t>million </a:t>
            </a:r>
            <a:r>
              <a:rPr lang="en-US" dirty="0" smtClean="0"/>
              <a:t>in unfunded requests for GO Bonds for public housing rehabilitation </a:t>
            </a:r>
            <a:endParaRPr lang="en-US" dirty="0"/>
          </a:p>
        </p:txBody>
      </p:sp>
    </p:spTree>
    <p:extLst>
      <p:ext uri="{BB962C8B-B14F-4D97-AF65-F5344CB8AC3E}">
        <p14:creationId xmlns:p14="http://schemas.microsoft.com/office/powerpoint/2010/main" val="1447248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a:t>
            </a:r>
            <a:r>
              <a:rPr lang="en-US" dirty="0" smtClean="0"/>
              <a:t>Need for Affordable Housing</a:t>
            </a:r>
            <a:endParaRPr lang="en-US" dirty="0">
              <a:solidFill>
                <a:srgbClr val="FF0000"/>
              </a:solidFill>
            </a:endParaRPr>
          </a:p>
        </p:txBody>
      </p:sp>
      <p:sp>
        <p:nvSpPr>
          <p:cNvPr id="3" name="Content Placeholder 2"/>
          <p:cNvSpPr>
            <a:spLocks noGrp="1"/>
          </p:cNvSpPr>
          <p:nvPr>
            <p:ph idx="1"/>
          </p:nvPr>
        </p:nvSpPr>
        <p:spPr/>
        <p:txBody>
          <a:bodyPr>
            <a:normAutofit lnSpcReduction="10000"/>
          </a:bodyPr>
          <a:lstStyle/>
          <a:p>
            <a:r>
              <a:rPr lang="en-US" sz="2800" dirty="0"/>
              <a:t>More than </a:t>
            </a:r>
            <a:r>
              <a:rPr lang="en-US" b="1" dirty="0">
                <a:solidFill>
                  <a:srgbClr val="993311"/>
                </a:solidFill>
              </a:rPr>
              <a:t>600,000</a:t>
            </a:r>
            <a:r>
              <a:rPr lang="en-US" sz="2800" dirty="0"/>
              <a:t> households in Minnesota pay more than </a:t>
            </a:r>
            <a:r>
              <a:rPr lang="en-US" b="1" dirty="0">
                <a:solidFill>
                  <a:srgbClr val="993311"/>
                </a:solidFill>
              </a:rPr>
              <a:t>30% </a:t>
            </a:r>
            <a:r>
              <a:rPr lang="en-US" sz="2800" dirty="0"/>
              <a:t>of their income for housing</a:t>
            </a:r>
          </a:p>
          <a:p>
            <a:r>
              <a:rPr lang="en-US" sz="2800" dirty="0"/>
              <a:t>More than </a:t>
            </a:r>
            <a:r>
              <a:rPr lang="en-US" b="1" dirty="0">
                <a:solidFill>
                  <a:srgbClr val="993311"/>
                </a:solidFill>
              </a:rPr>
              <a:t>10,000</a:t>
            </a:r>
            <a:r>
              <a:rPr lang="en-US" sz="2800" dirty="0"/>
              <a:t> Minnesotans are homeless on a given day</a:t>
            </a:r>
          </a:p>
          <a:p>
            <a:pPr lvl="1"/>
            <a:r>
              <a:rPr lang="en-US" sz="2400" dirty="0"/>
              <a:t>Children with their parents make up </a:t>
            </a:r>
            <a:r>
              <a:rPr lang="en-US" sz="2600" b="1" dirty="0">
                <a:solidFill>
                  <a:srgbClr val="993311"/>
                </a:solidFill>
              </a:rPr>
              <a:t>35% </a:t>
            </a:r>
            <a:r>
              <a:rPr lang="en-US" sz="2400" dirty="0"/>
              <a:t>of the homeless population, </a:t>
            </a:r>
            <a:r>
              <a:rPr lang="en-US" sz="2400" dirty="0" smtClean="0"/>
              <a:t>a 9</a:t>
            </a:r>
            <a:r>
              <a:rPr lang="en-US" sz="2400" dirty="0"/>
              <a:t>% increase since 2009</a:t>
            </a:r>
          </a:p>
          <a:p>
            <a:r>
              <a:rPr lang="en-US" sz="2800" dirty="0"/>
              <a:t>Communities </a:t>
            </a:r>
            <a:r>
              <a:rPr lang="en-US" sz="2800" dirty="0" smtClean="0"/>
              <a:t>still </a:t>
            </a:r>
            <a:r>
              <a:rPr lang="en-US" sz="2800" dirty="0"/>
              <a:t>recovering from </a:t>
            </a:r>
            <a:r>
              <a:rPr lang="en-US" sz="2800" dirty="0" smtClean="0"/>
              <a:t>foreclosure </a:t>
            </a:r>
            <a:r>
              <a:rPr lang="en-US" sz="2800" dirty="0"/>
              <a:t>crisis</a:t>
            </a:r>
          </a:p>
          <a:p>
            <a:r>
              <a:rPr lang="en-US" sz="2800" dirty="0" smtClean="0"/>
              <a:t>State’s </a:t>
            </a:r>
            <a:r>
              <a:rPr lang="en-US" sz="2800" dirty="0"/>
              <a:t>Section 8 portfolio is aging and in need of capital for rehabilitation to preserve affordability of properties </a:t>
            </a:r>
          </a:p>
          <a:p>
            <a:endParaRPr lang="en-US" dirty="0"/>
          </a:p>
        </p:txBody>
      </p:sp>
    </p:spTree>
    <p:extLst>
      <p:ext uri="{BB962C8B-B14F-4D97-AF65-F5344CB8AC3E}">
        <p14:creationId xmlns:p14="http://schemas.microsoft.com/office/powerpoint/2010/main" val="1905826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810000"/>
            <a:ext cx="8763000" cy="2308324"/>
          </a:xfrm>
          <a:prstGeom prst="rect">
            <a:avLst/>
          </a:prstGeom>
          <a:noFill/>
        </p:spPr>
        <p:txBody>
          <a:bodyPr wrap="square" numCol="2" rtlCol="0">
            <a:spAutoFit/>
          </a:bodyPr>
          <a:lstStyle/>
          <a:p>
            <a:pPr algn="ctr"/>
            <a:r>
              <a:rPr lang="en-US" sz="2400" b="1" dirty="0" smtClean="0"/>
              <a:t>Ryan </a:t>
            </a:r>
            <a:r>
              <a:rPr lang="en-US" sz="2400" b="1" dirty="0" err="1" smtClean="0"/>
              <a:t>Baumtrog</a:t>
            </a:r>
            <a:endParaRPr lang="en-US" sz="2400" b="1" dirty="0"/>
          </a:p>
          <a:p>
            <a:pPr algn="ctr"/>
            <a:r>
              <a:rPr lang="en-US" sz="2400" dirty="0" smtClean="0"/>
              <a:t>Ryan.baumtrog@state.mn.us</a:t>
            </a:r>
            <a:endParaRPr lang="en-US" sz="2400" dirty="0"/>
          </a:p>
          <a:p>
            <a:pPr algn="ctr"/>
            <a:r>
              <a:rPr lang="en-US" sz="2400" dirty="0" smtClean="0"/>
              <a:t>651.296.9820</a:t>
            </a:r>
          </a:p>
          <a:p>
            <a:pPr algn="ctr"/>
            <a:endParaRPr lang="en-US" sz="2400" dirty="0"/>
          </a:p>
          <a:p>
            <a:pPr algn="ctr"/>
            <a:endParaRPr lang="en-US" sz="2400" b="1" dirty="0" smtClean="0"/>
          </a:p>
          <a:p>
            <a:pPr algn="ctr"/>
            <a:endParaRPr lang="en-US" sz="2400" b="1" dirty="0"/>
          </a:p>
          <a:p>
            <a:pPr algn="ctr"/>
            <a:r>
              <a:rPr lang="en-US" sz="2400" b="1" dirty="0" smtClean="0"/>
              <a:t>Katie </a:t>
            </a:r>
            <a:r>
              <a:rPr lang="en-US" sz="2400" b="1" dirty="0"/>
              <a:t>Topinka</a:t>
            </a:r>
          </a:p>
          <a:p>
            <a:pPr algn="ctr"/>
            <a:r>
              <a:rPr lang="en-US" sz="2400" dirty="0" smtClean="0"/>
              <a:t>katie.topinka@state.mn.us</a:t>
            </a:r>
            <a:endParaRPr lang="en-US" sz="2400" dirty="0"/>
          </a:p>
          <a:p>
            <a:pPr algn="ctr"/>
            <a:r>
              <a:rPr lang="en-US" sz="2400" dirty="0" smtClean="0"/>
              <a:t>651.296.3706</a:t>
            </a:r>
            <a:endParaRPr lang="en-US" sz="2400" dirty="0"/>
          </a:p>
        </p:txBody>
      </p:sp>
      <p:sp>
        <p:nvSpPr>
          <p:cNvPr id="3" name="Content Placeholder 2"/>
          <p:cNvSpPr>
            <a:spLocks noGrp="1"/>
          </p:cNvSpPr>
          <p:nvPr>
            <p:ph idx="1"/>
          </p:nvPr>
        </p:nvSpPr>
        <p:spPr/>
        <p:txBody>
          <a:bodyPr>
            <a:normAutofit/>
          </a:bodyPr>
          <a:lstStyle/>
          <a:p>
            <a:pPr marL="0" indent="0" algn="ctr">
              <a:buNone/>
            </a:pPr>
            <a:r>
              <a:rPr lang="en-US" sz="2800" b="1" dirty="0" smtClean="0"/>
              <a:t>Contact: </a:t>
            </a:r>
          </a:p>
          <a:p>
            <a:pPr marL="0" indent="0" algn="ctr">
              <a:buNone/>
            </a:pPr>
            <a:endParaRPr lang="en-US" sz="1100" b="1" dirty="0" smtClean="0"/>
          </a:p>
          <a:p>
            <a:pPr marL="0" indent="0" algn="ctr">
              <a:buNone/>
            </a:pPr>
            <a:r>
              <a:rPr lang="en-US" sz="2400" b="1" dirty="0" smtClean="0"/>
              <a:t>Commissioner Mary Tingerthal</a:t>
            </a:r>
          </a:p>
          <a:p>
            <a:pPr marL="0" indent="0" algn="ctr">
              <a:buNone/>
            </a:pPr>
            <a:r>
              <a:rPr lang="en-US" sz="2400" dirty="0" smtClean="0"/>
              <a:t>mary.tingerthal@state.mn.us</a:t>
            </a:r>
          </a:p>
          <a:p>
            <a:pPr marL="0" indent="0" algn="ctr">
              <a:buNone/>
            </a:pPr>
            <a:r>
              <a:rPr lang="en-US" sz="2400" dirty="0" smtClean="0"/>
              <a:t>651.296.5738</a:t>
            </a:r>
          </a:p>
          <a:p>
            <a:pPr marL="0" indent="0" algn="ctr">
              <a:buNone/>
            </a:pPr>
            <a:endParaRPr lang="en-US" sz="1100" dirty="0"/>
          </a:p>
          <a:p>
            <a:pPr marL="0" indent="0" algn="ctr">
              <a:buNone/>
            </a:pPr>
            <a:endParaRPr lang="en-US" sz="2000" dirty="0" smtClean="0"/>
          </a:p>
          <a:p>
            <a:pPr marL="0" indent="0" algn="ctr">
              <a:buNone/>
            </a:pPr>
            <a:endParaRPr lang="en-US" sz="2000" dirty="0"/>
          </a:p>
          <a:p>
            <a:pPr marL="0" indent="0" algn="ctr">
              <a:buNone/>
            </a:pPr>
            <a:endParaRPr lang="en-US" sz="2000" dirty="0" smtClean="0"/>
          </a:p>
          <a:p>
            <a:pPr marL="0" indent="0" algn="ctr">
              <a:buNone/>
            </a:pPr>
            <a:endParaRPr lang="en-US" sz="2000" dirty="0" smtClean="0"/>
          </a:p>
          <a:p>
            <a:pPr marL="0" indent="0" algn="ctr">
              <a:buNone/>
            </a:pPr>
            <a:r>
              <a:rPr lang="en-US" sz="2400" u="sng" dirty="0" smtClean="0"/>
              <a:t>www.mnhousing.gov</a:t>
            </a:r>
          </a:p>
        </p:txBody>
      </p:sp>
      <p:sp>
        <p:nvSpPr>
          <p:cNvPr id="2" name="Title 1"/>
          <p:cNvSpPr>
            <a:spLocks noGrp="1"/>
          </p:cNvSpPr>
          <p:nvPr>
            <p:ph type="title"/>
          </p:nvPr>
        </p:nvSpPr>
        <p:spPr/>
        <p:txBody>
          <a:bodyPr/>
          <a:lstStyle/>
          <a:p>
            <a:r>
              <a:rPr lang="en-US" dirty="0" smtClean="0"/>
              <a:t>For More Information</a:t>
            </a:r>
            <a:endParaRPr lang="en-US" dirty="0"/>
          </a:p>
        </p:txBody>
      </p:sp>
    </p:spTree>
    <p:extLst>
      <p:ext uri="{BB962C8B-B14F-4D97-AF65-F5344CB8AC3E}">
        <p14:creationId xmlns:p14="http://schemas.microsoft.com/office/powerpoint/2010/main" val="1838663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445745"/>
            <a:ext cx="1752600" cy="173585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38599" y="1424565"/>
            <a:ext cx="1482855" cy="1498091"/>
          </a:xfrm>
          <a:prstGeom prst="rect">
            <a:avLst/>
          </a:prstGeom>
        </p:spPr>
      </p:pic>
      <p:sp>
        <p:nvSpPr>
          <p:cNvPr id="2" name="Title 1"/>
          <p:cNvSpPr>
            <a:spLocks noGrp="1"/>
          </p:cNvSpPr>
          <p:nvPr>
            <p:ph type="title"/>
          </p:nvPr>
        </p:nvSpPr>
        <p:spPr/>
        <p:txBody>
          <a:bodyPr/>
          <a:lstStyle/>
          <a:p>
            <a:r>
              <a:rPr lang="en-US" dirty="0" smtClean="0"/>
              <a:t>2014 Outcomes</a:t>
            </a:r>
            <a:endParaRPr lang="en-US" dirty="0"/>
          </a:p>
        </p:txBody>
      </p:sp>
      <p:sp>
        <p:nvSpPr>
          <p:cNvPr id="3" name="TextBox 2"/>
          <p:cNvSpPr txBox="1"/>
          <p:nvPr/>
        </p:nvSpPr>
        <p:spPr>
          <a:xfrm>
            <a:off x="4813887" y="1034902"/>
            <a:ext cx="3886200" cy="1384995"/>
          </a:xfrm>
          <a:prstGeom prst="rect">
            <a:avLst/>
          </a:prstGeom>
          <a:noFill/>
        </p:spPr>
        <p:txBody>
          <a:bodyPr wrap="square" rtlCol="0">
            <a:spAutoFit/>
          </a:bodyPr>
          <a:lstStyle/>
          <a:p>
            <a:pPr algn="r"/>
            <a:r>
              <a:rPr lang="en-US" sz="4800" b="1" dirty="0" smtClean="0">
                <a:solidFill>
                  <a:srgbClr val="993311"/>
                </a:solidFill>
              </a:rPr>
              <a:t>59% </a:t>
            </a:r>
          </a:p>
          <a:p>
            <a:pPr algn="r"/>
            <a:r>
              <a:rPr lang="en-US" dirty="0" smtClean="0"/>
              <a:t>of all homebuyers assisted had an annual income under $50,000</a:t>
            </a:r>
            <a:endParaRPr lang="en-US" dirty="0"/>
          </a:p>
        </p:txBody>
      </p:sp>
      <p:sp>
        <p:nvSpPr>
          <p:cNvPr id="4" name="TextBox 3"/>
          <p:cNvSpPr txBox="1"/>
          <p:nvPr/>
        </p:nvSpPr>
        <p:spPr>
          <a:xfrm>
            <a:off x="108095" y="2568714"/>
            <a:ext cx="3810000" cy="707886"/>
          </a:xfrm>
          <a:prstGeom prst="rect">
            <a:avLst/>
          </a:prstGeom>
          <a:noFill/>
        </p:spPr>
        <p:txBody>
          <a:bodyPr wrap="square" rtlCol="0">
            <a:spAutoFit/>
          </a:bodyPr>
          <a:lstStyle/>
          <a:p>
            <a:r>
              <a:rPr lang="en-US" dirty="0" smtClean="0"/>
              <a:t>Served </a:t>
            </a:r>
            <a:r>
              <a:rPr lang="en-US" sz="4000" b="1" dirty="0" smtClean="0">
                <a:solidFill>
                  <a:srgbClr val="993311"/>
                </a:solidFill>
              </a:rPr>
              <a:t>59,129</a:t>
            </a:r>
            <a:r>
              <a:rPr lang="en-US" dirty="0" smtClean="0"/>
              <a:t> households</a:t>
            </a:r>
            <a:endParaRPr lang="en-US" dirty="0"/>
          </a:p>
        </p:txBody>
      </p:sp>
      <p:sp>
        <p:nvSpPr>
          <p:cNvPr id="5" name="TextBox 4"/>
          <p:cNvSpPr txBox="1"/>
          <p:nvPr/>
        </p:nvSpPr>
        <p:spPr>
          <a:xfrm>
            <a:off x="79743" y="5181600"/>
            <a:ext cx="2895600" cy="984885"/>
          </a:xfrm>
          <a:prstGeom prst="rect">
            <a:avLst/>
          </a:prstGeom>
          <a:noFill/>
        </p:spPr>
        <p:txBody>
          <a:bodyPr wrap="square" rtlCol="0">
            <a:spAutoFit/>
          </a:bodyPr>
          <a:lstStyle/>
          <a:p>
            <a:pPr algn="ctr"/>
            <a:r>
              <a:rPr lang="en-US" dirty="0" smtClean="0"/>
              <a:t>Provided </a:t>
            </a:r>
            <a:r>
              <a:rPr lang="en-US" sz="4000" b="1" dirty="0" smtClean="0">
                <a:solidFill>
                  <a:srgbClr val="993311"/>
                </a:solidFill>
              </a:rPr>
              <a:t>$754 </a:t>
            </a:r>
            <a:r>
              <a:rPr lang="en-US" dirty="0" smtClean="0"/>
              <a:t>million</a:t>
            </a:r>
          </a:p>
          <a:p>
            <a:pPr algn="ctr"/>
            <a:r>
              <a:rPr lang="en-US" dirty="0" smtClean="0"/>
              <a:t>in funding for housing</a:t>
            </a:r>
            <a:endParaRPr lang="en-US" dirty="0"/>
          </a:p>
        </p:txBody>
      </p:sp>
      <p:sp>
        <p:nvSpPr>
          <p:cNvPr id="6" name="TextBox 5"/>
          <p:cNvSpPr txBox="1"/>
          <p:nvPr/>
        </p:nvSpPr>
        <p:spPr>
          <a:xfrm>
            <a:off x="3429000" y="3124200"/>
            <a:ext cx="4688366" cy="1415772"/>
          </a:xfrm>
          <a:prstGeom prst="rect">
            <a:avLst/>
          </a:prstGeom>
          <a:noFill/>
        </p:spPr>
        <p:txBody>
          <a:bodyPr wrap="square" rtlCol="0">
            <a:spAutoFit/>
          </a:bodyPr>
          <a:lstStyle/>
          <a:p>
            <a:r>
              <a:rPr lang="en-US" dirty="0" smtClean="0"/>
              <a:t>Assisted more than </a:t>
            </a:r>
            <a:r>
              <a:rPr lang="en-US" sz="3600" b="1" dirty="0" smtClean="0">
                <a:solidFill>
                  <a:srgbClr val="993311"/>
                </a:solidFill>
              </a:rPr>
              <a:t>12,014</a:t>
            </a:r>
            <a:r>
              <a:rPr lang="en-US" dirty="0" smtClean="0"/>
              <a:t> </a:t>
            </a:r>
            <a:br>
              <a:rPr lang="en-US" dirty="0" smtClean="0"/>
            </a:br>
            <a:r>
              <a:rPr lang="en-US" dirty="0" smtClean="0"/>
              <a:t>homebuyers</a:t>
            </a:r>
          </a:p>
          <a:p>
            <a:r>
              <a:rPr lang="en-US" sz="3200" b="1" dirty="0" smtClean="0">
                <a:solidFill>
                  <a:srgbClr val="993311"/>
                </a:solidFill>
              </a:rPr>
              <a:t>24.4% </a:t>
            </a:r>
            <a:r>
              <a:rPr lang="en-US" dirty="0" smtClean="0"/>
              <a:t>were households of color</a:t>
            </a:r>
            <a:endParaRPr lang="en-US" dirty="0"/>
          </a:p>
        </p:txBody>
      </p:sp>
      <p:sp>
        <p:nvSpPr>
          <p:cNvPr id="7" name="TextBox 6"/>
          <p:cNvSpPr txBox="1"/>
          <p:nvPr/>
        </p:nvSpPr>
        <p:spPr>
          <a:xfrm>
            <a:off x="5625786" y="4876800"/>
            <a:ext cx="3746814" cy="1046440"/>
          </a:xfrm>
          <a:prstGeom prst="rect">
            <a:avLst/>
          </a:prstGeom>
          <a:noFill/>
        </p:spPr>
        <p:txBody>
          <a:bodyPr wrap="square" rtlCol="0">
            <a:spAutoFit/>
          </a:bodyPr>
          <a:lstStyle/>
          <a:p>
            <a:r>
              <a:rPr lang="en-US" sz="4400" b="1" dirty="0" smtClean="0">
                <a:solidFill>
                  <a:srgbClr val="993311"/>
                </a:solidFill>
              </a:rPr>
              <a:t>75% </a:t>
            </a:r>
            <a:r>
              <a:rPr lang="en-US" dirty="0" smtClean="0"/>
              <a:t>of renters assisted had </a:t>
            </a:r>
            <a:br>
              <a:rPr lang="en-US" dirty="0" smtClean="0"/>
            </a:br>
            <a:r>
              <a:rPr lang="en-US" dirty="0" smtClean="0"/>
              <a:t>an annual income under $20,000</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2771" y="2552765"/>
            <a:ext cx="1437829" cy="2533650"/>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4800" y="1317147"/>
            <a:ext cx="2836079" cy="1280366"/>
          </a:xfrm>
          <a:prstGeom prst="rect">
            <a:avLst/>
          </a:prstGeom>
        </p:spPr>
      </p:pic>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76600" y="5021829"/>
            <a:ext cx="2209800" cy="845571"/>
          </a:xfrm>
          <a:prstGeom prst="rect">
            <a:avLst/>
          </a:prstGeom>
        </p:spPr>
      </p:pic>
    </p:spTree>
    <p:extLst>
      <p:ext uri="{BB962C8B-B14F-4D97-AF65-F5344CB8AC3E}">
        <p14:creationId xmlns:p14="http://schemas.microsoft.com/office/powerpoint/2010/main" val="1046364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76200"/>
            <a:ext cx="3352800" cy="2362200"/>
          </a:xfrm>
        </p:spPr>
        <p:txBody>
          <a:bodyPr>
            <a:noAutofit/>
          </a:bodyPr>
          <a:lstStyle/>
          <a:p>
            <a:r>
              <a:rPr lang="en-US" sz="3600" dirty="0" smtClean="0"/>
              <a:t>Capital Investments in Housing </a:t>
            </a:r>
            <a:br>
              <a:rPr lang="en-US" sz="3600" dirty="0" smtClean="0"/>
            </a:br>
            <a:r>
              <a:rPr lang="en-US" sz="3600" dirty="0" smtClean="0"/>
              <a:t>2002-2012</a:t>
            </a:r>
            <a:endParaRPr lang="en-US" sz="3600" dirty="0"/>
          </a:p>
        </p:txBody>
      </p:sp>
      <p:sp>
        <p:nvSpPr>
          <p:cNvPr id="3" name="TextBox 2"/>
          <p:cNvSpPr txBox="1"/>
          <p:nvPr/>
        </p:nvSpPr>
        <p:spPr>
          <a:xfrm>
            <a:off x="5938285" y="2721934"/>
            <a:ext cx="3221664" cy="2585323"/>
          </a:xfrm>
          <a:prstGeom prst="rect">
            <a:avLst/>
          </a:prstGeom>
          <a:noFill/>
        </p:spPr>
        <p:txBody>
          <a:bodyPr wrap="square" rtlCol="0">
            <a:spAutoFit/>
          </a:bodyPr>
          <a:lstStyle/>
          <a:p>
            <a:r>
              <a:rPr lang="en-US" dirty="0"/>
              <a:t>Housing</a:t>
            </a:r>
          </a:p>
          <a:p>
            <a:r>
              <a:rPr lang="en-US" dirty="0"/>
              <a:t>Infrastructure Bonds</a:t>
            </a:r>
          </a:p>
          <a:p>
            <a:r>
              <a:rPr lang="en-US" dirty="0"/>
              <a:t>or </a:t>
            </a:r>
            <a:r>
              <a:rPr lang="en-US" dirty="0" smtClean="0"/>
              <a:t>nonprofit</a:t>
            </a:r>
            <a:endParaRPr lang="en-US" dirty="0"/>
          </a:p>
          <a:p>
            <a:r>
              <a:rPr lang="en-US" dirty="0"/>
              <a:t>Housing Bond</a:t>
            </a:r>
          </a:p>
          <a:p>
            <a:r>
              <a:rPr lang="en-US" dirty="0"/>
              <a:t>Proceeds </a:t>
            </a:r>
            <a:endParaRPr lang="en-US" dirty="0" smtClean="0"/>
          </a:p>
          <a:p>
            <a:endParaRPr lang="en-US" dirty="0"/>
          </a:p>
          <a:p>
            <a:endParaRPr lang="en-US" dirty="0" smtClean="0"/>
          </a:p>
          <a:p>
            <a:r>
              <a:rPr lang="en-US" dirty="0" smtClean="0"/>
              <a:t>GO </a:t>
            </a:r>
            <a:r>
              <a:rPr lang="en-US" dirty="0"/>
              <a:t>Bonds </a:t>
            </a:r>
            <a:endParaRPr lang="en-US" dirty="0" smtClean="0"/>
          </a:p>
          <a:p>
            <a:endParaRPr lang="en-US" dirty="0"/>
          </a:p>
        </p:txBody>
      </p:sp>
      <p:sp>
        <p:nvSpPr>
          <p:cNvPr id="4" name="Isosceles Triangle 3"/>
          <p:cNvSpPr/>
          <p:nvPr/>
        </p:nvSpPr>
        <p:spPr>
          <a:xfrm>
            <a:off x="5693736" y="2819400"/>
            <a:ext cx="228600" cy="152400"/>
          </a:xfrm>
          <a:prstGeom prst="triangle">
            <a:avLst/>
          </a:prstGeom>
          <a:solidFill>
            <a:srgbClr val="993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5769936" y="4758068"/>
            <a:ext cx="1524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ktopinka\AppData\Local\Microsoft\Windows\Temporary Internet Files\Content.Outlook\1WZ15VA0\HIBGO_20022014_forpowerpoint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5410200" cy="6163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854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2014 Bonding Bill</a:t>
            </a:r>
            <a:endParaRPr lang="en-US" dirty="0"/>
          </a:p>
        </p:txBody>
      </p:sp>
      <p:sp>
        <p:nvSpPr>
          <p:cNvPr id="3" name="Content Placeholder 2"/>
          <p:cNvSpPr>
            <a:spLocks noGrp="1"/>
          </p:cNvSpPr>
          <p:nvPr>
            <p:ph idx="1"/>
          </p:nvPr>
        </p:nvSpPr>
        <p:spPr/>
        <p:txBody>
          <a:bodyPr>
            <a:normAutofit/>
          </a:bodyPr>
          <a:lstStyle/>
          <a:p>
            <a:r>
              <a:rPr lang="en-US" dirty="0" smtClean="0"/>
              <a:t>The Legislature approved </a:t>
            </a:r>
            <a:r>
              <a:rPr lang="en-US" b="1" dirty="0" smtClean="0">
                <a:solidFill>
                  <a:srgbClr val="993311"/>
                </a:solidFill>
              </a:rPr>
              <a:t>$100 million </a:t>
            </a:r>
            <a:r>
              <a:rPr lang="en-US" dirty="0" smtClean="0"/>
              <a:t>in bonding for housing</a:t>
            </a:r>
          </a:p>
          <a:p>
            <a:pPr lvl="1"/>
            <a:r>
              <a:rPr lang="en-US" dirty="0"/>
              <a:t>$80 million in Housing Infrastructure </a:t>
            </a:r>
            <a:r>
              <a:rPr lang="en-US" dirty="0" smtClean="0"/>
              <a:t>Bonds (HIB)</a:t>
            </a:r>
            <a:endParaRPr lang="en-US" dirty="0"/>
          </a:p>
          <a:p>
            <a:pPr lvl="1"/>
            <a:r>
              <a:rPr lang="en-US" dirty="0"/>
              <a:t>$20 million in GO Bonds for Public </a:t>
            </a:r>
            <a:r>
              <a:rPr lang="en-US" dirty="0" smtClean="0"/>
              <a:t>Housing</a:t>
            </a:r>
          </a:p>
          <a:p>
            <a:r>
              <a:rPr lang="en-US" dirty="0" smtClean="0"/>
              <a:t>All of the funding has been committed to projects across </a:t>
            </a:r>
            <a:r>
              <a:rPr lang="en-US" dirty="0" smtClean="0"/>
              <a:t>Minnesota</a:t>
            </a:r>
          </a:p>
          <a:p>
            <a:r>
              <a:rPr lang="en-US" dirty="0" smtClean="0"/>
              <a:t>Projects breaking ground in 2015</a:t>
            </a:r>
            <a:endParaRPr lang="en-US" dirty="0" smtClean="0"/>
          </a:p>
          <a:p>
            <a:pPr lvl="1"/>
            <a:endParaRPr lang="en-US" dirty="0" smtClean="0"/>
          </a:p>
        </p:txBody>
      </p:sp>
    </p:spTree>
    <p:extLst>
      <p:ext uri="{BB962C8B-B14F-4D97-AF65-F5344CB8AC3E}">
        <p14:creationId xmlns:p14="http://schemas.microsoft.com/office/powerpoint/2010/main" val="2484983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274638"/>
            <a:ext cx="3810000" cy="1143000"/>
          </a:xfrm>
        </p:spPr>
        <p:txBody>
          <a:bodyPr/>
          <a:lstStyle/>
          <a:p>
            <a:r>
              <a:rPr lang="en-US" dirty="0"/>
              <a:t>	</a:t>
            </a:r>
          </a:p>
        </p:txBody>
      </p:sp>
      <p:pic>
        <p:nvPicPr>
          <p:cNvPr id="1026" name="Picture 2" descr="C:\Users\ktopinka\AppData\Local\Microsoft\Windows\Temporary Internet Files\Content.Outlook\1WZ15VA0\HIBGO_20142015_forpowerpoint (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5029200" cy="6154908"/>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p:cNvSpPr txBox="1">
            <a:spLocks/>
          </p:cNvSpPr>
          <p:nvPr/>
        </p:nvSpPr>
        <p:spPr>
          <a:xfrm>
            <a:off x="5410200" y="76200"/>
            <a:ext cx="3352800" cy="23622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b="1" kern="1200">
                <a:solidFill>
                  <a:schemeClr val="tx1"/>
                </a:solidFill>
                <a:latin typeface="+mj-lt"/>
                <a:ea typeface="+mj-ea"/>
                <a:cs typeface="+mj-cs"/>
              </a:defRPr>
            </a:lvl1pPr>
          </a:lstStyle>
          <a:p>
            <a:r>
              <a:rPr lang="en-US" sz="3600" dirty="0" smtClean="0"/>
              <a:t>Capital Investments in Housing </a:t>
            </a:r>
            <a:br>
              <a:rPr lang="en-US" sz="3600" dirty="0" smtClean="0"/>
            </a:br>
            <a:r>
              <a:rPr lang="en-US" sz="3600" dirty="0" smtClean="0"/>
              <a:t>2014-2015</a:t>
            </a:r>
            <a:endParaRPr lang="en-US" sz="3600" dirty="0"/>
          </a:p>
        </p:txBody>
      </p:sp>
      <p:sp>
        <p:nvSpPr>
          <p:cNvPr id="5" name="TextBox 4"/>
          <p:cNvSpPr txBox="1"/>
          <p:nvPr/>
        </p:nvSpPr>
        <p:spPr>
          <a:xfrm>
            <a:off x="5654749" y="2721934"/>
            <a:ext cx="3221664" cy="2862322"/>
          </a:xfrm>
          <a:prstGeom prst="rect">
            <a:avLst/>
          </a:prstGeom>
          <a:noFill/>
        </p:spPr>
        <p:txBody>
          <a:bodyPr wrap="square" rtlCol="0">
            <a:spAutoFit/>
          </a:bodyPr>
          <a:lstStyle/>
          <a:p>
            <a:r>
              <a:rPr lang="en-US" dirty="0"/>
              <a:t>Housing</a:t>
            </a:r>
          </a:p>
          <a:p>
            <a:r>
              <a:rPr lang="en-US" dirty="0"/>
              <a:t>Infrastructure Bonds</a:t>
            </a:r>
          </a:p>
          <a:p>
            <a:r>
              <a:rPr lang="en-US" dirty="0"/>
              <a:t>or </a:t>
            </a:r>
            <a:r>
              <a:rPr lang="en-US" dirty="0" smtClean="0"/>
              <a:t>non-profit</a:t>
            </a:r>
            <a:endParaRPr lang="en-US" dirty="0"/>
          </a:p>
          <a:p>
            <a:r>
              <a:rPr lang="en-US" dirty="0"/>
              <a:t>Housing Bond</a:t>
            </a:r>
          </a:p>
          <a:p>
            <a:r>
              <a:rPr lang="en-US" dirty="0"/>
              <a:t>Proceeds </a:t>
            </a:r>
            <a:endParaRPr lang="en-US" dirty="0" smtClean="0"/>
          </a:p>
          <a:p>
            <a:endParaRPr lang="en-US" dirty="0"/>
          </a:p>
          <a:p>
            <a:endParaRPr lang="en-US" dirty="0" smtClean="0"/>
          </a:p>
          <a:p>
            <a:r>
              <a:rPr lang="en-US" dirty="0" smtClean="0"/>
              <a:t>GO </a:t>
            </a:r>
            <a:r>
              <a:rPr lang="en-US" dirty="0"/>
              <a:t>Bonds </a:t>
            </a:r>
            <a:endParaRPr lang="en-US" dirty="0" smtClean="0"/>
          </a:p>
          <a:p>
            <a:endParaRPr lang="en-US" dirty="0"/>
          </a:p>
          <a:p>
            <a:r>
              <a:rPr lang="en-US" b="1" dirty="0" smtClean="0"/>
              <a:t>State investment: $100 million</a:t>
            </a:r>
            <a:endParaRPr lang="en-US" b="1" dirty="0"/>
          </a:p>
        </p:txBody>
      </p:sp>
      <p:sp>
        <p:nvSpPr>
          <p:cNvPr id="6" name="Isosceles Triangle 5"/>
          <p:cNvSpPr/>
          <p:nvPr/>
        </p:nvSpPr>
        <p:spPr>
          <a:xfrm>
            <a:off x="5410200" y="2819400"/>
            <a:ext cx="228600" cy="152400"/>
          </a:xfrm>
          <a:prstGeom prst="triangle">
            <a:avLst/>
          </a:prstGeom>
          <a:solidFill>
            <a:srgbClr val="9933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5486400" y="4758068"/>
            <a:ext cx="152400" cy="152400"/>
          </a:xfrm>
          <a:prstGeom prst="ellipse">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76197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143000"/>
            <a:ext cx="8229600" cy="3886200"/>
          </a:xfrm>
        </p:spPr>
        <p:txBody>
          <a:bodyPr>
            <a:normAutofit/>
          </a:bodyPr>
          <a:lstStyle/>
          <a:p>
            <a:r>
              <a:rPr lang="en-US" sz="5300" dirty="0" smtClean="0"/>
              <a:t>Housing Infrastructure Bonds (HIB)</a:t>
            </a:r>
            <a:endParaRPr lang="en-US" sz="3600" b="0" i="1" dirty="0"/>
          </a:p>
        </p:txBody>
      </p:sp>
    </p:spTree>
    <p:extLst>
      <p:ext uri="{BB962C8B-B14F-4D97-AF65-F5344CB8AC3E}">
        <p14:creationId xmlns:p14="http://schemas.microsoft.com/office/powerpoint/2010/main" val="1317938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2014 Housing Infrastructure Bonds</a:t>
            </a:r>
            <a:endParaRPr lang="en-US" dirty="0"/>
          </a:p>
        </p:txBody>
      </p:sp>
      <p:sp>
        <p:nvSpPr>
          <p:cNvPr id="4" name="Content Placeholder 3"/>
          <p:cNvSpPr>
            <a:spLocks noGrp="1"/>
          </p:cNvSpPr>
          <p:nvPr>
            <p:ph idx="1"/>
          </p:nvPr>
        </p:nvSpPr>
        <p:spPr/>
        <p:txBody>
          <a:bodyPr>
            <a:normAutofit/>
          </a:bodyPr>
          <a:lstStyle/>
          <a:p>
            <a:pPr lvl="0"/>
            <a:r>
              <a:rPr lang="en-US" b="1" dirty="0"/>
              <a:t>Fully Committed </a:t>
            </a:r>
            <a:r>
              <a:rPr lang="en-US" b="1" dirty="0" smtClean="0"/>
              <a:t>– </a:t>
            </a:r>
            <a:r>
              <a:rPr lang="en-US" dirty="0" smtClean="0"/>
              <a:t>Bonding dollars were committed in October 2014</a:t>
            </a:r>
          </a:p>
          <a:p>
            <a:pPr lvl="0"/>
            <a:r>
              <a:rPr lang="en-US" dirty="0" smtClean="0"/>
              <a:t>Proceeds will be used to fund </a:t>
            </a:r>
            <a:r>
              <a:rPr lang="en-US" sz="3600" b="1" dirty="0" smtClean="0">
                <a:solidFill>
                  <a:srgbClr val="993311"/>
                </a:solidFill>
              </a:rPr>
              <a:t>1,200</a:t>
            </a:r>
            <a:r>
              <a:rPr lang="en-US" dirty="0" smtClean="0"/>
              <a:t> units of housing </a:t>
            </a:r>
            <a:r>
              <a:rPr lang="en-US" dirty="0" smtClean="0"/>
              <a:t>in 16 projects across </a:t>
            </a:r>
            <a:r>
              <a:rPr lang="en-US" dirty="0" smtClean="0"/>
              <a:t>the state</a:t>
            </a:r>
            <a:endParaRPr lang="en-US" dirty="0"/>
          </a:p>
        </p:txBody>
      </p:sp>
    </p:spTree>
    <p:extLst>
      <p:ext uri="{BB962C8B-B14F-4D97-AF65-F5344CB8AC3E}">
        <p14:creationId xmlns:p14="http://schemas.microsoft.com/office/powerpoint/2010/main" val="3136183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Eligible Uses</a:t>
            </a:r>
            <a:endParaRPr lang="en-US" sz="3200" b="0" i="1" dirty="0"/>
          </a:p>
        </p:txBody>
      </p:sp>
      <p:sp>
        <p:nvSpPr>
          <p:cNvPr id="3" name="Content Placeholder 2"/>
          <p:cNvSpPr>
            <a:spLocks noGrp="1"/>
          </p:cNvSpPr>
          <p:nvPr>
            <p:ph idx="1"/>
          </p:nvPr>
        </p:nvSpPr>
        <p:spPr/>
        <p:txBody>
          <a:bodyPr/>
          <a:lstStyle/>
          <a:p>
            <a:pPr marL="0" indent="0">
              <a:buNone/>
            </a:pPr>
            <a:r>
              <a:rPr lang="en-US" sz="4000" b="1" dirty="0" smtClean="0">
                <a:solidFill>
                  <a:srgbClr val="993311"/>
                </a:solidFill>
              </a:rPr>
              <a:t>1. </a:t>
            </a:r>
            <a:r>
              <a:rPr lang="en-US" sz="4000" dirty="0" smtClean="0"/>
              <a:t>Preservation </a:t>
            </a:r>
            <a:r>
              <a:rPr lang="en-US" sz="4000" dirty="0"/>
              <a:t>of </a:t>
            </a:r>
            <a:r>
              <a:rPr lang="en-US" sz="4000" dirty="0" smtClean="0"/>
              <a:t>Federally-Assisted   </a:t>
            </a:r>
          </a:p>
          <a:p>
            <a:pPr marL="0" indent="0">
              <a:spcBef>
                <a:spcPts val="0"/>
              </a:spcBef>
              <a:buNone/>
            </a:pPr>
            <a:r>
              <a:rPr lang="en-US" sz="4000" dirty="0" smtClean="0"/>
              <a:t>    </a:t>
            </a:r>
            <a:r>
              <a:rPr lang="en-US" sz="4000" dirty="0" smtClean="0"/>
              <a:t>Housing</a:t>
            </a:r>
            <a:endParaRPr lang="en-US" sz="4000" dirty="0"/>
          </a:p>
          <a:p>
            <a:pPr marL="0" indent="0">
              <a:buNone/>
            </a:pPr>
            <a:r>
              <a:rPr lang="en-US" sz="4000" b="1" dirty="0">
                <a:solidFill>
                  <a:srgbClr val="993311"/>
                </a:solidFill>
              </a:rPr>
              <a:t>2. </a:t>
            </a:r>
            <a:r>
              <a:rPr lang="en-US" sz="4000" dirty="0" smtClean="0"/>
              <a:t>Supportive Housing</a:t>
            </a:r>
            <a:endParaRPr lang="en-US" sz="4000" dirty="0"/>
          </a:p>
          <a:p>
            <a:pPr marL="0" indent="0">
              <a:buNone/>
            </a:pPr>
            <a:r>
              <a:rPr lang="en-US" sz="4000" b="1" dirty="0">
                <a:solidFill>
                  <a:srgbClr val="993311"/>
                </a:solidFill>
              </a:rPr>
              <a:t>3. </a:t>
            </a:r>
            <a:r>
              <a:rPr lang="en-US" sz="4000" dirty="0"/>
              <a:t>Foreclosure Recovery</a:t>
            </a:r>
          </a:p>
          <a:p>
            <a:pPr marL="0" indent="0">
              <a:buNone/>
            </a:pPr>
            <a:r>
              <a:rPr lang="en-US" sz="4000" b="1" dirty="0" smtClean="0">
                <a:solidFill>
                  <a:srgbClr val="993311"/>
                </a:solidFill>
              </a:rPr>
              <a:t>4</a:t>
            </a:r>
            <a:r>
              <a:rPr lang="en-US" sz="4000" b="1" dirty="0" smtClean="0">
                <a:solidFill>
                  <a:srgbClr val="993311"/>
                </a:solidFill>
              </a:rPr>
              <a:t>. </a:t>
            </a:r>
            <a:r>
              <a:rPr lang="en-US" sz="4000" dirty="0" smtClean="0"/>
              <a:t>Community Land Trusts</a:t>
            </a:r>
            <a:endParaRPr lang="en-US" sz="4000" dirty="0"/>
          </a:p>
          <a:p>
            <a:endParaRPr lang="en-US" dirty="0"/>
          </a:p>
        </p:txBody>
      </p:sp>
    </p:spTree>
    <p:extLst>
      <p:ext uri="{BB962C8B-B14F-4D97-AF65-F5344CB8AC3E}">
        <p14:creationId xmlns:p14="http://schemas.microsoft.com/office/powerpoint/2010/main" val="2758681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Powerpoin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Minnesota Housing">
      <a:dk1>
        <a:sysClr val="windowText" lastClr="000000"/>
      </a:dk1>
      <a:lt1>
        <a:sysClr val="window" lastClr="FFFFFF"/>
      </a:lt1>
      <a:dk2>
        <a:srgbClr val="1F497D"/>
      </a:dk2>
      <a:lt2>
        <a:srgbClr val="EEECE1"/>
      </a:lt2>
      <a:accent1>
        <a:srgbClr val="778811"/>
      </a:accent1>
      <a:accent2>
        <a:srgbClr val="648B8A"/>
      </a:accent2>
      <a:accent3>
        <a:srgbClr val="993311"/>
      </a:accent3>
      <a:accent4>
        <a:srgbClr val="AA7700"/>
      </a:accent4>
      <a:accent5>
        <a:srgbClr val="EE3524"/>
      </a:accent5>
      <a:accent6>
        <a:srgbClr val="7E8083"/>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 Template</Template>
  <TotalTime>1687</TotalTime>
  <Words>969</Words>
  <Application>Microsoft Office PowerPoint</Application>
  <PresentationFormat>On-screen Show (4:3)</PresentationFormat>
  <Paragraphs>174</Paragraphs>
  <Slides>24</Slides>
  <Notes>20</Notes>
  <HiddenSlides>0</HiddenSlides>
  <MMClips>0</MMClips>
  <ScaleCrop>false</ScaleCrop>
  <HeadingPairs>
    <vt:vector size="4" baseType="variant">
      <vt:variant>
        <vt:lpstr>Theme</vt:lpstr>
      </vt:variant>
      <vt:variant>
        <vt:i4>2</vt:i4>
      </vt:variant>
      <vt:variant>
        <vt:lpstr>Slide Titles</vt:lpstr>
      </vt:variant>
      <vt:variant>
        <vt:i4>24</vt:i4>
      </vt:variant>
    </vt:vector>
  </HeadingPairs>
  <TitlesOfParts>
    <vt:vector size="26" baseType="lpstr">
      <vt:lpstr>Powerpoint Template</vt:lpstr>
      <vt:lpstr>Custom Design</vt:lpstr>
      <vt:lpstr>PowerPoint Presentation</vt:lpstr>
      <vt:lpstr>PowerPoint Presentation</vt:lpstr>
      <vt:lpstr>2014 Outcomes</vt:lpstr>
      <vt:lpstr>Capital Investments in Housing  2002-2012</vt:lpstr>
      <vt:lpstr>2014 Bonding Bill</vt:lpstr>
      <vt:lpstr> </vt:lpstr>
      <vt:lpstr>Housing Infrastructure Bonds (HIB)</vt:lpstr>
      <vt:lpstr>2014 Housing Infrastructure Bonds</vt:lpstr>
      <vt:lpstr>Eligible Uses</vt:lpstr>
      <vt:lpstr>Why Housing Infrastructure Bonds?</vt:lpstr>
      <vt:lpstr>Awarding Funds</vt:lpstr>
      <vt:lpstr>Preservation of Federally-Assisted Housing</vt:lpstr>
      <vt:lpstr>Leveraging Funds for Preservation</vt:lpstr>
      <vt:lpstr>Supportive Housing</vt:lpstr>
      <vt:lpstr>Foreclosure Recovery</vt:lpstr>
      <vt:lpstr>Supportive Housing for Veterans</vt:lpstr>
      <vt:lpstr>Community Land Trusts</vt:lpstr>
      <vt:lpstr>GO Bonds for  Public Housing Rehabilitation</vt:lpstr>
      <vt:lpstr>Public Housing in Minnesota</vt:lpstr>
      <vt:lpstr>2014 Public Housing </vt:lpstr>
      <vt:lpstr>Governor’s Bonding Proposal</vt:lpstr>
      <vt:lpstr>Program Need </vt:lpstr>
      <vt:lpstr>The Need for Affordable Housing</vt:lpstr>
      <vt:lpstr>For More Information</vt:lpstr>
    </vt:vector>
  </TitlesOfParts>
  <Company>Minnesota Housing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Anderson, Amy</dc:creator>
  <cp:lastModifiedBy>Baumtrog, Ryan</cp:lastModifiedBy>
  <cp:revision>92</cp:revision>
  <cp:lastPrinted>2015-04-15T18:59:14Z</cp:lastPrinted>
  <dcterms:created xsi:type="dcterms:W3CDTF">2014-02-04T18:33:24Z</dcterms:created>
  <dcterms:modified xsi:type="dcterms:W3CDTF">2015-04-15T19:15:17Z</dcterms:modified>
</cp:coreProperties>
</file>