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00" r:id="rId5"/>
  </p:sldMasterIdLst>
  <p:notesMasterIdLst>
    <p:notesMasterId r:id="rId45"/>
  </p:notesMasterIdLst>
  <p:handoutMasterIdLst>
    <p:handoutMasterId r:id="rId46"/>
  </p:handoutMasterIdLst>
  <p:sldIdLst>
    <p:sldId id="509" r:id="rId6"/>
    <p:sldId id="516" r:id="rId7"/>
    <p:sldId id="510" r:id="rId8"/>
    <p:sldId id="511" r:id="rId9"/>
    <p:sldId id="512" r:id="rId10"/>
    <p:sldId id="508" r:id="rId11"/>
    <p:sldId id="517" r:id="rId12"/>
    <p:sldId id="514" r:id="rId13"/>
    <p:sldId id="520" r:id="rId14"/>
    <p:sldId id="518" r:id="rId15"/>
    <p:sldId id="526" r:id="rId16"/>
    <p:sldId id="528" r:id="rId17"/>
    <p:sldId id="531" r:id="rId18"/>
    <p:sldId id="532" r:id="rId19"/>
    <p:sldId id="530" r:id="rId20"/>
    <p:sldId id="533" r:id="rId21"/>
    <p:sldId id="535" r:id="rId22"/>
    <p:sldId id="536" r:id="rId23"/>
    <p:sldId id="519" r:id="rId24"/>
    <p:sldId id="537" r:id="rId25"/>
    <p:sldId id="534" r:id="rId26"/>
    <p:sldId id="527" r:id="rId27"/>
    <p:sldId id="521" r:id="rId28"/>
    <p:sldId id="541" r:id="rId29"/>
    <p:sldId id="538" r:id="rId30"/>
    <p:sldId id="539" r:id="rId31"/>
    <p:sldId id="540" r:id="rId32"/>
    <p:sldId id="542" r:id="rId33"/>
    <p:sldId id="522" r:id="rId34"/>
    <p:sldId id="523" r:id="rId35"/>
    <p:sldId id="525" r:id="rId36"/>
    <p:sldId id="543" r:id="rId37"/>
    <p:sldId id="483" r:id="rId38"/>
    <p:sldId id="484" r:id="rId39"/>
    <p:sldId id="488" r:id="rId40"/>
    <p:sldId id="507" r:id="rId41"/>
    <p:sldId id="498" r:id="rId42"/>
    <p:sldId id="501" r:id="rId43"/>
    <p:sldId id="51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81250" autoAdjust="0"/>
  </p:normalViewPr>
  <p:slideViewPr>
    <p:cSldViewPr snapToGrid="0">
      <p:cViewPr varScale="1">
        <p:scale>
          <a:sx n="73" d="100"/>
          <a:sy n="73" d="100"/>
        </p:scale>
        <p:origin x="534" y="72"/>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597"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1/14/2019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1/14/2019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59884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a:t>
            </a:r>
          </a:p>
          <a:p>
            <a:endParaRPr lang="en-US" dirty="0" smtClean="0"/>
          </a:p>
          <a:p>
            <a:r>
              <a:rPr lang="en-US" dirty="0" smtClean="0"/>
              <a:t>Partnership</a:t>
            </a:r>
            <a:r>
              <a:rPr lang="en-US" baseline="0" dirty="0" smtClean="0"/>
              <a:t> with six Minnesota Service Cooperatives</a:t>
            </a:r>
          </a:p>
          <a:p>
            <a:r>
              <a:rPr lang="en-US" baseline="0" dirty="0" smtClean="0"/>
              <a:t>Metro area is served by the Center in Rochester and Sartell, primarily.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3687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35095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90825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Greg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2263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30242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11348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78770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126841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handout with MDE cross functional team member names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416454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 While these are requirements, we prefer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51678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1/14/2019</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1/14/2019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31708824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5812048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1/14/2019</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7885660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1/14/2019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6992061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1/14/2019</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smtClean="0"/>
              <a:t>Leading for educational excellence and equity, every day for every one. </a:t>
            </a:r>
            <a:r>
              <a:rPr lang="en-US" dirty="0" smtClean="0">
                <a:solidFill>
                  <a:schemeClr val="accent2"/>
                </a:solidFill>
              </a:rPr>
              <a:t>|</a:t>
            </a:r>
            <a:r>
              <a:rPr lang="en-US" dirty="0" smtClean="0"/>
              <a:t> education.state.mn.us</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1173540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3945513366"/>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1/14/2019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339559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0E041F-8CFC-4F11-9EE1-463AE2451A6B}"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4007B-85DA-495C-AE38-E4886F782DAE}" type="slidenum">
              <a:rPr lang="en-US" smtClean="0"/>
              <a:t>‹#›</a:t>
            </a:fld>
            <a:endParaRPr lang="en-US"/>
          </a:p>
        </p:txBody>
      </p:sp>
    </p:spTree>
    <p:extLst>
      <p:ext uri="{BB962C8B-B14F-4D97-AF65-F5344CB8AC3E}">
        <p14:creationId xmlns:p14="http://schemas.microsoft.com/office/powerpoint/2010/main" val="116804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1/14/2019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marL="0" indent="0">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1/14/2019</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0" indent="0">
              <a:lnSpc>
                <a:spcPct val="100000"/>
              </a:lnSpc>
              <a:spcAft>
                <a:spcPts val="1000"/>
              </a:spcAft>
              <a:buClr>
                <a:schemeClr val="accent1"/>
              </a:buClr>
              <a:buFont typeface="Arial" panose="020B0604020202020204" pitchFamily="34" charset="0"/>
              <a:buNone/>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1/14/2019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t> </a:t>
            </a:r>
            <a:r>
              <a:rPr lang="en-US" dirty="0" smtClean="0">
                <a:solidFill>
                  <a:schemeClr val="accent2"/>
                </a:solidFill>
              </a:rPr>
              <a:t>|</a:t>
            </a:r>
            <a:r>
              <a:rPr lang="en-US" dirty="0" smtClean="0"/>
              <a:t> </a:t>
            </a:r>
            <a:r>
              <a:rPr lang="en-US" dirty="0" smtClean="0">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1/14/2019</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smtClean="0"/>
              <a:t>Leading for educational excellence and equity, every day for every one. </a:t>
            </a:r>
            <a:r>
              <a:rPr lang="en-US" dirty="0" smtClean="0">
                <a:solidFill>
                  <a:schemeClr val="accent2"/>
                </a:solidFill>
              </a:rPr>
              <a:t>|</a:t>
            </a:r>
            <a:r>
              <a:rPr lang="en-US" dirty="0" smtClean="0"/>
              <a:t> education.mn.gov</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3532925546"/>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1/14/2019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75669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1/14/2019</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1679604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1/14/2019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 id="2147483808" r:id="rId7"/>
    <p:sldLayoutId id="2147483809" r:id="rId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1/14/2019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2941546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10" r:id="rId8"/>
    <p:sldLayoutId id="2147483811"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World’s Best Workforce and the Every Student Succeeds Act</a:t>
            </a:r>
            <a:endParaRPr lang="en-US" dirty="0"/>
          </a:p>
        </p:txBody>
      </p:sp>
      <p:sp>
        <p:nvSpPr>
          <p:cNvPr id="3" name="Text Placeholder 2"/>
          <p:cNvSpPr>
            <a:spLocks noGrp="1"/>
          </p:cNvSpPr>
          <p:nvPr>
            <p:ph type="body" sz="quarter" idx="14"/>
          </p:nvPr>
        </p:nvSpPr>
        <p:spPr/>
        <p:txBody>
          <a:bodyPr/>
          <a:lstStyle/>
          <a:p>
            <a:r>
              <a:rPr lang="en-US" dirty="0" smtClean="0"/>
              <a:t>House Education Policy Committee</a:t>
            </a:r>
          </a:p>
          <a:p>
            <a:r>
              <a:rPr lang="en-US" dirty="0" smtClean="0"/>
              <a:t>January 15, 2019</a:t>
            </a:r>
            <a:endParaRPr lang="en-US" dirty="0"/>
          </a:p>
        </p:txBody>
      </p:sp>
      <p:sp>
        <p:nvSpPr>
          <p:cNvPr id="4" name="Date Placeholder 3"/>
          <p:cNvSpPr>
            <a:spLocks noGrp="1"/>
          </p:cNvSpPr>
          <p:nvPr>
            <p:ph type="dt" sz="half" idx="15"/>
          </p:nvPr>
        </p:nvSpPr>
        <p:spPr/>
        <p:txBody>
          <a:bodyPr/>
          <a:lstStyle/>
          <a:p>
            <a:fld id="{D7ED242C-24FB-43A0-BCB6-43756FC812F6}" type="datetime1">
              <a:rPr lang="en-US" smtClean="0"/>
              <a:t>1/14/2019</a:t>
            </a:fld>
            <a:endParaRPr lang="en-US" dirty="0"/>
          </a:p>
        </p:txBody>
      </p:sp>
      <p:sp>
        <p:nvSpPr>
          <p:cNvPr id="6" name="Slide Number Placeholder 5"/>
          <p:cNvSpPr>
            <a:spLocks noGrp="1"/>
          </p:cNvSpPr>
          <p:nvPr>
            <p:ph type="sldNum" sz="quarter" idx="16"/>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5573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WBWF: Accountability and Support</a:t>
            </a:r>
            <a:endParaRPr lang="en-US" dirty="0"/>
          </a:p>
        </p:txBody>
      </p:sp>
      <p:sp>
        <p:nvSpPr>
          <p:cNvPr id="3" name="Content Placeholder 2"/>
          <p:cNvSpPr>
            <a:spLocks noGrp="1"/>
          </p:cNvSpPr>
          <p:nvPr>
            <p:ph idx="1"/>
          </p:nvPr>
        </p:nvSpPr>
        <p:spPr>
          <a:xfrm>
            <a:off x="665922" y="1825625"/>
            <a:ext cx="10687878" cy="4351338"/>
          </a:xfrm>
        </p:spPr>
        <p:txBody>
          <a:bodyPr>
            <a:normAutofit/>
          </a:bodyPr>
          <a:lstStyle/>
          <a:p>
            <a:r>
              <a:rPr lang="en-US" sz="2700" dirty="0" smtClean="0"/>
              <a:t>Commissioner must identify districts in any consecutive three-year period not making sufficient progress toward improving teaching and learning.</a:t>
            </a:r>
          </a:p>
          <a:p>
            <a:r>
              <a:rPr lang="en-US" sz="2700" dirty="0" smtClean="0"/>
              <a:t>Commissioner, in collaboration with the identified districts, may require the district to use up to two percent of its basic general educational revenue per fiscal year for commissioner-specified strategies and practices.</a:t>
            </a:r>
            <a:endParaRPr lang="en-US" sz="2700"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088912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7405"/>
          <a:stretch/>
        </p:blipFill>
        <p:spPr>
          <a:xfrm>
            <a:off x="2542526" y="1042765"/>
            <a:ext cx="7416121" cy="2798756"/>
          </a:xfrm>
          <a:prstGeom prst="rect">
            <a:avLst/>
          </a:prstGeom>
        </p:spPr>
      </p:pic>
      <p:sp>
        <p:nvSpPr>
          <p:cNvPr id="2" name="Rectangle 1"/>
          <p:cNvSpPr/>
          <p:nvPr/>
        </p:nvSpPr>
        <p:spPr>
          <a:xfrm>
            <a:off x="0" y="5045825"/>
            <a:ext cx="12192000" cy="1812175"/>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96253" y="5351747"/>
            <a:ext cx="12007515" cy="646331"/>
          </a:xfrm>
          <a:prstGeom prst="rect">
            <a:avLst/>
          </a:prstGeom>
        </p:spPr>
        <p:txBody>
          <a:bodyPr wrap="square">
            <a:spAutoFit/>
          </a:bodyPr>
          <a:lstStyle/>
          <a:p>
            <a:pPr algn="ctr"/>
            <a:r>
              <a:rPr lang="en-US" sz="3600" b="1" dirty="0" smtClean="0"/>
              <a:t>Reporting. Recognition. Accountability and Support.</a:t>
            </a:r>
            <a:endParaRPr lang="en-US" sz="3600" dirty="0"/>
          </a:p>
        </p:txBody>
      </p:sp>
      <p:cxnSp>
        <p:nvCxnSpPr>
          <p:cNvPr id="5" name="Straight Connector 4"/>
          <p:cNvCxnSpPr/>
          <p:nvPr/>
        </p:nvCxnSpPr>
        <p:spPr>
          <a:xfrm>
            <a:off x="0" y="4995950"/>
            <a:ext cx="12192000" cy="0"/>
          </a:xfrm>
          <a:prstGeom prst="line">
            <a:avLst/>
          </a:prstGeom>
          <a:ln w="28575">
            <a:solidFill>
              <a:srgbClr val="FFC845"/>
            </a:solidFill>
            <a:prstDash val="sys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35516" y="5420554"/>
            <a:ext cx="2403368" cy="531358"/>
          </a:xfrm>
          <a:prstGeom prst="roundRect">
            <a:avLst/>
          </a:prstGeom>
          <a:noFill/>
          <a:ln w="57150">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10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Reporting</a:t>
            </a:r>
            <a:endParaRPr lang="en-US" dirty="0"/>
          </a:p>
        </p:txBody>
      </p:sp>
      <p:sp>
        <p:nvSpPr>
          <p:cNvPr id="3" name="Content Placeholder 2"/>
          <p:cNvSpPr>
            <a:spLocks noGrp="1"/>
          </p:cNvSpPr>
          <p:nvPr>
            <p:ph idx="1"/>
          </p:nvPr>
        </p:nvSpPr>
        <p:spPr>
          <a:xfrm>
            <a:off x="838200" y="1825625"/>
            <a:ext cx="10515600" cy="4370638"/>
          </a:xfrm>
        </p:spPr>
        <p:txBody>
          <a:bodyPr>
            <a:normAutofit fontScale="92500" lnSpcReduction="20000"/>
          </a:bodyPr>
          <a:lstStyle/>
          <a:p>
            <a:r>
              <a:rPr lang="en-US" dirty="0" smtClean="0"/>
              <a:t>Transparent data reporting is a priority for stakeholders.</a:t>
            </a:r>
          </a:p>
          <a:p>
            <a:r>
              <a:rPr lang="en-US" dirty="0" smtClean="0"/>
              <a:t>In addition to data on test results and graduation rates, ESSA’s new data reporting requirements include:</a:t>
            </a:r>
          </a:p>
          <a:p>
            <a:pPr lvl="1"/>
            <a:r>
              <a:rPr lang="en-US" dirty="0" smtClean="0"/>
              <a:t>Equitable access to educators.</a:t>
            </a:r>
          </a:p>
          <a:p>
            <a:pPr lvl="1"/>
            <a:r>
              <a:rPr lang="en-US" dirty="0" smtClean="0"/>
              <a:t>Discipline disparities.</a:t>
            </a:r>
          </a:p>
          <a:p>
            <a:pPr lvl="1"/>
            <a:r>
              <a:rPr lang="en-US" dirty="0" smtClean="0"/>
              <a:t>Preschool enrollment.</a:t>
            </a:r>
          </a:p>
          <a:p>
            <a:pPr lvl="1"/>
            <a:r>
              <a:rPr lang="en-US" dirty="0" smtClean="0"/>
              <a:t>Rigorous course-taking, college-going, and college credit accumulation.</a:t>
            </a:r>
          </a:p>
          <a:p>
            <a:pPr lvl="1"/>
            <a:r>
              <a:rPr lang="en-US" dirty="0" smtClean="0"/>
              <a:t>Fiscal transparency.</a:t>
            </a:r>
          </a:p>
          <a:p>
            <a:r>
              <a:rPr lang="en-US" dirty="0" smtClean="0"/>
              <a:t>Data for foster care students and students experiencing homelessness added in some areas.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12</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68136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Report Card Updates</a:t>
            </a:r>
            <a:endParaRPr lang="en-US" dirty="0"/>
          </a:p>
        </p:txBody>
      </p:sp>
      <p:sp>
        <p:nvSpPr>
          <p:cNvPr id="3" name="Content Placeholder 2"/>
          <p:cNvSpPr>
            <a:spLocks noGrp="1"/>
          </p:cNvSpPr>
          <p:nvPr>
            <p:ph idx="1"/>
          </p:nvPr>
        </p:nvSpPr>
        <p:spPr>
          <a:xfrm>
            <a:off x="838200" y="1825625"/>
            <a:ext cx="3707273" cy="4351338"/>
          </a:xfrm>
        </p:spPr>
        <p:txBody>
          <a:bodyPr>
            <a:normAutofit/>
          </a:bodyPr>
          <a:lstStyle/>
          <a:p>
            <a:pPr marL="0" indent="0">
              <a:buNone/>
            </a:pPr>
            <a:r>
              <a:rPr lang="en-US" sz="3200" dirty="0" smtClean="0"/>
              <a:t>In December, navigation shifted to question-based, which was preferred by users during outreach.</a:t>
            </a:r>
            <a:endParaRPr lang="en-US" sz="3200"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13</a:t>
            </a:fld>
            <a:endParaRPr lang="en-US" dirty="0"/>
          </a:p>
        </p:txBody>
      </p:sp>
      <p:sp>
        <p:nvSpPr>
          <p:cNvPr id="10" name="U-Turn Arrow 9"/>
          <p:cNvSpPr/>
          <p:nvPr/>
        </p:nvSpPr>
        <p:spPr>
          <a:xfrm rot="10800000" flipH="1">
            <a:off x="7714921" y="5448758"/>
            <a:ext cx="952107" cy="907592"/>
          </a:xfrm>
          <a:prstGeom prst="uturnArrow">
            <a:avLst>
              <a:gd name="adj1" fmla="val 24038"/>
              <a:gd name="adj2" fmla="val 23515"/>
              <a:gd name="adj3" fmla="val 42143"/>
              <a:gd name="adj4" fmla="val 4153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4551975" y="1536445"/>
            <a:ext cx="3043372" cy="4541594"/>
            <a:chOff x="298341" y="1481713"/>
            <a:chExt cx="3043372" cy="4541594"/>
          </a:xfrm>
        </p:grpSpPr>
        <p:pic>
          <p:nvPicPr>
            <p:cNvPr id="13" name="Picture 12"/>
            <p:cNvPicPr/>
            <p:nvPr/>
          </p:nvPicPr>
          <p:blipFill rotWithShape="1">
            <a:blip r:embed="rId2">
              <a:extLst>
                <a:ext uri="{28A0092B-C50C-407E-A947-70E740481C1C}">
                  <a14:useLocalDpi xmlns:a14="http://schemas.microsoft.com/office/drawing/2010/main" val="0"/>
                </a:ext>
              </a:extLst>
            </a:blip>
            <a:srcRect b="50517"/>
            <a:stretch/>
          </p:blipFill>
          <p:spPr>
            <a:xfrm>
              <a:off x="298341" y="1758063"/>
              <a:ext cx="3043372" cy="4265244"/>
            </a:xfrm>
            <a:prstGeom prst="rect">
              <a:avLst/>
            </a:prstGeom>
          </p:spPr>
        </p:pic>
        <p:pic>
          <p:nvPicPr>
            <p:cNvPr id="14" name="Picture 13"/>
            <p:cNvPicPr>
              <a:picLocks noChangeAspect="1"/>
            </p:cNvPicPr>
            <p:nvPr/>
          </p:nvPicPr>
          <p:blipFill>
            <a:blip r:embed="rId3"/>
            <a:stretch>
              <a:fillRect/>
            </a:stretch>
          </p:blipFill>
          <p:spPr>
            <a:xfrm>
              <a:off x="426564" y="1481713"/>
              <a:ext cx="2787976" cy="450996"/>
            </a:xfrm>
            <a:prstGeom prst="rect">
              <a:avLst/>
            </a:prstGeom>
          </p:spPr>
        </p:pic>
      </p:grpSp>
      <p:grpSp>
        <p:nvGrpSpPr>
          <p:cNvPr id="9" name="Group 8"/>
          <p:cNvGrpSpPr/>
          <p:nvPr/>
        </p:nvGrpSpPr>
        <p:grpSpPr>
          <a:xfrm>
            <a:off x="8801753" y="1536445"/>
            <a:ext cx="3048095" cy="4491827"/>
            <a:chOff x="8786602" y="1586212"/>
            <a:chExt cx="3048095" cy="4491827"/>
          </a:xfrm>
        </p:grpSpPr>
        <p:pic>
          <p:nvPicPr>
            <p:cNvPr id="11" name="Picture 10"/>
            <p:cNvPicPr/>
            <p:nvPr/>
          </p:nvPicPr>
          <p:blipFill rotWithShape="1">
            <a:blip r:embed="rId2">
              <a:extLst>
                <a:ext uri="{28A0092B-C50C-407E-A947-70E740481C1C}">
                  <a14:useLocalDpi xmlns:a14="http://schemas.microsoft.com/office/drawing/2010/main" val="0"/>
                </a:ext>
              </a:extLst>
            </a:blip>
            <a:srcRect t="50004"/>
            <a:stretch/>
          </p:blipFill>
          <p:spPr>
            <a:xfrm>
              <a:off x="8786602" y="1586212"/>
              <a:ext cx="3048095" cy="4316342"/>
            </a:xfrm>
            <a:prstGeom prst="rect">
              <a:avLst/>
            </a:prstGeom>
          </p:spPr>
        </p:pic>
        <p:pic>
          <p:nvPicPr>
            <p:cNvPr id="15" name="Picture 14"/>
            <p:cNvPicPr>
              <a:picLocks noChangeAspect="1"/>
            </p:cNvPicPr>
            <p:nvPr/>
          </p:nvPicPr>
          <p:blipFill rotWithShape="1">
            <a:blip r:embed="rId4"/>
            <a:srcRect t="92562"/>
            <a:stretch/>
          </p:blipFill>
          <p:spPr>
            <a:xfrm>
              <a:off x="8913775" y="5700803"/>
              <a:ext cx="2803743" cy="377236"/>
            </a:xfrm>
            <a:prstGeom prst="rect">
              <a:avLst/>
            </a:prstGeom>
          </p:spPr>
        </p:pic>
      </p:grpSp>
    </p:spTree>
    <p:extLst>
      <p:ext uri="{BB962C8B-B14F-4D97-AF65-F5344CB8AC3E}">
        <p14:creationId xmlns:p14="http://schemas.microsoft.com/office/powerpoint/2010/main" val="408362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Minnesota Report Card: My School Redesign</a:t>
            </a:r>
            <a:endParaRPr lang="en-US" dirty="0"/>
          </a:p>
        </p:txBody>
      </p:sp>
      <p:pic>
        <p:nvPicPr>
          <p:cNvPr id="10" name="Content Placeholder 9"/>
          <p:cNvPicPr>
            <a:picLocks noGrp="1" noChangeAspect="1"/>
          </p:cNvPicPr>
          <p:nvPr>
            <p:ph sz="half" idx="1"/>
          </p:nvPr>
        </p:nvPicPr>
        <p:blipFill>
          <a:blip r:embed="rId2"/>
          <a:stretch>
            <a:fillRect/>
          </a:stretch>
        </p:blipFill>
        <p:spPr>
          <a:xfrm>
            <a:off x="1829281" y="1593850"/>
            <a:ext cx="3136270" cy="4492625"/>
          </a:xfrm>
          <a:prstGeom prst="rect">
            <a:avLst/>
          </a:prstGeom>
        </p:spPr>
      </p:pic>
      <p:sp>
        <p:nvSpPr>
          <p:cNvPr id="9" name="Content Placeholder 8"/>
          <p:cNvSpPr>
            <a:spLocks noGrp="1"/>
          </p:cNvSpPr>
          <p:nvPr>
            <p:ph sz="half" idx="2"/>
          </p:nvPr>
        </p:nvSpPr>
        <p:spPr/>
        <p:txBody>
          <a:bodyPr/>
          <a:lstStyle/>
          <a:p>
            <a:r>
              <a:rPr lang="en-US" dirty="0" smtClean="0"/>
              <a:t>At a glance summary of a school.</a:t>
            </a:r>
          </a:p>
          <a:p>
            <a:r>
              <a:rPr lang="en-US" dirty="0" smtClean="0"/>
              <a:t>Principal’s message.</a:t>
            </a:r>
          </a:p>
          <a:p>
            <a:r>
              <a:rPr lang="en-US" dirty="0" smtClean="0"/>
              <a:t>Information about student perceptions, attendance, achievement, and graduation rates.</a:t>
            </a:r>
          </a:p>
          <a:p>
            <a:endParaRPr lang="en-US" dirty="0" smtClean="0"/>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73255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Minnesota Report Card: My School Redesign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78BE21"/>
                </a:solidFill>
                <a:effectLst/>
                <a:uLnTx/>
                <a:uFillTx/>
                <a:latin typeface="Calibri"/>
                <a:ea typeface="+mn-ea"/>
                <a:cs typeface="+mn-cs"/>
              </a:rPr>
              <a:t>|</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003865"/>
                </a:solidFill>
                <a:effectLst/>
                <a:uLnTx/>
                <a:uFillTx/>
                <a:latin typeface="Calibri"/>
                <a:ea typeface="+mn-ea"/>
                <a:cs typeface="+mn-cs"/>
              </a:rPr>
              <a:t>education.state.mn.us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926432" y="1406458"/>
            <a:ext cx="10427367" cy="5338242"/>
          </a:xfrm>
          <a:prstGeom prst="rect">
            <a:avLst/>
          </a:prstGeom>
        </p:spPr>
      </p:pic>
    </p:spTree>
    <p:extLst>
      <p:ext uri="{BB962C8B-B14F-4D97-AF65-F5344CB8AC3E}">
        <p14:creationId xmlns:p14="http://schemas.microsoft.com/office/powerpoint/2010/main" val="65064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7405"/>
          <a:stretch/>
        </p:blipFill>
        <p:spPr>
          <a:xfrm>
            <a:off x="2542526" y="1042765"/>
            <a:ext cx="7416121" cy="2798756"/>
          </a:xfrm>
          <a:prstGeom prst="rect">
            <a:avLst/>
          </a:prstGeom>
        </p:spPr>
      </p:pic>
      <p:sp>
        <p:nvSpPr>
          <p:cNvPr id="2" name="Rectangle 1"/>
          <p:cNvSpPr/>
          <p:nvPr/>
        </p:nvSpPr>
        <p:spPr>
          <a:xfrm>
            <a:off x="-88232" y="5045825"/>
            <a:ext cx="12192000" cy="1812175"/>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96253" y="5351747"/>
            <a:ext cx="12007515" cy="646331"/>
          </a:xfrm>
          <a:prstGeom prst="rect">
            <a:avLst/>
          </a:prstGeom>
        </p:spPr>
        <p:txBody>
          <a:bodyPr wrap="square">
            <a:spAutoFit/>
          </a:bodyPr>
          <a:lstStyle/>
          <a:p>
            <a:pPr algn="ctr"/>
            <a:r>
              <a:rPr lang="en-US" sz="3600" b="1" dirty="0" smtClean="0"/>
              <a:t>Reporting. Recognition. Accountability and Support.</a:t>
            </a:r>
            <a:endParaRPr lang="en-US" sz="3600" dirty="0"/>
          </a:p>
        </p:txBody>
      </p:sp>
      <p:cxnSp>
        <p:nvCxnSpPr>
          <p:cNvPr id="5" name="Straight Connector 4"/>
          <p:cNvCxnSpPr/>
          <p:nvPr/>
        </p:nvCxnSpPr>
        <p:spPr>
          <a:xfrm>
            <a:off x="0" y="4995950"/>
            <a:ext cx="12192000" cy="0"/>
          </a:xfrm>
          <a:prstGeom prst="line">
            <a:avLst/>
          </a:prstGeom>
          <a:ln w="28575">
            <a:solidFill>
              <a:srgbClr val="FFC845"/>
            </a:solidFill>
            <a:prstDash val="sys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201725" y="5386150"/>
            <a:ext cx="2489211" cy="577524"/>
          </a:xfrm>
          <a:prstGeom prst="roundRect">
            <a:avLst/>
          </a:prstGeom>
          <a:noFill/>
          <a:ln w="57150">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32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Schools</a:t>
            </a:r>
            <a:endParaRPr lang="en-US" dirty="0"/>
          </a:p>
        </p:txBody>
      </p:sp>
      <p:sp>
        <p:nvSpPr>
          <p:cNvPr id="3" name="Content Placeholder 2"/>
          <p:cNvSpPr>
            <a:spLocks noGrp="1"/>
          </p:cNvSpPr>
          <p:nvPr>
            <p:ph idx="1"/>
          </p:nvPr>
        </p:nvSpPr>
        <p:spPr/>
        <p:txBody>
          <a:bodyPr/>
          <a:lstStyle/>
          <a:p>
            <a:r>
              <a:rPr lang="en-US" dirty="0" smtClean="0"/>
              <a:t>In August 2018, 526 schools were recognized using the accountability indicators.</a:t>
            </a:r>
          </a:p>
          <a:p>
            <a:r>
              <a:rPr lang="en-US" dirty="0" smtClean="0"/>
              <a:t>We will continue expanding our recognition system to include other measures, such as school readiness, well-rounded education or career &amp; college readiness.</a:t>
            </a:r>
          </a:p>
          <a:p>
            <a:r>
              <a:rPr lang="en-US" dirty="0" smtClean="0"/>
              <a:t>Schools can be recognized in multiple areas (“Badging” approach).</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992367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478" y="299085"/>
            <a:ext cx="1510117" cy="302023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340" y="299085"/>
            <a:ext cx="1534424" cy="30841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478" y="3593695"/>
            <a:ext cx="1573568" cy="308419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340" y="3593695"/>
            <a:ext cx="1524313" cy="308419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1129" y="3593695"/>
            <a:ext cx="1542097" cy="308419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1129" y="299085"/>
            <a:ext cx="1542097" cy="3084194"/>
          </a:xfrm>
          <a:prstGeom prst="rect">
            <a:avLst/>
          </a:prstGeom>
        </p:spPr>
      </p:pic>
      <p:sp>
        <p:nvSpPr>
          <p:cNvPr id="13" name="Rectangle 12"/>
          <p:cNvSpPr/>
          <p:nvPr/>
        </p:nvSpPr>
        <p:spPr>
          <a:xfrm>
            <a:off x="0" y="-4156"/>
            <a:ext cx="2842953"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0821" y="299085"/>
            <a:ext cx="2161309" cy="1815882"/>
          </a:xfrm>
          <a:prstGeom prst="rect">
            <a:avLst/>
          </a:prstGeom>
          <a:noFill/>
        </p:spPr>
        <p:txBody>
          <a:bodyPr wrap="square" rtlCol="0">
            <a:spAutoFit/>
          </a:bodyPr>
          <a:lstStyle/>
          <a:p>
            <a:r>
              <a:rPr lang="en-US" sz="2800" b="1" dirty="0">
                <a:solidFill>
                  <a:srgbClr val="003865"/>
                </a:solidFill>
              </a:rPr>
              <a:t>Initial </a:t>
            </a:r>
            <a:r>
              <a:rPr lang="en-US" sz="2800" b="1" dirty="0" smtClean="0">
                <a:solidFill>
                  <a:srgbClr val="003865"/>
                </a:solidFill>
              </a:rPr>
              <a:t>Six </a:t>
            </a:r>
            <a:r>
              <a:rPr lang="en-US" sz="2800" b="1" dirty="0">
                <a:solidFill>
                  <a:srgbClr val="003865"/>
                </a:solidFill>
              </a:rPr>
              <a:t>North Star Recognition Badges</a:t>
            </a:r>
          </a:p>
        </p:txBody>
      </p:sp>
    </p:spTree>
    <p:extLst>
      <p:ext uri="{BB962C8B-B14F-4D97-AF65-F5344CB8AC3E}">
        <p14:creationId xmlns:p14="http://schemas.microsoft.com/office/powerpoint/2010/main" val="3616674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Upcoming School Recognition Options</a:t>
            </a:r>
            <a:endParaRPr lang="en-US" dirty="0"/>
          </a:p>
        </p:txBody>
      </p:sp>
      <p:sp>
        <p:nvSpPr>
          <p:cNvPr id="3" name="Content Placeholder 2"/>
          <p:cNvSpPr>
            <a:spLocks noGrp="1"/>
          </p:cNvSpPr>
          <p:nvPr>
            <p:ph idx="1"/>
          </p:nvPr>
        </p:nvSpPr>
        <p:spPr/>
        <p:txBody>
          <a:bodyPr>
            <a:normAutofit/>
          </a:bodyPr>
          <a:lstStyle/>
          <a:p>
            <a:r>
              <a:rPr lang="en-US" dirty="0" smtClean="0"/>
              <a:t>High school student access to, and proportionate participation in, a </a:t>
            </a:r>
            <a:r>
              <a:rPr lang="en-US" b="1" dirty="0" smtClean="0"/>
              <a:t>well-rounded educational experience</a:t>
            </a:r>
            <a:r>
              <a:rPr lang="en-US" dirty="0" smtClean="0"/>
              <a:t>.</a:t>
            </a:r>
          </a:p>
          <a:p>
            <a:pPr lvl="1"/>
            <a:r>
              <a:rPr lang="en-US" dirty="0" smtClean="0"/>
              <a:t>Arts, Career and Technical Education (CTE), Health and Physical Education, Social Studies, Science, Technology, Engineering and Mathematics (STEM), World Languages</a:t>
            </a:r>
          </a:p>
          <a:p>
            <a:r>
              <a:rPr lang="en-US" dirty="0" smtClean="0"/>
              <a:t>High school </a:t>
            </a:r>
            <a:r>
              <a:rPr lang="en-US" b="1" dirty="0" smtClean="0"/>
              <a:t>career and college readiness</a:t>
            </a:r>
            <a:r>
              <a:rPr lang="en-US" dirty="0" smtClean="0"/>
              <a:t>:</a:t>
            </a:r>
          </a:p>
          <a:p>
            <a:pPr lvl="1"/>
            <a:r>
              <a:rPr lang="en-US" dirty="0" smtClean="0"/>
              <a:t>9</a:t>
            </a:r>
            <a:r>
              <a:rPr lang="en-US" baseline="30000" dirty="0" smtClean="0"/>
              <a:t>th</a:t>
            </a:r>
            <a:r>
              <a:rPr lang="en-US" dirty="0" smtClean="0"/>
              <a:t> grade credit completion rates, participation in rigorous high school courses, CTE concentrators, need for developmental education in college, college completion, graduates earning a livable wage</a:t>
            </a:r>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19</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320855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Every Students Succeeds Act (ESSA) State Plan Development Process</a:t>
            </a:r>
          </a:p>
          <a:p>
            <a:r>
              <a:rPr lang="en-US" dirty="0" smtClean="0"/>
              <a:t>Vision and Priorities from Stakeholders</a:t>
            </a:r>
          </a:p>
          <a:p>
            <a:r>
              <a:rPr lang="en-US" dirty="0" smtClean="0"/>
              <a:t>World’s Best Workforce (WBWF)</a:t>
            </a:r>
          </a:p>
          <a:p>
            <a:r>
              <a:rPr lang="en-US" dirty="0" smtClean="0"/>
              <a:t>North Star</a:t>
            </a:r>
          </a:p>
          <a:p>
            <a:pPr lvl="1"/>
            <a:r>
              <a:rPr lang="en-US" dirty="0" smtClean="0"/>
              <a:t>Data Reporting</a:t>
            </a:r>
          </a:p>
          <a:p>
            <a:pPr lvl="1"/>
            <a:r>
              <a:rPr lang="en-US" dirty="0" smtClean="0"/>
              <a:t>School Recognition</a:t>
            </a:r>
          </a:p>
          <a:p>
            <a:pPr lvl="1"/>
            <a:r>
              <a:rPr lang="en-US" dirty="0" smtClean="0"/>
              <a:t>Accountability and Support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390082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Recognition Ideas from Stakeholders</a:t>
            </a:r>
            <a:endParaRPr lang="en-US" dirty="0"/>
          </a:p>
        </p:txBody>
      </p:sp>
      <p:sp>
        <p:nvSpPr>
          <p:cNvPr id="3" name="Content Placeholder 2"/>
          <p:cNvSpPr>
            <a:spLocks noGrp="1"/>
          </p:cNvSpPr>
          <p:nvPr>
            <p:ph idx="1"/>
          </p:nvPr>
        </p:nvSpPr>
        <p:spPr/>
        <p:txBody>
          <a:bodyPr>
            <a:normAutofit/>
          </a:bodyPr>
          <a:lstStyle/>
          <a:p>
            <a:r>
              <a:rPr lang="en-US" sz="2800" dirty="0"/>
              <a:t>Improvement Over Time. </a:t>
            </a:r>
          </a:p>
          <a:p>
            <a:r>
              <a:rPr lang="en-US" sz="2800" dirty="0" smtClean="0"/>
              <a:t>Ready for Kindergarten.</a:t>
            </a:r>
          </a:p>
          <a:p>
            <a:r>
              <a:rPr lang="en-US" sz="2800" dirty="0" smtClean="0"/>
              <a:t>Safe, Happy, and Healthy.</a:t>
            </a:r>
          </a:p>
          <a:p>
            <a:r>
              <a:rPr lang="en-US" sz="2800" dirty="0" smtClean="0"/>
              <a:t>Credit and Dropout Recovery.</a:t>
            </a:r>
          </a:p>
          <a:p>
            <a:r>
              <a:rPr lang="en-US" sz="2800" dirty="0" smtClean="0"/>
              <a:t>Support Staff.</a:t>
            </a:r>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3426745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7405"/>
          <a:stretch/>
        </p:blipFill>
        <p:spPr>
          <a:xfrm>
            <a:off x="2542526" y="1042765"/>
            <a:ext cx="7416121" cy="2798756"/>
          </a:xfrm>
          <a:prstGeom prst="rect">
            <a:avLst/>
          </a:prstGeom>
        </p:spPr>
      </p:pic>
      <p:sp>
        <p:nvSpPr>
          <p:cNvPr id="2" name="Rectangle 1"/>
          <p:cNvSpPr/>
          <p:nvPr/>
        </p:nvSpPr>
        <p:spPr>
          <a:xfrm>
            <a:off x="-88232" y="5045825"/>
            <a:ext cx="12192000" cy="1812175"/>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p:cNvSpPr/>
          <p:nvPr/>
        </p:nvSpPr>
        <p:spPr>
          <a:xfrm>
            <a:off x="96253" y="5351747"/>
            <a:ext cx="12007515" cy="646331"/>
          </a:xfrm>
          <a:prstGeom prst="rect">
            <a:avLst/>
          </a:prstGeom>
        </p:spPr>
        <p:txBody>
          <a:bodyPr wrap="square">
            <a:spAutoFit/>
          </a:bodyPr>
          <a:lstStyle/>
          <a:p>
            <a:pPr algn="ctr"/>
            <a:r>
              <a:rPr lang="en-US" sz="3600" b="1" dirty="0" smtClean="0"/>
              <a:t>Reporting. Recognition. Accountability and Support.</a:t>
            </a:r>
            <a:endParaRPr lang="en-US" sz="3600" dirty="0"/>
          </a:p>
        </p:txBody>
      </p:sp>
      <p:cxnSp>
        <p:nvCxnSpPr>
          <p:cNvPr id="5" name="Straight Connector 4"/>
          <p:cNvCxnSpPr/>
          <p:nvPr/>
        </p:nvCxnSpPr>
        <p:spPr>
          <a:xfrm>
            <a:off x="0" y="4995950"/>
            <a:ext cx="12192000" cy="0"/>
          </a:xfrm>
          <a:prstGeom prst="line">
            <a:avLst/>
          </a:prstGeom>
          <a:ln w="28575">
            <a:solidFill>
              <a:srgbClr val="FFC845"/>
            </a:solidFill>
            <a:prstDash val="sysDash"/>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644135" y="5374388"/>
            <a:ext cx="5448981" cy="623690"/>
          </a:xfrm>
          <a:prstGeom prst="roundRect">
            <a:avLst/>
          </a:prstGeom>
          <a:noFill/>
          <a:ln w="57150">
            <a:solidFill>
              <a:srgbClr val="78B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687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Star – Accountability &amp; Support</a:t>
            </a:r>
            <a:endParaRPr lang="en-US" dirty="0"/>
          </a:p>
        </p:txBody>
      </p:sp>
      <p:sp>
        <p:nvSpPr>
          <p:cNvPr id="3" name="Content Placeholder 2"/>
          <p:cNvSpPr>
            <a:spLocks noGrp="1"/>
          </p:cNvSpPr>
          <p:nvPr>
            <p:ph idx="1"/>
          </p:nvPr>
        </p:nvSpPr>
        <p:spPr/>
        <p:txBody>
          <a:bodyPr/>
          <a:lstStyle/>
          <a:p>
            <a:r>
              <a:rPr lang="en-US" dirty="0"/>
              <a:t>Identifies </a:t>
            </a:r>
            <a:r>
              <a:rPr lang="en-US" b="1" dirty="0"/>
              <a:t>districts</a:t>
            </a:r>
            <a:r>
              <a:rPr lang="en-US" dirty="0"/>
              <a:t> for support under the state’s </a:t>
            </a:r>
            <a:r>
              <a:rPr lang="en-US" b="1" dirty="0"/>
              <a:t>World’s Best Workforce </a:t>
            </a:r>
            <a:r>
              <a:rPr lang="en-US" dirty="0"/>
              <a:t>law.</a:t>
            </a:r>
          </a:p>
          <a:p>
            <a:r>
              <a:rPr lang="en-US" dirty="0" smtClean="0"/>
              <a:t>Identifies </a:t>
            </a:r>
            <a:r>
              <a:rPr lang="en-US" b="1" dirty="0" smtClean="0"/>
              <a:t>schools</a:t>
            </a:r>
            <a:r>
              <a:rPr lang="en-US" dirty="0" smtClean="0"/>
              <a:t> for support under the federal </a:t>
            </a:r>
            <a:r>
              <a:rPr lang="en-US" b="1" dirty="0" smtClean="0"/>
              <a:t>Every Student Succeeds Act (ESSA)</a:t>
            </a:r>
            <a:r>
              <a:rPr lang="en-US" dirty="0" smtClean="0"/>
              <a:t>.</a:t>
            </a:r>
          </a:p>
          <a:p>
            <a:r>
              <a:rPr lang="en-US" dirty="0" smtClean="0"/>
              <a:t>Uses </a:t>
            </a:r>
            <a:r>
              <a:rPr lang="en-US" b="1" dirty="0"/>
              <a:t>several indicators</a:t>
            </a:r>
            <a:r>
              <a:rPr lang="en-US" dirty="0"/>
              <a:t> grouped into </a:t>
            </a:r>
            <a:r>
              <a:rPr lang="en-US" b="1" dirty="0"/>
              <a:t>three </a:t>
            </a:r>
            <a:r>
              <a:rPr lang="en-US" b="1" dirty="0" smtClean="0"/>
              <a:t>stages</a:t>
            </a:r>
            <a:r>
              <a:rPr lang="en-US" dirty="0" smtClean="0"/>
              <a:t> to prioritize for different </a:t>
            </a:r>
            <a:r>
              <a:rPr lang="en-US" b="1" dirty="0" smtClean="0"/>
              <a:t>levels of support</a:t>
            </a:r>
            <a:r>
              <a:rPr lang="en-US" dirty="0" smtClean="0"/>
              <a:t>.</a:t>
            </a:r>
          </a:p>
          <a:p>
            <a:r>
              <a:rPr lang="en-US" dirty="0" smtClean="0"/>
              <a:t>Keeps </a:t>
            </a:r>
            <a:r>
              <a:rPr lang="en-US" b="1" dirty="0" smtClean="0"/>
              <a:t>indicators</a:t>
            </a:r>
            <a:r>
              <a:rPr lang="en-US" dirty="0" smtClean="0"/>
              <a:t> separate and simple.</a:t>
            </a:r>
          </a:p>
          <a:p>
            <a:r>
              <a:rPr lang="en-US" dirty="0" smtClean="0"/>
              <a:t>Maintains a focus on </a:t>
            </a:r>
            <a:r>
              <a:rPr lang="en-US" b="1" dirty="0" smtClean="0"/>
              <a:t>student groups</a:t>
            </a:r>
            <a:r>
              <a:rPr lang="en-US" dirty="0" smtClean="0"/>
              <a:t>.</a:t>
            </a:r>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414627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Prioritizing for Support</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
        <p:nvSpPr>
          <p:cNvPr id="6" name="Footer Placeholder 5" hidden="1"/>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grpSp>
        <p:nvGrpSpPr>
          <p:cNvPr id="11" name="Group 10" descr="Shapes showing the intersection of Title I schools and schools that ESSA provides the resources to support within the larger pool of all schools." title="Support shapes"/>
          <p:cNvGrpSpPr/>
          <p:nvPr/>
        </p:nvGrpSpPr>
        <p:grpSpPr>
          <a:xfrm>
            <a:off x="6096000" y="1348845"/>
            <a:ext cx="5820833" cy="5190067"/>
            <a:chOff x="3442252" y="1422400"/>
            <a:chExt cx="5820833" cy="5190067"/>
          </a:xfrm>
        </p:grpSpPr>
        <p:sp>
          <p:nvSpPr>
            <p:cNvPr id="8" name="Oval 7"/>
            <p:cNvSpPr/>
            <p:nvPr/>
          </p:nvSpPr>
          <p:spPr>
            <a:xfrm>
              <a:off x="3442252" y="1422400"/>
              <a:ext cx="5820833" cy="5190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45" b="1" dirty="0" smtClean="0">
                <a:solidFill>
                  <a:schemeClr val="bg1"/>
                </a:solidFill>
              </a:endParaRPr>
            </a:p>
            <a:p>
              <a:r>
                <a:rPr lang="en-US" sz="2445" b="1" dirty="0" smtClean="0">
                  <a:solidFill>
                    <a:schemeClr val="bg1"/>
                  </a:solidFill>
                </a:rPr>
                <a:t>All districts and charters (~500)</a:t>
              </a:r>
              <a:endParaRPr lang="en-US" sz="2445" b="1" dirty="0">
                <a:solidFill>
                  <a:schemeClr val="bg1"/>
                </a:solidFill>
              </a:endParaRPr>
            </a:p>
          </p:txBody>
        </p:sp>
        <p:sp>
          <p:nvSpPr>
            <p:cNvPr id="10" name="Oval 9"/>
            <p:cNvSpPr/>
            <p:nvPr/>
          </p:nvSpPr>
          <p:spPr>
            <a:xfrm>
              <a:off x="5844208" y="3474508"/>
              <a:ext cx="2601149" cy="2443256"/>
            </a:xfrm>
            <a:prstGeom prst="ellipse">
              <a:avLst/>
            </a:prstGeom>
            <a:solidFill>
              <a:schemeClr val="accent2">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smtClean="0">
                  <a:solidFill>
                    <a:schemeClr val="tx2"/>
                  </a:solidFill>
                </a:rPr>
                <a:t>50 Districts and charters that are prioritized for support</a:t>
              </a:r>
              <a:endParaRPr lang="en-US" sz="2445" b="1" dirty="0">
                <a:solidFill>
                  <a:schemeClr val="tx2"/>
                </a:solidFill>
              </a:endParaRPr>
            </a:p>
          </p:txBody>
        </p:sp>
      </p:grpSp>
      <p:grpSp>
        <p:nvGrpSpPr>
          <p:cNvPr id="12" name="Group 11" descr="Shapes showing the intersection of Title I schools and schools that ESSA provides the resources to support within the larger pool of all schools." title="Support shapes"/>
          <p:cNvGrpSpPr/>
          <p:nvPr/>
        </p:nvGrpSpPr>
        <p:grpSpPr>
          <a:xfrm>
            <a:off x="223128" y="1348844"/>
            <a:ext cx="5820833" cy="5190067"/>
            <a:chOff x="3331634" y="1422400"/>
            <a:chExt cx="5820833" cy="5190067"/>
          </a:xfrm>
        </p:grpSpPr>
        <p:sp>
          <p:nvSpPr>
            <p:cNvPr id="13" name="Oval 12"/>
            <p:cNvSpPr/>
            <p:nvPr/>
          </p:nvSpPr>
          <p:spPr>
            <a:xfrm>
              <a:off x="3331634" y="1422400"/>
              <a:ext cx="5820833" cy="5190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45" b="1" dirty="0">
                  <a:solidFill>
                    <a:schemeClr val="bg1"/>
                  </a:solidFill>
                </a:rPr>
                <a:t>All Schools</a:t>
              </a:r>
            </a:p>
          </p:txBody>
        </p:sp>
        <p:sp>
          <p:nvSpPr>
            <p:cNvPr id="14" name="Oval 13"/>
            <p:cNvSpPr/>
            <p:nvPr/>
          </p:nvSpPr>
          <p:spPr>
            <a:xfrm>
              <a:off x="3532717" y="2616200"/>
              <a:ext cx="3774017" cy="3522133"/>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solidFill>
                    <a:schemeClr val="bg1"/>
                  </a:solidFill>
                </a:rPr>
                <a:t>Title I Schools</a:t>
              </a:r>
            </a:p>
          </p:txBody>
        </p:sp>
        <p:sp>
          <p:nvSpPr>
            <p:cNvPr id="15" name="Oval 14"/>
            <p:cNvSpPr/>
            <p:nvPr/>
          </p:nvSpPr>
          <p:spPr>
            <a:xfrm>
              <a:off x="5808134" y="3474508"/>
              <a:ext cx="2637223" cy="1965593"/>
            </a:xfrm>
            <a:prstGeom prst="ellipse">
              <a:avLst/>
            </a:prstGeom>
            <a:solidFill>
              <a:schemeClr val="accent2">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solidFill>
                    <a:schemeClr val="tx2"/>
                  </a:solidFill>
                </a:rPr>
                <a:t>Schools ESSA Provides the Resources to Support</a:t>
              </a:r>
            </a:p>
          </p:txBody>
        </p:sp>
      </p:grpSp>
    </p:spTree>
    <p:extLst>
      <p:ext uri="{BB962C8B-B14F-4D97-AF65-F5344CB8AC3E}">
        <p14:creationId xmlns:p14="http://schemas.microsoft.com/office/powerpoint/2010/main" val="2764974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Indicators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24</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grpSp>
        <p:nvGrpSpPr>
          <p:cNvPr id="10" name="Group 9" descr="A list of the indicators in the accountability system." title="Indicator list"/>
          <p:cNvGrpSpPr/>
          <p:nvPr/>
        </p:nvGrpSpPr>
        <p:grpSpPr>
          <a:xfrm>
            <a:off x="393291" y="1360317"/>
            <a:ext cx="11372645" cy="5463526"/>
            <a:chOff x="393291" y="1360317"/>
            <a:chExt cx="11372645" cy="5463526"/>
          </a:xfrm>
        </p:grpSpPr>
        <p:sp>
          <p:nvSpPr>
            <p:cNvPr id="11" name="Rounded Rectangle 10"/>
            <p:cNvSpPr/>
            <p:nvPr/>
          </p:nvSpPr>
          <p:spPr>
            <a:xfrm>
              <a:off x="393291" y="1360317"/>
              <a:ext cx="11372645" cy="106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102" algn="ctr"/>
              <a:r>
                <a:rPr lang="en-US" sz="2445" b="1" dirty="0"/>
                <a:t>Academic Achievement</a:t>
              </a:r>
              <a:endParaRPr lang="en-US" sz="2445" dirty="0"/>
            </a:p>
            <a:p>
              <a:pPr marL="1270102"/>
              <a:r>
                <a:rPr lang="en-US" sz="2000" dirty="0"/>
                <a:t>The number of students at the “Meets Standards” or “Exceeds Standards” achievement levels divided by all students in tested grades. Calculated separately for </a:t>
              </a:r>
              <a:r>
                <a:rPr lang="en-US" sz="2000" b="1" dirty="0"/>
                <a:t>math</a:t>
              </a:r>
              <a:r>
                <a:rPr lang="en-US" sz="2000" dirty="0"/>
                <a:t> and </a:t>
              </a:r>
              <a:r>
                <a:rPr lang="en-US" sz="2000" b="1" dirty="0"/>
                <a:t>reading</a:t>
              </a:r>
              <a:r>
                <a:rPr lang="en-US" sz="2000" dirty="0"/>
                <a:t>.</a:t>
              </a:r>
            </a:p>
          </p:txBody>
        </p:sp>
        <p:sp>
          <p:nvSpPr>
            <p:cNvPr id="12" name="Rounded Rectangle 11"/>
            <p:cNvSpPr/>
            <p:nvPr/>
          </p:nvSpPr>
          <p:spPr>
            <a:xfrm>
              <a:off x="393291" y="2458737"/>
              <a:ext cx="11372645" cy="106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102" algn="ctr"/>
              <a:r>
                <a:rPr lang="en-US" sz="2445" b="1" dirty="0"/>
                <a:t>Progress Toward English Language Proficiency</a:t>
              </a:r>
              <a:endParaRPr lang="en-US" sz="2445" dirty="0"/>
            </a:p>
            <a:p>
              <a:pPr marL="1270102"/>
              <a:r>
                <a:rPr lang="en-US" sz="2000" dirty="0"/>
                <a:t>The average progress English learners made toward individual growth targets on the ACCESS for ELLs test.</a:t>
              </a:r>
            </a:p>
          </p:txBody>
        </p:sp>
        <p:sp>
          <p:nvSpPr>
            <p:cNvPr id="13" name="Rounded Rectangle 12"/>
            <p:cNvSpPr/>
            <p:nvPr/>
          </p:nvSpPr>
          <p:spPr>
            <a:xfrm>
              <a:off x="393291" y="3557157"/>
              <a:ext cx="11372645" cy="10698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102" algn="ctr"/>
              <a:r>
                <a:rPr lang="en-US" sz="2445" b="1" dirty="0">
                  <a:solidFill>
                    <a:schemeClr val="tx2"/>
                  </a:solidFill>
                </a:rPr>
                <a:t>Academic Progress</a:t>
              </a:r>
              <a:endParaRPr lang="en-US" sz="2445" dirty="0">
                <a:solidFill>
                  <a:schemeClr val="tx2"/>
                </a:solidFill>
              </a:endParaRPr>
            </a:p>
            <a:p>
              <a:pPr marL="1270102"/>
              <a:r>
                <a:rPr lang="en-US" sz="2000" dirty="0">
                  <a:solidFill>
                    <a:schemeClr val="tx2"/>
                  </a:solidFill>
                </a:rPr>
                <a:t>A score based on students’ achievement levels from one year to the next. Calculated separately for </a:t>
              </a:r>
              <a:r>
                <a:rPr lang="en-US" sz="2000" b="1" dirty="0">
                  <a:solidFill>
                    <a:schemeClr val="tx2"/>
                  </a:solidFill>
                </a:rPr>
                <a:t>math</a:t>
              </a:r>
              <a:r>
                <a:rPr lang="en-US" sz="2000" dirty="0">
                  <a:solidFill>
                    <a:schemeClr val="tx2"/>
                  </a:solidFill>
                </a:rPr>
                <a:t> and </a:t>
              </a:r>
              <a:r>
                <a:rPr lang="en-US" sz="2000" b="1" dirty="0">
                  <a:solidFill>
                    <a:schemeClr val="tx2"/>
                  </a:solidFill>
                </a:rPr>
                <a:t>reading</a:t>
              </a:r>
              <a:r>
                <a:rPr lang="en-US" sz="2000" dirty="0">
                  <a:solidFill>
                    <a:schemeClr val="tx2"/>
                  </a:solidFill>
                </a:rPr>
                <a:t>.</a:t>
              </a:r>
            </a:p>
          </p:txBody>
        </p:sp>
        <p:sp>
          <p:nvSpPr>
            <p:cNvPr id="14" name="Rounded Rectangle 13"/>
            <p:cNvSpPr/>
            <p:nvPr/>
          </p:nvSpPr>
          <p:spPr>
            <a:xfrm>
              <a:off x="393291" y="4655577"/>
              <a:ext cx="11372645" cy="106984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102" algn="ctr"/>
              <a:r>
                <a:rPr lang="en-US" sz="2445" b="1" dirty="0">
                  <a:solidFill>
                    <a:schemeClr val="tx2"/>
                  </a:solidFill>
                </a:rPr>
                <a:t>Graduation Rates</a:t>
              </a:r>
              <a:endParaRPr lang="en-US" sz="2445" dirty="0">
                <a:solidFill>
                  <a:schemeClr val="tx2"/>
                </a:solidFill>
              </a:endParaRPr>
            </a:p>
            <a:p>
              <a:pPr marL="1270102"/>
              <a:r>
                <a:rPr lang="en-US" sz="2000" dirty="0">
                  <a:solidFill>
                    <a:schemeClr val="tx2"/>
                  </a:solidFill>
                </a:rPr>
                <a:t>The percentage of students who graduated in four years and seven years.</a:t>
              </a:r>
            </a:p>
          </p:txBody>
        </p:sp>
        <p:sp>
          <p:nvSpPr>
            <p:cNvPr id="15" name="Rounded Rectangle 14"/>
            <p:cNvSpPr/>
            <p:nvPr/>
          </p:nvSpPr>
          <p:spPr>
            <a:xfrm>
              <a:off x="393291" y="5753995"/>
              <a:ext cx="11372645" cy="10698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102" algn="ctr"/>
              <a:r>
                <a:rPr lang="en-US" sz="2445" b="1" dirty="0">
                  <a:solidFill>
                    <a:schemeClr val="tx2"/>
                  </a:solidFill>
                </a:rPr>
                <a:t>Consistent Attendance</a:t>
              </a:r>
              <a:endParaRPr lang="en-US" sz="2445" dirty="0">
                <a:solidFill>
                  <a:schemeClr val="tx2"/>
                </a:solidFill>
              </a:endParaRPr>
            </a:p>
            <a:p>
              <a:pPr marL="1270102"/>
              <a:r>
                <a:rPr lang="en-US" sz="2000" dirty="0">
                  <a:solidFill>
                    <a:schemeClr val="tx2"/>
                  </a:solidFill>
                </a:rPr>
                <a:t>The percentage of students attending more than 90 percent of the days they are enrolled.</a:t>
              </a:r>
            </a:p>
          </p:txBody>
        </p:sp>
        <p:grpSp>
          <p:nvGrpSpPr>
            <p:cNvPr id="16" name="Group 15"/>
            <p:cNvGrpSpPr/>
            <p:nvPr/>
          </p:nvGrpSpPr>
          <p:grpSpPr>
            <a:xfrm>
              <a:off x="667880" y="1627451"/>
              <a:ext cx="914401" cy="499209"/>
              <a:chOff x="351693" y="2999640"/>
              <a:chExt cx="1645922" cy="898576"/>
            </a:xfrm>
          </p:grpSpPr>
          <p:grpSp>
            <p:nvGrpSpPr>
              <p:cNvPr id="98" name="Group 97"/>
              <p:cNvGrpSpPr/>
              <p:nvPr/>
            </p:nvGrpSpPr>
            <p:grpSpPr>
              <a:xfrm>
                <a:off x="737968" y="2999640"/>
                <a:ext cx="252047" cy="340558"/>
                <a:chOff x="7299959" y="9425940"/>
                <a:chExt cx="563881" cy="708660"/>
              </a:xfrm>
            </p:grpSpPr>
            <p:sp>
              <p:nvSpPr>
                <p:cNvPr id="121" name="Oval 120"/>
                <p:cNvSpPr/>
                <p:nvPr/>
              </p:nvSpPr>
              <p:spPr>
                <a:xfrm>
                  <a:off x="7421879" y="9425940"/>
                  <a:ext cx="320040" cy="304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2" name="Round Same Side Corner Rectangle 121"/>
                <p:cNvSpPr/>
                <p:nvPr/>
              </p:nvSpPr>
              <p:spPr>
                <a:xfrm>
                  <a:off x="7299959" y="9768840"/>
                  <a:ext cx="563881" cy="365760"/>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99" name="Group 98"/>
              <p:cNvGrpSpPr/>
              <p:nvPr/>
            </p:nvGrpSpPr>
            <p:grpSpPr>
              <a:xfrm>
                <a:off x="1048630" y="2999642"/>
                <a:ext cx="252047" cy="340558"/>
                <a:chOff x="7299959" y="9425940"/>
                <a:chExt cx="563881" cy="708660"/>
              </a:xfrm>
            </p:grpSpPr>
            <p:sp>
              <p:nvSpPr>
                <p:cNvPr id="119" name="Oval 118"/>
                <p:cNvSpPr/>
                <p:nvPr/>
              </p:nvSpPr>
              <p:spPr>
                <a:xfrm>
                  <a:off x="7421879" y="9425940"/>
                  <a:ext cx="320040" cy="304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0" name="Round Same Side Corner Rectangle 119"/>
                <p:cNvSpPr/>
                <p:nvPr/>
              </p:nvSpPr>
              <p:spPr>
                <a:xfrm>
                  <a:off x="7299959" y="9768840"/>
                  <a:ext cx="563881" cy="365760"/>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0" name="Group 99"/>
              <p:cNvGrpSpPr/>
              <p:nvPr/>
            </p:nvGrpSpPr>
            <p:grpSpPr>
              <a:xfrm>
                <a:off x="1359290" y="2999642"/>
                <a:ext cx="252047" cy="340558"/>
                <a:chOff x="7299959" y="9425940"/>
                <a:chExt cx="563881" cy="708660"/>
              </a:xfrm>
              <a:solidFill>
                <a:schemeClr val="accent3"/>
              </a:solidFill>
            </p:grpSpPr>
            <p:sp>
              <p:nvSpPr>
                <p:cNvPr id="117" name="Oval 116"/>
                <p:cNvSpPr/>
                <p:nvPr/>
              </p:nvSpPr>
              <p:spPr>
                <a:xfrm>
                  <a:off x="7421879" y="9425940"/>
                  <a:ext cx="32004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8" name="Round Same Side Corner Rectangle 117"/>
                <p:cNvSpPr/>
                <p:nvPr/>
              </p:nvSpPr>
              <p:spPr>
                <a:xfrm>
                  <a:off x="7299959" y="9768840"/>
                  <a:ext cx="563881" cy="365760"/>
                </a:xfrm>
                <a:prstGeom prst="round2Same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cxnSp>
            <p:nvCxnSpPr>
              <p:cNvPr id="101" name="Straight Connector 100"/>
              <p:cNvCxnSpPr/>
              <p:nvPr/>
            </p:nvCxnSpPr>
            <p:spPr>
              <a:xfrm>
                <a:off x="351693" y="3455677"/>
                <a:ext cx="1645922"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1027542" y="3557658"/>
                <a:ext cx="252047" cy="340558"/>
                <a:chOff x="7299959" y="9425940"/>
                <a:chExt cx="563881" cy="708660"/>
              </a:xfrm>
            </p:grpSpPr>
            <p:sp>
              <p:nvSpPr>
                <p:cNvPr id="115" name="Oval 114"/>
                <p:cNvSpPr/>
                <p:nvPr/>
              </p:nvSpPr>
              <p:spPr>
                <a:xfrm>
                  <a:off x="7421879" y="9425940"/>
                  <a:ext cx="320040" cy="304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6" name="Round Same Side Corner Rectangle 115"/>
                <p:cNvSpPr/>
                <p:nvPr/>
              </p:nvSpPr>
              <p:spPr>
                <a:xfrm>
                  <a:off x="7299959" y="9768840"/>
                  <a:ext cx="563881" cy="365760"/>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3" name="Group 102"/>
              <p:cNvGrpSpPr/>
              <p:nvPr/>
            </p:nvGrpSpPr>
            <p:grpSpPr>
              <a:xfrm>
                <a:off x="1338204" y="3557658"/>
                <a:ext cx="252047" cy="340558"/>
                <a:chOff x="7299959" y="9425940"/>
                <a:chExt cx="563881" cy="708660"/>
              </a:xfrm>
            </p:grpSpPr>
            <p:sp>
              <p:nvSpPr>
                <p:cNvPr id="113" name="Oval 112"/>
                <p:cNvSpPr/>
                <p:nvPr/>
              </p:nvSpPr>
              <p:spPr>
                <a:xfrm>
                  <a:off x="7421879" y="9425940"/>
                  <a:ext cx="320040" cy="3048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4" name="Round Same Side Corner Rectangle 113"/>
                <p:cNvSpPr/>
                <p:nvPr/>
              </p:nvSpPr>
              <p:spPr>
                <a:xfrm>
                  <a:off x="7299959" y="9768840"/>
                  <a:ext cx="563881" cy="365760"/>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4" name="Group 103"/>
              <p:cNvGrpSpPr/>
              <p:nvPr/>
            </p:nvGrpSpPr>
            <p:grpSpPr>
              <a:xfrm>
                <a:off x="1648864" y="3557656"/>
                <a:ext cx="252047" cy="340558"/>
                <a:chOff x="7299959" y="9425940"/>
                <a:chExt cx="563881" cy="708660"/>
              </a:xfrm>
              <a:solidFill>
                <a:schemeClr val="accent3"/>
              </a:solidFill>
            </p:grpSpPr>
            <p:sp>
              <p:nvSpPr>
                <p:cNvPr id="111" name="Oval 110"/>
                <p:cNvSpPr/>
                <p:nvPr/>
              </p:nvSpPr>
              <p:spPr>
                <a:xfrm>
                  <a:off x="7421879" y="9425940"/>
                  <a:ext cx="320040" cy="3048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2" name="Round Same Side Corner Rectangle 111"/>
                <p:cNvSpPr/>
                <p:nvPr/>
              </p:nvSpPr>
              <p:spPr>
                <a:xfrm>
                  <a:off x="7299959" y="9768840"/>
                  <a:ext cx="563881" cy="365760"/>
                </a:xfrm>
                <a:prstGeom prst="round2Same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5" name="Group 104"/>
              <p:cNvGrpSpPr/>
              <p:nvPr/>
            </p:nvGrpSpPr>
            <p:grpSpPr>
              <a:xfrm>
                <a:off x="406220" y="3557654"/>
                <a:ext cx="252047" cy="340558"/>
                <a:chOff x="7299959" y="9425940"/>
                <a:chExt cx="563881" cy="708660"/>
              </a:xfrm>
              <a:solidFill>
                <a:schemeClr val="bg2"/>
              </a:solidFill>
            </p:grpSpPr>
            <p:sp>
              <p:nvSpPr>
                <p:cNvPr id="109" name="Oval 108"/>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0" name="Round Same Side Corner Rectangle 109"/>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106" name="Group 105"/>
              <p:cNvGrpSpPr/>
              <p:nvPr/>
            </p:nvGrpSpPr>
            <p:grpSpPr>
              <a:xfrm>
                <a:off x="716880" y="3557656"/>
                <a:ext cx="252047" cy="340558"/>
                <a:chOff x="7299959" y="9425940"/>
                <a:chExt cx="563881" cy="708660"/>
              </a:xfrm>
              <a:solidFill>
                <a:schemeClr val="bg2"/>
              </a:solidFill>
            </p:grpSpPr>
            <p:sp>
              <p:nvSpPr>
                <p:cNvPr id="107" name="Oval 106"/>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8" name="Round Same Side Corner Rectangle 107"/>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17" name="Group 16"/>
            <p:cNvGrpSpPr/>
            <p:nvPr/>
          </p:nvGrpSpPr>
          <p:grpSpPr>
            <a:xfrm>
              <a:off x="639961" y="2555257"/>
              <a:ext cx="802696" cy="787197"/>
              <a:chOff x="5283017" y="4688421"/>
              <a:chExt cx="1444852" cy="1416954"/>
            </a:xfrm>
          </p:grpSpPr>
          <p:sp>
            <p:nvSpPr>
              <p:cNvPr id="95" name="Oval 94"/>
              <p:cNvSpPr/>
              <p:nvPr/>
            </p:nvSpPr>
            <p:spPr>
              <a:xfrm>
                <a:off x="5283017" y="5739615"/>
                <a:ext cx="365760" cy="3657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6" name="Oval 95"/>
              <p:cNvSpPr/>
              <p:nvPr/>
            </p:nvSpPr>
            <p:spPr>
              <a:xfrm>
                <a:off x="6362109" y="4688421"/>
                <a:ext cx="365760" cy="36576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97" name="Straight Arrow Connector 96"/>
              <p:cNvCxnSpPr/>
              <p:nvPr/>
            </p:nvCxnSpPr>
            <p:spPr>
              <a:xfrm flipV="1">
                <a:off x="5465899" y="5054184"/>
                <a:ext cx="896212" cy="868316"/>
              </a:xfrm>
              <a:prstGeom prst="straightConnector1">
                <a:avLst/>
              </a:prstGeom>
              <a:ln w="1016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32718" y="3849110"/>
              <a:ext cx="1105251" cy="502119"/>
              <a:chOff x="5260125" y="7058187"/>
              <a:chExt cx="1205468" cy="542156"/>
            </a:xfrm>
          </p:grpSpPr>
          <p:grpSp>
            <p:nvGrpSpPr>
              <p:cNvPr id="88" name="Group 87"/>
              <p:cNvGrpSpPr/>
              <p:nvPr/>
            </p:nvGrpSpPr>
            <p:grpSpPr>
              <a:xfrm>
                <a:off x="5260125" y="7058187"/>
                <a:ext cx="405617" cy="542156"/>
                <a:chOff x="7299959" y="9425940"/>
                <a:chExt cx="563881" cy="708660"/>
              </a:xfrm>
              <a:solidFill>
                <a:schemeClr val="bg2"/>
              </a:solidFill>
            </p:grpSpPr>
            <p:sp>
              <p:nvSpPr>
                <p:cNvPr id="93" name="Oval 92"/>
                <p:cNvSpPr/>
                <p:nvPr/>
              </p:nvSpPr>
              <p:spPr>
                <a:xfrm>
                  <a:off x="7421879" y="9425940"/>
                  <a:ext cx="320040" cy="3048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4" name="Round Same Side Corner Rectangle 93"/>
                <p:cNvSpPr/>
                <p:nvPr/>
              </p:nvSpPr>
              <p:spPr>
                <a:xfrm>
                  <a:off x="7299959" y="9768840"/>
                  <a:ext cx="563881" cy="365760"/>
                </a:xfrm>
                <a:prstGeom prst="round2Same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cxnSp>
            <p:nvCxnSpPr>
              <p:cNvPr id="89" name="Straight Arrow Connector 88"/>
              <p:cNvCxnSpPr/>
              <p:nvPr/>
            </p:nvCxnSpPr>
            <p:spPr>
              <a:xfrm>
                <a:off x="5719699" y="7349553"/>
                <a:ext cx="307251" cy="0"/>
              </a:xfrm>
              <a:prstGeom prst="straightConnector1">
                <a:avLst/>
              </a:prstGeom>
              <a:ln w="1016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6059976" y="7058187"/>
                <a:ext cx="405617" cy="542156"/>
                <a:chOff x="6909249" y="9425940"/>
                <a:chExt cx="563881" cy="708660"/>
              </a:xfrm>
              <a:solidFill>
                <a:schemeClr val="accent2"/>
              </a:solidFill>
            </p:grpSpPr>
            <p:sp>
              <p:nvSpPr>
                <p:cNvPr id="91" name="Oval 90"/>
                <p:cNvSpPr/>
                <p:nvPr/>
              </p:nvSpPr>
              <p:spPr>
                <a:xfrm>
                  <a:off x="7031169" y="9425940"/>
                  <a:ext cx="320040" cy="3048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2" name="Round Same Side Corner Rectangle 91"/>
                <p:cNvSpPr/>
                <p:nvPr/>
              </p:nvSpPr>
              <p:spPr>
                <a:xfrm>
                  <a:off x="6909249" y="9768840"/>
                  <a:ext cx="563881" cy="365760"/>
                </a:xfrm>
                <a:prstGeom prst="round2Same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19" name="Group 18"/>
            <p:cNvGrpSpPr/>
            <p:nvPr/>
          </p:nvGrpSpPr>
          <p:grpSpPr>
            <a:xfrm>
              <a:off x="714166" y="4804885"/>
              <a:ext cx="739784" cy="741959"/>
              <a:chOff x="5311801" y="8589582"/>
              <a:chExt cx="1331610" cy="1335529"/>
            </a:xfrm>
          </p:grpSpPr>
          <p:grpSp>
            <p:nvGrpSpPr>
              <p:cNvPr id="60" name="Group 59"/>
              <p:cNvGrpSpPr/>
              <p:nvPr/>
            </p:nvGrpSpPr>
            <p:grpSpPr>
              <a:xfrm>
                <a:off x="5314078" y="8589586"/>
                <a:ext cx="405617" cy="620708"/>
                <a:chOff x="437285" y="8589571"/>
                <a:chExt cx="405618" cy="620706"/>
              </a:xfrm>
            </p:grpSpPr>
            <p:grpSp>
              <p:nvGrpSpPr>
                <p:cNvPr id="84" name="Group 83"/>
                <p:cNvGrpSpPr/>
                <p:nvPr/>
              </p:nvGrpSpPr>
              <p:grpSpPr>
                <a:xfrm>
                  <a:off x="437286" y="8668121"/>
                  <a:ext cx="405617" cy="542156"/>
                  <a:chOff x="7299959" y="9425940"/>
                  <a:chExt cx="563881" cy="708660"/>
                </a:xfrm>
                <a:solidFill>
                  <a:schemeClr val="accent1"/>
                </a:solidFill>
              </p:grpSpPr>
              <p:sp>
                <p:nvSpPr>
                  <p:cNvPr id="86" name="Oval 85"/>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Round Same Side Corner Rectangle 86"/>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85" name="Parallelogram 84"/>
                <p:cNvSpPr/>
                <p:nvPr/>
              </p:nvSpPr>
              <p:spPr>
                <a:xfrm flipH="1">
                  <a:off x="437285" y="8589571"/>
                  <a:ext cx="405617" cy="167005"/>
                </a:xfrm>
                <a:prstGeom prst="parallelogram">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61" name="Group 60"/>
              <p:cNvGrpSpPr/>
              <p:nvPr/>
            </p:nvGrpSpPr>
            <p:grpSpPr>
              <a:xfrm>
                <a:off x="5773004" y="8589582"/>
                <a:ext cx="405617" cy="620708"/>
                <a:chOff x="437285" y="8589571"/>
                <a:chExt cx="405618" cy="620706"/>
              </a:xfrm>
            </p:grpSpPr>
            <p:grpSp>
              <p:nvGrpSpPr>
                <p:cNvPr id="80" name="Group 79"/>
                <p:cNvGrpSpPr/>
                <p:nvPr/>
              </p:nvGrpSpPr>
              <p:grpSpPr>
                <a:xfrm>
                  <a:off x="437286" y="8668121"/>
                  <a:ext cx="405617" cy="542156"/>
                  <a:chOff x="7299959" y="9425940"/>
                  <a:chExt cx="563881" cy="708660"/>
                </a:xfrm>
                <a:solidFill>
                  <a:schemeClr val="accent1"/>
                </a:solidFill>
              </p:grpSpPr>
              <p:sp>
                <p:nvSpPr>
                  <p:cNvPr id="82" name="Oval 81"/>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3" name="Round Same Side Corner Rectangle 82"/>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81" name="Parallelogram 80"/>
                <p:cNvSpPr/>
                <p:nvPr/>
              </p:nvSpPr>
              <p:spPr>
                <a:xfrm flipH="1">
                  <a:off x="437285" y="8589571"/>
                  <a:ext cx="405617" cy="167005"/>
                </a:xfrm>
                <a:prstGeom prst="parallelogram">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62" name="Group 61"/>
              <p:cNvGrpSpPr/>
              <p:nvPr/>
            </p:nvGrpSpPr>
            <p:grpSpPr>
              <a:xfrm>
                <a:off x="6237789" y="8590963"/>
                <a:ext cx="405617" cy="620708"/>
                <a:chOff x="437285" y="8589571"/>
                <a:chExt cx="405618" cy="620706"/>
              </a:xfrm>
            </p:grpSpPr>
            <p:grpSp>
              <p:nvGrpSpPr>
                <p:cNvPr id="76" name="Group 75"/>
                <p:cNvGrpSpPr/>
                <p:nvPr/>
              </p:nvGrpSpPr>
              <p:grpSpPr>
                <a:xfrm>
                  <a:off x="437286" y="8668121"/>
                  <a:ext cx="405617" cy="542156"/>
                  <a:chOff x="7299959" y="9425940"/>
                  <a:chExt cx="563881" cy="708660"/>
                </a:xfrm>
                <a:solidFill>
                  <a:schemeClr val="accent1"/>
                </a:solidFill>
              </p:grpSpPr>
              <p:sp>
                <p:nvSpPr>
                  <p:cNvPr id="78" name="Oval 77"/>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9" name="Round Same Side Corner Rectangle 78"/>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77" name="Parallelogram 76"/>
                <p:cNvSpPr/>
                <p:nvPr/>
              </p:nvSpPr>
              <p:spPr>
                <a:xfrm flipH="1">
                  <a:off x="437285" y="8589571"/>
                  <a:ext cx="405617" cy="167005"/>
                </a:xfrm>
                <a:prstGeom prst="parallelogram">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63" name="Group 62"/>
              <p:cNvGrpSpPr/>
              <p:nvPr/>
            </p:nvGrpSpPr>
            <p:grpSpPr>
              <a:xfrm>
                <a:off x="5311801" y="9382954"/>
                <a:ext cx="405617" cy="542157"/>
                <a:chOff x="7299959" y="9425940"/>
                <a:chExt cx="563881" cy="708660"/>
              </a:xfrm>
              <a:solidFill>
                <a:schemeClr val="bg2"/>
              </a:solidFill>
            </p:grpSpPr>
            <p:sp>
              <p:nvSpPr>
                <p:cNvPr id="74" name="Oval 73"/>
                <p:cNvSpPr/>
                <p:nvPr/>
              </p:nvSpPr>
              <p:spPr>
                <a:xfrm>
                  <a:off x="7421879" y="9425940"/>
                  <a:ext cx="320040" cy="3048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5" name="Round Same Side Corner Rectangle 74"/>
                <p:cNvSpPr/>
                <p:nvPr/>
              </p:nvSpPr>
              <p:spPr>
                <a:xfrm>
                  <a:off x="7299959" y="9768840"/>
                  <a:ext cx="563881" cy="365760"/>
                </a:xfrm>
                <a:prstGeom prst="round2Same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64" name="Group 63"/>
              <p:cNvGrpSpPr/>
              <p:nvPr/>
            </p:nvGrpSpPr>
            <p:grpSpPr>
              <a:xfrm>
                <a:off x="5777108" y="9304400"/>
                <a:ext cx="405617" cy="620707"/>
                <a:chOff x="437285" y="8589571"/>
                <a:chExt cx="405618" cy="620706"/>
              </a:xfrm>
            </p:grpSpPr>
            <p:grpSp>
              <p:nvGrpSpPr>
                <p:cNvPr id="70" name="Group 69"/>
                <p:cNvGrpSpPr/>
                <p:nvPr/>
              </p:nvGrpSpPr>
              <p:grpSpPr>
                <a:xfrm>
                  <a:off x="437286" y="8668121"/>
                  <a:ext cx="405617" cy="542156"/>
                  <a:chOff x="7299959" y="9425940"/>
                  <a:chExt cx="563881" cy="708660"/>
                </a:xfrm>
                <a:solidFill>
                  <a:schemeClr val="accent1"/>
                </a:solidFill>
              </p:grpSpPr>
              <p:sp>
                <p:nvSpPr>
                  <p:cNvPr id="72" name="Oval 71"/>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73" name="Round Same Side Corner Rectangle 72"/>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71" name="Parallelogram 70"/>
                <p:cNvSpPr/>
                <p:nvPr/>
              </p:nvSpPr>
              <p:spPr>
                <a:xfrm flipH="1">
                  <a:off x="437285" y="8589571"/>
                  <a:ext cx="405617" cy="167005"/>
                </a:xfrm>
                <a:prstGeom prst="parallelogram">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nvGrpSpPr>
              <p:cNvPr id="65" name="Group 64"/>
              <p:cNvGrpSpPr/>
              <p:nvPr/>
            </p:nvGrpSpPr>
            <p:grpSpPr>
              <a:xfrm>
                <a:off x="6237794" y="9304398"/>
                <a:ext cx="405617" cy="620707"/>
                <a:chOff x="437285" y="8589571"/>
                <a:chExt cx="405618" cy="620706"/>
              </a:xfrm>
            </p:grpSpPr>
            <p:grpSp>
              <p:nvGrpSpPr>
                <p:cNvPr id="66" name="Group 65"/>
                <p:cNvGrpSpPr/>
                <p:nvPr/>
              </p:nvGrpSpPr>
              <p:grpSpPr>
                <a:xfrm>
                  <a:off x="437286" y="8668121"/>
                  <a:ext cx="405617" cy="542156"/>
                  <a:chOff x="7299959" y="9425940"/>
                  <a:chExt cx="563881" cy="708660"/>
                </a:xfrm>
                <a:solidFill>
                  <a:schemeClr val="accent1"/>
                </a:solidFill>
              </p:grpSpPr>
              <p:sp>
                <p:nvSpPr>
                  <p:cNvPr id="68" name="Oval 67"/>
                  <p:cNvSpPr/>
                  <p:nvPr/>
                </p:nvSpPr>
                <p:spPr>
                  <a:xfrm>
                    <a:off x="7421879" y="9425940"/>
                    <a:ext cx="320040" cy="3048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9" name="Round Same Side Corner Rectangle 68"/>
                  <p:cNvSpPr/>
                  <p:nvPr/>
                </p:nvSpPr>
                <p:spPr>
                  <a:xfrm>
                    <a:off x="7299959" y="9768840"/>
                    <a:ext cx="563881" cy="365760"/>
                  </a:xfrm>
                  <a:prstGeom prst="round2Same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67" name="Parallelogram 66"/>
                <p:cNvSpPr/>
                <p:nvPr/>
              </p:nvSpPr>
              <p:spPr>
                <a:xfrm flipH="1">
                  <a:off x="437285" y="8589571"/>
                  <a:ext cx="405617" cy="167005"/>
                </a:xfrm>
                <a:prstGeom prst="parallelogram">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grpSp>
          <p:nvGrpSpPr>
            <p:cNvPr id="20" name="Group 19"/>
            <p:cNvGrpSpPr>
              <a:grpSpLocks noChangeAspect="1"/>
            </p:cNvGrpSpPr>
            <p:nvPr/>
          </p:nvGrpSpPr>
          <p:grpSpPr>
            <a:xfrm>
              <a:off x="500767" y="5825971"/>
              <a:ext cx="1051560" cy="936578"/>
              <a:chOff x="9544049" y="534056"/>
              <a:chExt cx="1188344" cy="1058405"/>
            </a:xfrm>
            <a:solidFill>
              <a:schemeClr val="accent3"/>
            </a:solidFill>
          </p:grpSpPr>
          <p:grpSp>
            <p:nvGrpSpPr>
              <p:cNvPr id="21" name="Group 20"/>
              <p:cNvGrpSpPr/>
              <p:nvPr/>
            </p:nvGrpSpPr>
            <p:grpSpPr>
              <a:xfrm>
                <a:off x="9544050" y="782610"/>
                <a:ext cx="1188343" cy="165861"/>
                <a:chOff x="9544050" y="782610"/>
                <a:chExt cx="1188343" cy="165861"/>
              </a:xfrm>
              <a:grpFill/>
            </p:grpSpPr>
            <p:sp>
              <p:nvSpPr>
                <p:cNvPr id="55" name="Rectangle 54"/>
                <p:cNvSpPr/>
                <p:nvPr/>
              </p:nvSpPr>
              <p:spPr>
                <a:xfrm>
                  <a:off x="9544050" y="782610"/>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782175" y="782610"/>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0019159" y="782610"/>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257284" y="782610"/>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0494268" y="782610"/>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544050" y="932416"/>
                <a:ext cx="1188343" cy="165861"/>
                <a:chOff x="9544050" y="763155"/>
                <a:chExt cx="1188343" cy="165861"/>
              </a:xfrm>
              <a:grpFill/>
            </p:grpSpPr>
            <p:sp>
              <p:nvSpPr>
                <p:cNvPr id="50" name="Rectangle 49"/>
                <p:cNvSpPr/>
                <p:nvPr/>
              </p:nvSpPr>
              <p:spPr>
                <a:xfrm>
                  <a:off x="9544050"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782175" y="763155"/>
                  <a:ext cx="238125" cy="16586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19159"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257284"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494268"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9544049" y="1098277"/>
                <a:ext cx="1188343" cy="165861"/>
                <a:chOff x="9544050" y="763155"/>
                <a:chExt cx="1188343" cy="165861"/>
              </a:xfrm>
              <a:grpFill/>
            </p:grpSpPr>
            <p:sp>
              <p:nvSpPr>
                <p:cNvPr id="45" name="Rectangle 44"/>
                <p:cNvSpPr/>
                <p:nvPr/>
              </p:nvSpPr>
              <p:spPr>
                <a:xfrm>
                  <a:off x="9544050"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782175"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019159"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257284"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494268"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9544049" y="1267538"/>
                <a:ext cx="1188343" cy="165861"/>
                <a:chOff x="9544050" y="763155"/>
                <a:chExt cx="1188343" cy="165861"/>
              </a:xfrm>
              <a:grpFill/>
            </p:grpSpPr>
            <p:sp>
              <p:nvSpPr>
                <p:cNvPr id="36" name="Rectangle 35"/>
                <p:cNvSpPr/>
                <p:nvPr/>
              </p:nvSpPr>
              <p:spPr>
                <a:xfrm>
                  <a:off x="9544050"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782175"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019159"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257284" y="763155"/>
                  <a:ext cx="238125" cy="16586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494268"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544049" y="1426600"/>
                <a:ext cx="1188343" cy="165861"/>
                <a:chOff x="9544050" y="763155"/>
                <a:chExt cx="1188343" cy="165861"/>
              </a:xfrm>
              <a:grpFill/>
            </p:grpSpPr>
            <p:sp>
              <p:nvSpPr>
                <p:cNvPr id="31" name="Rectangle 30"/>
                <p:cNvSpPr/>
                <p:nvPr/>
              </p:nvSpPr>
              <p:spPr>
                <a:xfrm>
                  <a:off x="9544050"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782175"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019159"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257284"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494268" y="763155"/>
                  <a:ext cx="238125" cy="16586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9544049" y="534056"/>
                <a:ext cx="238125" cy="2422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a:t>
                </a:r>
                <a:endParaRPr lang="en-US" sz="1400" b="1" dirty="0"/>
              </a:p>
            </p:txBody>
          </p:sp>
          <p:sp>
            <p:nvSpPr>
              <p:cNvPr id="27" name="Rectangle 26"/>
              <p:cNvSpPr/>
              <p:nvPr/>
            </p:nvSpPr>
            <p:spPr>
              <a:xfrm>
                <a:off x="9782174" y="534056"/>
                <a:ext cx="238125" cy="2422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a:t>
                </a:r>
                <a:endParaRPr lang="en-US" sz="1400" b="1" dirty="0"/>
              </a:p>
            </p:txBody>
          </p:sp>
          <p:sp>
            <p:nvSpPr>
              <p:cNvPr id="28" name="Rectangle 27"/>
              <p:cNvSpPr/>
              <p:nvPr/>
            </p:nvSpPr>
            <p:spPr>
              <a:xfrm>
                <a:off x="10019158" y="534056"/>
                <a:ext cx="238125" cy="2422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a:t>
                </a:r>
                <a:endParaRPr lang="en-US" sz="1400" b="1" dirty="0"/>
              </a:p>
            </p:txBody>
          </p:sp>
          <p:sp>
            <p:nvSpPr>
              <p:cNvPr id="29" name="Rectangle 28"/>
              <p:cNvSpPr/>
              <p:nvPr/>
            </p:nvSpPr>
            <p:spPr>
              <a:xfrm>
                <a:off x="10257283" y="534056"/>
                <a:ext cx="238125" cy="2422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a:t>
                </a:r>
                <a:endParaRPr lang="en-US" sz="1400" b="1" dirty="0"/>
              </a:p>
            </p:txBody>
          </p:sp>
          <p:sp>
            <p:nvSpPr>
              <p:cNvPr id="30" name="Rectangle 29"/>
              <p:cNvSpPr/>
              <p:nvPr/>
            </p:nvSpPr>
            <p:spPr>
              <a:xfrm>
                <a:off x="10494267" y="534056"/>
                <a:ext cx="238125" cy="2422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F</a:t>
                </a:r>
                <a:endParaRPr lang="en-US" sz="1400" b="1" dirty="0"/>
              </a:p>
            </p:txBody>
          </p:sp>
        </p:grpSp>
      </p:grpSp>
    </p:spTree>
    <p:extLst>
      <p:ext uri="{BB962C8B-B14F-4D97-AF65-F5344CB8AC3E}">
        <p14:creationId xmlns:p14="http://schemas.microsoft.com/office/powerpoint/2010/main" val="198968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Stage Decision Process</a:t>
            </a:r>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25</a:t>
            </a:fld>
            <a:endParaRPr lang="en-US" dirty="0"/>
          </a:p>
        </p:txBody>
      </p:sp>
      <p:grpSp>
        <p:nvGrpSpPr>
          <p:cNvPr id="40" name="Group 39" descr="A visualization of the three stage process." title="Three stage process"/>
          <p:cNvGrpSpPr/>
          <p:nvPr/>
        </p:nvGrpSpPr>
        <p:grpSpPr>
          <a:xfrm>
            <a:off x="1467555" y="1772355"/>
            <a:ext cx="9256890" cy="4007556"/>
            <a:chOff x="1467555" y="1772355"/>
            <a:chExt cx="9256890" cy="4007556"/>
          </a:xfrm>
        </p:grpSpPr>
        <p:sp>
          <p:nvSpPr>
            <p:cNvPr id="41" name="Rounded Rectangle 40"/>
            <p:cNvSpPr/>
            <p:nvPr/>
          </p:nvSpPr>
          <p:spPr>
            <a:xfrm>
              <a:off x="1467555" y="1772356"/>
              <a:ext cx="2810934" cy="4007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US" b="1" dirty="0"/>
                <a:t>Stage 1</a:t>
              </a:r>
            </a:p>
            <a:p>
              <a:pPr>
                <a:spcBef>
                  <a:spcPts val="600"/>
                </a:spcBef>
                <a:spcAft>
                  <a:spcPts val="600"/>
                </a:spcAft>
              </a:pPr>
              <a:r>
                <a:rPr lang="en-US" dirty="0"/>
                <a:t>Math Achievement</a:t>
              </a:r>
            </a:p>
            <a:p>
              <a:pPr>
                <a:spcBef>
                  <a:spcPts val="600"/>
                </a:spcBef>
                <a:spcAft>
                  <a:spcPts val="600"/>
                </a:spcAft>
              </a:pPr>
              <a:r>
                <a:rPr lang="en-US" dirty="0"/>
                <a:t>Reading Achievement</a:t>
              </a:r>
            </a:p>
            <a:p>
              <a:pPr>
                <a:spcBef>
                  <a:spcPts val="600"/>
                </a:spcBef>
                <a:spcAft>
                  <a:spcPts val="600"/>
                </a:spcAft>
              </a:pPr>
              <a:r>
                <a:rPr lang="en-US" dirty="0"/>
                <a:t>Progress Toward English Language Proficiency</a:t>
              </a:r>
            </a:p>
          </p:txBody>
        </p:sp>
        <p:sp>
          <p:nvSpPr>
            <p:cNvPr id="42" name="Rounded Rectangle 41" descr="A graphic showing the three stages.&#10;&#10;Stage 1 includes math achievement, reading achievement, and progress toward English language proficiency.&#10;&#10;Stage 2 includes math progress and reading progress for elementary and middle schools, and it includes four-year and seven-year graduation rates for high schools.&#10;&#10;Stage 3 includes consistent attendance." title="Three stage process"/>
            <p:cNvSpPr/>
            <p:nvPr/>
          </p:nvSpPr>
          <p:spPr>
            <a:xfrm>
              <a:off x="4690533" y="1772356"/>
              <a:ext cx="2810934" cy="400755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pPr>
              <a:r>
                <a:rPr lang="en-US" b="1" dirty="0">
                  <a:solidFill>
                    <a:schemeClr val="bg1"/>
                  </a:solidFill>
                </a:rPr>
                <a:t>Stage 2</a:t>
              </a:r>
            </a:p>
            <a:p>
              <a:pPr algn="ctr">
                <a:spcAft>
                  <a:spcPts val="600"/>
                </a:spcAft>
              </a:pPr>
              <a:r>
                <a:rPr lang="en-US" b="1" dirty="0">
                  <a:solidFill>
                    <a:schemeClr val="bg1"/>
                  </a:solidFill>
                </a:rPr>
                <a:t>(Elementary/Middle)</a:t>
              </a:r>
            </a:p>
            <a:p>
              <a:pPr>
                <a:spcBef>
                  <a:spcPts val="600"/>
                </a:spcBef>
                <a:spcAft>
                  <a:spcPts val="600"/>
                </a:spcAft>
              </a:pPr>
              <a:r>
                <a:rPr lang="en-US" dirty="0">
                  <a:solidFill>
                    <a:schemeClr val="bg1"/>
                  </a:solidFill>
                </a:rPr>
                <a:t>Math Progress</a:t>
              </a:r>
            </a:p>
            <a:p>
              <a:pPr>
                <a:spcBef>
                  <a:spcPts val="600"/>
                </a:spcBef>
                <a:spcAft>
                  <a:spcPts val="600"/>
                </a:spcAft>
              </a:pPr>
              <a:r>
                <a:rPr lang="en-US" dirty="0">
                  <a:solidFill>
                    <a:schemeClr val="bg1"/>
                  </a:solidFill>
                </a:rPr>
                <a:t>Reading Progress</a:t>
              </a:r>
            </a:p>
            <a:p>
              <a:pPr algn="ctr">
                <a:spcBef>
                  <a:spcPts val="600"/>
                </a:spcBef>
                <a:spcAft>
                  <a:spcPts val="600"/>
                </a:spcAft>
              </a:pPr>
              <a:r>
                <a:rPr lang="en-US" dirty="0">
                  <a:solidFill>
                    <a:schemeClr val="bg1"/>
                  </a:solidFill>
                </a:rPr>
                <a:t>---</a:t>
              </a:r>
            </a:p>
            <a:p>
              <a:pPr algn="ctr">
                <a:spcBef>
                  <a:spcPts val="2000"/>
                </a:spcBef>
              </a:pPr>
              <a:r>
                <a:rPr lang="en-US" b="1" dirty="0">
                  <a:solidFill>
                    <a:schemeClr val="bg1"/>
                  </a:solidFill>
                </a:rPr>
                <a:t>Stage 2</a:t>
              </a:r>
            </a:p>
            <a:p>
              <a:pPr algn="ctr"/>
              <a:r>
                <a:rPr lang="en-US" b="1" dirty="0">
                  <a:solidFill>
                    <a:schemeClr val="bg1"/>
                  </a:solidFill>
                </a:rPr>
                <a:t>(High)</a:t>
              </a:r>
            </a:p>
            <a:p>
              <a:pPr>
                <a:spcBef>
                  <a:spcPts val="600"/>
                </a:spcBef>
                <a:spcAft>
                  <a:spcPts val="600"/>
                </a:spcAft>
              </a:pPr>
              <a:r>
                <a:rPr lang="en-US" dirty="0">
                  <a:solidFill>
                    <a:schemeClr val="bg1"/>
                  </a:solidFill>
                </a:rPr>
                <a:t>Four-Year Graduation</a:t>
              </a:r>
            </a:p>
            <a:p>
              <a:pPr>
                <a:spcBef>
                  <a:spcPts val="600"/>
                </a:spcBef>
                <a:spcAft>
                  <a:spcPts val="600"/>
                </a:spcAft>
              </a:pPr>
              <a:r>
                <a:rPr lang="en-US" dirty="0">
                  <a:solidFill>
                    <a:schemeClr val="bg1"/>
                  </a:solidFill>
                </a:rPr>
                <a:t>Seven-Year Graduation</a:t>
              </a:r>
            </a:p>
          </p:txBody>
        </p:sp>
        <p:sp>
          <p:nvSpPr>
            <p:cNvPr id="43" name="Rounded Rectangle 42"/>
            <p:cNvSpPr/>
            <p:nvPr/>
          </p:nvSpPr>
          <p:spPr>
            <a:xfrm>
              <a:off x="7913511" y="1772355"/>
              <a:ext cx="2810934" cy="400755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pPr>
              <a:r>
                <a:rPr lang="en-US" b="1" dirty="0">
                  <a:solidFill>
                    <a:schemeClr val="tx2"/>
                  </a:solidFill>
                </a:rPr>
                <a:t>Stage 3</a:t>
              </a:r>
            </a:p>
            <a:p>
              <a:pPr>
                <a:spcBef>
                  <a:spcPts val="600"/>
                </a:spcBef>
              </a:pPr>
              <a:r>
                <a:rPr lang="en-US" dirty="0">
                  <a:solidFill>
                    <a:schemeClr val="tx2"/>
                  </a:solidFill>
                </a:rPr>
                <a:t>Consistent Attendance</a:t>
              </a:r>
            </a:p>
          </p:txBody>
        </p:sp>
      </p:grpSp>
    </p:spTree>
    <p:extLst>
      <p:ext uri="{BB962C8B-B14F-4D97-AF65-F5344CB8AC3E}">
        <p14:creationId xmlns:p14="http://schemas.microsoft.com/office/powerpoint/2010/main" val="3745009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ummarizes the categories of support." title="Categories of support"/>
          <p:cNvGrpSpPr/>
          <p:nvPr/>
        </p:nvGrpSpPr>
        <p:grpSpPr>
          <a:xfrm>
            <a:off x="838200" y="1438031"/>
            <a:ext cx="10515599" cy="5325446"/>
            <a:chOff x="838200" y="1438031"/>
            <a:chExt cx="10515599" cy="5325446"/>
          </a:xfrm>
        </p:grpSpPr>
        <p:sp>
          <p:nvSpPr>
            <p:cNvPr id="3" name="Rounded Rectangle 2"/>
            <p:cNvSpPr/>
            <p:nvPr/>
          </p:nvSpPr>
          <p:spPr>
            <a:xfrm>
              <a:off x="838200" y="1438031"/>
              <a:ext cx="5175739" cy="532544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t>Comprehensive Support</a:t>
              </a:r>
            </a:p>
          </p:txBody>
        </p:sp>
        <p:sp>
          <p:nvSpPr>
            <p:cNvPr id="73" name="Rounded Rectangle 72"/>
            <p:cNvSpPr/>
            <p:nvPr/>
          </p:nvSpPr>
          <p:spPr>
            <a:xfrm>
              <a:off x="6115538" y="1438031"/>
              <a:ext cx="5238261" cy="388880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t>Targeted Support</a:t>
              </a:r>
            </a:p>
          </p:txBody>
        </p:sp>
        <p:sp>
          <p:nvSpPr>
            <p:cNvPr id="75" name="Rounded Rectangle 74"/>
            <p:cNvSpPr/>
            <p:nvPr/>
          </p:nvSpPr>
          <p:spPr>
            <a:xfrm>
              <a:off x="1089269" y="3040948"/>
              <a:ext cx="4673600" cy="120619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The lowest 5% of Title I schools based on Stages 1-3.</a:t>
              </a:r>
            </a:p>
            <a:p>
              <a:pPr algn="ctr"/>
              <a:r>
                <a:rPr lang="en-US" sz="2000" b="1" dirty="0">
                  <a:solidFill>
                    <a:schemeClr val="tx2"/>
                  </a:solidFill>
                </a:rPr>
                <a:t>51 schools. </a:t>
              </a:r>
            </a:p>
          </p:txBody>
        </p:sp>
        <p:sp>
          <p:nvSpPr>
            <p:cNvPr id="88" name="Rounded Rectangle 87"/>
            <p:cNvSpPr/>
            <p:nvPr/>
          </p:nvSpPr>
          <p:spPr>
            <a:xfrm>
              <a:off x="1089269" y="4535377"/>
              <a:ext cx="4673600" cy="153539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All public high schools with a four-year graduation rate below 67% overall or for any student group.</a:t>
              </a:r>
            </a:p>
            <a:p>
              <a:pPr algn="ctr"/>
              <a:r>
                <a:rPr lang="en-US" sz="2000" b="1" dirty="0">
                  <a:solidFill>
                    <a:schemeClr val="tx2"/>
                  </a:solidFill>
                </a:rPr>
                <a:t>147 high schools not in the lowest 5% of Title I schools</a:t>
              </a:r>
              <a:r>
                <a:rPr lang="en-US" sz="2000" b="1" dirty="0" smtClean="0">
                  <a:solidFill>
                    <a:schemeClr val="tx2"/>
                  </a:solidFill>
                </a:rPr>
                <a:t>.</a:t>
              </a:r>
              <a:endParaRPr lang="en-US" sz="2000" b="1" dirty="0">
                <a:solidFill>
                  <a:schemeClr val="tx2"/>
                </a:solidFill>
              </a:endParaRPr>
            </a:p>
          </p:txBody>
        </p:sp>
        <p:sp>
          <p:nvSpPr>
            <p:cNvPr id="90" name="Rounded Rectangle 89"/>
            <p:cNvSpPr/>
            <p:nvPr/>
          </p:nvSpPr>
          <p:spPr>
            <a:xfrm>
              <a:off x="6310604" y="3903721"/>
              <a:ext cx="4848128" cy="128693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Schools where student groups perform below thresholds for at least one indicator in each stage.</a:t>
              </a:r>
            </a:p>
            <a:p>
              <a:pPr algn="ctr"/>
              <a:r>
                <a:rPr lang="en-US" sz="2000" b="1" dirty="0">
                  <a:solidFill>
                    <a:schemeClr val="tx2"/>
                  </a:solidFill>
                </a:rPr>
                <a:t>109 schools</a:t>
              </a:r>
              <a:r>
                <a:rPr lang="en-US" sz="2000" b="1" dirty="0" smtClean="0">
                  <a:solidFill>
                    <a:schemeClr val="tx2"/>
                  </a:solidFill>
                </a:rPr>
                <a:t>.</a:t>
              </a:r>
              <a:endParaRPr lang="en-US" sz="2000" b="1" dirty="0">
                <a:solidFill>
                  <a:schemeClr val="tx2"/>
                </a:solidFill>
              </a:endParaRPr>
            </a:p>
          </p:txBody>
        </p:sp>
        <p:sp>
          <p:nvSpPr>
            <p:cNvPr id="92" name="Rounded Rectangle 91"/>
            <p:cNvSpPr/>
            <p:nvPr/>
          </p:nvSpPr>
          <p:spPr>
            <a:xfrm>
              <a:off x="6310604" y="2938041"/>
              <a:ext cx="4848128" cy="914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Title I schools with overall performance below thresholds in Stage 1 and Stage 2.</a:t>
              </a:r>
            </a:p>
            <a:p>
              <a:pPr algn="ctr"/>
              <a:r>
                <a:rPr lang="en-US" sz="2000" b="1" dirty="0">
                  <a:solidFill>
                    <a:schemeClr val="tx2"/>
                  </a:solidFill>
                </a:rPr>
                <a:t>50 schools</a:t>
              </a:r>
              <a:r>
                <a:rPr lang="en-US" sz="2000" b="1" dirty="0" smtClean="0">
                  <a:solidFill>
                    <a:schemeClr val="tx2"/>
                  </a:solidFill>
                </a:rPr>
                <a:t>.</a:t>
              </a:r>
              <a:endParaRPr lang="en-US" sz="2000" b="1" dirty="0">
                <a:solidFill>
                  <a:schemeClr val="tx2"/>
                </a:solidFill>
              </a:endParaRPr>
            </a:p>
          </p:txBody>
        </p:sp>
        <p:sp>
          <p:nvSpPr>
            <p:cNvPr id="93" name="Rounded Rectangle 92"/>
            <p:cNvSpPr/>
            <p:nvPr/>
          </p:nvSpPr>
          <p:spPr>
            <a:xfrm>
              <a:off x="6310604" y="2137951"/>
              <a:ext cx="4848128" cy="7463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Mostly district support, with professional development opportunities from the RCEs.</a:t>
              </a:r>
            </a:p>
          </p:txBody>
        </p:sp>
        <p:sp>
          <p:nvSpPr>
            <p:cNvPr id="94" name="Rounded Rectangle 93"/>
            <p:cNvSpPr/>
            <p:nvPr/>
          </p:nvSpPr>
          <p:spPr>
            <a:xfrm>
              <a:off x="1089269" y="2137951"/>
              <a:ext cx="4673600" cy="7463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Ongoing onsite technical assistance from the Regional Centers of Excellence (RCEs).</a:t>
              </a:r>
            </a:p>
          </p:txBody>
        </p:sp>
        <p:sp>
          <p:nvSpPr>
            <p:cNvPr id="11" name="Rounded Rectangle 10"/>
            <p:cNvSpPr/>
            <p:nvPr/>
          </p:nvSpPr>
          <p:spPr>
            <a:xfrm>
              <a:off x="6115538" y="5378058"/>
              <a:ext cx="5238261" cy="138541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t>Support from MDE</a:t>
              </a:r>
            </a:p>
          </p:txBody>
        </p:sp>
        <p:sp>
          <p:nvSpPr>
            <p:cNvPr id="13" name="Rounded Rectangle 12"/>
            <p:cNvSpPr/>
            <p:nvPr/>
          </p:nvSpPr>
          <p:spPr>
            <a:xfrm>
              <a:off x="6366607" y="5865584"/>
              <a:ext cx="4673600" cy="88501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Title I schools with overall performance below thresholds in Stage 1.</a:t>
              </a:r>
            </a:p>
            <a:p>
              <a:pPr algn="ctr"/>
              <a:r>
                <a:rPr lang="en-US" sz="2000" b="1" dirty="0">
                  <a:solidFill>
                    <a:schemeClr val="tx2"/>
                  </a:solidFill>
                </a:rPr>
                <a:t>133 schools</a:t>
              </a:r>
              <a:r>
                <a:rPr lang="en-US" sz="2000" b="1" dirty="0" smtClean="0">
                  <a:solidFill>
                    <a:schemeClr val="tx2"/>
                  </a:solidFill>
                </a:rPr>
                <a:t>.</a:t>
              </a:r>
              <a:endParaRPr lang="en-US" sz="2000" b="1" dirty="0">
                <a:solidFill>
                  <a:schemeClr val="tx2"/>
                </a:solidFill>
              </a:endParaRPr>
            </a:p>
          </p:txBody>
        </p:sp>
      </p:grpSp>
      <p:sp>
        <p:nvSpPr>
          <p:cNvPr id="12" name="Title 1"/>
          <p:cNvSpPr>
            <a:spLocks noGrp="1"/>
          </p:cNvSpPr>
          <p:nvPr>
            <p:ph type="title"/>
          </p:nvPr>
        </p:nvSpPr>
        <p:spPr>
          <a:xfrm>
            <a:off x="838200" y="152400"/>
            <a:ext cx="10515600" cy="914400"/>
          </a:xfrm>
        </p:spPr>
        <p:txBody>
          <a:bodyPr/>
          <a:lstStyle/>
          <a:p>
            <a:r>
              <a:rPr lang="en-US" dirty="0"/>
              <a:t>Categories of School Support</a:t>
            </a:r>
          </a:p>
        </p:txBody>
      </p:sp>
    </p:spTree>
    <p:extLst>
      <p:ext uri="{BB962C8B-B14F-4D97-AF65-F5344CB8AC3E}">
        <p14:creationId xmlns:p14="http://schemas.microsoft.com/office/powerpoint/2010/main" val="136041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Districts Identified Under WBWF</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grpSp>
        <p:nvGrpSpPr>
          <p:cNvPr id="40" name="Group 39" descr="Summarizes identification process for districts." title="District support"/>
          <p:cNvGrpSpPr/>
          <p:nvPr/>
        </p:nvGrpSpPr>
        <p:grpSpPr>
          <a:xfrm>
            <a:off x="3508131" y="1485329"/>
            <a:ext cx="5175739" cy="4537100"/>
            <a:chOff x="3549869" y="1485329"/>
            <a:chExt cx="5175739" cy="4537100"/>
          </a:xfrm>
        </p:grpSpPr>
        <p:sp>
          <p:nvSpPr>
            <p:cNvPr id="41" name="Rounded Rectangle 40"/>
            <p:cNvSpPr/>
            <p:nvPr/>
          </p:nvSpPr>
          <p:spPr>
            <a:xfrm>
              <a:off x="3549869" y="1485329"/>
              <a:ext cx="5175739" cy="45371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smtClean="0"/>
                <a:t>District Support</a:t>
              </a:r>
              <a:endParaRPr lang="en-US" sz="2445" b="1" dirty="0"/>
            </a:p>
          </p:txBody>
        </p:sp>
        <p:sp>
          <p:nvSpPr>
            <p:cNvPr id="42" name="Rounded Rectangle 41"/>
            <p:cNvSpPr/>
            <p:nvPr/>
          </p:nvSpPr>
          <p:spPr>
            <a:xfrm>
              <a:off x="3800937" y="3232275"/>
              <a:ext cx="4673600" cy="96674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The lowest </a:t>
              </a:r>
              <a:r>
                <a:rPr lang="en-US" sz="2000" dirty="0" smtClean="0">
                  <a:solidFill>
                    <a:schemeClr val="tx2"/>
                  </a:solidFill>
                </a:rPr>
                <a:t>10% </a:t>
              </a:r>
              <a:r>
                <a:rPr lang="en-US" sz="2000" dirty="0">
                  <a:solidFill>
                    <a:schemeClr val="tx2"/>
                  </a:solidFill>
                </a:rPr>
                <a:t>of </a:t>
              </a:r>
              <a:r>
                <a:rPr lang="en-US" sz="2000" dirty="0" smtClean="0">
                  <a:solidFill>
                    <a:schemeClr val="tx2"/>
                  </a:solidFill>
                </a:rPr>
                <a:t>traditional districts using the three-stage process.</a:t>
              </a:r>
            </a:p>
            <a:p>
              <a:pPr algn="ctr"/>
              <a:r>
                <a:rPr lang="en-US" sz="2000" b="1" dirty="0" smtClean="0">
                  <a:solidFill>
                    <a:schemeClr val="tx2"/>
                  </a:solidFill>
                </a:rPr>
                <a:t>33 Districts</a:t>
              </a:r>
              <a:endParaRPr lang="en-US" sz="2000" b="1" dirty="0">
                <a:solidFill>
                  <a:schemeClr val="tx2"/>
                </a:solidFill>
              </a:endParaRPr>
            </a:p>
          </p:txBody>
        </p:sp>
        <p:sp>
          <p:nvSpPr>
            <p:cNvPr id="43" name="Rounded Rectangle 42"/>
            <p:cNvSpPr/>
            <p:nvPr/>
          </p:nvSpPr>
          <p:spPr>
            <a:xfrm>
              <a:off x="3800937" y="2260548"/>
              <a:ext cx="4673600" cy="7463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Support from cross-functional teams combining staff from MDE and the RCEs.</a:t>
              </a:r>
              <a:endParaRPr lang="en-US" sz="2000" dirty="0">
                <a:solidFill>
                  <a:schemeClr val="tx2"/>
                </a:solidFill>
              </a:endParaRPr>
            </a:p>
          </p:txBody>
        </p:sp>
        <p:sp>
          <p:nvSpPr>
            <p:cNvPr id="44" name="Rounded Rectangle 43"/>
            <p:cNvSpPr/>
            <p:nvPr/>
          </p:nvSpPr>
          <p:spPr>
            <a:xfrm>
              <a:off x="3800937" y="4446145"/>
              <a:ext cx="4673600" cy="100416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The lowest </a:t>
              </a:r>
              <a:r>
                <a:rPr lang="en-US" sz="2000" dirty="0" smtClean="0">
                  <a:solidFill>
                    <a:schemeClr val="tx2"/>
                  </a:solidFill>
                </a:rPr>
                <a:t>10% </a:t>
              </a:r>
              <a:r>
                <a:rPr lang="en-US" sz="2000" dirty="0">
                  <a:solidFill>
                    <a:schemeClr val="tx2"/>
                  </a:solidFill>
                </a:rPr>
                <a:t>of </a:t>
              </a:r>
              <a:r>
                <a:rPr lang="en-US" sz="2000" dirty="0" smtClean="0">
                  <a:solidFill>
                    <a:schemeClr val="tx2"/>
                  </a:solidFill>
                </a:rPr>
                <a:t>charter schools using the three-stage process.</a:t>
              </a:r>
            </a:p>
            <a:p>
              <a:pPr algn="ctr"/>
              <a:r>
                <a:rPr lang="en-US" sz="2000" b="1" dirty="0" smtClean="0">
                  <a:solidFill>
                    <a:schemeClr val="tx2"/>
                  </a:solidFill>
                </a:rPr>
                <a:t>17 Charters.</a:t>
              </a:r>
              <a:endParaRPr lang="en-US" sz="2000" b="1" dirty="0">
                <a:solidFill>
                  <a:schemeClr val="tx2"/>
                </a:solidFill>
              </a:endParaRPr>
            </a:p>
          </p:txBody>
        </p:sp>
      </p:grpSp>
    </p:spTree>
    <p:extLst>
      <p:ext uri="{BB962C8B-B14F-4D97-AF65-F5344CB8AC3E}">
        <p14:creationId xmlns:p14="http://schemas.microsoft.com/office/powerpoint/2010/main" val="3488500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WBWF: A Focus on Accountability and Support</a:t>
            </a:r>
            <a:endParaRPr lang="en-US" dirty="0"/>
          </a:p>
        </p:txBody>
      </p:sp>
      <p:sp>
        <p:nvSpPr>
          <p:cNvPr id="3" name="Content Placeholder 2"/>
          <p:cNvSpPr>
            <a:spLocks noGrp="1"/>
          </p:cNvSpPr>
          <p:nvPr>
            <p:ph idx="1"/>
          </p:nvPr>
        </p:nvSpPr>
        <p:spPr>
          <a:xfrm>
            <a:off x="665922" y="1825625"/>
            <a:ext cx="10687878" cy="4351338"/>
          </a:xfrm>
        </p:spPr>
        <p:txBody>
          <a:bodyPr>
            <a:normAutofit/>
          </a:bodyPr>
          <a:lstStyle/>
          <a:p>
            <a:r>
              <a:rPr lang="en-US" sz="2700" dirty="0" smtClean="0"/>
              <a:t>Commissioner must identify districts in any consecutive three-year period not making sufficient progress toward improving teaching and learning.</a:t>
            </a:r>
          </a:p>
          <a:p>
            <a:r>
              <a:rPr lang="en-US" sz="2700" dirty="0" smtClean="0"/>
              <a:t>Commissioner, in collaboration with the identified districts, may require the district to use up to two percent of its basic general educational revenue per fiscal year for commissioner-specified strategies and practices.</a:t>
            </a:r>
            <a:endParaRPr lang="en-US" sz="2700"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28</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233272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WBWF Cross Functional Teams</a:t>
            </a:r>
            <a:endParaRPr lang="en-US" dirty="0"/>
          </a:p>
        </p:txBody>
      </p:sp>
      <p:sp>
        <p:nvSpPr>
          <p:cNvPr id="3" name="Content Placeholder 2"/>
          <p:cNvSpPr>
            <a:spLocks noGrp="1"/>
          </p:cNvSpPr>
          <p:nvPr>
            <p:ph idx="1"/>
          </p:nvPr>
        </p:nvSpPr>
        <p:spPr>
          <a:xfrm>
            <a:off x="838199" y="1535906"/>
            <a:ext cx="10515600" cy="4351338"/>
          </a:xfrm>
        </p:spPr>
        <p:txBody>
          <a:bodyPr>
            <a:normAutofit fontScale="92500" lnSpcReduction="20000"/>
          </a:bodyPr>
          <a:lstStyle/>
          <a:p>
            <a:r>
              <a:rPr lang="en-US" dirty="0" smtClean="0"/>
              <a:t>Five cross-functional teams</a:t>
            </a:r>
          </a:p>
          <a:p>
            <a:pPr marL="914400" lvl="1" indent="-457200">
              <a:buFont typeface="+mj-lt"/>
              <a:buAutoNum type="arabicPeriod"/>
            </a:pPr>
            <a:r>
              <a:rPr lang="en-US" dirty="0" smtClean="0"/>
              <a:t>Charters</a:t>
            </a:r>
          </a:p>
          <a:p>
            <a:pPr marL="914400" lvl="1" indent="-457200">
              <a:buFont typeface="+mj-lt"/>
              <a:buAutoNum type="arabicPeriod"/>
            </a:pPr>
            <a:r>
              <a:rPr lang="en-US" dirty="0" smtClean="0"/>
              <a:t>Districts with high American Indian populations</a:t>
            </a:r>
          </a:p>
          <a:p>
            <a:pPr marL="914400" lvl="1" indent="-457200">
              <a:buFont typeface="+mj-lt"/>
              <a:buAutoNum type="arabicPeriod"/>
            </a:pPr>
            <a:r>
              <a:rPr lang="en-US" dirty="0" smtClean="0"/>
              <a:t>Districts in the Achievement &amp; Integration program</a:t>
            </a:r>
          </a:p>
          <a:p>
            <a:pPr marL="914400" lvl="1" indent="-457200">
              <a:buFont typeface="+mj-lt"/>
              <a:buAutoNum type="arabicPeriod"/>
            </a:pPr>
            <a:r>
              <a:rPr lang="en-US" dirty="0" smtClean="0"/>
              <a:t>Other Rural Districts</a:t>
            </a:r>
          </a:p>
          <a:p>
            <a:pPr marL="914400" lvl="1" indent="-457200">
              <a:buFont typeface="+mj-lt"/>
              <a:buAutoNum type="arabicPeriod"/>
            </a:pPr>
            <a:r>
              <a:rPr lang="en-US" dirty="0" smtClean="0"/>
              <a:t>Minneapolis and St. Paul</a:t>
            </a:r>
          </a:p>
          <a:p>
            <a:r>
              <a:rPr lang="en-US" dirty="0" smtClean="0"/>
              <a:t>Each cross-functional team has 5-7 MDE staff members</a:t>
            </a:r>
          </a:p>
          <a:p>
            <a:r>
              <a:rPr lang="en-US" dirty="0" smtClean="0"/>
              <a:t>Teams meet monthly as large group and monthly as a small team</a:t>
            </a:r>
          </a:p>
          <a:p>
            <a:pPr marL="0" indent="0">
              <a:buNone/>
            </a:pPr>
            <a:r>
              <a:rPr lang="en-US" dirty="0" smtClean="0"/>
              <a:t>(11 charters that are also CSI are only supported by RCEs, not cross functional teams)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29</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78142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494" r="3258"/>
          <a:stretch/>
        </p:blipFill>
        <p:spPr>
          <a:xfrm>
            <a:off x="1" y="2148869"/>
            <a:ext cx="12209150" cy="3596149"/>
          </a:xfrm>
          <a:prstGeom prst="rect">
            <a:avLst/>
          </a:prstGeom>
        </p:spPr>
      </p:pic>
      <p:sp>
        <p:nvSpPr>
          <p:cNvPr id="7" name="Footer Placeholder 4"/>
          <p:cNvSpPr>
            <a:spLocks noGrp="1"/>
          </p:cNvSpPr>
          <p:nvPr>
            <p:ph type="ftr" sz="quarter" idx="4294967295"/>
          </p:nvPr>
        </p:nvSpPr>
        <p:spPr>
          <a:xfrm>
            <a:off x="2873002" y="6356349"/>
            <a:ext cx="6463147" cy="365125"/>
          </a:xfrm>
        </p:spPr>
        <p:txBody>
          <a:bodyPr/>
          <a:lstStyle/>
          <a:p>
            <a:r>
              <a:rPr lang="en-US" dirty="0"/>
              <a:t>Leading for educational excellence and equity, every day for every one. </a:t>
            </a:r>
            <a:r>
              <a:rPr lang="en-US" dirty="0">
                <a:solidFill>
                  <a:schemeClr val="accent2"/>
                </a:solidFill>
              </a:rPr>
              <a:t>|</a:t>
            </a:r>
            <a:r>
              <a:rPr lang="en-US" dirty="0"/>
              <a:t> </a:t>
            </a:r>
            <a:r>
              <a:rPr lang="en-US" b="1" dirty="0"/>
              <a:t>education.state.mn.us</a:t>
            </a:r>
          </a:p>
        </p:txBody>
      </p:sp>
    </p:spTree>
    <p:extLst>
      <p:ext uri="{BB962C8B-B14F-4D97-AF65-F5344CB8AC3E}">
        <p14:creationId xmlns:p14="http://schemas.microsoft.com/office/powerpoint/2010/main" val="3257571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cross functional team members</a:t>
            </a:r>
            <a:endParaRPr lang="en-US" dirty="0"/>
          </a:p>
        </p:txBody>
      </p:sp>
      <p:sp>
        <p:nvSpPr>
          <p:cNvPr id="3" name="Content Placeholder 2"/>
          <p:cNvSpPr>
            <a:spLocks noGrp="1"/>
          </p:cNvSpPr>
          <p:nvPr>
            <p:ph idx="1"/>
          </p:nvPr>
        </p:nvSpPr>
        <p:spPr>
          <a:xfrm>
            <a:off x="469232" y="1825625"/>
            <a:ext cx="10884568" cy="4659396"/>
          </a:xfrm>
        </p:spPr>
        <p:txBody>
          <a:bodyPr>
            <a:normAutofit/>
          </a:bodyPr>
          <a:lstStyle/>
          <a:p>
            <a:r>
              <a:rPr lang="en-US" dirty="0" smtClean="0"/>
              <a:t>Understand local context and build relationships through initial conversations with district/charter leadership, reviews of WBWF plans, summaries, and data.</a:t>
            </a:r>
          </a:p>
          <a:p>
            <a:r>
              <a:rPr lang="en-US" dirty="0" smtClean="0"/>
              <a:t>Provide support, coaching, and resources for districts to:</a:t>
            </a:r>
          </a:p>
          <a:p>
            <a:pPr lvl="1"/>
            <a:r>
              <a:rPr lang="en-US" dirty="0" smtClean="0"/>
              <a:t>Establish leadership team of stakeholders</a:t>
            </a:r>
          </a:p>
          <a:p>
            <a:pPr lvl="1"/>
            <a:r>
              <a:rPr lang="en-US" dirty="0" smtClean="0"/>
              <a:t>Conduct comprehensive needs assessments</a:t>
            </a:r>
          </a:p>
          <a:p>
            <a:pPr lvl="2"/>
            <a:r>
              <a:rPr lang="en-US" dirty="0" smtClean="0"/>
              <a:t>Understand root causes and prioritize needs</a:t>
            </a:r>
          </a:p>
          <a:p>
            <a:pPr lvl="1"/>
            <a:r>
              <a:rPr lang="en-US" dirty="0" smtClean="0"/>
              <a:t>Select strategies to address the needs</a:t>
            </a:r>
          </a:p>
          <a:p>
            <a:pPr lvl="1"/>
            <a:r>
              <a:rPr lang="en-US" dirty="0" smtClean="0"/>
              <a:t>Allocate resources to support the strategies</a:t>
            </a:r>
          </a:p>
          <a:p>
            <a:pPr lvl="1"/>
            <a:r>
              <a:rPr lang="en-US" dirty="0" smtClean="0"/>
              <a:t>Implement improvement strategies</a:t>
            </a:r>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30</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9006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WBWF Planning Year: 2018-2019 Timeline</a:t>
            </a:r>
            <a:endParaRPr lang="en-US" dirty="0"/>
          </a:p>
        </p:txBody>
      </p:sp>
      <p:sp>
        <p:nvSpPr>
          <p:cNvPr id="9" name="Rectangle 8"/>
          <p:cNvSpPr/>
          <p:nvPr/>
        </p:nvSpPr>
        <p:spPr>
          <a:xfrm>
            <a:off x="437321" y="2616902"/>
            <a:ext cx="11002618" cy="437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2905930" y="1953902"/>
            <a:ext cx="9420" cy="1843341"/>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08906" y="1689302"/>
            <a:ext cx="11892" cy="2795055"/>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038483" y="1955316"/>
            <a:ext cx="9420" cy="1843341"/>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783258" y="1653698"/>
            <a:ext cx="25237" cy="187416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779" y="1314547"/>
            <a:ext cx="2132579" cy="430887"/>
          </a:xfrm>
          <a:prstGeom prst="rect">
            <a:avLst/>
          </a:prstGeom>
          <a:noFill/>
        </p:spPr>
        <p:txBody>
          <a:bodyPr wrap="square" rtlCol="0">
            <a:spAutoFit/>
          </a:bodyPr>
          <a:lstStyle/>
          <a:p>
            <a:pPr algn="ctr"/>
            <a:r>
              <a:rPr lang="en-US" sz="2200" b="1" dirty="0" smtClean="0"/>
              <a:t>September</a:t>
            </a:r>
            <a:endParaRPr lang="en-US" sz="2200" b="1" dirty="0"/>
          </a:p>
        </p:txBody>
      </p:sp>
      <p:sp>
        <p:nvSpPr>
          <p:cNvPr id="20" name="TextBox 19"/>
          <p:cNvSpPr txBox="1"/>
          <p:nvPr/>
        </p:nvSpPr>
        <p:spPr>
          <a:xfrm>
            <a:off x="7939" y="4439885"/>
            <a:ext cx="2196790" cy="1631216"/>
          </a:xfrm>
          <a:prstGeom prst="rect">
            <a:avLst/>
          </a:prstGeom>
          <a:noFill/>
        </p:spPr>
        <p:txBody>
          <a:bodyPr wrap="square" rtlCol="0">
            <a:spAutoFit/>
          </a:bodyPr>
          <a:lstStyle/>
          <a:p>
            <a:r>
              <a:rPr lang="en-US" sz="2000" dirty="0" smtClean="0"/>
              <a:t>-Kick-off meetings</a:t>
            </a:r>
          </a:p>
          <a:p>
            <a:r>
              <a:rPr lang="en-US" sz="2000" dirty="0" smtClean="0"/>
              <a:t>-Cross-functional </a:t>
            </a:r>
            <a:r>
              <a:rPr lang="en-US" sz="2000" dirty="0"/>
              <a:t>t</a:t>
            </a:r>
            <a:r>
              <a:rPr lang="en-US" sz="2000" dirty="0" smtClean="0"/>
              <a:t>eam </a:t>
            </a:r>
            <a:r>
              <a:rPr lang="en-US" sz="2000" dirty="0"/>
              <a:t>a</a:t>
            </a:r>
            <a:r>
              <a:rPr lang="en-US" sz="2000" dirty="0" smtClean="0"/>
              <a:t>ssignments</a:t>
            </a:r>
          </a:p>
          <a:p>
            <a:r>
              <a:rPr lang="en-US" sz="2000" dirty="0" smtClean="0"/>
              <a:t>-Introductory meetings</a:t>
            </a:r>
            <a:endParaRPr lang="en-US" sz="2000" dirty="0"/>
          </a:p>
        </p:txBody>
      </p:sp>
      <p:sp>
        <p:nvSpPr>
          <p:cNvPr id="21" name="TextBox 20"/>
          <p:cNvSpPr txBox="1"/>
          <p:nvPr/>
        </p:nvSpPr>
        <p:spPr>
          <a:xfrm>
            <a:off x="2114928" y="1251933"/>
            <a:ext cx="2132579" cy="769441"/>
          </a:xfrm>
          <a:prstGeom prst="rect">
            <a:avLst/>
          </a:prstGeom>
          <a:noFill/>
        </p:spPr>
        <p:txBody>
          <a:bodyPr wrap="square" rtlCol="0">
            <a:spAutoFit/>
          </a:bodyPr>
          <a:lstStyle/>
          <a:p>
            <a:pPr algn="ctr"/>
            <a:r>
              <a:rPr lang="en-US" sz="2200" b="1" dirty="0" smtClean="0"/>
              <a:t>October-November</a:t>
            </a:r>
            <a:endParaRPr lang="en-US" sz="2200" b="1" dirty="0"/>
          </a:p>
        </p:txBody>
      </p:sp>
      <p:sp>
        <p:nvSpPr>
          <p:cNvPr id="22" name="TextBox 21"/>
          <p:cNvSpPr txBox="1"/>
          <p:nvPr/>
        </p:nvSpPr>
        <p:spPr>
          <a:xfrm>
            <a:off x="4093985" y="1301395"/>
            <a:ext cx="2132579" cy="430887"/>
          </a:xfrm>
          <a:prstGeom prst="rect">
            <a:avLst/>
          </a:prstGeom>
          <a:noFill/>
        </p:spPr>
        <p:txBody>
          <a:bodyPr wrap="square" rtlCol="0">
            <a:spAutoFit/>
          </a:bodyPr>
          <a:lstStyle/>
          <a:p>
            <a:pPr algn="ctr"/>
            <a:r>
              <a:rPr lang="en-US" sz="2200" b="1" dirty="0" smtClean="0"/>
              <a:t>December</a:t>
            </a:r>
            <a:endParaRPr lang="en-US" sz="2200" b="1" dirty="0"/>
          </a:p>
        </p:txBody>
      </p:sp>
      <p:cxnSp>
        <p:nvCxnSpPr>
          <p:cNvPr id="25" name="Straight Connector 24"/>
          <p:cNvCxnSpPr/>
          <p:nvPr/>
        </p:nvCxnSpPr>
        <p:spPr>
          <a:xfrm flipH="1">
            <a:off x="8930947" y="1732282"/>
            <a:ext cx="2131" cy="2331544"/>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26429" y="1301396"/>
            <a:ext cx="2132579" cy="430887"/>
          </a:xfrm>
          <a:prstGeom prst="rect">
            <a:avLst/>
          </a:prstGeom>
          <a:noFill/>
        </p:spPr>
        <p:txBody>
          <a:bodyPr wrap="square" rtlCol="0">
            <a:spAutoFit/>
          </a:bodyPr>
          <a:lstStyle/>
          <a:p>
            <a:pPr algn="ctr"/>
            <a:r>
              <a:rPr lang="en-US" sz="2200" b="1" dirty="0" smtClean="0"/>
              <a:t>Early Spring</a:t>
            </a:r>
            <a:endParaRPr lang="en-US" sz="2200" b="1" dirty="0"/>
          </a:p>
        </p:txBody>
      </p:sp>
      <p:cxnSp>
        <p:nvCxnSpPr>
          <p:cNvPr id="30" name="Straight Connector 29"/>
          <p:cNvCxnSpPr/>
          <p:nvPr/>
        </p:nvCxnSpPr>
        <p:spPr>
          <a:xfrm>
            <a:off x="907439" y="1659435"/>
            <a:ext cx="15448" cy="2789575"/>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776512" y="3711026"/>
            <a:ext cx="2428590" cy="1015663"/>
          </a:xfrm>
          <a:prstGeom prst="rect">
            <a:avLst/>
          </a:prstGeom>
          <a:noFill/>
        </p:spPr>
        <p:txBody>
          <a:bodyPr wrap="square" rtlCol="0">
            <a:spAutoFit/>
          </a:bodyPr>
          <a:lstStyle/>
          <a:p>
            <a:pPr algn="ctr"/>
            <a:r>
              <a:rPr lang="en-US" sz="2000" dirty="0" smtClean="0"/>
              <a:t>-Introductory meetings continue</a:t>
            </a:r>
          </a:p>
          <a:p>
            <a:pPr algn="ctr"/>
            <a:r>
              <a:rPr lang="en-US" sz="2000" dirty="0" smtClean="0"/>
              <a:t>-Initial inquiries</a:t>
            </a:r>
          </a:p>
        </p:txBody>
      </p:sp>
      <p:sp>
        <p:nvSpPr>
          <p:cNvPr id="34" name="Rectangle 33"/>
          <p:cNvSpPr/>
          <p:nvPr/>
        </p:nvSpPr>
        <p:spPr>
          <a:xfrm>
            <a:off x="-1" y="6116657"/>
            <a:ext cx="12192001" cy="602195"/>
          </a:xfrm>
          <a:prstGeom prst="rect">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Build MDE/district relationships. Engage stakeholders. Assess needs &amp; set priorities. Select strategies; create plan. Implement.</a:t>
            </a:r>
            <a:endParaRPr lang="en-US" b="1" dirty="0">
              <a:solidFill>
                <a:schemeClr val="tx1"/>
              </a:solidFill>
            </a:endParaRPr>
          </a:p>
        </p:txBody>
      </p:sp>
      <p:sp>
        <p:nvSpPr>
          <p:cNvPr id="35" name="TextBox 34"/>
          <p:cNvSpPr txBox="1"/>
          <p:nvPr/>
        </p:nvSpPr>
        <p:spPr>
          <a:xfrm>
            <a:off x="8108047" y="4063826"/>
            <a:ext cx="2673692" cy="1631216"/>
          </a:xfrm>
          <a:prstGeom prst="rect">
            <a:avLst/>
          </a:prstGeom>
          <a:noFill/>
        </p:spPr>
        <p:txBody>
          <a:bodyPr wrap="square" rtlCol="0">
            <a:spAutoFit/>
          </a:bodyPr>
          <a:lstStyle/>
          <a:p>
            <a:r>
              <a:rPr lang="en-US" sz="2000" dirty="0" smtClean="0"/>
              <a:t>-Submit needs, strategies, and general education budget recommendations to MDE</a:t>
            </a:r>
          </a:p>
        </p:txBody>
      </p:sp>
      <p:sp>
        <p:nvSpPr>
          <p:cNvPr id="37" name="TextBox 36"/>
          <p:cNvSpPr txBox="1"/>
          <p:nvPr/>
        </p:nvSpPr>
        <p:spPr>
          <a:xfrm>
            <a:off x="3938855" y="4486584"/>
            <a:ext cx="2723547" cy="1323439"/>
          </a:xfrm>
          <a:prstGeom prst="rect">
            <a:avLst/>
          </a:prstGeom>
          <a:noFill/>
        </p:spPr>
        <p:txBody>
          <a:bodyPr wrap="square" rtlCol="0">
            <a:spAutoFit/>
          </a:bodyPr>
          <a:lstStyle/>
          <a:p>
            <a:r>
              <a:rPr lang="en-US" sz="2000" dirty="0" smtClean="0"/>
              <a:t>-Support focus areas: stakeholders, </a:t>
            </a:r>
          </a:p>
          <a:p>
            <a:r>
              <a:rPr lang="en-US" sz="2000" dirty="0" smtClean="0"/>
              <a:t>leadership teams, </a:t>
            </a:r>
          </a:p>
          <a:p>
            <a:r>
              <a:rPr lang="en-US" sz="2000" dirty="0" smtClean="0"/>
              <a:t>needs assessments</a:t>
            </a:r>
          </a:p>
        </p:txBody>
      </p:sp>
      <p:sp>
        <p:nvSpPr>
          <p:cNvPr id="40" name="TextBox 39"/>
          <p:cNvSpPr txBox="1"/>
          <p:nvPr/>
        </p:nvSpPr>
        <p:spPr>
          <a:xfrm>
            <a:off x="9957084" y="3480902"/>
            <a:ext cx="1979552" cy="707886"/>
          </a:xfrm>
          <a:prstGeom prst="rect">
            <a:avLst/>
          </a:prstGeom>
          <a:noFill/>
        </p:spPr>
        <p:txBody>
          <a:bodyPr wrap="square" rtlCol="0">
            <a:spAutoFit/>
          </a:bodyPr>
          <a:lstStyle/>
          <a:p>
            <a:r>
              <a:rPr lang="en-US" sz="2000" dirty="0" smtClean="0"/>
              <a:t>-Initial plan implementation </a:t>
            </a:r>
          </a:p>
        </p:txBody>
      </p:sp>
      <p:sp>
        <p:nvSpPr>
          <p:cNvPr id="41" name="TextBox 40"/>
          <p:cNvSpPr txBox="1"/>
          <p:nvPr/>
        </p:nvSpPr>
        <p:spPr>
          <a:xfrm>
            <a:off x="9751964" y="1319874"/>
            <a:ext cx="2132579" cy="430887"/>
          </a:xfrm>
          <a:prstGeom prst="rect">
            <a:avLst/>
          </a:prstGeom>
          <a:noFill/>
        </p:spPr>
        <p:txBody>
          <a:bodyPr wrap="square" rtlCol="0">
            <a:spAutoFit/>
          </a:bodyPr>
          <a:lstStyle/>
          <a:p>
            <a:pPr algn="ctr"/>
            <a:r>
              <a:rPr lang="en-US" sz="2200" b="1" dirty="0" smtClean="0"/>
              <a:t>Late Spring</a:t>
            </a:r>
            <a:endParaRPr lang="en-US" sz="2200" b="1" dirty="0"/>
          </a:p>
        </p:txBody>
      </p:sp>
      <p:sp>
        <p:nvSpPr>
          <p:cNvPr id="24" name="TextBox 23"/>
          <p:cNvSpPr txBox="1"/>
          <p:nvPr/>
        </p:nvSpPr>
        <p:spPr>
          <a:xfrm>
            <a:off x="5952541" y="3814170"/>
            <a:ext cx="2901584" cy="707886"/>
          </a:xfrm>
          <a:prstGeom prst="rect">
            <a:avLst/>
          </a:prstGeom>
          <a:noFill/>
        </p:spPr>
        <p:txBody>
          <a:bodyPr wrap="square" rtlCol="0">
            <a:spAutoFit/>
          </a:bodyPr>
          <a:lstStyle/>
          <a:p>
            <a:r>
              <a:rPr lang="en-US" sz="2000" dirty="0" smtClean="0"/>
              <a:t>-Support focus area: selecting strategies</a:t>
            </a:r>
          </a:p>
        </p:txBody>
      </p:sp>
      <p:sp>
        <p:nvSpPr>
          <p:cNvPr id="27" name="TextBox 26"/>
          <p:cNvSpPr txBox="1"/>
          <p:nvPr/>
        </p:nvSpPr>
        <p:spPr>
          <a:xfrm>
            <a:off x="5972194" y="1304582"/>
            <a:ext cx="2132579" cy="769441"/>
          </a:xfrm>
          <a:prstGeom prst="rect">
            <a:avLst/>
          </a:prstGeom>
          <a:noFill/>
        </p:spPr>
        <p:txBody>
          <a:bodyPr wrap="square" rtlCol="0">
            <a:spAutoFit/>
          </a:bodyPr>
          <a:lstStyle/>
          <a:p>
            <a:pPr algn="ctr"/>
            <a:r>
              <a:rPr lang="en-US" sz="2200" b="1" dirty="0" smtClean="0"/>
              <a:t>January-February</a:t>
            </a:r>
            <a:endParaRPr lang="en-US" sz="2200" b="1" dirty="0"/>
          </a:p>
        </p:txBody>
      </p:sp>
    </p:spTree>
    <p:extLst>
      <p:ext uri="{BB962C8B-B14F-4D97-AF65-F5344CB8AC3E}">
        <p14:creationId xmlns:p14="http://schemas.microsoft.com/office/powerpoint/2010/main" val="452317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Summarizes the categories of support." title="Categories of support"/>
          <p:cNvGrpSpPr/>
          <p:nvPr/>
        </p:nvGrpSpPr>
        <p:grpSpPr>
          <a:xfrm>
            <a:off x="838200" y="1438031"/>
            <a:ext cx="10515599" cy="5325446"/>
            <a:chOff x="838200" y="1438031"/>
            <a:chExt cx="10515599" cy="5325446"/>
          </a:xfrm>
        </p:grpSpPr>
        <p:sp>
          <p:nvSpPr>
            <p:cNvPr id="3" name="Rounded Rectangle 2"/>
            <p:cNvSpPr/>
            <p:nvPr/>
          </p:nvSpPr>
          <p:spPr>
            <a:xfrm>
              <a:off x="838200" y="1438031"/>
              <a:ext cx="5175739" cy="532544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t>Comprehensive Support</a:t>
              </a:r>
            </a:p>
          </p:txBody>
        </p:sp>
        <p:sp>
          <p:nvSpPr>
            <p:cNvPr id="73" name="Rounded Rectangle 72"/>
            <p:cNvSpPr/>
            <p:nvPr/>
          </p:nvSpPr>
          <p:spPr>
            <a:xfrm>
              <a:off x="6115538" y="1438031"/>
              <a:ext cx="5238261" cy="388880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t>Targeted Support</a:t>
              </a:r>
            </a:p>
          </p:txBody>
        </p:sp>
        <p:sp>
          <p:nvSpPr>
            <p:cNvPr id="75" name="Rounded Rectangle 74"/>
            <p:cNvSpPr/>
            <p:nvPr/>
          </p:nvSpPr>
          <p:spPr>
            <a:xfrm>
              <a:off x="1089269" y="3040948"/>
              <a:ext cx="4673600" cy="120619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The lowest 5% of Title I schools based on Stages 1-3.</a:t>
              </a:r>
            </a:p>
            <a:p>
              <a:pPr algn="ctr"/>
              <a:r>
                <a:rPr lang="en-US" sz="2000" b="1" dirty="0">
                  <a:solidFill>
                    <a:schemeClr val="tx2"/>
                  </a:solidFill>
                </a:rPr>
                <a:t>51 schools. </a:t>
              </a:r>
            </a:p>
          </p:txBody>
        </p:sp>
        <p:sp>
          <p:nvSpPr>
            <p:cNvPr id="88" name="Rounded Rectangle 87"/>
            <p:cNvSpPr/>
            <p:nvPr/>
          </p:nvSpPr>
          <p:spPr>
            <a:xfrm>
              <a:off x="1089269" y="4535377"/>
              <a:ext cx="4673600" cy="153539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All public high schools with a four-year graduation rate below 67% overall or for any student group.</a:t>
              </a:r>
            </a:p>
            <a:p>
              <a:pPr algn="ctr"/>
              <a:r>
                <a:rPr lang="en-US" sz="2000" b="1" dirty="0">
                  <a:solidFill>
                    <a:schemeClr val="tx2"/>
                  </a:solidFill>
                </a:rPr>
                <a:t>147 high schools not in the lowest 5% of Title I schools</a:t>
              </a:r>
              <a:r>
                <a:rPr lang="en-US" sz="2000" b="1" dirty="0" smtClean="0">
                  <a:solidFill>
                    <a:schemeClr val="tx2"/>
                  </a:solidFill>
                </a:rPr>
                <a:t>.</a:t>
              </a:r>
              <a:endParaRPr lang="en-US" sz="2000" b="1" dirty="0">
                <a:solidFill>
                  <a:schemeClr val="tx2"/>
                </a:solidFill>
              </a:endParaRPr>
            </a:p>
          </p:txBody>
        </p:sp>
        <p:sp>
          <p:nvSpPr>
            <p:cNvPr id="90" name="Rounded Rectangle 89"/>
            <p:cNvSpPr/>
            <p:nvPr/>
          </p:nvSpPr>
          <p:spPr>
            <a:xfrm>
              <a:off x="6310604" y="3903721"/>
              <a:ext cx="4848128" cy="128693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Schools where student groups perform below thresholds for at least one indicator in each stage.</a:t>
              </a:r>
            </a:p>
            <a:p>
              <a:pPr algn="ctr"/>
              <a:r>
                <a:rPr lang="en-US" sz="2000" b="1" dirty="0">
                  <a:solidFill>
                    <a:schemeClr val="tx2"/>
                  </a:solidFill>
                </a:rPr>
                <a:t>109 schools</a:t>
              </a:r>
              <a:r>
                <a:rPr lang="en-US" sz="2000" b="1" dirty="0" smtClean="0">
                  <a:solidFill>
                    <a:schemeClr val="tx2"/>
                  </a:solidFill>
                </a:rPr>
                <a:t>.</a:t>
              </a:r>
              <a:endParaRPr lang="en-US" sz="2000" b="1" dirty="0">
                <a:solidFill>
                  <a:schemeClr val="tx2"/>
                </a:solidFill>
              </a:endParaRPr>
            </a:p>
          </p:txBody>
        </p:sp>
        <p:sp>
          <p:nvSpPr>
            <p:cNvPr id="92" name="Rounded Rectangle 91"/>
            <p:cNvSpPr/>
            <p:nvPr/>
          </p:nvSpPr>
          <p:spPr>
            <a:xfrm>
              <a:off x="6310604" y="2938041"/>
              <a:ext cx="4848128" cy="914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Title I schools with overall performance below thresholds in Stage 1 and Stage 2.</a:t>
              </a:r>
            </a:p>
            <a:p>
              <a:pPr algn="ctr"/>
              <a:r>
                <a:rPr lang="en-US" sz="2000" b="1" dirty="0">
                  <a:solidFill>
                    <a:schemeClr val="tx2"/>
                  </a:solidFill>
                </a:rPr>
                <a:t>50 schools</a:t>
              </a:r>
              <a:r>
                <a:rPr lang="en-US" sz="2000" b="1" dirty="0" smtClean="0">
                  <a:solidFill>
                    <a:schemeClr val="tx2"/>
                  </a:solidFill>
                </a:rPr>
                <a:t>.</a:t>
              </a:r>
              <a:endParaRPr lang="en-US" sz="2000" b="1" dirty="0">
                <a:solidFill>
                  <a:schemeClr val="tx2"/>
                </a:solidFill>
              </a:endParaRPr>
            </a:p>
          </p:txBody>
        </p:sp>
        <p:sp>
          <p:nvSpPr>
            <p:cNvPr id="93" name="Rounded Rectangle 92"/>
            <p:cNvSpPr/>
            <p:nvPr/>
          </p:nvSpPr>
          <p:spPr>
            <a:xfrm>
              <a:off x="6310604" y="2137951"/>
              <a:ext cx="4848128" cy="7463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Mostly district support, with professional development opportunities from the RCEs.</a:t>
              </a:r>
            </a:p>
          </p:txBody>
        </p:sp>
        <p:sp>
          <p:nvSpPr>
            <p:cNvPr id="94" name="Rounded Rectangle 93"/>
            <p:cNvSpPr/>
            <p:nvPr/>
          </p:nvSpPr>
          <p:spPr>
            <a:xfrm>
              <a:off x="1089269" y="2137951"/>
              <a:ext cx="4673600" cy="74636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Ongoing onsite technical assistance from the Regional Centers of Excellence (RCEs).</a:t>
              </a:r>
            </a:p>
          </p:txBody>
        </p:sp>
        <p:sp>
          <p:nvSpPr>
            <p:cNvPr id="11" name="Rounded Rectangle 10"/>
            <p:cNvSpPr/>
            <p:nvPr/>
          </p:nvSpPr>
          <p:spPr>
            <a:xfrm>
              <a:off x="6115538" y="5378058"/>
              <a:ext cx="5238261" cy="138541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45" b="1" dirty="0"/>
                <a:t>Support from MDE</a:t>
              </a:r>
            </a:p>
          </p:txBody>
        </p:sp>
        <p:sp>
          <p:nvSpPr>
            <p:cNvPr id="13" name="Rounded Rectangle 12"/>
            <p:cNvSpPr/>
            <p:nvPr/>
          </p:nvSpPr>
          <p:spPr>
            <a:xfrm>
              <a:off x="6366607" y="5865584"/>
              <a:ext cx="4673600" cy="88501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Title I schools with overall performance below thresholds in Stage 1.</a:t>
              </a:r>
            </a:p>
            <a:p>
              <a:pPr algn="ctr"/>
              <a:r>
                <a:rPr lang="en-US" sz="2000" b="1" dirty="0">
                  <a:solidFill>
                    <a:schemeClr val="tx2"/>
                  </a:solidFill>
                </a:rPr>
                <a:t>133 schools</a:t>
              </a:r>
              <a:r>
                <a:rPr lang="en-US" sz="2000" b="1" dirty="0" smtClean="0">
                  <a:solidFill>
                    <a:schemeClr val="tx2"/>
                  </a:solidFill>
                </a:rPr>
                <a:t>.</a:t>
              </a:r>
              <a:endParaRPr lang="en-US" sz="2000" b="1" dirty="0">
                <a:solidFill>
                  <a:schemeClr val="tx2"/>
                </a:solidFill>
              </a:endParaRPr>
            </a:p>
          </p:txBody>
        </p:sp>
      </p:grpSp>
      <p:sp>
        <p:nvSpPr>
          <p:cNvPr id="12" name="Title 1"/>
          <p:cNvSpPr>
            <a:spLocks noGrp="1"/>
          </p:cNvSpPr>
          <p:nvPr>
            <p:ph type="title"/>
          </p:nvPr>
        </p:nvSpPr>
        <p:spPr>
          <a:xfrm>
            <a:off x="838200" y="152400"/>
            <a:ext cx="10515600" cy="914400"/>
          </a:xfrm>
        </p:spPr>
        <p:txBody>
          <a:bodyPr/>
          <a:lstStyle/>
          <a:p>
            <a:r>
              <a:rPr lang="en-US" dirty="0"/>
              <a:t>Categories of School Support</a:t>
            </a:r>
          </a:p>
        </p:txBody>
      </p:sp>
    </p:spTree>
    <p:extLst>
      <p:ext uri="{BB962C8B-B14F-4D97-AF65-F5344CB8AC3E}">
        <p14:creationId xmlns:p14="http://schemas.microsoft.com/office/powerpoint/2010/main" val="368670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and Improvement: General Requirements for Schools under ESSA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Districts and charters with schools identified for comprehensive support and improvement or targeted support and improvement schools are responsible to provide oversite and leadership for identified schools in four broad areas.</a:t>
            </a:r>
          </a:p>
          <a:p>
            <a:pPr marL="457200" indent="-457200">
              <a:buFont typeface="+mj-lt"/>
              <a:buAutoNum type="arabicPeriod"/>
            </a:pPr>
            <a:r>
              <a:rPr lang="en-US" dirty="0" smtClean="0"/>
              <a:t>Communicate and engage with stakeholders.</a:t>
            </a:r>
          </a:p>
          <a:p>
            <a:pPr marL="457200" indent="-457200">
              <a:buFont typeface="+mj-lt"/>
              <a:buAutoNum type="arabicPeriod"/>
            </a:pPr>
            <a:r>
              <a:rPr lang="en-US" dirty="0" smtClean="0"/>
              <a:t>Conduct comprehensive needs assessments for the schools.</a:t>
            </a:r>
          </a:p>
          <a:p>
            <a:pPr marL="457200" indent="-457200">
              <a:buFont typeface="+mj-lt"/>
              <a:buAutoNum type="arabicPeriod"/>
            </a:pPr>
            <a:r>
              <a:rPr lang="en-US" dirty="0" smtClean="0"/>
              <a:t>Review district- and school-level resources among and within schools.</a:t>
            </a:r>
          </a:p>
          <a:p>
            <a:pPr marL="457200" indent="-457200">
              <a:buFont typeface="+mj-lt"/>
              <a:buAutoNum type="arabicPeriod"/>
            </a:pPr>
            <a:r>
              <a:rPr lang="en-US" dirty="0" smtClean="0"/>
              <a:t>In partnership with stakeholders, design and implement support and improvement plans.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78BE21"/>
                </a:solidFill>
                <a:effectLst/>
                <a:uLnTx/>
                <a:uFillTx/>
                <a:latin typeface="Calibri"/>
                <a:ea typeface="+mn-ea"/>
                <a:cs typeface="+mn-cs"/>
              </a:rPr>
              <a:t>|</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003865"/>
                </a:solidFill>
                <a:effectLst/>
                <a:uLnTx/>
                <a:uFillTx/>
                <a:latin typeface="Calibri"/>
                <a:ea typeface="+mn-ea"/>
                <a:cs typeface="+mn-cs"/>
              </a:rPr>
              <a:t>education.state.mn.us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16262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Improvement: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Checklist for comprehensive support and improvement schools.</a:t>
            </a:r>
          </a:p>
          <a:p>
            <a:r>
              <a:rPr lang="en-US" dirty="0" smtClean="0"/>
              <a:t>Checklist for targeted support and improvement schools.</a:t>
            </a:r>
          </a:p>
          <a:p>
            <a:r>
              <a:rPr lang="en-US" dirty="0" smtClean="0"/>
              <a:t>Self-assessment for districts regarding their role in school improvement.</a:t>
            </a:r>
          </a:p>
          <a:p>
            <a:r>
              <a:rPr lang="en-US" dirty="0" smtClean="0"/>
              <a:t>Guidance for assessing and addressing resource inequities.</a:t>
            </a:r>
          </a:p>
          <a:p>
            <a:r>
              <a:rPr lang="en-US" dirty="0" smtClean="0"/>
              <a:t>Comprehensive Needs Assessment Summary Report.</a:t>
            </a:r>
          </a:p>
          <a:p>
            <a:r>
              <a:rPr lang="en-US" dirty="0" smtClean="0"/>
              <a:t>School Improvement Plan.</a:t>
            </a:r>
          </a:p>
          <a:p>
            <a:r>
              <a:rPr lang="en-US" dirty="0" smtClean="0"/>
              <a:t>Record of Continuous Improvement </a:t>
            </a:r>
            <a:r>
              <a:rPr lang="en-US" sz="2400" i="1" dirty="0" smtClean="0"/>
              <a:t>(under development).</a:t>
            </a:r>
            <a:endParaRPr lang="en-US" i="1" dirty="0" smtClean="0"/>
          </a:p>
          <a:p>
            <a:r>
              <a:rPr lang="en-US" dirty="0" smtClean="0"/>
              <a:t>Monitoring process </a:t>
            </a:r>
            <a:r>
              <a:rPr lang="en-US" sz="2400" i="1" dirty="0" smtClean="0"/>
              <a:t>(under development).</a:t>
            </a:r>
            <a:endParaRPr lang="en-US" sz="2400" i="1" dirty="0"/>
          </a:p>
        </p:txBody>
      </p:sp>
      <p:sp>
        <p:nvSpPr>
          <p:cNvPr id="4" name="Date Placeholder 3"/>
          <p:cNvSpPr>
            <a:spLocks noGrp="1"/>
          </p:cNvSpPr>
          <p:nvPr>
            <p:ph type="dt" sz="half" idx="10"/>
          </p:nvPr>
        </p:nvSpPr>
        <p:spPr/>
        <p:txBody>
          <a:bodyPr/>
          <a:lstStyle/>
          <a:p>
            <a:pPr lvl="0"/>
            <a:fld id="{824D5D47-1752-4D84-8BFB-C2F71A34C932}" type="datetime1">
              <a:rPr lang="en-US" noProof="0" smtClean="0"/>
              <a:pPr lvl="0"/>
              <a:t>1/14/2019</a:t>
            </a:fld>
            <a:endParaRPr lang="en-US" noProof="0" dirty="0"/>
          </a:p>
        </p:txBody>
      </p:sp>
      <p:sp>
        <p:nvSpPr>
          <p:cNvPr id="5" name="Slide Number Placeholder 4"/>
          <p:cNvSpPr>
            <a:spLocks noGrp="1"/>
          </p:cNvSpPr>
          <p:nvPr>
            <p:ph type="sldNum" sz="quarter" idx="12"/>
          </p:nvPr>
        </p:nvSpPr>
        <p:spPr/>
        <p:txBody>
          <a:bodyPr/>
          <a:lstStyle/>
          <a:p>
            <a:pPr lvl="0"/>
            <a:fld id="{48F63A3B-78C7-47BE-AE5E-E10140E04643}" type="slidenum">
              <a:rPr lang="en-US" noProof="0" smtClean="0"/>
              <a:pPr lvl="0"/>
              <a:t>34</a:t>
            </a:fld>
            <a:endParaRPr lang="en-US" noProof="0" dirty="0"/>
          </a:p>
        </p:txBody>
      </p:sp>
      <p:sp>
        <p:nvSpPr>
          <p:cNvPr id="6" name="Footer Placeholder 5"/>
          <p:cNvSpPr>
            <a:spLocks noGrp="1"/>
          </p:cNvSpPr>
          <p:nvPr>
            <p:ph type="ftr" sz="quarter" idx="13"/>
          </p:nvPr>
        </p:nvSpPr>
        <p:spPr/>
        <p:txBody>
          <a:bodyPr/>
          <a:lstStyle/>
          <a:p>
            <a:pPr lvl="0"/>
            <a:r>
              <a:rPr lang="en-US" noProof="0" smtClean="0"/>
              <a:t>Leading for educational excellence and equity, every day for every one. | education.state.mn.us</a:t>
            </a:r>
            <a:endParaRPr lang="en-US" noProof="0" dirty="0"/>
          </a:p>
        </p:txBody>
      </p:sp>
    </p:spTree>
    <p:extLst>
      <p:ext uri="{BB962C8B-B14F-4D97-AF65-F5344CB8AC3E}">
        <p14:creationId xmlns:p14="http://schemas.microsoft.com/office/powerpoint/2010/main" val="359301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 and Improvement: Regional Centers of Excellence</a:t>
            </a:r>
          </a:p>
        </p:txBody>
      </p:sp>
      <p:pic>
        <p:nvPicPr>
          <p:cNvPr id="9" name="Content Placeholder 8"/>
          <p:cNvPicPr>
            <a:picLocks noGrp="1" noChangeAspect="1"/>
          </p:cNvPicPr>
          <p:nvPr>
            <p:ph sz="half" idx="1"/>
          </p:nvPr>
        </p:nvPicPr>
        <p:blipFill>
          <a:blip r:embed="rId3"/>
          <a:stretch>
            <a:fillRect/>
          </a:stretch>
        </p:blipFill>
        <p:spPr>
          <a:xfrm>
            <a:off x="1504371" y="1593852"/>
            <a:ext cx="3849260" cy="4583113"/>
          </a:xfrm>
          <a:prstGeom prst="rect">
            <a:avLst/>
          </a:prstGeom>
          <a:ln>
            <a:solidFill>
              <a:schemeClr val="accent1"/>
            </a:solidFill>
          </a:ln>
        </p:spPr>
      </p:pic>
      <p:sp>
        <p:nvSpPr>
          <p:cNvPr id="8" name="Content Placeholder 7"/>
          <p:cNvSpPr>
            <a:spLocks noGrp="1"/>
          </p:cNvSpPr>
          <p:nvPr>
            <p:ph sz="half" idx="2"/>
          </p:nvPr>
        </p:nvSpPr>
        <p:spPr/>
        <p:txBody>
          <a:bodyPr>
            <a:normAutofit/>
          </a:bodyPr>
          <a:lstStyle/>
          <a:p>
            <a:pPr marL="0" indent="0">
              <a:buNone/>
            </a:pPr>
            <a:r>
              <a:rPr lang="en-US" dirty="0" smtClean="0"/>
              <a:t>Provide on-site assistance for and partnership with local leadership teams to</a:t>
            </a:r>
          </a:p>
          <a:p>
            <a:r>
              <a:rPr lang="en-US" dirty="0" smtClean="0"/>
              <a:t>Select evidence-based practices.</a:t>
            </a:r>
          </a:p>
          <a:p>
            <a:r>
              <a:rPr lang="en-US" dirty="0" smtClean="0"/>
              <a:t>Create implementation capacity.</a:t>
            </a:r>
          </a:p>
          <a:p>
            <a:r>
              <a:rPr lang="en-US" dirty="0" smtClean="0"/>
              <a:t>Create conditions that support change and continuous improvement.</a:t>
            </a:r>
          </a:p>
          <a:p>
            <a:endParaRPr lang="en-US" dirty="0" smtClean="0"/>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78BE21"/>
                </a:solidFill>
                <a:effectLst/>
                <a:uLnTx/>
                <a:uFillTx/>
                <a:latin typeface="Calibri"/>
                <a:ea typeface="+mn-ea"/>
                <a:cs typeface="+mn-cs"/>
              </a:rPr>
              <a:t>|</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003865"/>
                </a:solidFill>
                <a:effectLst/>
                <a:uLnTx/>
                <a:uFillTx/>
                <a:latin typeface="Calibri"/>
                <a:ea typeface="+mn-ea"/>
                <a:cs typeface="+mn-cs"/>
              </a:rPr>
              <a:t>education.state.mn.us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533220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Improvement: Updates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March 2018—High schools with graduation rates below 67% notified. Work begins with identified schools.</a:t>
            </a:r>
          </a:p>
          <a:p>
            <a:r>
              <a:rPr lang="en-US" dirty="0" smtClean="0"/>
              <a:t>August 2018—Schools and districts identified for support and improvement publicly released.</a:t>
            </a:r>
          </a:p>
          <a:p>
            <a:r>
              <a:rPr lang="en-US" dirty="0" smtClean="0"/>
              <a:t>September 2018—Schools and districts attend kick-off meetings.</a:t>
            </a:r>
          </a:p>
          <a:p>
            <a:r>
              <a:rPr lang="en-US" dirty="0"/>
              <a:t>September 2018—Advocates conduct introductory visits in districts.</a:t>
            </a:r>
          </a:p>
          <a:p>
            <a:r>
              <a:rPr lang="en-US" dirty="0"/>
              <a:t>October 2018—Centers facilitate data retreats for school teams.</a:t>
            </a:r>
          </a:p>
          <a:p>
            <a:r>
              <a:rPr lang="en-US" dirty="0"/>
              <a:t>October 2018—Advocates conduct initial inquiry in districts and schools</a:t>
            </a:r>
            <a:r>
              <a:rPr lang="en-US" dirty="0" smtClean="0"/>
              <a:t>.</a:t>
            </a:r>
          </a:p>
          <a:p>
            <a:r>
              <a:rPr lang="en-US" dirty="0" smtClean="0"/>
              <a:t>October 2018-Present—Schools establish teams, conduct needs assessment, and identify strategies with support from the Centers.</a:t>
            </a:r>
            <a:endParaRPr lang="en-US" dirty="0"/>
          </a:p>
          <a:p>
            <a:endParaRPr lang="en-US" dirty="0" smtClean="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36</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2413133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78BE21"/>
                </a:solidFill>
                <a:effectLst/>
                <a:uLnTx/>
                <a:uFillTx/>
                <a:latin typeface="Calibri"/>
                <a:ea typeface="+mn-ea"/>
                <a:cs typeface="+mn-cs"/>
              </a:rPr>
              <a:t>|</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003865"/>
                </a:solidFill>
                <a:effectLst/>
                <a:uLnTx/>
                <a:uFillTx/>
                <a:latin typeface="Calibri"/>
                <a:ea typeface="+mn-ea"/>
                <a:cs typeface="+mn-cs"/>
              </a:rPr>
              <a:t>education.state.mn.us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6057"/>
          </a:xfrm>
        </p:spPr>
      </p:pic>
    </p:spTree>
    <p:extLst>
      <p:ext uri="{BB962C8B-B14F-4D97-AF65-F5344CB8AC3E}">
        <p14:creationId xmlns:p14="http://schemas.microsoft.com/office/powerpoint/2010/main" val="1119192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and Improvement: Quick Wins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Provide momentum for the larger change.</a:t>
            </a:r>
          </a:p>
          <a:p>
            <a:r>
              <a:rPr lang="en-US" dirty="0" smtClean="0"/>
              <a:t>Demonstrate a tangible commitment to improvement.</a:t>
            </a:r>
          </a:p>
          <a:p>
            <a:r>
              <a:rPr lang="en-US" dirty="0" smtClean="0"/>
              <a:t>Support buy-in for the overall school improvement process.</a:t>
            </a:r>
          </a:p>
          <a:p>
            <a:r>
              <a:rPr lang="en-US" dirty="0" smtClean="0"/>
              <a:t>Establish important foundations for strategies to be implemented in the longer-term school improvement plan developed in year 1. </a:t>
            </a:r>
          </a:p>
          <a:p>
            <a:r>
              <a:rPr lang="en-US" dirty="0" smtClean="0"/>
              <a:t>Create points of celebration and evidence of quick improvement to share with stakeholders.</a:t>
            </a:r>
            <a:endParaRPr lang="en-US" dirty="0"/>
          </a:p>
        </p:txBody>
      </p:sp>
      <p:sp>
        <p:nvSpPr>
          <p:cNvPr id="7" name="Content Placeholder 6"/>
          <p:cNvSpPr>
            <a:spLocks noGrp="1"/>
          </p:cNvSpPr>
          <p:nvPr>
            <p:ph sz="half" idx="2"/>
          </p:nvPr>
        </p:nvSpPr>
        <p:spPr>
          <a:ln w="12700">
            <a:solidFill>
              <a:schemeClr val="tx1"/>
            </a:solidFill>
          </a:ln>
        </p:spPr>
        <p:txBody>
          <a:bodyPr/>
          <a:lstStyle/>
          <a:p>
            <a:pPr marL="0" indent="0" algn="ctr">
              <a:buNone/>
            </a:pPr>
            <a:r>
              <a:rPr lang="en-US" sz="2800" dirty="0" smtClean="0"/>
              <a:t>Areas for Quick Wins</a:t>
            </a:r>
          </a:p>
          <a:p>
            <a:pPr marL="514350" indent="-514350">
              <a:buFont typeface="+mj-lt"/>
              <a:buAutoNum type="arabicPeriod"/>
            </a:pPr>
            <a:r>
              <a:rPr lang="en-US" sz="2800" dirty="0" smtClean="0"/>
              <a:t>District support</a:t>
            </a:r>
          </a:p>
          <a:p>
            <a:pPr marL="514350" indent="-514350">
              <a:buFont typeface="+mj-lt"/>
              <a:buAutoNum type="arabicPeriod"/>
            </a:pPr>
            <a:r>
              <a:rPr lang="en-US" sz="2800" dirty="0" smtClean="0"/>
              <a:t>School culture and climate</a:t>
            </a:r>
          </a:p>
          <a:p>
            <a:pPr marL="514350" indent="-514350">
              <a:buFont typeface="+mj-lt"/>
              <a:buAutoNum type="arabicPeriod"/>
            </a:pPr>
            <a:r>
              <a:rPr lang="en-US" sz="2800" dirty="0" smtClean="0"/>
              <a:t>Staffing and access to effective teachers</a:t>
            </a:r>
          </a:p>
          <a:p>
            <a:pPr marL="514350" indent="-514350">
              <a:buFont typeface="+mj-lt"/>
              <a:buAutoNum type="arabicPeriod"/>
            </a:pPr>
            <a:r>
              <a:rPr lang="en-US" sz="2800" dirty="0" smtClean="0"/>
              <a:t>Academic standards</a:t>
            </a:r>
          </a:p>
          <a:p>
            <a:pPr marL="514350" indent="-514350">
              <a:buFont typeface="+mj-lt"/>
              <a:buAutoNum type="arabicPeriod"/>
            </a:pPr>
            <a:r>
              <a:rPr lang="en-US" sz="2800" dirty="0" smtClean="0"/>
              <a:t>Instructional time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003865"/>
                </a:solidFill>
                <a:effectLst/>
                <a:uLnTx/>
                <a:uFillTx/>
                <a:latin typeface="Calibri"/>
                <a:ea typeface="+mn-ea"/>
                <a:cs typeface="+mn-cs"/>
              </a:rPr>
              <a:t>Leading for educational excellence and equity, every day for every one.</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78BE21"/>
                </a:solidFill>
                <a:effectLst/>
                <a:uLnTx/>
                <a:uFillTx/>
                <a:latin typeface="Calibri"/>
                <a:ea typeface="+mn-ea"/>
                <a:cs typeface="+mn-cs"/>
              </a:rPr>
              <a:t>|</a:t>
            </a:r>
            <a:r>
              <a:rPr kumimoji="0" lang="en-US" sz="1200" b="0" i="0" u="none" strike="noStrike" kern="1200" cap="none" spc="0" normalizeH="0" baseline="0" noProof="0" smtClean="0">
                <a:ln>
                  <a:noFill/>
                </a:ln>
                <a:solidFill>
                  <a:srgbClr val="FFFFFF"/>
                </a:solidFill>
                <a:effectLst/>
                <a:uLnTx/>
                <a:uFillTx/>
                <a:latin typeface="Calibri"/>
                <a:ea typeface="+mn-ea"/>
                <a:cs typeface="+mn-cs"/>
              </a:rPr>
              <a:t> </a:t>
            </a:r>
            <a:r>
              <a:rPr kumimoji="0" lang="en-US" sz="1200" b="0" i="0" u="none" strike="noStrike" kern="1200" cap="none" spc="0" normalizeH="0" baseline="0" noProof="0" smtClean="0">
                <a:ln>
                  <a:noFill/>
                </a:ln>
                <a:solidFill>
                  <a:srgbClr val="003865"/>
                </a:solidFill>
                <a:effectLst/>
                <a:uLnTx/>
                <a:uFillTx/>
                <a:latin typeface="Calibri"/>
                <a:ea typeface="+mn-ea"/>
                <a:cs typeface="+mn-cs"/>
              </a:rPr>
              <a:t>education.state.mn.us</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960744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618"/>
            <a:ext cx="10515600" cy="1472163"/>
          </a:xfrm>
        </p:spPr>
        <p:txBody>
          <a:bodyPr/>
          <a:lstStyle/>
          <a:p>
            <a:endParaRPr lang="en-US"/>
          </a:p>
        </p:txBody>
      </p:sp>
      <p:sp>
        <p:nvSpPr>
          <p:cNvPr id="4" name="Date Placeholder 3"/>
          <p:cNvSpPr>
            <a:spLocks noGrp="1"/>
          </p:cNvSpPr>
          <p:nvPr>
            <p:ph type="dt" sz="half" idx="10"/>
          </p:nvPr>
        </p:nvSpPr>
        <p:spPr/>
        <p:txBody>
          <a:bodyPr/>
          <a:lstStyle/>
          <a:p>
            <a:fld id="{D094F804-653A-41F1-A565-1098D9DEB37A}" type="datetime1">
              <a:rPr lang="en-US" smtClean="0"/>
              <a:t>1/14/2019</a:t>
            </a:fld>
            <a:endParaRPr lang="en-US" dirty="0"/>
          </a:p>
        </p:txBody>
      </p:sp>
      <p:sp>
        <p:nvSpPr>
          <p:cNvPr id="5" name="Footer Placeholder 4"/>
          <p:cNvSpPr>
            <a:spLocks noGrp="1"/>
          </p:cNvSpPr>
          <p:nvPr>
            <p:ph type="ftr" sz="quarter" idx="12"/>
          </p:nvPr>
        </p:nvSpPr>
        <p:spPr/>
        <p:txBody>
          <a:bodyPr/>
          <a:lstStyle/>
          <a:p>
            <a:r>
              <a:rPr lang="en-US" smtClean="0"/>
              <a:t>Leading for educational excellence and equity, every day for every one. </a:t>
            </a:r>
            <a:r>
              <a:rPr lang="en-US" smtClean="0">
                <a:solidFill>
                  <a:schemeClr val="accent2"/>
                </a:solidFill>
              </a:rPr>
              <a:t>|</a:t>
            </a:r>
            <a:r>
              <a:rPr lang="en-US" smtClean="0"/>
              <a:t> education.state.mn.us</a:t>
            </a:r>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196711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24" y="35857"/>
            <a:ext cx="5624950" cy="6709560"/>
          </a:xfrm>
          <a:prstGeom prst="rect">
            <a:avLst/>
          </a:prstGeom>
          <a:ln>
            <a:noFill/>
          </a:ln>
        </p:spPr>
      </p:pic>
      <p:sp>
        <p:nvSpPr>
          <p:cNvPr id="4" name="Title 3"/>
          <p:cNvSpPr>
            <a:spLocks noGrp="1"/>
          </p:cNvSpPr>
          <p:nvPr>
            <p:ph type="title"/>
          </p:nvPr>
        </p:nvSpPr>
        <p:spPr/>
        <p:txBody>
          <a:bodyPr/>
          <a:lstStyle/>
          <a:p>
            <a:r>
              <a:rPr lang="en-US" dirty="0" smtClean="0"/>
              <a:t>Stakeholder Engagement</a:t>
            </a:r>
            <a:endParaRPr lang="en-US" dirty="0"/>
          </a:p>
        </p:txBody>
      </p:sp>
      <p:sp>
        <p:nvSpPr>
          <p:cNvPr id="8" name="Content Placeholder 7"/>
          <p:cNvSpPr>
            <a:spLocks noGrp="1"/>
          </p:cNvSpPr>
          <p:nvPr>
            <p:ph sz="quarter" idx="10"/>
          </p:nvPr>
        </p:nvSpPr>
        <p:spPr>
          <a:xfrm>
            <a:off x="6493164" y="1366345"/>
            <a:ext cx="4664363" cy="4788393"/>
          </a:xfrm>
          <a:noFill/>
          <a:ln>
            <a:noFill/>
          </a:ln>
        </p:spPr>
        <p:txBody>
          <a:bodyPr>
            <a:normAutofit/>
          </a:bodyPr>
          <a:lstStyle/>
          <a:p>
            <a:r>
              <a:rPr lang="en-US" dirty="0"/>
              <a:t>Working with students, families, educators, administrators, advocates, tribal leaders, community members and policy makers</a:t>
            </a:r>
          </a:p>
          <a:p>
            <a:r>
              <a:rPr lang="en-US" dirty="0" smtClean="0"/>
              <a:t>Committees, </a:t>
            </a:r>
            <a:r>
              <a:rPr lang="en-US" dirty="0"/>
              <a:t>r</a:t>
            </a:r>
            <a:r>
              <a:rPr lang="en-US" dirty="0" smtClean="0"/>
              <a:t>egional meetings, community meetings, survey, Twitter Town Hall, focus groups and more</a:t>
            </a:r>
          </a:p>
        </p:txBody>
      </p:sp>
      <p:sp>
        <p:nvSpPr>
          <p:cNvPr id="2" name="TextBox 1"/>
          <p:cNvSpPr txBox="1"/>
          <p:nvPr/>
        </p:nvSpPr>
        <p:spPr>
          <a:xfrm>
            <a:off x="767361" y="1768564"/>
            <a:ext cx="4378989" cy="830997"/>
          </a:xfrm>
          <a:prstGeom prst="rect">
            <a:avLst/>
          </a:prstGeom>
          <a:noFill/>
        </p:spPr>
        <p:txBody>
          <a:bodyPr wrap="square" rtlCol="0">
            <a:spAutoFit/>
          </a:bodyPr>
          <a:lstStyle/>
          <a:p>
            <a:r>
              <a:rPr lang="en-US" sz="4800" dirty="0" smtClean="0"/>
              <a:t>More than</a:t>
            </a:r>
            <a:endParaRPr lang="en-US" sz="1050" dirty="0"/>
          </a:p>
        </p:txBody>
      </p:sp>
      <p:sp>
        <p:nvSpPr>
          <p:cNvPr id="7" name="TextBox 6"/>
          <p:cNvSpPr txBox="1"/>
          <p:nvPr/>
        </p:nvSpPr>
        <p:spPr>
          <a:xfrm>
            <a:off x="695643" y="2119471"/>
            <a:ext cx="4684740" cy="2400657"/>
          </a:xfrm>
          <a:prstGeom prst="rect">
            <a:avLst/>
          </a:prstGeom>
          <a:noFill/>
        </p:spPr>
        <p:txBody>
          <a:bodyPr wrap="square" rtlCol="0">
            <a:spAutoFit/>
          </a:bodyPr>
          <a:lstStyle/>
          <a:p>
            <a:r>
              <a:rPr lang="en-US" sz="15000" b="1" dirty="0" smtClean="0">
                <a:solidFill>
                  <a:srgbClr val="78BE21"/>
                </a:solidFill>
              </a:rPr>
              <a:t>300</a:t>
            </a:r>
            <a:endParaRPr lang="en-US" sz="15000" b="1" dirty="0">
              <a:solidFill>
                <a:srgbClr val="78BE21"/>
              </a:solidFill>
            </a:endParaRPr>
          </a:p>
        </p:txBody>
      </p:sp>
      <p:sp>
        <p:nvSpPr>
          <p:cNvPr id="9" name="TextBox 8"/>
          <p:cNvSpPr txBox="1"/>
          <p:nvPr/>
        </p:nvSpPr>
        <p:spPr>
          <a:xfrm>
            <a:off x="774901" y="4089430"/>
            <a:ext cx="4378989" cy="830997"/>
          </a:xfrm>
          <a:prstGeom prst="rect">
            <a:avLst/>
          </a:prstGeom>
          <a:noFill/>
        </p:spPr>
        <p:txBody>
          <a:bodyPr wrap="square" rtlCol="0">
            <a:spAutoFit/>
          </a:bodyPr>
          <a:lstStyle/>
          <a:p>
            <a:r>
              <a:rPr lang="en-US" sz="4800" dirty="0" smtClean="0"/>
              <a:t>statewide</a:t>
            </a:r>
          </a:p>
        </p:txBody>
      </p:sp>
      <p:sp>
        <p:nvSpPr>
          <p:cNvPr id="3" name="Rectangle 2"/>
          <p:cNvSpPr/>
          <p:nvPr/>
        </p:nvSpPr>
        <p:spPr>
          <a:xfrm>
            <a:off x="767361" y="4731329"/>
            <a:ext cx="3407476" cy="830997"/>
          </a:xfrm>
          <a:prstGeom prst="rect">
            <a:avLst/>
          </a:prstGeom>
        </p:spPr>
        <p:txBody>
          <a:bodyPr wrap="square">
            <a:spAutoFit/>
          </a:bodyPr>
          <a:lstStyle/>
          <a:p>
            <a:r>
              <a:rPr lang="en-US" sz="4800" dirty="0"/>
              <a:t>meetings</a:t>
            </a:r>
          </a:p>
        </p:txBody>
      </p:sp>
    </p:spTree>
    <p:extLst>
      <p:ext uri="{BB962C8B-B14F-4D97-AF65-F5344CB8AC3E}">
        <p14:creationId xmlns:p14="http://schemas.microsoft.com/office/powerpoint/2010/main" val="3991782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Vision and Priorities from Stakeholders</a:t>
            </a:r>
            <a:endParaRPr lang="en-US" dirty="0"/>
          </a:p>
        </p:txBody>
      </p:sp>
      <p:sp>
        <p:nvSpPr>
          <p:cNvPr id="3" name="Content Placeholder 2"/>
          <p:cNvSpPr>
            <a:spLocks noGrp="1"/>
          </p:cNvSpPr>
          <p:nvPr>
            <p:ph sz="quarter" idx="10"/>
          </p:nvPr>
        </p:nvSpPr>
        <p:spPr/>
        <p:txBody>
          <a:bodyPr/>
          <a:lstStyle/>
          <a:p>
            <a:r>
              <a:rPr lang="en-US" dirty="0"/>
              <a:t>Equity and a focus on every Minnesota student, pre-K through grade 12</a:t>
            </a:r>
          </a:p>
          <a:p>
            <a:r>
              <a:rPr lang="en-US" dirty="0" smtClean="0"/>
              <a:t>Federal ESSA plan in support of state World’s Best Workforce</a:t>
            </a:r>
          </a:p>
          <a:p>
            <a:r>
              <a:rPr lang="en-US" dirty="0" smtClean="0"/>
              <a:t>Well-rounded education </a:t>
            </a:r>
          </a:p>
          <a:p>
            <a:r>
              <a:rPr lang="en-US" dirty="0" smtClean="0"/>
              <a:t>Support for schools and districts</a:t>
            </a:r>
          </a:p>
          <a:p>
            <a:r>
              <a:rPr lang="en-US" dirty="0" smtClean="0"/>
              <a:t>Transparency in reporting</a:t>
            </a:r>
            <a:endParaRPr lang="en-US" dirty="0"/>
          </a:p>
        </p:txBody>
      </p:sp>
      <p:sp>
        <p:nvSpPr>
          <p:cNvPr id="4" name="Date Placeholder 3"/>
          <p:cNvSpPr>
            <a:spLocks noGrp="1"/>
          </p:cNvSpPr>
          <p:nvPr>
            <p:ph type="dt" sz="half" idx="11"/>
          </p:nvPr>
        </p:nvSpPr>
        <p:spPr/>
        <p:txBody>
          <a:bodyPr/>
          <a:lstStyle/>
          <a:p>
            <a:fld id="{F4B91AA0-3BA7-4036-A3DA-317C6C4FFA29}" type="datetime1">
              <a:rPr lang="en-US" smtClean="0"/>
              <a:pPr/>
              <a:t>1/14/2019</a:t>
            </a:fld>
            <a:endParaRPr lang="en-US" dirty="0"/>
          </a:p>
        </p:txBody>
      </p:sp>
      <p:sp>
        <p:nvSpPr>
          <p:cNvPr id="5" name="Footer Placeholder 4"/>
          <p:cNvSpPr>
            <a:spLocks noGrp="1"/>
          </p:cNvSpPr>
          <p:nvPr>
            <p:ph type="ftr" sz="quarter" idx="3"/>
          </p:nvPr>
        </p:nvSpPr>
        <p:spPr/>
        <p:txBody>
          <a:bodyPr/>
          <a:lstStyle/>
          <a:p>
            <a:r>
              <a:rPr lang="en-US" smtClean="0"/>
              <a:t>Leading for educational excellence and equity, every day for every one. | education.state.mn.us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88933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6462" t="16273" r="1173" b="5794"/>
          <a:stretch/>
        </p:blipFill>
        <p:spPr>
          <a:xfrm>
            <a:off x="-1" y="1"/>
            <a:ext cx="12192001" cy="6857994"/>
          </a:xfrm>
          <a:prstGeom prst="rect">
            <a:avLst/>
          </a:prstGeom>
          <a:noFill/>
          <a:ln>
            <a:noFill/>
          </a:ln>
        </p:spPr>
      </p:pic>
      <p:sp>
        <p:nvSpPr>
          <p:cNvPr id="2" name="Title 1"/>
          <p:cNvSpPr>
            <a:spLocks noGrp="1"/>
          </p:cNvSpPr>
          <p:nvPr>
            <p:ph type="title"/>
          </p:nvPr>
        </p:nvSpPr>
        <p:spPr>
          <a:xfrm>
            <a:off x="296985" y="924943"/>
            <a:ext cx="4923059" cy="4923059"/>
          </a:xfrm>
        </p:spPr>
        <p:txBody>
          <a:bodyPr/>
          <a:lstStyle/>
          <a:p>
            <a:r>
              <a:rPr lang="en-US" dirty="0" smtClean="0"/>
              <a:t>Ten Minnesota Commitments to Equity</a:t>
            </a:r>
            <a:endParaRPr lang="en-US" dirty="0"/>
          </a:p>
        </p:txBody>
      </p:sp>
      <p:sp>
        <p:nvSpPr>
          <p:cNvPr id="18" name="TextBox 17"/>
          <p:cNvSpPr txBox="1"/>
          <p:nvPr/>
        </p:nvSpPr>
        <p:spPr>
          <a:xfrm>
            <a:off x="5877099" y="598946"/>
            <a:ext cx="6314902" cy="5693866"/>
          </a:xfrm>
          <a:prstGeom prst="rect">
            <a:avLst/>
          </a:prstGeom>
          <a:noFill/>
        </p:spPr>
        <p:txBody>
          <a:bodyPr wrap="square" rtlCol="0">
            <a:spAutoFit/>
          </a:bodyPr>
          <a:lstStyle/>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Prioritize equity.</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Start from within.</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Measure what matters.</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Go local.</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Follow the money.</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Start early.</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Monitor implementation of standards.</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Value people.</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Improve conditions for learning.</a:t>
            </a:r>
          </a:p>
          <a:p>
            <a:pPr marL="342900" marR="0" lvl="0" indent="-3429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03865"/>
                </a:solidFill>
                <a:effectLst/>
                <a:uLnTx/>
                <a:uFillTx/>
                <a:latin typeface="Calibri"/>
                <a:ea typeface="+mn-ea"/>
                <a:cs typeface="+mn-cs"/>
              </a:rPr>
              <a:t> Give students options.</a:t>
            </a:r>
            <a:endParaRPr kumimoji="0" lang="en-US" sz="2800" b="1"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975949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WBWF Requirements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
        <p:nvSpPr>
          <p:cNvPr id="3" name="Oval 2"/>
          <p:cNvSpPr/>
          <p:nvPr/>
        </p:nvSpPr>
        <p:spPr>
          <a:xfrm>
            <a:off x="-2" y="1504323"/>
            <a:ext cx="3001619" cy="4230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b="1" dirty="0"/>
              <a:t>Comprehensive, long-term strategic plan focused on:</a:t>
            </a:r>
          </a:p>
          <a:p>
            <a:pPr marL="285750" indent="-285750">
              <a:buFont typeface="Arial" panose="020B0604020202020204" pitchFamily="34" charset="0"/>
              <a:buChar char="•"/>
            </a:pPr>
            <a:r>
              <a:rPr lang="en-US" sz="1600" dirty="0"/>
              <a:t>School readiness.</a:t>
            </a:r>
          </a:p>
          <a:p>
            <a:pPr marL="285750" indent="-285750">
              <a:buFont typeface="Arial" panose="020B0604020202020204" pitchFamily="34" charset="0"/>
              <a:buChar char="•"/>
            </a:pPr>
            <a:r>
              <a:rPr lang="en-US" sz="1600" dirty="0"/>
              <a:t>Third grade literacy.</a:t>
            </a:r>
          </a:p>
          <a:p>
            <a:pPr marL="285750" indent="-285750">
              <a:buFont typeface="Arial" panose="020B0604020202020204" pitchFamily="34" charset="0"/>
              <a:buChar char="•"/>
            </a:pPr>
            <a:r>
              <a:rPr lang="en-US" sz="1600" dirty="0"/>
              <a:t>Achievement gaps.</a:t>
            </a:r>
          </a:p>
          <a:p>
            <a:pPr marL="285750" indent="-285750">
              <a:buFont typeface="Arial" panose="020B0604020202020204" pitchFamily="34" charset="0"/>
              <a:buChar char="•"/>
            </a:pPr>
            <a:r>
              <a:rPr lang="en-US" sz="1600" dirty="0"/>
              <a:t>Graduation.</a:t>
            </a:r>
          </a:p>
          <a:p>
            <a:pPr marL="285750" indent="-285750">
              <a:buFont typeface="Arial" panose="020B0604020202020204" pitchFamily="34" charset="0"/>
              <a:buChar char="•"/>
            </a:pPr>
            <a:r>
              <a:rPr lang="en-US" sz="1600" dirty="0"/>
              <a:t>Career and college readiness.</a:t>
            </a:r>
          </a:p>
        </p:txBody>
      </p:sp>
      <p:sp>
        <p:nvSpPr>
          <p:cNvPr id="110" name="Oval 109"/>
          <p:cNvSpPr/>
          <p:nvPr/>
        </p:nvSpPr>
        <p:spPr>
          <a:xfrm>
            <a:off x="3164619" y="1497898"/>
            <a:ext cx="2938007" cy="42793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dirty="0" smtClean="0"/>
              <a:t>Annual report and annual </a:t>
            </a:r>
            <a:r>
              <a:rPr lang="en-US" sz="2200" b="1" dirty="0"/>
              <a:t>p</a:t>
            </a:r>
            <a:r>
              <a:rPr lang="en-US" sz="2200" b="1" dirty="0" smtClean="0"/>
              <a:t>ublic </a:t>
            </a:r>
            <a:r>
              <a:rPr lang="en-US" sz="2200" b="1" dirty="0"/>
              <a:t>m</a:t>
            </a:r>
            <a:r>
              <a:rPr lang="en-US" sz="2200" b="1" dirty="0" smtClean="0"/>
              <a:t>eeting</a:t>
            </a:r>
          </a:p>
          <a:p>
            <a:pPr marL="457200" indent="-457200">
              <a:buFont typeface="Arial" panose="020B0604020202020204" pitchFamily="34" charset="0"/>
              <a:buChar char="•"/>
            </a:pPr>
            <a:r>
              <a:rPr lang="en-US" dirty="0" smtClean="0"/>
              <a:t>Annual report posted to website.</a:t>
            </a:r>
          </a:p>
          <a:p>
            <a:pPr marL="457200" indent="-457200">
              <a:buFont typeface="Arial" panose="020B0604020202020204" pitchFamily="34" charset="0"/>
              <a:buChar char="•"/>
            </a:pPr>
            <a:r>
              <a:rPr lang="en-US" dirty="0" smtClean="0"/>
              <a:t>Meeting to review progress with stakeholders.</a:t>
            </a:r>
            <a:endParaRPr lang="en-US" dirty="0"/>
          </a:p>
          <a:p>
            <a:pPr algn="ctr"/>
            <a:endParaRPr lang="en-US" sz="2500" dirty="0" smtClean="0"/>
          </a:p>
        </p:txBody>
      </p:sp>
      <p:sp>
        <p:nvSpPr>
          <p:cNvPr id="111" name="Oval 110"/>
          <p:cNvSpPr/>
          <p:nvPr/>
        </p:nvSpPr>
        <p:spPr>
          <a:xfrm>
            <a:off x="6265629" y="1483151"/>
            <a:ext cx="2898250" cy="429407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dirty="0" smtClean="0"/>
              <a:t>Summary of annual report - submitted to MDE</a:t>
            </a:r>
          </a:p>
          <a:p>
            <a:pPr algn="ctr"/>
            <a:endParaRPr lang="en-US" b="1" dirty="0" smtClean="0"/>
          </a:p>
          <a:p>
            <a:pPr marL="342900" indent="-342900">
              <a:buFont typeface="Arial" panose="020B0604020202020204" pitchFamily="34" charset="0"/>
              <a:buChar char="•"/>
            </a:pPr>
            <a:r>
              <a:rPr lang="en-US" dirty="0" smtClean="0"/>
              <a:t>Submit between Oct 15 and Dec 15.</a:t>
            </a:r>
            <a:endParaRPr lang="en-US" dirty="0"/>
          </a:p>
        </p:txBody>
      </p:sp>
      <p:sp>
        <p:nvSpPr>
          <p:cNvPr id="9" name="Oval 8"/>
          <p:cNvSpPr/>
          <p:nvPr/>
        </p:nvSpPr>
        <p:spPr>
          <a:xfrm>
            <a:off x="9293750" y="1510295"/>
            <a:ext cx="2898250" cy="4294070"/>
          </a:xfrm>
          <a:prstGeom prst="ellipse">
            <a:avLst/>
          </a:prstGeom>
          <a:solidFill>
            <a:schemeClr val="bg1">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b="1" dirty="0" smtClean="0"/>
              <a:t>For Identified Districts</a:t>
            </a:r>
          </a:p>
          <a:p>
            <a:pPr algn="ctr"/>
            <a:endParaRPr lang="en-US" b="1" dirty="0" smtClean="0"/>
          </a:p>
          <a:p>
            <a:pPr marL="342900" indent="-342900">
              <a:buFont typeface="Arial" panose="020B0604020202020204" pitchFamily="34" charset="0"/>
              <a:buChar char="•"/>
            </a:pPr>
            <a:r>
              <a:rPr lang="en-US" dirty="0" smtClean="0"/>
              <a:t>Identify improvement strategies and use of general education revenue to support  the strategies</a:t>
            </a:r>
            <a:endParaRPr lang="en-US" dirty="0"/>
          </a:p>
        </p:txBody>
      </p:sp>
    </p:spTree>
    <p:extLst>
      <p:ext uri="{BB962C8B-B14F-4D97-AF65-F5344CB8AC3E}">
        <p14:creationId xmlns:p14="http://schemas.microsoft.com/office/powerpoint/2010/main" val="337175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WBWF: Strategic Planning</a:t>
            </a:r>
            <a:endParaRPr lang="en-US" dirty="0"/>
          </a:p>
        </p:txBody>
      </p:sp>
      <p:sp>
        <p:nvSpPr>
          <p:cNvPr id="3" name="Content Placeholder 2"/>
          <p:cNvSpPr>
            <a:spLocks noGrp="1"/>
          </p:cNvSpPr>
          <p:nvPr>
            <p:ph idx="1"/>
          </p:nvPr>
        </p:nvSpPr>
        <p:spPr>
          <a:xfrm>
            <a:off x="697832" y="1733107"/>
            <a:ext cx="10655968" cy="4511282"/>
          </a:xfrm>
        </p:spPr>
        <p:txBody>
          <a:bodyPr>
            <a:normAutofit lnSpcReduction="10000"/>
          </a:bodyPr>
          <a:lstStyle/>
          <a:p>
            <a:r>
              <a:rPr lang="en-US" dirty="0" smtClean="0"/>
              <a:t>School boards adopt a </a:t>
            </a:r>
            <a:r>
              <a:rPr lang="en-US" b="1" dirty="0" smtClean="0"/>
              <a:t>comprehensive, long-term strategic plan </a:t>
            </a:r>
            <a:r>
              <a:rPr lang="en-US" dirty="0" smtClean="0"/>
              <a:t>to support teaching and learning aligned to these five areas:</a:t>
            </a:r>
          </a:p>
          <a:p>
            <a:pPr lvl="1"/>
            <a:r>
              <a:rPr lang="en-US" dirty="0" smtClean="0"/>
              <a:t>Meet school readiness goals;</a:t>
            </a:r>
          </a:p>
          <a:p>
            <a:pPr lvl="1"/>
            <a:r>
              <a:rPr lang="en-US" dirty="0" smtClean="0"/>
              <a:t>Have all third-grade students achieve grade-level literacy;</a:t>
            </a:r>
          </a:p>
          <a:p>
            <a:pPr lvl="1"/>
            <a:r>
              <a:rPr lang="en-US" dirty="0" smtClean="0"/>
              <a:t>Close the academic achievement gap;</a:t>
            </a:r>
          </a:p>
          <a:p>
            <a:pPr lvl="1"/>
            <a:r>
              <a:rPr lang="en-US" dirty="0" smtClean="0"/>
              <a:t>Have all students attain career and college readiness;</a:t>
            </a:r>
          </a:p>
          <a:p>
            <a:pPr lvl="1"/>
            <a:r>
              <a:rPr lang="en-US" dirty="0" smtClean="0"/>
              <a:t>Have all students graduate from high school.</a:t>
            </a:r>
          </a:p>
          <a:p>
            <a:r>
              <a:rPr lang="en-US" dirty="0" smtClean="0"/>
              <a:t>The strategic plan also focuses on equitable access to experienced, effective, in-field, and diverse teachers. </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8</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698222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WBWF: Stakeholder Engagement and Continuous Improvement </a:t>
            </a:r>
            <a:endParaRPr lang="en-US" dirty="0"/>
          </a:p>
        </p:txBody>
      </p:sp>
      <p:sp>
        <p:nvSpPr>
          <p:cNvPr id="3" name="Content Placeholder 2"/>
          <p:cNvSpPr>
            <a:spLocks noGrp="1"/>
          </p:cNvSpPr>
          <p:nvPr>
            <p:ph idx="1"/>
          </p:nvPr>
        </p:nvSpPr>
        <p:spPr>
          <a:xfrm>
            <a:off x="697832" y="1825624"/>
            <a:ext cx="10655968" cy="4358607"/>
          </a:xfrm>
        </p:spPr>
        <p:txBody>
          <a:bodyPr>
            <a:normAutofit/>
          </a:bodyPr>
          <a:lstStyle/>
          <a:p>
            <a:r>
              <a:rPr lang="en-US" sz="2800" dirty="0" smtClean="0"/>
              <a:t>Convene a District Advisory Committee of representative stakeholders.</a:t>
            </a:r>
          </a:p>
          <a:p>
            <a:r>
              <a:rPr lang="en-US" sz="2800" dirty="0" smtClean="0"/>
              <a:t>Publish an annual report each year reflecting on the prior school year.</a:t>
            </a:r>
          </a:p>
          <a:p>
            <a:r>
              <a:rPr lang="en-US" sz="2800" dirty="0" smtClean="0"/>
              <a:t>Engage in dialogue with stakeholders at an annual public meeting.</a:t>
            </a:r>
          </a:p>
          <a:p>
            <a:r>
              <a:rPr lang="en-US" sz="2800" dirty="0" smtClean="0"/>
              <a:t>Submit a summary of the annual report to MDE each year.</a:t>
            </a:r>
          </a:p>
          <a:p>
            <a:pPr lvl="1"/>
            <a:r>
              <a:rPr lang="en-US" sz="2400" dirty="0" smtClean="0"/>
              <a:t>MDE reviews and provides feedback to districts.</a:t>
            </a:r>
            <a:endParaRPr lang="en-US" sz="2400" dirty="0"/>
          </a:p>
        </p:txBody>
      </p:sp>
      <p:sp>
        <p:nvSpPr>
          <p:cNvPr id="4" name="Date Placeholder 3"/>
          <p:cNvSpPr>
            <a:spLocks noGrp="1"/>
          </p:cNvSpPr>
          <p:nvPr>
            <p:ph type="dt" sz="half" idx="10"/>
          </p:nvPr>
        </p:nvSpPr>
        <p:spPr/>
        <p:txBody>
          <a:bodyPr/>
          <a:lstStyle/>
          <a:p>
            <a:fld id="{824D5D47-1752-4D84-8BFB-C2F71A34C932}" type="datetime1">
              <a:rPr lang="en-US" smtClean="0"/>
              <a:t>1/14/2019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9</a:t>
            </a:fld>
            <a:endParaRPr lang="en-US" dirty="0"/>
          </a:p>
        </p:txBody>
      </p:sp>
      <p:sp>
        <p:nvSpPr>
          <p:cNvPr id="6" name="Footer Placeholder 5"/>
          <p:cNvSpPr>
            <a:spLocks noGrp="1"/>
          </p:cNvSpPr>
          <p:nvPr>
            <p:ph type="ftr" sz="quarter" idx="13"/>
          </p:nvPr>
        </p:nvSpPr>
        <p:spPr/>
        <p:txBody>
          <a:bodyPr/>
          <a:lstStyle/>
          <a:p>
            <a:r>
              <a:rPr lang="en-US" smtClean="0">
                <a:solidFill>
                  <a:srgbClr val="003865"/>
                </a:solidFill>
              </a:rPr>
              <a:t>Leading for educational excellence and equity, every day for every one.</a:t>
            </a:r>
            <a:r>
              <a:rPr lang="en-US" smtClean="0"/>
              <a:t> </a:t>
            </a:r>
            <a:r>
              <a:rPr lang="en-US" smtClean="0">
                <a:solidFill>
                  <a:schemeClr val="accent2"/>
                </a:solidFill>
              </a:rPr>
              <a:t>|</a:t>
            </a:r>
            <a:r>
              <a:rPr lang="en-US" smtClean="0"/>
              <a:t> </a:t>
            </a:r>
            <a:r>
              <a:rPr lang="en-US" smtClean="0">
                <a:solidFill>
                  <a:srgbClr val="003865"/>
                </a:solidFill>
              </a:rPr>
              <a:t>education.state.mn.us</a:t>
            </a:r>
            <a:endParaRPr lang="en-US" dirty="0">
              <a:solidFill>
                <a:srgbClr val="003865"/>
              </a:solidFill>
            </a:endParaRPr>
          </a:p>
        </p:txBody>
      </p:sp>
    </p:spTree>
    <p:extLst>
      <p:ext uri="{BB962C8B-B14F-4D97-AF65-F5344CB8AC3E}">
        <p14:creationId xmlns:p14="http://schemas.microsoft.com/office/powerpoint/2010/main" val="1929550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Template Aug 2018" id="{FB95E756-BCB9-429C-8457-CE2C82B80B56}" vid="{C5435FED-1C7F-4918-9C2D-E9516BBFDE7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6A1386-9537-4EA6-B9A3-FB7D154FAC2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423</TotalTime>
  <Words>2433</Words>
  <Application>Microsoft Office PowerPoint</Application>
  <PresentationFormat>Widescreen</PresentationFormat>
  <Paragraphs>376</Paragraphs>
  <Slides>39</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NeueHaasGroteskText Std</vt:lpstr>
      <vt:lpstr>MN.IT</vt:lpstr>
      <vt:lpstr>1_MN.IT</vt:lpstr>
      <vt:lpstr>World’s Best Workforce and the Every Student Succeeds Act</vt:lpstr>
      <vt:lpstr>Overview</vt:lpstr>
      <vt:lpstr>Timeline</vt:lpstr>
      <vt:lpstr>Stakeholder Engagement</vt:lpstr>
      <vt:lpstr>Vision and Priorities from Stakeholders</vt:lpstr>
      <vt:lpstr>Ten Minnesota Commitments to Equity</vt:lpstr>
      <vt:lpstr>WBWF Requirements</vt:lpstr>
      <vt:lpstr>WBWF: Strategic Planning</vt:lpstr>
      <vt:lpstr>WBWF: Stakeholder Engagement and Continuous Improvement </vt:lpstr>
      <vt:lpstr>WBWF: Accountability and Support</vt:lpstr>
      <vt:lpstr>PowerPoint Presentation</vt:lpstr>
      <vt:lpstr>Data Reporting</vt:lpstr>
      <vt:lpstr>Minnesota Report Card Updates</vt:lpstr>
      <vt:lpstr>Minnesota Report Card: My School Redesign</vt:lpstr>
      <vt:lpstr>Minnesota Report Card: My School Redesign</vt:lpstr>
      <vt:lpstr>PowerPoint Presentation</vt:lpstr>
      <vt:lpstr>Recognizing Schools</vt:lpstr>
      <vt:lpstr>PowerPoint Presentation</vt:lpstr>
      <vt:lpstr>Potential Upcoming School Recognition Options</vt:lpstr>
      <vt:lpstr>Other Recognition Ideas from Stakeholders</vt:lpstr>
      <vt:lpstr>PowerPoint Presentation</vt:lpstr>
      <vt:lpstr>North Star – Accountability &amp; Support</vt:lpstr>
      <vt:lpstr>Prioritizing for Support</vt:lpstr>
      <vt:lpstr>The Indicators</vt:lpstr>
      <vt:lpstr>The Three Stage Decision Process</vt:lpstr>
      <vt:lpstr>Categories of School Support</vt:lpstr>
      <vt:lpstr>Districts Identified Under WBWF</vt:lpstr>
      <vt:lpstr>WBWF: A Focus on Accountability and Support</vt:lpstr>
      <vt:lpstr>WBWF Cross Functional Teams</vt:lpstr>
      <vt:lpstr>Role of cross functional team members</vt:lpstr>
      <vt:lpstr>WBWF Planning Year: 2018-2019 Timeline</vt:lpstr>
      <vt:lpstr>Categories of School Support</vt:lpstr>
      <vt:lpstr>Support and Improvement: General Requirements for Schools under ESSA</vt:lpstr>
      <vt:lpstr>Support and Improvement: Resources</vt:lpstr>
      <vt:lpstr>Support and Improvement: Regional Centers of Excellence</vt:lpstr>
      <vt:lpstr>Support and Improvement: Updates</vt:lpstr>
      <vt:lpstr>PowerPoint Presentation</vt:lpstr>
      <vt:lpstr>Support and Improvement: Quick Wins</vt:lpstr>
      <vt:lpstr>PowerPoint Presentation</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on ESSA School Support and Improvement</dc:title>
  <dc:subject>PowerPoint Template</dc:subject>
  <dc:creator>Keith, Gregory (MDE)</dc:creator>
  <cp:keywords>PowerPoint, Template</cp:keywords>
  <dc:description>Version 1.1, Released 8-2016</dc:description>
  <cp:lastModifiedBy>Snyder, Kate Lynne (MDE)</cp:lastModifiedBy>
  <cp:revision>41</cp:revision>
  <dcterms:created xsi:type="dcterms:W3CDTF">2018-09-19T20:15:18Z</dcterms:created>
  <dcterms:modified xsi:type="dcterms:W3CDTF">2019-01-15T00:04:49Z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