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266" r:id="rId3"/>
    <p:sldId id="261" r:id="rId4"/>
    <p:sldId id="262" r:id="rId5"/>
    <p:sldId id="260" r:id="rId6"/>
    <p:sldId id="265" r:id="rId7"/>
    <p:sldId id="263" r:id="rId8"/>
    <p:sldId id="264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57" r:id="rId17"/>
    <p:sldId id="259" r:id="rId18"/>
    <p:sldId id="275" r:id="rId19"/>
    <p:sldId id="282" r:id="rId20"/>
    <p:sldId id="276" r:id="rId21"/>
    <p:sldId id="277" r:id="rId22"/>
    <p:sldId id="278" r:id="rId23"/>
    <p:sldId id="280" r:id="rId24"/>
    <p:sldId id="258" r:id="rId25"/>
    <p:sldId id="279" r:id="rId26"/>
    <p:sldId id="281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7F23"/>
    <a:srgbClr val="D2232A"/>
    <a:srgbClr val="94A22C"/>
    <a:srgbClr val="FFC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362" autoAdjust="0"/>
  </p:normalViewPr>
  <p:slideViewPr>
    <p:cSldViewPr>
      <p:cViewPr varScale="1">
        <p:scale>
          <a:sx n="83" d="100"/>
          <a:sy n="83" d="100"/>
        </p:scale>
        <p:origin x="2424" y="84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2012-2016 MCA Reading Proficiency, </a:t>
            </a:r>
          </a:p>
          <a:p>
            <a:pPr>
              <a:defRPr/>
            </a:pPr>
            <a:r>
              <a:rPr lang="en-US" sz="1800" dirty="0"/>
              <a:t>All</a:t>
            </a:r>
            <a:r>
              <a:rPr lang="en-US" sz="1800" baseline="0" dirty="0"/>
              <a:t> Grades by Student Group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Sheet1!$A$7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Sheet1!$B$6:$F$6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81.900000000000006</c:v>
                </c:pt>
                <c:pt idx="1">
                  <c:v>65.8</c:v>
                </c:pt>
                <c:pt idx="2">
                  <c:v>55.8</c:v>
                </c:pt>
                <c:pt idx="3">
                  <c:v>53.8</c:v>
                </c:pt>
                <c:pt idx="4">
                  <c:v>52.7</c:v>
                </c:pt>
              </c:numCache>
            </c:numRef>
          </c:val>
        </c:ser>
        <c:ser>
          <c:idx val="1"/>
          <c:order val="1"/>
          <c:tx>
            <c:strRef>
              <c:f>Sheet1!$A$8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Sheet1!$B$6:$F$6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65.099999999999994</c:v>
                </c:pt>
                <c:pt idx="1">
                  <c:v>48.8</c:v>
                </c:pt>
                <c:pt idx="2">
                  <c:v>35.1</c:v>
                </c:pt>
                <c:pt idx="3">
                  <c:v>34.6</c:v>
                </c:pt>
                <c:pt idx="4">
                  <c:v>32.9</c:v>
                </c:pt>
              </c:numCache>
            </c:numRef>
          </c:val>
        </c:ser>
        <c:ser>
          <c:idx val="2"/>
          <c:order val="2"/>
          <c:tx>
            <c:strRef>
              <c:f>Sheet1!$A$9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Sheet1!$B$6:$F$6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66.599999999999994</c:v>
                </c:pt>
                <c:pt idx="1">
                  <c:v>51.4</c:v>
                </c:pt>
                <c:pt idx="2">
                  <c:v>37</c:v>
                </c:pt>
                <c:pt idx="3">
                  <c:v>36.1</c:v>
                </c:pt>
                <c:pt idx="4">
                  <c:v>33.9</c:v>
                </c:pt>
              </c:numCache>
            </c:numRef>
          </c:val>
        </c:ser>
        <c:ser>
          <c:idx val="3"/>
          <c:order val="3"/>
          <c:tx>
            <c:strRef>
              <c:f>Sheet1!$A$10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Sheet1!$B$6:$F$6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67.5</c:v>
                </c:pt>
                <c:pt idx="1">
                  <c:v>53.7</c:v>
                </c:pt>
                <c:pt idx="2">
                  <c:v>38.9</c:v>
                </c:pt>
                <c:pt idx="3">
                  <c:v>36.9</c:v>
                </c:pt>
                <c:pt idx="4">
                  <c:v>34.6</c:v>
                </c:pt>
              </c:numCache>
            </c:numRef>
          </c:val>
        </c:ser>
        <c:ser>
          <c:idx val="4"/>
          <c:order val="4"/>
          <c:tx>
            <c:strRef>
              <c:f>Sheet1!$A$11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Sheet1!$B$6:$F$6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Sheet1!$B$11:$F$11</c:f>
              <c:numCache>
                <c:formatCode>General</c:formatCode>
                <c:ptCount val="5"/>
                <c:pt idx="0">
                  <c:v>67.8</c:v>
                </c:pt>
                <c:pt idx="1">
                  <c:v>55.6</c:v>
                </c:pt>
                <c:pt idx="2">
                  <c:v>39.9</c:v>
                </c:pt>
                <c:pt idx="3">
                  <c:v>38.1</c:v>
                </c:pt>
                <c:pt idx="4">
                  <c:v>35.4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3867032"/>
        <c:axId val="303867816"/>
      </c:barChart>
      <c:catAx>
        <c:axId val="3038670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/>
                  <a:t>Proficiency Trends</a:t>
                </a:r>
                <a:r>
                  <a:rPr lang="en-US" sz="1050" baseline="0"/>
                  <a:t> by </a:t>
                </a:r>
                <a:r>
                  <a:rPr lang="en-US" sz="1050"/>
                  <a:t>Student Group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867816"/>
        <c:crosses val="autoZero"/>
        <c:auto val="1"/>
        <c:lblAlgn val="ctr"/>
        <c:lblOffset val="100"/>
        <c:noMultiLvlLbl val="0"/>
      </c:catAx>
      <c:valAx>
        <c:axId val="303867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Profcient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867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2012-2016 MCA</a:t>
            </a:r>
            <a:r>
              <a:rPr lang="en-US" sz="1800" baseline="0"/>
              <a:t> Reading Proficiency,</a:t>
            </a:r>
          </a:p>
          <a:p>
            <a:pPr>
              <a:defRPr sz="1800"/>
            </a:pPr>
            <a:r>
              <a:rPr lang="en-US" sz="1800" baseline="0"/>
              <a:t>Grade 3 by Student Group</a:t>
            </a:r>
            <a:endParaRPr lang="en-US" sz="1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Sheet1!$A$15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Sheet1!$B$15:$F$15</c:f>
              <c:numCache>
                <c:formatCode>General</c:formatCode>
                <c:ptCount val="5"/>
                <c:pt idx="0">
                  <c:v>86.5</c:v>
                </c:pt>
                <c:pt idx="1">
                  <c:v>72.599999999999994</c:v>
                </c:pt>
                <c:pt idx="2">
                  <c:v>65.599999999999994</c:v>
                </c:pt>
                <c:pt idx="3">
                  <c:v>60.7</c:v>
                </c:pt>
                <c:pt idx="4">
                  <c:v>61.6</c:v>
                </c:pt>
              </c:numCache>
            </c:numRef>
          </c:val>
        </c:ser>
        <c:ser>
          <c:idx val="1"/>
          <c:order val="1"/>
          <c:tx>
            <c:strRef>
              <c:f>Sheet1!$A$16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Sheet1!$B$16:$F$16</c:f>
              <c:numCache>
                <c:formatCode>General</c:formatCode>
                <c:ptCount val="5"/>
                <c:pt idx="0">
                  <c:v>65.900000000000006</c:v>
                </c:pt>
                <c:pt idx="1">
                  <c:v>48.5</c:v>
                </c:pt>
                <c:pt idx="2">
                  <c:v>36.1</c:v>
                </c:pt>
                <c:pt idx="3">
                  <c:v>32.9</c:v>
                </c:pt>
                <c:pt idx="4">
                  <c:v>33.700000000000003</c:v>
                </c:pt>
              </c:numCache>
            </c:numRef>
          </c:val>
        </c:ser>
        <c:ser>
          <c:idx val="2"/>
          <c:order val="2"/>
          <c:tx>
            <c:strRef>
              <c:f>Sheet1!$A$17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Sheet1!$B$17:$F$17</c:f>
              <c:numCache>
                <c:formatCode>General</c:formatCode>
                <c:ptCount val="5"/>
                <c:pt idx="0">
                  <c:v>66.900000000000006</c:v>
                </c:pt>
                <c:pt idx="1">
                  <c:v>48.8</c:v>
                </c:pt>
                <c:pt idx="2">
                  <c:v>39.200000000000003</c:v>
                </c:pt>
                <c:pt idx="3">
                  <c:v>34.9</c:v>
                </c:pt>
                <c:pt idx="4">
                  <c:v>34.799999999999997</c:v>
                </c:pt>
              </c:numCache>
            </c:numRef>
          </c:val>
        </c:ser>
        <c:ser>
          <c:idx val="3"/>
          <c:order val="3"/>
          <c:tx>
            <c:strRef>
              <c:f>Sheet1!$A$18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Sheet1!$B$18:$F$18</c:f>
              <c:numCache>
                <c:formatCode>General</c:formatCode>
                <c:ptCount val="5"/>
                <c:pt idx="0">
                  <c:v>68.099999999999994</c:v>
                </c:pt>
                <c:pt idx="1">
                  <c:v>50.4</c:v>
                </c:pt>
                <c:pt idx="2">
                  <c:v>41.4</c:v>
                </c:pt>
                <c:pt idx="3">
                  <c:v>35.6</c:v>
                </c:pt>
                <c:pt idx="4">
                  <c:v>34.1</c:v>
                </c:pt>
              </c:numCache>
            </c:numRef>
          </c:val>
        </c:ser>
        <c:ser>
          <c:idx val="4"/>
          <c:order val="4"/>
          <c:tx>
            <c:strRef>
              <c:f>Sheet1!$A$19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Sheet1!$B$14:$F$14</c:f>
              <c:strCache>
                <c:ptCount val="5"/>
                <c:pt idx="0">
                  <c:v>White</c:v>
                </c:pt>
                <c:pt idx="1">
                  <c:v>Asian/PI</c:v>
                </c:pt>
                <c:pt idx="2">
                  <c:v>Am. Ind.</c:v>
                </c:pt>
                <c:pt idx="3">
                  <c:v>Hispanic</c:v>
                </c:pt>
                <c:pt idx="4">
                  <c:v>Black</c:v>
                </c:pt>
              </c:strCache>
            </c:strRef>
          </c:cat>
          <c:val>
            <c:numRef>
              <c:f>Sheet1!$B$19:$F$19</c:f>
              <c:numCache>
                <c:formatCode>General</c:formatCode>
                <c:ptCount val="5"/>
                <c:pt idx="0">
                  <c:v>66.7</c:v>
                </c:pt>
                <c:pt idx="1">
                  <c:v>51.9</c:v>
                </c:pt>
                <c:pt idx="2">
                  <c:v>37.1</c:v>
                </c:pt>
                <c:pt idx="3">
                  <c:v>35</c:v>
                </c:pt>
                <c:pt idx="4">
                  <c:v>34.1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7649104"/>
        <c:axId val="417649496"/>
      </c:barChart>
      <c:catAx>
        <c:axId val="4176491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/>
                  <a:t>Procifiency Trends by</a:t>
                </a:r>
                <a:r>
                  <a:rPr lang="en-US" sz="1050" baseline="0"/>
                  <a:t> Student Group</a:t>
                </a:r>
                <a:endParaRPr lang="en-US" sz="105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649496"/>
        <c:crosses val="autoZero"/>
        <c:auto val="1"/>
        <c:lblAlgn val="ctr"/>
        <c:lblOffset val="100"/>
        <c:noMultiLvlLbl val="0"/>
      </c:catAx>
      <c:valAx>
        <c:axId val="417649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Proficient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649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2012-2016 MCA Reading</a:t>
            </a:r>
            <a:r>
              <a:rPr lang="en-US" sz="1800" baseline="0"/>
              <a:t> Proficiency</a:t>
            </a:r>
          </a:p>
          <a:p>
            <a:pPr>
              <a:defRPr sz="1800"/>
            </a:pPr>
            <a:r>
              <a:rPr lang="en-US" sz="1800" baseline="0"/>
              <a:t>Grade 3 by Other Student Groups</a:t>
            </a:r>
            <a:endParaRPr lang="en-US" sz="1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Sheet1!$A$23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Sheet1!$B$22:$F$22</c:f>
              <c:strCache>
                <c:ptCount val="5"/>
                <c:pt idx="0">
                  <c:v>FRP</c:v>
                </c:pt>
                <c:pt idx="1">
                  <c:v>Sp. Ed.</c:v>
                </c:pt>
                <c:pt idx="2">
                  <c:v>Migrant</c:v>
                </c:pt>
                <c:pt idx="3">
                  <c:v>EL</c:v>
                </c:pt>
                <c:pt idx="4">
                  <c:v>Homeless</c:v>
                </c:pt>
              </c:strCache>
            </c:strRef>
          </c:cat>
          <c:val>
            <c:numRef>
              <c:f>Sheet1!$B$23:$F$23</c:f>
              <c:numCache>
                <c:formatCode>General</c:formatCode>
                <c:ptCount val="5"/>
                <c:pt idx="0">
                  <c:v>67.099999999999994</c:v>
                </c:pt>
                <c:pt idx="1">
                  <c:v>52.4</c:v>
                </c:pt>
                <c:pt idx="2">
                  <c:v>50.6</c:v>
                </c:pt>
                <c:pt idx="3">
                  <c:v>52.7</c:v>
                </c:pt>
              </c:numCache>
            </c:numRef>
          </c:val>
        </c:ser>
        <c:ser>
          <c:idx val="1"/>
          <c:order val="1"/>
          <c:tx>
            <c:strRef>
              <c:f>Sheet1!$A$24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Sheet1!$B$22:$F$22</c:f>
              <c:strCache>
                <c:ptCount val="5"/>
                <c:pt idx="0">
                  <c:v>FRP</c:v>
                </c:pt>
                <c:pt idx="1">
                  <c:v>Sp. Ed.</c:v>
                </c:pt>
                <c:pt idx="2">
                  <c:v>Migrant</c:v>
                </c:pt>
                <c:pt idx="3">
                  <c:v>EL</c:v>
                </c:pt>
                <c:pt idx="4">
                  <c:v>Homeless</c:v>
                </c:pt>
              </c:strCache>
            </c:strRef>
          </c:cat>
          <c:val>
            <c:numRef>
              <c:f>Sheet1!$B$24:$F$24</c:f>
              <c:numCache>
                <c:formatCode>General</c:formatCode>
                <c:ptCount val="5"/>
                <c:pt idx="0">
                  <c:v>38.700000000000003</c:v>
                </c:pt>
                <c:pt idx="1">
                  <c:v>33.700000000000003</c:v>
                </c:pt>
                <c:pt idx="2">
                  <c:v>22.5</c:v>
                </c:pt>
                <c:pt idx="3">
                  <c:v>21.9</c:v>
                </c:pt>
              </c:numCache>
            </c:numRef>
          </c:val>
        </c:ser>
        <c:ser>
          <c:idx val="2"/>
          <c:order val="2"/>
          <c:tx>
            <c:strRef>
              <c:f>Sheet1!$A$25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Sheet1!$B$22:$F$22</c:f>
              <c:strCache>
                <c:ptCount val="5"/>
                <c:pt idx="0">
                  <c:v>FRP</c:v>
                </c:pt>
                <c:pt idx="1">
                  <c:v>Sp. Ed.</c:v>
                </c:pt>
                <c:pt idx="2">
                  <c:v>Migrant</c:v>
                </c:pt>
                <c:pt idx="3">
                  <c:v>EL</c:v>
                </c:pt>
                <c:pt idx="4">
                  <c:v>Homeless</c:v>
                </c:pt>
              </c:strCache>
            </c:strRef>
          </c:cat>
          <c:val>
            <c:numRef>
              <c:f>Sheet1!$B$25:$F$25</c:f>
              <c:numCache>
                <c:formatCode>General</c:formatCode>
                <c:ptCount val="5"/>
                <c:pt idx="0">
                  <c:v>40</c:v>
                </c:pt>
                <c:pt idx="1">
                  <c:v>34.4</c:v>
                </c:pt>
                <c:pt idx="2">
                  <c:v>28</c:v>
                </c:pt>
                <c:pt idx="3">
                  <c:v>23.3</c:v>
                </c:pt>
              </c:numCache>
            </c:numRef>
          </c:val>
        </c:ser>
        <c:ser>
          <c:idx val="3"/>
          <c:order val="3"/>
          <c:tx>
            <c:strRef>
              <c:f>Sheet1!$A$26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Sheet1!$B$22:$F$22</c:f>
              <c:strCache>
                <c:ptCount val="5"/>
                <c:pt idx="0">
                  <c:v>FRP</c:v>
                </c:pt>
                <c:pt idx="1">
                  <c:v>Sp. Ed.</c:v>
                </c:pt>
                <c:pt idx="2">
                  <c:v>Migrant</c:v>
                </c:pt>
                <c:pt idx="3">
                  <c:v>EL</c:v>
                </c:pt>
                <c:pt idx="4">
                  <c:v>Homeless</c:v>
                </c:pt>
              </c:strCache>
            </c:strRef>
          </c:cat>
          <c:val>
            <c:numRef>
              <c:f>Sheet1!$B$26:$F$26</c:f>
              <c:numCache>
                <c:formatCode>General</c:formatCode>
                <c:ptCount val="5"/>
                <c:pt idx="0">
                  <c:v>40.6</c:v>
                </c:pt>
                <c:pt idx="1">
                  <c:v>35</c:v>
                </c:pt>
                <c:pt idx="2">
                  <c:v>31.8</c:v>
                </c:pt>
                <c:pt idx="3">
                  <c:v>24.3</c:v>
                </c:pt>
              </c:numCache>
            </c:numRef>
          </c:val>
        </c:ser>
        <c:ser>
          <c:idx val="4"/>
          <c:order val="4"/>
          <c:tx>
            <c:strRef>
              <c:f>Sheet1!$A$27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Sheet1!$B$22:$F$22</c:f>
              <c:strCache>
                <c:ptCount val="5"/>
                <c:pt idx="0">
                  <c:v>FRP</c:v>
                </c:pt>
                <c:pt idx="1">
                  <c:v>Sp. Ed.</c:v>
                </c:pt>
                <c:pt idx="2">
                  <c:v>Migrant</c:v>
                </c:pt>
                <c:pt idx="3">
                  <c:v>EL</c:v>
                </c:pt>
                <c:pt idx="4">
                  <c:v>Homeless</c:v>
                </c:pt>
              </c:strCache>
            </c:strRef>
          </c:cat>
          <c:val>
            <c:numRef>
              <c:f>Sheet1!$B$27:$F$27</c:f>
              <c:numCache>
                <c:formatCode>General</c:formatCode>
                <c:ptCount val="5"/>
                <c:pt idx="0">
                  <c:v>39.200000000000003</c:v>
                </c:pt>
                <c:pt idx="1">
                  <c:v>33.799999999999997</c:v>
                </c:pt>
                <c:pt idx="2">
                  <c:v>35.299999999999997</c:v>
                </c:pt>
                <c:pt idx="3">
                  <c:v>24</c:v>
                </c:pt>
                <c:pt idx="4">
                  <c:v>24.8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603832"/>
        <c:axId val="408604224"/>
      </c:barChart>
      <c:catAx>
        <c:axId val="4086038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/>
                  <a:t>Proficiency</a:t>
                </a:r>
                <a:r>
                  <a:rPr lang="en-US" sz="1050" baseline="0"/>
                  <a:t> Trends by Student Group</a:t>
                </a:r>
                <a:endParaRPr lang="en-US" sz="105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604224"/>
        <c:crosses val="autoZero"/>
        <c:auto val="1"/>
        <c:lblAlgn val="ctr"/>
        <c:lblOffset val="100"/>
        <c:noMultiLvlLbl val="0"/>
      </c:catAx>
      <c:valAx>
        <c:axId val="408604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Proficient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603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AE6F-1372-4617-8652-07C966487AC7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6CE55-36A0-4C36-B6BF-AA3F14759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11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937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302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798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00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603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163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861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126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273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2586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69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21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84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64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67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87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trike="no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12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0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87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6CE55-36A0-4C36-B6BF-AA3F14759D7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18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81E8-9771-46CD-89F7-C8241A9A91CD}" type="datetime1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96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15A50-AE56-4C7B-9FD4-D82C4F63D766}" type="datetime1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8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8495-6847-47B5-BE49-6ADB75B07F52}" type="datetime1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07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B0C0-48CA-4A5A-8D57-5265E769C3E3}" type="datetime1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0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4FAAB-EFEE-4387-9A0B-8B29A2A1D62A}" type="datetime1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99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25F4-2E5E-4BCE-8AB7-FFFDFA25F3AF}" type="datetime1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1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948A-536D-4782-8FB6-CF1730A16ED3}" type="datetime1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E97D-312F-4FD4-8678-C25F165203FC}" type="datetime1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8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AA50D-25E3-4818-851F-F7D898D4865C}" type="datetime1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5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5B47-802E-487E-B797-F740C83F2B13}" type="datetime1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31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3B4E9-F922-4D7F-A151-2018B6908EC4}" type="datetime1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6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5B3B3-92CB-442B-B029-0B95E29271DC}" type="datetime1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FC205-3EFB-4FAF-811D-17A9E2739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9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Beth.aune@state.mn.us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ry.stai@state.mn.u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c.education.state.mn.u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c.education.state.mn.u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c.education.state.mn.us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rc.education.state.mn.u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c.education.state.mn.u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c.education.state.mn.u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&quot;&quot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747F23"/>
                </a:solidFill>
              </a:rPr>
              <a:t>Reading Well by Third Grade</a:t>
            </a:r>
            <a:endParaRPr lang="en-US" b="1" dirty="0">
              <a:solidFill>
                <a:srgbClr val="747F2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429000"/>
            <a:ext cx="8534400" cy="2057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Presentation to the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MN House Education Innovation Policy Committee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January 31, 2017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 descr="Minnesota Department of Educatio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7" y="6096000"/>
            <a:ext cx="1706883" cy="53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01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Read Well by Third Grade (RWBTG)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120B.12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2001: Passage of “Reading Intervention” law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It has been titled “Reading Proficiently No Later Than the End of Grade 3” since 2011, when the Local Literacy Plan was added.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1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 Well Provisions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Assessment and Identification</a:t>
            </a:r>
          </a:p>
          <a:p>
            <a:r>
              <a:rPr lang="en-US" dirty="0" smtClean="0"/>
              <a:t>Parent Notification and Engagement</a:t>
            </a:r>
          </a:p>
          <a:p>
            <a:r>
              <a:rPr lang="en-US" dirty="0" smtClean="0"/>
              <a:t>Interventions</a:t>
            </a:r>
          </a:p>
          <a:p>
            <a:r>
              <a:rPr lang="en-US" dirty="0" smtClean="0"/>
              <a:t>Staff Development</a:t>
            </a:r>
          </a:p>
          <a:p>
            <a:r>
              <a:rPr lang="en-US" dirty="0" smtClean="0"/>
              <a:t>Reporting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0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Literacy Incentive Aid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124D.98 (2011)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funding formula based on two measures:</a:t>
            </a:r>
          </a:p>
          <a:p>
            <a:pPr lvl="1"/>
            <a:r>
              <a:rPr lang="en-US" dirty="0" smtClean="0"/>
              <a:t>Proficiency Aid: Determined by the percentage of Grade 3 students meeting or exceeding the standards on the MCA-Reading</a:t>
            </a:r>
          </a:p>
          <a:p>
            <a:pPr lvl="1"/>
            <a:r>
              <a:rPr lang="en-US" dirty="0" smtClean="0"/>
              <a:t>Growth Aid: Determined by the percentage of Grade 4 students meeting their growth target from the 3</a:t>
            </a:r>
            <a:r>
              <a:rPr lang="en-US" baseline="30000" dirty="0" smtClean="0"/>
              <a:t>rd</a:t>
            </a:r>
            <a:r>
              <a:rPr lang="en-US" dirty="0" smtClean="0"/>
              <a:t> grade MCA to the 4</a:t>
            </a:r>
            <a:r>
              <a:rPr lang="en-US" baseline="30000" dirty="0" smtClean="0"/>
              <a:t>th</a:t>
            </a:r>
            <a:r>
              <a:rPr lang="en-US" dirty="0" smtClean="0"/>
              <a:t> grade MCA.</a:t>
            </a:r>
          </a:p>
          <a:p>
            <a:r>
              <a:rPr lang="en-US" dirty="0" smtClean="0"/>
              <a:t>FY 17 state total Literacy Incentive Aid is $45.6M</a:t>
            </a:r>
          </a:p>
          <a:p>
            <a:r>
              <a:rPr lang="en-US" dirty="0" smtClean="0"/>
              <a:t>Literacy Incentive Aid can be used for any purpose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2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Other Recent Literacy Initiatives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Minnesota Reading Corps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unding to </a:t>
            </a:r>
            <a:r>
              <a:rPr lang="en-US" dirty="0" err="1" smtClean="0"/>
              <a:t>ServeMinnesota</a:t>
            </a:r>
            <a:r>
              <a:rPr lang="en-US" dirty="0" smtClean="0"/>
              <a:t> (124D.42)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Singing-based Reading Program Pilot</a:t>
            </a:r>
          </a:p>
          <a:p>
            <a:pPr lvl="1"/>
            <a:r>
              <a:rPr lang="en-US" dirty="0" smtClean="0"/>
              <a:t>Funding to Rock ‘n’ Read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Statutory Definitions</a:t>
            </a:r>
          </a:p>
          <a:p>
            <a:pPr lvl="1"/>
            <a:r>
              <a:rPr lang="en-US" dirty="0" smtClean="0"/>
              <a:t>Comprehensive, scientifically based reading instruction (revised 2011)</a:t>
            </a:r>
          </a:p>
          <a:p>
            <a:pPr lvl="1"/>
            <a:r>
              <a:rPr lang="en-US" dirty="0" smtClean="0"/>
              <a:t>Dyslexia (added 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9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Implementation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 we know about implementation of standards and policies?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8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Data Sources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English Language Arts Standards (ELA) and Multi-Tiered System of Supports (MTSS) Implementation Survey</a:t>
            </a:r>
          </a:p>
          <a:p>
            <a:pPr lvl="1"/>
            <a:r>
              <a:rPr lang="en-US" dirty="0" smtClean="0"/>
              <a:t>Annually administered since 2014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Local Literacy Plan Analysis</a:t>
            </a:r>
          </a:p>
          <a:p>
            <a:pPr lvl="1"/>
            <a:r>
              <a:rPr lang="en-US" dirty="0" smtClean="0"/>
              <a:t>2016 Sample analysis by Hanover Research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Read Well Data and Plan Submission</a:t>
            </a:r>
          </a:p>
          <a:p>
            <a:pPr lvl="1"/>
            <a:r>
              <a:rPr lang="en-US" dirty="0" smtClean="0"/>
              <a:t>Online submission system in place since 2015</a:t>
            </a:r>
          </a:p>
          <a:p>
            <a:pPr lvl="1"/>
            <a:endParaRPr lang="en-US" dirty="0"/>
          </a:p>
          <a:p>
            <a:r>
              <a:rPr lang="en-US" dirty="0" smtClean="0"/>
              <a:t>Several findings to share from this data.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0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2016 ELA/MTSS Implementation</a:t>
            </a:r>
            <a:br>
              <a:rPr lang="en-US" sz="4000" dirty="0" smtClean="0">
                <a:solidFill>
                  <a:srgbClr val="C00000"/>
                </a:solidFill>
              </a:rPr>
            </a:br>
            <a:r>
              <a:rPr lang="en-US" sz="4000" dirty="0" smtClean="0">
                <a:solidFill>
                  <a:srgbClr val="C00000"/>
                </a:solidFill>
              </a:rPr>
              <a:t>Survey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/>
          </a:bodyPr>
          <a:lstStyle/>
          <a:p>
            <a:r>
              <a:rPr lang="en-US" dirty="0"/>
              <a:t>M</a:t>
            </a:r>
            <a:r>
              <a:rPr lang="en-US" dirty="0" smtClean="0"/>
              <a:t>easures school-wide implementation of the core features of MTSS within the context of ELA</a:t>
            </a:r>
          </a:p>
          <a:p>
            <a:r>
              <a:rPr lang="en-US" dirty="0" smtClean="0"/>
              <a:t>12 items embedded within the MTSS core features address standards work, specifically</a:t>
            </a:r>
          </a:p>
          <a:p>
            <a:r>
              <a:rPr lang="en-US" dirty="0" smtClean="0"/>
              <a:t>Only 19% of elementary schools, 13% of middle schools, and 9% of high schools rate a majority of those items as being at full implementation; Of those schools taking the survey both of the last two years, </a:t>
            </a:r>
            <a:r>
              <a:rPr lang="en-US" b="1" dirty="0" smtClean="0"/>
              <a:t>only 17% are at full implementation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What is “Full Implementation?”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implementation means that there is deep understanding and refined ongoing use of data and effective practices. Training and coaching are provided to prevent erosion and promote sustained implementation.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7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Challenges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Slow progress; implementation takes time</a:t>
            </a:r>
          </a:p>
          <a:p>
            <a:r>
              <a:rPr lang="en-US" dirty="0" smtClean="0"/>
              <a:t>Back slide/sustainability</a:t>
            </a:r>
          </a:p>
          <a:p>
            <a:pPr lvl="1"/>
            <a:r>
              <a:rPr lang="en-US" dirty="0" smtClean="0"/>
              <a:t>Over 40% of key leaders changed between 2015 and 2016 (721 schools responded in 2016)</a:t>
            </a:r>
          </a:p>
          <a:p>
            <a:pPr lvl="1"/>
            <a:r>
              <a:rPr lang="en-US" dirty="0" smtClean="0"/>
              <a:t>Adoption of new standards, curriculum, or practices can impede implementation progress</a:t>
            </a:r>
          </a:p>
          <a:p>
            <a:pPr lvl="1"/>
            <a:r>
              <a:rPr lang="en-US" dirty="0" smtClean="0"/>
              <a:t>Districts and schools are often implementing multiple initiatives at once</a:t>
            </a:r>
          </a:p>
          <a:p>
            <a:pPr lvl="1"/>
            <a:r>
              <a:rPr lang="en-US" dirty="0" smtClean="0"/>
              <a:t>Continuous </a:t>
            </a:r>
            <a:r>
              <a:rPr lang="en-US" dirty="0"/>
              <a:t>i</a:t>
            </a:r>
            <a:r>
              <a:rPr lang="en-US" dirty="0" smtClean="0"/>
              <a:t>mprovement processes often uncover the need to revisit work or false assumptions that need to be addressed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0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Full Implementation of Standards/MTSS Improves Reading Performance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2016 MDE data analysis shows a weak but positive correlation between MTSS responses and reading proficiency</a:t>
            </a:r>
          </a:p>
          <a:p>
            <a:pPr lvl="1"/>
            <a:r>
              <a:rPr lang="en-US" dirty="0" smtClean="0"/>
              <a:t>Schools that had an average “fully implemented” response on the MTSS survey had an average of </a:t>
            </a:r>
            <a:r>
              <a:rPr lang="en-US" b="1" dirty="0" smtClean="0"/>
              <a:t>5% more students who scored proficient </a:t>
            </a:r>
            <a:r>
              <a:rPr lang="en-US" dirty="0" smtClean="0"/>
              <a:t>on reading than did the schools with an “installing” average response on the MTSS. 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79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Student Performance Trends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2012-2016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9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Local Literacy Plan Analysis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 84% of districts’ plans met 50% or more of the required components of Read Well.</a:t>
            </a:r>
          </a:p>
          <a:p>
            <a:r>
              <a:rPr lang="en-US" dirty="0" smtClean="0"/>
              <a:t>However, only 24% of districts met 70% or more of the components.</a:t>
            </a:r>
          </a:p>
          <a:p>
            <a:endParaRPr lang="en-US" dirty="0"/>
          </a:p>
          <a:p>
            <a:r>
              <a:rPr lang="en-US" dirty="0" smtClean="0"/>
              <a:t>Districts are struggling to keep up with the changes in the law; there is a lag in implementation as capacity is built at all levels of the state system.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4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 Well Data Submissions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Reporting has revealed challenges with local assessment and data literacy.</a:t>
            </a:r>
          </a:p>
          <a:p>
            <a:pPr lvl="1"/>
            <a:r>
              <a:rPr lang="en-US" dirty="0" smtClean="0"/>
              <a:t>Assessments </a:t>
            </a:r>
            <a:r>
              <a:rPr lang="en-US" dirty="0"/>
              <a:t>have been reported as measuring reading components </a:t>
            </a:r>
            <a:r>
              <a:rPr lang="en-US" dirty="0" smtClean="0"/>
              <a:t>that they </a:t>
            </a:r>
            <a:r>
              <a:rPr lang="en-US" dirty="0"/>
              <a:t>do not </a:t>
            </a:r>
            <a:r>
              <a:rPr lang="en-US" dirty="0" smtClean="0"/>
              <a:t>assess.</a:t>
            </a:r>
            <a:endParaRPr lang="en-US" dirty="0"/>
          </a:p>
          <a:p>
            <a:pPr lvl="1"/>
            <a:r>
              <a:rPr lang="en-US" dirty="0"/>
              <a:t>Multiple schools using the same assessment at the same grade report very different cut scores for “grade level </a:t>
            </a:r>
            <a:r>
              <a:rPr lang="en-US" dirty="0" smtClean="0"/>
              <a:t>proficiency.”</a:t>
            </a:r>
            <a:endParaRPr lang="en-US" dirty="0"/>
          </a:p>
          <a:p>
            <a:pPr lvl="1"/>
            <a:r>
              <a:rPr lang="en-US" dirty="0"/>
              <a:t>Some assessments are being used for purposes that the publishers do not claim are valid (diagnostics or progress monitoring, for instance</a:t>
            </a:r>
            <a:r>
              <a:rPr lang="en-US" dirty="0" smtClean="0"/>
              <a:t>).</a:t>
            </a:r>
            <a:endParaRPr lang="en-US" dirty="0"/>
          </a:p>
          <a:p>
            <a:pPr lvl="1"/>
            <a:r>
              <a:rPr lang="en-US" dirty="0"/>
              <a:t>Significant turn-over in staff reporting each </a:t>
            </a:r>
            <a:r>
              <a:rPr lang="en-US" dirty="0" smtClean="0"/>
              <a:t>year results in inconsistency and need </a:t>
            </a:r>
            <a:r>
              <a:rPr lang="en-US" dirty="0"/>
              <a:t>for </a:t>
            </a:r>
            <a:r>
              <a:rPr lang="en-US" dirty="0" smtClean="0"/>
              <a:t>retraining.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7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Read Well Data Submissions (cont.)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Districts are largely reporting students’ “at-risk” status, </a:t>
            </a:r>
            <a:r>
              <a:rPr lang="en-US" i="1" dirty="0" smtClean="0"/>
              <a:t>not</a:t>
            </a:r>
            <a:r>
              <a:rPr lang="en-US" dirty="0" smtClean="0"/>
              <a:t> their proficiency</a:t>
            </a:r>
          </a:p>
          <a:p>
            <a:pPr lvl="1"/>
            <a:r>
              <a:rPr lang="en-US" dirty="0" smtClean="0"/>
              <a:t>At-risk identification is needed to drive intervention, which is a critical focus of the law.</a:t>
            </a:r>
          </a:p>
          <a:p>
            <a:pPr lvl="1"/>
            <a:r>
              <a:rPr lang="en-US" dirty="0" smtClean="0"/>
              <a:t>However, as of 2011, the law asks districts to identify if students are reading at grade level.</a:t>
            </a:r>
          </a:p>
          <a:p>
            <a:pPr lvl="1"/>
            <a:r>
              <a:rPr lang="en-US" dirty="0" smtClean="0"/>
              <a:t>Therefore, there is a question as to whether districts are assessing proficiency or only identifying students not “at-risk.”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5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MDE Efforts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46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Current MDE Efforts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 smtClean="0"/>
              <a:t>Minnesota Standards Portal development</a:t>
            </a:r>
          </a:p>
          <a:p>
            <a:r>
              <a:rPr lang="en-US" dirty="0" smtClean="0"/>
              <a:t>Tiered Fidelity Inventory pilot project</a:t>
            </a:r>
          </a:p>
          <a:p>
            <a:r>
              <a:rPr lang="en-US" dirty="0"/>
              <a:t>Regional Centers of Excellence reading specialists providing adaptive assistance</a:t>
            </a:r>
          </a:p>
          <a:p>
            <a:r>
              <a:rPr lang="en-US" dirty="0" smtClean="0"/>
              <a:t>Standards-based Education Rubric development for Priority/Focus Schools</a:t>
            </a:r>
          </a:p>
          <a:p>
            <a:r>
              <a:rPr lang="en-US" dirty="0" smtClean="0"/>
              <a:t>Learning Management System pilot</a:t>
            </a:r>
          </a:p>
          <a:p>
            <a:r>
              <a:rPr lang="en-US" dirty="0" smtClean="0"/>
              <a:t>E-Learning module and course development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10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Current MDE </a:t>
            </a:r>
            <a:r>
              <a:rPr lang="en-US" dirty="0" smtClean="0">
                <a:solidFill>
                  <a:srgbClr val="C00000"/>
                </a:solidFill>
              </a:rPr>
              <a:t>Efforts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Development of the Kindergarten Entry Profile (KEP), which includes a valid and reliable menu of comprehensive assessments that can be used </a:t>
            </a:r>
            <a:r>
              <a:rPr lang="en-US" dirty="0" smtClean="0"/>
              <a:t>for PreK-3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/>
              <a:t>Grade</a:t>
            </a:r>
          </a:p>
          <a:p>
            <a:pPr lvl="0"/>
            <a:r>
              <a:rPr lang="en-US" dirty="0"/>
              <a:t>Early Learning Assessment Tool Finder available on </a:t>
            </a:r>
            <a:r>
              <a:rPr lang="en-US" dirty="0" smtClean="0"/>
              <a:t>MDE </a:t>
            </a:r>
            <a:r>
              <a:rPr lang="en-US" dirty="0"/>
              <a:t>website</a:t>
            </a:r>
          </a:p>
          <a:p>
            <a:pPr lvl="0"/>
            <a:r>
              <a:rPr lang="en-US" dirty="0"/>
              <a:t>Early Childhood Indicators of Progress revised and posted January 2017</a:t>
            </a:r>
          </a:p>
          <a:p>
            <a:pPr lvl="0"/>
            <a:r>
              <a:rPr lang="en-US" dirty="0"/>
              <a:t>Regional certified trainers available to provide </a:t>
            </a:r>
            <a:r>
              <a:rPr lang="en-US" dirty="0" smtClean="0"/>
              <a:t>support </a:t>
            </a:r>
            <a:r>
              <a:rPr lang="en-US" dirty="0"/>
              <a:t>for KEP administration</a:t>
            </a:r>
          </a:p>
          <a:p>
            <a:r>
              <a:rPr lang="en-US" dirty="0" smtClean="0"/>
              <a:t>Publication: </a:t>
            </a:r>
            <a:r>
              <a:rPr lang="en-US" i="1" dirty="0" smtClean="0"/>
              <a:t>Navigating the School System When a Child is Struggling with Reading or Dyslexia: Frequently Asked Questions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3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Current MDE </a:t>
            </a:r>
            <a:r>
              <a:rPr lang="en-US" dirty="0" smtClean="0">
                <a:solidFill>
                  <a:srgbClr val="C00000"/>
                </a:solidFill>
              </a:rPr>
              <a:t>Efforts (concluded)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Professional </a:t>
            </a:r>
            <a:r>
              <a:rPr lang="en-US" dirty="0" smtClean="0"/>
              <a:t>Development and Technical Assistance</a:t>
            </a:r>
            <a:endParaRPr lang="en-US" dirty="0"/>
          </a:p>
          <a:p>
            <a:pPr lvl="1"/>
            <a:r>
              <a:rPr lang="en-US" dirty="0"/>
              <a:t>Age 3 to Grade </a:t>
            </a:r>
            <a:r>
              <a:rPr lang="en-US" dirty="0" smtClean="0"/>
              <a:t>3 literacy and MTSS Communities </a:t>
            </a:r>
            <a:r>
              <a:rPr lang="en-US" dirty="0"/>
              <a:t>of Practice</a:t>
            </a:r>
          </a:p>
          <a:p>
            <a:pPr lvl="1"/>
            <a:r>
              <a:rPr lang="en-US" dirty="0" smtClean="0"/>
              <a:t>Professional development collaborations </a:t>
            </a:r>
            <a:r>
              <a:rPr lang="en-US" dirty="0"/>
              <a:t>with Minnesota organizations:</a:t>
            </a:r>
          </a:p>
          <a:p>
            <a:pPr lvl="2"/>
            <a:r>
              <a:rPr lang="en-US" sz="2800" dirty="0"/>
              <a:t>Minnesota Writing Project, Minnesota Reading Association, Minnesota’s Reading and Writing Centers (</a:t>
            </a:r>
            <a:r>
              <a:rPr lang="en-US" sz="2800" dirty="0" smtClean="0"/>
              <a:t>U of M</a:t>
            </a:r>
            <a:r>
              <a:rPr lang="en-US" sz="2800" dirty="0"/>
              <a:t>), Higher Education Literacy </a:t>
            </a:r>
            <a:r>
              <a:rPr lang="en-US" sz="2800" dirty="0" smtClean="0"/>
              <a:t>Partnership (dyslexia organizations), </a:t>
            </a:r>
            <a:r>
              <a:rPr lang="en-US" sz="2800" dirty="0"/>
              <a:t>and Minnesota </a:t>
            </a:r>
            <a:r>
              <a:rPr lang="en-US" sz="2800" dirty="0" smtClean="0"/>
              <a:t>ASCD</a:t>
            </a:r>
          </a:p>
          <a:p>
            <a:r>
              <a:rPr lang="en-US" dirty="0" smtClean="0"/>
              <a:t>ESSA Literacy Education for All – Results for the Nation (LEARN) Grant application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7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Presenter 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Beth Aune, Ph.D. </a:t>
            </a:r>
          </a:p>
          <a:p>
            <a:pPr marL="400050" lvl="1" indent="0">
              <a:buNone/>
            </a:pPr>
            <a:r>
              <a:rPr lang="en-US" dirty="0" smtClean="0"/>
              <a:t>Director, Division of Academic Standards and Instructional Effectiveness</a:t>
            </a:r>
          </a:p>
          <a:p>
            <a:pPr marL="400050" lvl="1" indent="0">
              <a:buNone/>
            </a:pPr>
            <a:r>
              <a:rPr lang="en-US" dirty="0" smtClean="0">
                <a:hlinkClick r:id="rId3"/>
              </a:rPr>
              <a:t>Beth.aune@state.mn.us</a:t>
            </a: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57200" indent="-457200"/>
            <a:r>
              <a:rPr lang="en-US" dirty="0" smtClean="0"/>
              <a:t>Cory Stai, M.Ed</a:t>
            </a:r>
            <a:r>
              <a:rPr lang="en-US" dirty="0"/>
              <a:t>.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Reading</a:t>
            </a:r>
            <a:r>
              <a:rPr lang="en-US" dirty="0" smtClean="0"/>
              <a:t> Specialist</a:t>
            </a:r>
          </a:p>
          <a:p>
            <a:pPr marL="400050" lvl="1" indent="0">
              <a:buNone/>
            </a:pPr>
            <a:r>
              <a:rPr lang="en-US" dirty="0" smtClean="0">
                <a:hlinkClick r:id="rId4"/>
              </a:rPr>
              <a:t>Cory.stai@state.mn.us</a:t>
            </a:r>
            <a:endParaRPr lang="en-US" dirty="0" smtClean="0"/>
          </a:p>
          <a:p>
            <a:pPr marL="400050" lvl="1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6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Statewide Reading MCA trends</a:t>
            </a:r>
            <a:br>
              <a:rPr lang="en-US" sz="4000" dirty="0" smtClean="0">
                <a:solidFill>
                  <a:srgbClr val="C00000"/>
                </a:solidFill>
              </a:rPr>
            </a:br>
            <a:r>
              <a:rPr lang="en-US" sz="2200" b="1" dirty="0" smtClean="0"/>
              <a:t>All grades</a:t>
            </a:r>
            <a:endParaRPr lang="en-US" sz="2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1600200" cy="475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Reading proficiency, all tested grades:</a:t>
            </a:r>
          </a:p>
          <a:p>
            <a:pPr marL="0" indent="0">
              <a:buNone/>
            </a:pPr>
            <a:r>
              <a:rPr lang="en-US" sz="2000" dirty="0" smtClean="0"/>
              <a:t>2013: 57.6%</a:t>
            </a:r>
          </a:p>
          <a:p>
            <a:pPr marL="0" indent="0">
              <a:buNone/>
            </a:pPr>
            <a:r>
              <a:rPr lang="en-US" sz="2000" dirty="0" smtClean="0"/>
              <a:t>2014: 58.8%</a:t>
            </a:r>
          </a:p>
          <a:p>
            <a:pPr marL="0" indent="0">
              <a:buNone/>
            </a:pPr>
            <a:r>
              <a:rPr lang="en-US" sz="2000" dirty="0" smtClean="0"/>
              <a:t>2015: 59.5%</a:t>
            </a:r>
          </a:p>
          <a:p>
            <a:pPr marL="0" indent="0">
              <a:buNone/>
            </a:pPr>
            <a:r>
              <a:rPr lang="en-US" sz="2000" dirty="0" smtClean="0"/>
              <a:t>2016: 59.9%</a:t>
            </a:r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1026" name="Picture 2" descr="Chart data is summarized on this slide." title="Line Chart showing trend in statewide reading performa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064" y="1735235"/>
            <a:ext cx="6007769" cy="4227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5962924"/>
            <a:ext cx="7684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Minnesota Department of Education. </a:t>
            </a:r>
            <a:r>
              <a:rPr lang="en-US" sz="1400" dirty="0" smtClean="0"/>
              <a:t>(2016). 2012 – 2016 statewide reading proficiency, all grades. </a:t>
            </a:r>
            <a:r>
              <a:rPr lang="en-US" sz="1400" dirty="0"/>
              <a:t>Minnesota Report Card</a:t>
            </a:r>
            <a:r>
              <a:rPr lang="en-US" sz="1400" dirty="0" smtClean="0"/>
              <a:t>. </a:t>
            </a:r>
            <a:r>
              <a:rPr lang="en-US" sz="1400" dirty="0"/>
              <a:t>Retrieved from </a:t>
            </a:r>
            <a:r>
              <a:rPr lang="en-US" sz="1400" dirty="0">
                <a:hlinkClick r:id="rId4" tooltip="Link to the MDE Data Center"/>
              </a:rPr>
              <a:t>http://rc.education.state.mn.us</a:t>
            </a:r>
            <a:r>
              <a:rPr lang="en-US" sz="1400" dirty="0" smtClean="0">
                <a:hlinkClick r:id="rId4" tooltip="Link to the MDE Data Center"/>
              </a:rPr>
              <a:t>/</a:t>
            </a:r>
            <a:r>
              <a:rPr lang="en-US" sz="1400" dirty="0" smtClean="0"/>
              <a:t>  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0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All Grades Disaggregated Reading Data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by Race/Ethnicity Student Groups</a:t>
            </a:r>
            <a:endParaRPr lang="en-US" sz="3600" dirty="0"/>
          </a:p>
        </p:txBody>
      </p:sp>
      <p:graphicFrame>
        <p:nvGraphicFramePr>
          <p:cNvPr id="5" name="Content Placeholder 4" descr="Data from 2012-2016 show small positive trends over time in the students groups White, Asian/Pacific Islander, American Indian, Hispanic, and Black." title="Bar graph of Disaggregated Reading Data for all tested grades by race/ethnicit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79598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914400" y="6126163"/>
            <a:ext cx="7772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Data from the Minnesota </a:t>
            </a:r>
            <a:r>
              <a:rPr lang="en-US" sz="1600" dirty="0"/>
              <a:t>Report </a:t>
            </a:r>
            <a:r>
              <a:rPr lang="en-US" sz="1600" dirty="0" smtClean="0"/>
              <a:t>Card. Retrieved from </a:t>
            </a:r>
            <a:r>
              <a:rPr lang="en-US" sz="1600" dirty="0">
                <a:hlinkClick r:id="rId4"/>
              </a:rPr>
              <a:t>http://</a:t>
            </a:r>
            <a:r>
              <a:rPr lang="en-US" sz="1600" dirty="0">
                <a:hlinkClick r:id="rId4" tooltip="Link to the MDE Data Center"/>
              </a:rPr>
              <a:t>rc.education.state.mn.us</a:t>
            </a:r>
            <a:r>
              <a:rPr lang="en-US" sz="1600" dirty="0">
                <a:hlinkClick r:id="rId4"/>
              </a:rPr>
              <a:t>/</a:t>
            </a:r>
            <a:r>
              <a:rPr lang="en-US" sz="1600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6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2015 NAEP Reading Achievement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100" dirty="0" smtClean="0"/>
              <a:t>Grade 4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752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u="sng" dirty="0" smtClean="0"/>
              <a:t>Minn. / Nation</a:t>
            </a:r>
          </a:p>
          <a:p>
            <a:pPr marL="0" indent="0" algn="ctr">
              <a:buNone/>
            </a:pPr>
            <a:r>
              <a:rPr lang="en-US" sz="2000" dirty="0" smtClean="0"/>
              <a:t>Advanced:</a:t>
            </a:r>
          </a:p>
          <a:p>
            <a:pPr marL="0" indent="0" algn="ctr">
              <a:buNone/>
            </a:pPr>
            <a:r>
              <a:rPr lang="en-US" sz="2400" dirty="0" smtClean="0"/>
              <a:t>9%	8%</a:t>
            </a:r>
            <a:endParaRPr lang="en-US" sz="2400" dirty="0"/>
          </a:p>
          <a:p>
            <a:pPr marL="0" indent="0" algn="ctr">
              <a:buNone/>
            </a:pPr>
            <a:r>
              <a:rPr lang="en-US" sz="2000" dirty="0" smtClean="0"/>
              <a:t>Proficient:</a:t>
            </a:r>
          </a:p>
          <a:p>
            <a:pPr marL="0" indent="0" algn="ctr">
              <a:buNone/>
            </a:pPr>
            <a:r>
              <a:rPr lang="en-US" sz="2400" dirty="0" smtClean="0"/>
              <a:t>30%	27%</a:t>
            </a:r>
            <a:endParaRPr lang="en-US" sz="2400" dirty="0"/>
          </a:p>
          <a:p>
            <a:pPr marL="0" indent="0" algn="ctr">
              <a:buNone/>
            </a:pPr>
            <a:r>
              <a:rPr lang="en-US" sz="2000" dirty="0" smtClean="0"/>
              <a:t>Basic:</a:t>
            </a:r>
          </a:p>
          <a:p>
            <a:pPr marL="0" indent="0" algn="ctr">
              <a:buNone/>
            </a:pPr>
            <a:r>
              <a:rPr lang="en-US" sz="2400" dirty="0" smtClean="0"/>
              <a:t>32%	33%</a:t>
            </a:r>
            <a:endParaRPr lang="en-US" sz="2400" dirty="0"/>
          </a:p>
          <a:p>
            <a:pPr marL="0" indent="0" algn="ctr">
              <a:buNone/>
            </a:pPr>
            <a:r>
              <a:rPr lang="en-US" sz="2000" dirty="0" smtClean="0"/>
              <a:t>Below Basic:</a:t>
            </a:r>
          </a:p>
          <a:p>
            <a:pPr marL="0" indent="0" algn="ctr">
              <a:buNone/>
            </a:pPr>
            <a:r>
              <a:rPr lang="en-US" sz="2400" dirty="0" smtClean="0"/>
              <a:t>29%	32%</a:t>
            </a:r>
            <a:endParaRPr lang="en-US" sz="2400" dirty="0"/>
          </a:p>
        </p:txBody>
      </p:sp>
      <p:pic>
        <p:nvPicPr>
          <p:cNvPr id="2050" name="Picture 2" descr="The data represented here is presented on this slide." title="Stacked Bar Graph of NAEP Reading Achievement da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00200"/>
            <a:ext cx="64008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2000" y="5962924"/>
            <a:ext cx="7684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Minnesota Department of Education. </a:t>
            </a:r>
            <a:r>
              <a:rPr lang="en-US" sz="1400" dirty="0" smtClean="0"/>
              <a:t>(2016). 2015 NAEP achievement levels, reading. Minnesota </a:t>
            </a:r>
            <a:r>
              <a:rPr lang="en-US" sz="1400" dirty="0"/>
              <a:t>Report Card</a:t>
            </a:r>
            <a:r>
              <a:rPr lang="en-US" sz="1400" dirty="0" smtClean="0"/>
              <a:t>. </a:t>
            </a:r>
            <a:r>
              <a:rPr lang="en-US" sz="1400" dirty="0"/>
              <a:t>Retrieved from </a:t>
            </a:r>
            <a:r>
              <a:rPr lang="en-US" sz="1400" dirty="0">
                <a:hlinkClick r:id="rId4" tooltip="Link to the MDE Data Center"/>
              </a:rPr>
              <a:t>http://rc.education.state.mn.us</a:t>
            </a:r>
            <a:r>
              <a:rPr lang="en-US" sz="1400" dirty="0" smtClean="0">
                <a:hlinkClick r:id="rId4" tooltip="Link to the MDE Data Center"/>
              </a:rPr>
              <a:t>/</a:t>
            </a:r>
            <a:r>
              <a:rPr lang="en-US" sz="1400" dirty="0" smtClean="0"/>
              <a:t>  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1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2013-2016 MCA Reading Achievement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100" dirty="0" smtClean="0"/>
              <a:t>Grade 3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	</a:t>
            </a:r>
            <a:r>
              <a:rPr lang="en-US" sz="2000" u="sng" dirty="0"/>
              <a:t>All tested grades</a:t>
            </a:r>
            <a:r>
              <a:rPr lang="en-US" sz="2000" dirty="0"/>
              <a:t>	</a:t>
            </a:r>
            <a:r>
              <a:rPr lang="en-US" sz="2000" u="sng" dirty="0"/>
              <a:t>3</a:t>
            </a:r>
            <a:r>
              <a:rPr lang="en-US" sz="2000" u="sng" baseline="30000" dirty="0"/>
              <a:t>rd</a:t>
            </a:r>
            <a:r>
              <a:rPr lang="en-US" sz="2000" u="sng" dirty="0"/>
              <a:t> grade</a:t>
            </a:r>
            <a:endParaRPr lang="en-US" sz="2000" dirty="0"/>
          </a:p>
          <a:p>
            <a:pPr>
              <a:tabLst>
                <a:tab pos="1485900" algn="l"/>
              </a:tabLst>
            </a:pPr>
            <a:r>
              <a:rPr lang="en-US" sz="2400" dirty="0"/>
              <a:t>2012</a:t>
            </a:r>
            <a:r>
              <a:rPr lang="en-US" sz="2400" dirty="0" smtClean="0"/>
              <a:t>*:	75.3</a:t>
            </a:r>
            <a:r>
              <a:rPr lang="en-US" sz="2400" dirty="0"/>
              <a:t>%	80.3%</a:t>
            </a:r>
          </a:p>
          <a:p>
            <a:pPr>
              <a:tabLst>
                <a:tab pos="1485900" algn="l"/>
              </a:tabLst>
            </a:pPr>
            <a:r>
              <a:rPr lang="en-US" sz="2400" dirty="0"/>
              <a:t>2013*:	57.6%	57.4%</a:t>
            </a:r>
          </a:p>
          <a:p>
            <a:pPr>
              <a:tabLst>
                <a:tab pos="1485900" algn="l"/>
              </a:tabLst>
            </a:pPr>
            <a:r>
              <a:rPr lang="en-US" sz="2400" dirty="0"/>
              <a:t>2014:	58.8%	58.2%</a:t>
            </a:r>
          </a:p>
          <a:p>
            <a:pPr>
              <a:tabLst>
                <a:tab pos="1485900" algn="l"/>
              </a:tabLst>
            </a:pPr>
            <a:r>
              <a:rPr lang="en-US" sz="2400" dirty="0"/>
              <a:t>2015:	59.5%	58.9%</a:t>
            </a:r>
          </a:p>
          <a:p>
            <a:pPr>
              <a:tabLst>
                <a:tab pos="1485900" algn="l"/>
              </a:tabLst>
            </a:pPr>
            <a:r>
              <a:rPr lang="en-US" sz="2400" dirty="0"/>
              <a:t>2016:	59.9%	57.5%</a:t>
            </a:r>
          </a:p>
        </p:txBody>
      </p:sp>
      <p:pic>
        <p:nvPicPr>
          <p:cNvPr id="9" name="Content Placeholder 8" descr="This line graph represents visually the 3rd grade data on this slide." title="MCA Trend Line Graph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084" y="1744334"/>
            <a:ext cx="4038600" cy="2692400"/>
          </a:xfrm>
        </p:spPr>
      </p:pic>
      <p:sp>
        <p:nvSpPr>
          <p:cNvPr id="4" name="Rectangle 3"/>
          <p:cNvSpPr/>
          <p:nvPr/>
        </p:nvSpPr>
        <p:spPr>
          <a:xfrm>
            <a:off x="766762" y="4873513"/>
            <a:ext cx="7684169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tabLst>
                <a:tab pos="457200" algn="l"/>
                <a:tab pos="2743200" algn="l"/>
              </a:tabLs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*New standards in reading were implemented in 2013. Comparisons in reading from 2012 to 2013 should not be made.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5962924"/>
            <a:ext cx="7684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Minnesota Department of Education. </a:t>
            </a:r>
            <a:r>
              <a:rPr lang="en-US" sz="1400" dirty="0" smtClean="0"/>
              <a:t>(2016). 2015 NAEP achievement levels, reading. Minnesota </a:t>
            </a:r>
            <a:r>
              <a:rPr lang="en-US" sz="1400" dirty="0"/>
              <a:t>Report Card</a:t>
            </a:r>
            <a:r>
              <a:rPr lang="en-US" sz="1400" dirty="0" smtClean="0"/>
              <a:t>. </a:t>
            </a:r>
            <a:r>
              <a:rPr lang="en-US" sz="1400" dirty="0"/>
              <a:t>Retrieved from </a:t>
            </a:r>
            <a:r>
              <a:rPr lang="en-US" sz="1400" dirty="0">
                <a:hlinkClick r:id="rId4" tooltip="Link to the MDE Data Center"/>
              </a:rPr>
              <a:t>http://rc.education.state.mn.us</a:t>
            </a:r>
            <a:r>
              <a:rPr lang="en-US" sz="1400" dirty="0" smtClean="0">
                <a:hlinkClick r:id="rId4" tooltip="Link to the MDE Data Center"/>
              </a:rPr>
              <a:t>/</a:t>
            </a:r>
            <a:r>
              <a:rPr lang="en-US" sz="1400" dirty="0" smtClean="0"/>
              <a:t>  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2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Disaggregated 3</a:t>
            </a:r>
            <a:r>
              <a:rPr lang="en-US" baseline="30000" dirty="0" smtClean="0">
                <a:solidFill>
                  <a:srgbClr val="C00000"/>
                </a:solidFill>
              </a:rPr>
              <a:t>rd</a:t>
            </a:r>
            <a:r>
              <a:rPr lang="en-US" dirty="0" smtClean="0">
                <a:solidFill>
                  <a:srgbClr val="C00000"/>
                </a:solidFill>
              </a:rPr>
              <a:t> Grade Reading Data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by Race/Ethnicity Student Groups</a:t>
            </a:r>
            <a:endParaRPr lang="en-US" sz="3600" dirty="0"/>
          </a:p>
        </p:txBody>
      </p:sp>
      <p:graphicFrame>
        <p:nvGraphicFramePr>
          <p:cNvPr id="5" name="Content Placeholder 4" descr="Data from 2012-2016 show small positive trends over time in the students groups White, Asian/Pacific Islander, American Indian, Hispanic, and Black." title="Bar graph of Disaggregated 3rd Grade Reading Data by race/ethnicit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032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914400" y="6126163"/>
            <a:ext cx="7772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Data from the Minnesota </a:t>
            </a:r>
            <a:r>
              <a:rPr lang="en-US" sz="1600" dirty="0"/>
              <a:t>Report </a:t>
            </a:r>
            <a:r>
              <a:rPr lang="en-US" sz="1600" dirty="0" smtClean="0"/>
              <a:t>Card. Retrieved from </a:t>
            </a:r>
            <a:r>
              <a:rPr lang="en-US" sz="1600" dirty="0">
                <a:hlinkClick r:id="rId4"/>
              </a:rPr>
              <a:t>http://</a:t>
            </a:r>
            <a:r>
              <a:rPr lang="en-US" sz="1600" dirty="0">
                <a:hlinkClick r:id="rId4" tooltip="Link to the MDE Data Center"/>
              </a:rPr>
              <a:t>rc.education.state.mn.us</a:t>
            </a:r>
            <a:r>
              <a:rPr lang="en-US" sz="1600" dirty="0">
                <a:hlinkClick r:id="rId4"/>
              </a:rPr>
              <a:t>/</a:t>
            </a:r>
            <a:r>
              <a:rPr lang="en-US" sz="1600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3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Disaggregated 3</a:t>
            </a:r>
            <a:r>
              <a:rPr lang="en-US" baseline="30000" dirty="0" smtClean="0">
                <a:solidFill>
                  <a:srgbClr val="C00000"/>
                </a:solidFill>
              </a:rPr>
              <a:t>rd</a:t>
            </a:r>
            <a:r>
              <a:rPr lang="en-US" dirty="0" smtClean="0">
                <a:solidFill>
                  <a:srgbClr val="C00000"/>
                </a:solidFill>
              </a:rPr>
              <a:t> Grade Reading Data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by Other Student Groups</a:t>
            </a:r>
            <a:endParaRPr lang="en-US" sz="3600" dirty="0"/>
          </a:p>
        </p:txBody>
      </p:sp>
      <p:graphicFrame>
        <p:nvGraphicFramePr>
          <p:cNvPr id="8" name="Content Placeholder 7" descr="Data from 2012-2016 show small positive trends over time in the students groups Free Reduced Price lunch, Special education, Migrant, and English learner, with one year of data on Homeless students. " title="Bar Graph of Disaggregated 3rd Grade Reading Data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8952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914400" y="6126163"/>
            <a:ext cx="7772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Data from the Minnesota </a:t>
            </a:r>
            <a:r>
              <a:rPr lang="en-US" sz="1600" dirty="0"/>
              <a:t>Report </a:t>
            </a:r>
            <a:r>
              <a:rPr lang="en-US" sz="1600" dirty="0" smtClean="0"/>
              <a:t>Card. Retrieved from </a:t>
            </a:r>
            <a:r>
              <a:rPr lang="en-US" sz="1600" dirty="0">
                <a:hlinkClick r:id="rId4" tooltip="Link to the MDE Data Center"/>
              </a:rPr>
              <a:t>http://rc.education.state.mn.us/</a:t>
            </a:r>
            <a:r>
              <a:rPr lang="en-US" sz="1600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3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Key Policies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2011-present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FC205-3EFB-4FAF-811D-17A9E27390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5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v MDE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DE PPT template new.potm [Read-Only]" id="{C6082FA0-2D2D-45B4-99A4-16D650944F2B}" vid="{FC0C460D-8A65-4CA7-AD4A-6380F4F0B1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Nov MDE PPT template</Template>
  <TotalTime>2294</TotalTime>
  <Words>1268</Words>
  <Application>Microsoft Office PowerPoint</Application>
  <PresentationFormat>On-screen Show (4:3)</PresentationFormat>
  <Paragraphs>195</Paragraphs>
  <Slides>27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Nov MDE PPT template</vt:lpstr>
      <vt:lpstr>Reading Well by Third Grade</vt:lpstr>
      <vt:lpstr>Student Performance Trends</vt:lpstr>
      <vt:lpstr>Statewide Reading MCA trends All grades</vt:lpstr>
      <vt:lpstr>All Grades Disaggregated Reading Data by Race/Ethnicity Student Groups</vt:lpstr>
      <vt:lpstr>2015 NAEP Reading Achievement Grade 4</vt:lpstr>
      <vt:lpstr>2013-2016 MCA Reading Achievement Grade 3</vt:lpstr>
      <vt:lpstr>Disaggregated 3rd Grade Reading Data by Race/Ethnicity Student Groups</vt:lpstr>
      <vt:lpstr>Disaggregated 3rd Grade Reading Data by Other Student Groups</vt:lpstr>
      <vt:lpstr>Key Policies</vt:lpstr>
      <vt:lpstr>Read Well by Third Grade (RWBTG) 120B.12</vt:lpstr>
      <vt:lpstr>Read Well Provisions</vt:lpstr>
      <vt:lpstr>Literacy Incentive Aid 124D.98 (2011)</vt:lpstr>
      <vt:lpstr>Other Recent Literacy Initiatives</vt:lpstr>
      <vt:lpstr>Implementation</vt:lpstr>
      <vt:lpstr>Data Sources</vt:lpstr>
      <vt:lpstr>2016 ELA/MTSS Implementation Survey</vt:lpstr>
      <vt:lpstr>What is “Full Implementation?”</vt:lpstr>
      <vt:lpstr>Challenges</vt:lpstr>
      <vt:lpstr>Full Implementation of Standards/MTSS Improves Reading Performance</vt:lpstr>
      <vt:lpstr>Local Literacy Plan Analysis</vt:lpstr>
      <vt:lpstr>Read Well Data Submissions</vt:lpstr>
      <vt:lpstr>Read Well Data Submissions (cont.)</vt:lpstr>
      <vt:lpstr>MDE Efforts</vt:lpstr>
      <vt:lpstr>Current MDE Efforts</vt:lpstr>
      <vt:lpstr>Current MDE Efforts (cont.)</vt:lpstr>
      <vt:lpstr>Current MDE Efforts (concluded)</vt:lpstr>
      <vt:lpstr>Presenter Contact Information</vt:lpstr>
    </vt:vector>
  </TitlesOfParts>
  <Company>Minnesota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Replace This Text with Your Title</dc:title>
  <dc:creator>Stai, Cory</dc:creator>
  <cp:lastModifiedBy>Unni, Adosh</cp:lastModifiedBy>
  <cp:revision>144</cp:revision>
  <dcterms:created xsi:type="dcterms:W3CDTF">2015-12-07T19:51:21Z</dcterms:created>
  <dcterms:modified xsi:type="dcterms:W3CDTF">2017-01-30T19:34:04Z</dcterms:modified>
</cp:coreProperties>
</file>