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31"/>
  </p:notesMasterIdLst>
  <p:handoutMasterIdLst>
    <p:handoutMasterId r:id="rId32"/>
  </p:handoutMasterIdLst>
  <p:sldIdLst>
    <p:sldId id="257" r:id="rId5"/>
    <p:sldId id="317" r:id="rId6"/>
    <p:sldId id="316" r:id="rId7"/>
    <p:sldId id="318" r:id="rId8"/>
    <p:sldId id="288" r:id="rId9"/>
    <p:sldId id="294" r:id="rId10"/>
    <p:sldId id="313" r:id="rId11"/>
    <p:sldId id="276" r:id="rId12"/>
    <p:sldId id="279" r:id="rId13"/>
    <p:sldId id="280" r:id="rId14"/>
    <p:sldId id="283" r:id="rId15"/>
    <p:sldId id="284" r:id="rId16"/>
    <p:sldId id="286" r:id="rId17"/>
    <p:sldId id="287" r:id="rId18"/>
    <p:sldId id="311" r:id="rId19"/>
    <p:sldId id="295" r:id="rId20"/>
    <p:sldId id="298" r:id="rId21"/>
    <p:sldId id="312" r:id="rId22"/>
    <p:sldId id="299" r:id="rId23"/>
    <p:sldId id="301" r:id="rId24"/>
    <p:sldId id="305" r:id="rId25"/>
    <p:sldId id="308" r:id="rId26"/>
    <p:sldId id="310" r:id="rId27"/>
    <p:sldId id="315" r:id="rId28"/>
    <p:sldId id="314" r:id="rId29"/>
    <p:sldId id="306"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m, Hannah A (GOV)" initials="FHA(" lastIdx="2" clrIdx="0">
    <p:extLst>
      <p:ext uri="{19B8F6BF-5375-455C-9EA6-DF929625EA0E}">
        <p15:presenceInfo xmlns:p15="http://schemas.microsoft.com/office/powerpoint/2012/main" userId="S-1-5-21-1792647106-3466310756-1199696710-14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003865"/>
    <a:srgbClr val="4267B2"/>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895" autoAdjust="0"/>
  </p:normalViewPr>
  <p:slideViewPr>
    <p:cSldViewPr snapToGrid="0">
      <p:cViewPr varScale="1">
        <p:scale>
          <a:sx n="97" d="100"/>
          <a:sy n="97" d="100"/>
        </p:scale>
        <p:origin x="105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3.472222222222222E-3"/>
          <c:y val="9.2499999999999985E-2"/>
          <c:w val="0.83680555555555558"/>
          <c:h val="0.82"/>
        </c:manualLayout>
      </c:layout>
      <c:pie3DChart>
        <c:varyColors val="1"/>
        <c:ser>
          <c:idx val="0"/>
          <c:order val="0"/>
          <c:tx>
            <c:strRef>
              <c:f>Sheet1!$B$1</c:f>
              <c:strCache>
                <c:ptCount val="1"/>
                <c:pt idx="0">
                  <c:v>Column1</c:v>
                </c:pt>
              </c:strCache>
            </c:strRef>
          </c:tx>
          <c:dPt>
            <c:idx val="0"/>
            <c:bubble3D val="0"/>
            <c:explosion val="5"/>
            <c:spPr>
              <a:solidFill>
                <a:srgbClr val="FFFF00"/>
              </a:solidFill>
            </c:spPr>
            <c:extLst>
              <c:ext xmlns:c16="http://schemas.microsoft.com/office/drawing/2014/chart" uri="{C3380CC4-5D6E-409C-BE32-E72D297353CC}">
                <c16:uniqueId val="{00000001-7789-41CC-B871-6C3F3433EB2F}"/>
              </c:ext>
            </c:extLst>
          </c:dPt>
          <c:dPt>
            <c:idx val="1"/>
            <c:bubble3D val="0"/>
            <c:explosion val="7"/>
            <c:spPr>
              <a:solidFill>
                <a:srgbClr val="CC99FF"/>
              </a:solidFill>
            </c:spPr>
            <c:extLst>
              <c:ext xmlns:c16="http://schemas.microsoft.com/office/drawing/2014/chart" uri="{C3380CC4-5D6E-409C-BE32-E72D297353CC}">
                <c16:uniqueId val="{00000005-7789-41CC-B871-6C3F3433EB2F}"/>
              </c:ext>
            </c:extLst>
          </c:dPt>
          <c:dPt>
            <c:idx val="2"/>
            <c:bubble3D val="0"/>
            <c:explosion val="2"/>
            <c:spPr>
              <a:solidFill>
                <a:srgbClr val="FFC000"/>
              </a:solidFill>
            </c:spPr>
            <c:extLst>
              <c:ext xmlns:c16="http://schemas.microsoft.com/office/drawing/2014/chart" uri="{C3380CC4-5D6E-409C-BE32-E72D297353CC}">
                <c16:uniqueId val="{00000009-7789-41CC-B871-6C3F3433EB2F}"/>
              </c:ext>
            </c:extLst>
          </c:dPt>
          <c:dPt>
            <c:idx val="3"/>
            <c:bubble3D val="0"/>
            <c:explosion val="4"/>
            <c:spPr>
              <a:solidFill>
                <a:srgbClr val="00B0F0"/>
              </a:solidFill>
            </c:spPr>
            <c:extLst>
              <c:ext xmlns:c16="http://schemas.microsoft.com/office/drawing/2014/chart" uri="{C3380CC4-5D6E-409C-BE32-E72D297353CC}">
                <c16:uniqueId val="{00000007-7789-41CC-B871-6C3F3433EB2F}"/>
              </c:ext>
            </c:extLst>
          </c:dPt>
          <c:dLbls>
            <c:dLbl>
              <c:idx val="0"/>
              <c:layout>
                <c:manualLayout>
                  <c:x val="-0.22925260556022731"/>
                  <c:y val="6.3339360992541949E-2"/>
                </c:manualLayout>
              </c:layout>
              <c:tx>
                <c:rich>
                  <a:bodyPr/>
                  <a:lstStyle/>
                  <a:p>
                    <a:r>
                      <a:rPr lang="en-US" sz="1600" b="1" dirty="0">
                        <a:solidFill>
                          <a:srgbClr val="013D73"/>
                        </a:solidFill>
                      </a:rPr>
                      <a:t>State Gov. </a:t>
                    </a:r>
                    <a:endParaRPr lang="en-US" sz="1600" b="1" dirty="0" smtClean="0">
                      <a:solidFill>
                        <a:srgbClr val="013D73"/>
                      </a:solidFill>
                    </a:endParaRPr>
                  </a:p>
                  <a:p>
                    <a:r>
                      <a:rPr lang="en-US" sz="1600" b="1" dirty="0" smtClean="0">
                        <a:solidFill>
                          <a:srgbClr val="013D73"/>
                        </a:solidFill>
                      </a:rPr>
                      <a:t>Special Revenue $134,900</a:t>
                    </a:r>
                  </a:p>
                  <a:p>
                    <a:r>
                      <a:rPr lang="en-US" sz="1600" b="1" dirty="0" smtClean="0">
                        <a:solidFill>
                          <a:srgbClr val="013D73"/>
                        </a:solidFill>
                      </a:rPr>
                      <a:t>36%</a:t>
                    </a: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789-41CC-B871-6C3F3433EB2F}"/>
                </c:ext>
              </c:extLst>
            </c:dLbl>
            <c:dLbl>
              <c:idx val="1"/>
              <c:layout>
                <c:manualLayout>
                  <c:x val="2.2956960477027749E-2"/>
                  <c:y val="2.8794071353124461E-2"/>
                </c:manualLayout>
              </c:layout>
              <c:tx>
                <c:rich>
                  <a:bodyPr/>
                  <a:lstStyle/>
                  <a:p>
                    <a:r>
                      <a:rPr lang="en-US" sz="1600" b="1" dirty="0">
                        <a:solidFill>
                          <a:schemeClr val="bg2"/>
                        </a:solidFill>
                      </a:rPr>
                      <a:t>Misc. </a:t>
                    </a:r>
                    <a:r>
                      <a:rPr lang="en-US" sz="1600" b="1" dirty="0" smtClean="0">
                        <a:solidFill>
                          <a:schemeClr val="bg2"/>
                        </a:solidFill>
                      </a:rPr>
                      <a:t>Special Revenue $30,758</a:t>
                    </a:r>
                  </a:p>
                  <a:p>
                    <a:r>
                      <a:rPr lang="en-US" sz="1600" b="1" dirty="0" smtClean="0">
                        <a:solidFill>
                          <a:schemeClr val="bg2"/>
                        </a:solidFill>
                      </a:rPr>
                      <a:t>8%</a:t>
                    </a:r>
                    <a:endParaRPr lang="en-US" sz="1600" b="1" dirty="0">
                      <a:solidFill>
                        <a:schemeClr val="bg2"/>
                      </a:solidFill>
                    </a:endParaRP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789-41CC-B871-6C3F3433EB2F}"/>
                </c:ext>
              </c:extLst>
            </c:dLbl>
            <c:dLbl>
              <c:idx val="2"/>
              <c:layout>
                <c:manualLayout>
                  <c:x val="-7.9344851311061906E-2"/>
                  <c:y val="3.5995329036500406E-2"/>
                </c:manualLayout>
              </c:layout>
              <c:tx>
                <c:rich>
                  <a:bodyPr/>
                  <a:lstStyle/>
                  <a:p>
                    <a:r>
                      <a:rPr lang="en-US" sz="1600" b="1" dirty="0">
                        <a:solidFill>
                          <a:schemeClr val="bg2"/>
                        </a:solidFill>
                      </a:rPr>
                      <a:t>Trunk Hwy</a:t>
                    </a:r>
                    <a:r>
                      <a:rPr lang="en-US" sz="1600" b="1" dirty="0" smtClean="0">
                        <a:solidFill>
                          <a:schemeClr val="bg2"/>
                        </a:solidFill>
                      </a:rPr>
                      <a:t>. $4,798</a:t>
                    </a:r>
                  </a:p>
                  <a:p>
                    <a:r>
                      <a:rPr lang="en-US" sz="1600" b="1" dirty="0" smtClean="0">
                        <a:solidFill>
                          <a:schemeClr val="bg2"/>
                        </a:solidFill>
                      </a:rPr>
                      <a:t>1%</a:t>
                    </a: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7789-41CC-B871-6C3F3433EB2F}"/>
                </c:ext>
              </c:extLst>
            </c:dLbl>
            <c:dLbl>
              <c:idx val="3"/>
              <c:layout>
                <c:manualLayout>
                  <c:x val="0.17975524297326911"/>
                  <c:y val="-0.10602747025378524"/>
                </c:manualLayout>
              </c:layout>
              <c:tx>
                <c:rich>
                  <a:bodyPr/>
                  <a:lstStyle/>
                  <a:p>
                    <a:r>
                      <a:rPr lang="en-US" sz="1600" b="1" dirty="0">
                        <a:solidFill>
                          <a:schemeClr val="bg2"/>
                        </a:solidFill>
                      </a:rPr>
                      <a:t>General </a:t>
                    </a:r>
                    <a:r>
                      <a:rPr lang="en-US" sz="1600" b="1" dirty="0" smtClean="0">
                        <a:solidFill>
                          <a:schemeClr val="bg2"/>
                        </a:solidFill>
                      </a:rPr>
                      <a:t>Fund $206,416</a:t>
                    </a:r>
                  </a:p>
                  <a:p>
                    <a:r>
                      <a:rPr lang="en-US" sz="1600" b="1" dirty="0" smtClean="0">
                        <a:solidFill>
                          <a:schemeClr val="bg2"/>
                        </a:solidFill>
                      </a:rPr>
                      <a:t>55%</a:t>
                    </a: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7789-41CC-B871-6C3F3433EB2F}"/>
                </c:ext>
              </c:extLst>
            </c:dLbl>
            <c:spPr>
              <a:noFill/>
              <a:ln>
                <a:noFill/>
              </a:ln>
              <a:effectLst/>
            </c:spPr>
            <c:txPr>
              <a:bodyPr wrap="square" lIns="38100" tIns="19050" rIns="38100" bIns="19050" anchor="ctr">
                <a:spAutoFit/>
              </a:bodyPr>
              <a:lstStyle/>
              <a:p>
                <a:pPr>
                  <a:defRPr>
                    <a:solidFill>
                      <a:srgbClr val="013D73"/>
                    </a:solidFill>
                  </a:defRPr>
                </a:pPr>
                <a:endParaRPr lang="en-US"/>
              </a:p>
            </c:txPr>
            <c:showLegendKey val="0"/>
            <c:showVal val="1"/>
            <c:showCatName val="1"/>
            <c:showSerName val="0"/>
            <c:showPercent val="1"/>
            <c:showBubbleSize val="0"/>
            <c:showLeaderLines val="1"/>
            <c:leaderLines>
              <c:spPr>
                <a:ln>
                  <a:solidFill>
                    <a:srgbClr val="013D73"/>
                  </a:solidFill>
                </a:ln>
              </c:spPr>
            </c:leaderLines>
            <c:extLst>
              <c:ext xmlns:c15="http://schemas.microsoft.com/office/drawing/2012/chart" uri="{CE6537A1-D6FC-4f65-9D91-7224C49458BB}"/>
            </c:extLst>
          </c:dLbls>
          <c:cat>
            <c:strRef>
              <c:f>Sheet1!$A$2:$A$5</c:f>
              <c:strCache>
                <c:ptCount val="4"/>
                <c:pt idx="0">
                  <c:v>State Gov. Special Revenue</c:v>
                </c:pt>
                <c:pt idx="1">
                  <c:v>Misc. Special Revenue</c:v>
                </c:pt>
                <c:pt idx="2">
                  <c:v>Trunk Hwy.</c:v>
                </c:pt>
                <c:pt idx="3">
                  <c:v>General Fund</c:v>
                </c:pt>
              </c:strCache>
            </c:strRef>
          </c:cat>
          <c:val>
            <c:numRef>
              <c:f>Sheet1!$B$2:$B$5</c:f>
              <c:numCache>
                <c:formatCode>"$"#,##0_);[Red]\("$"#,##0\)</c:formatCode>
                <c:ptCount val="4"/>
                <c:pt idx="0">
                  <c:v>134900</c:v>
                </c:pt>
                <c:pt idx="1">
                  <c:v>30758</c:v>
                </c:pt>
                <c:pt idx="2">
                  <c:v>4798</c:v>
                </c:pt>
                <c:pt idx="3">
                  <c:v>206416</c:v>
                </c:pt>
              </c:numCache>
            </c:numRef>
          </c:val>
          <c:extLst>
            <c:ext xmlns:c16="http://schemas.microsoft.com/office/drawing/2014/chart" uri="{C3380CC4-5D6E-409C-BE32-E72D297353CC}">
              <c16:uniqueId val="{0000000A-7789-41CC-B871-6C3F3433EB2F}"/>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3333333333333343E-2"/>
          <c:y val="0.1275"/>
          <c:w val="0.875"/>
          <c:h val="0.85750000000000004"/>
        </c:manualLayout>
      </c:layout>
      <c:pie3DChart>
        <c:varyColors val="1"/>
        <c:ser>
          <c:idx val="0"/>
          <c:order val="0"/>
          <c:tx>
            <c:strRef>
              <c:f>Sheet1!$B$1</c:f>
              <c:strCache>
                <c:ptCount val="1"/>
                <c:pt idx="0">
                  <c:v>Column1</c:v>
                </c:pt>
              </c:strCache>
            </c:strRef>
          </c:tx>
          <c:explosion val="7"/>
          <c:dPt>
            <c:idx val="0"/>
            <c:bubble3D val="0"/>
            <c:spPr>
              <a:solidFill>
                <a:srgbClr val="0070C0"/>
              </a:solidFill>
            </c:spPr>
            <c:extLst>
              <c:ext xmlns:c16="http://schemas.microsoft.com/office/drawing/2014/chart" uri="{C3380CC4-5D6E-409C-BE32-E72D297353CC}">
                <c16:uniqueId val="{00000001-200E-4D13-B485-1265F706A2A8}"/>
              </c:ext>
            </c:extLst>
          </c:dPt>
          <c:dPt>
            <c:idx val="1"/>
            <c:bubble3D val="0"/>
            <c:spPr>
              <a:solidFill>
                <a:srgbClr val="92D050"/>
              </a:solidFill>
            </c:spPr>
            <c:extLst>
              <c:ext xmlns:c16="http://schemas.microsoft.com/office/drawing/2014/chart" uri="{C3380CC4-5D6E-409C-BE32-E72D297353CC}">
                <c16:uniqueId val="{00000003-200E-4D13-B485-1265F706A2A8}"/>
              </c:ext>
            </c:extLst>
          </c:dPt>
          <c:dPt>
            <c:idx val="2"/>
            <c:bubble3D val="0"/>
            <c:spPr>
              <a:solidFill>
                <a:srgbClr val="CC99FF"/>
              </a:solidFill>
            </c:spPr>
            <c:extLst>
              <c:ext xmlns:c16="http://schemas.microsoft.com/office/drawing/2014/chart" uri="{C3380CC4-5D6E-409C-BE32-E72D297353CC}">
                <c16:uniqueId val="{00000005-200E-4D13-B485-1265F706A2A8}"/>
              </c:ext>
            </c:extLst>
          </c:dPt>
          <c:dPt>
            <c:idx val="3"/>
            <c:bubble3D val="0"/>
            <c:spPr>
              <a:solidFill>
                <a:srgbClr val="00B0F0"/>
              </a:solidFill>
            </c:spPr>
            <c:extLst>
              <c:ext xmlns:c16="http://schemas.microsoft.com/office/drawing/2014/chart" uri="{C3380CC4-5D6E-409C-BE32-E72D297353CC}">
                <c16:uniqueId val="{00000007-200E-4D13-B485-1265F706A2A8}"/>
              </c:ext>
            </c:extLst>
          </c:dPt>
          <c:dPt>
            <c:idx val="4"/>
            <c:bubble3D val="0"/>
            <c:spPr>
              <a:solidFill>
                <a:srgbClr val="FFC000"/>
              </a:solidFill>
            </c:spPr>
            <c:extLst>
              <c:ext xmlns:c16="http://schemas.microsoft.com/office/drawing/2014/chart" uri="{C3380CC4-5D6E-409C-BE32-E72D297353CC}">
                <c16:uniqueId val="{00000009-200E-4D13-B485-1265F706A2A8}"/>
              </c:ext>
            </c:extLst>
          </c:dPt>
          <c:dLbls>
            <c:dLbl>
              <c:idx val="0"/>
              <c:layout>
                <c:manualLayout>
                  <c:x val="-0.19493493000874904"/>
                  <c:y val="0.10536948818897636"/>
                </c:manualLayout>
              </c:layout>
              <c:tx>
                <c:rich>
                  <a:bodyPr/>
                  <a:lstStyle/>
                  <a:p>
                    <a:r>
                      <a:rPr lang="en-US" sz="1600" b="1" i="0" baseline="0" dirty="0"/>
                      <a:t>Total </a:t>
                    </a:r>
                    <a:r>
                      <a:rPr lang="en-US" sz="1600" b="1" i="0" baseline="0" dirty="0" smtClean="0"/>
                      <a:t>Compensation</a:t>
                    </a:r>
                  </a:p>
                  <a:p>
                    <a:r>
                      <a:rPr lang="en-US" sz="1600" b="1" i="0" baseline="0" dirty="0" smtClean="0"/>
                      <a:t>$82,321</a:t>
                    </a:r>
                  </a:p>
                  <a:p>
                    <a:r>
                      <a:rPr lang="en-US" sz="1600" b="1" i="0" baseline="0" dirty="0" smtClean="0"/>
                      <a:t>22%</a:t>
                    </a:r>
                    <a:endParaRPr lang="en-US" sz="1600" b="1" i="0" baseline="0" dirty="0"/>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00E-4D13-B485-1265F706A2A8}"/>
                </c:ext>
              </c:extLst>
            </c:dLbl>
            <c:dLbl>
              <c:idx val="1"/>
              <c:layout>
                <c:manualLayout>
                  <c:x val="-0.1937228377474649"/>
                  <c:y val="-0.18505787357018438"/>
                </c:manualLayout>
              </c:layout>
              <c:tx>
                <c:rich>
                  <a:bodyPr/>
                  <a:lstStyle/>
                  <a:p>
                    <a:r>
                      <a:rPr lang="en-US" sz="1600" b="1" dirty="0" smtClean="0"/>
                      <a:t>Operating costs</a:t>
                    </a:r>
                  </a:p>
                  <a:p>
                    <a:r>
                      <a:rPr lang="en-US" sz="1600" b="1" dirty="0" smtClean="0"/>
                      <a:t>$106,091</a:t>
                    </a:r>
                  </a:p>
                  <a:p>
                    <a:r>
                      <a:rPr lang="en-US" sz="1600" b="1" dirty="0" smtClean="0"/>
                      <a:t>28%</a:t>
                    </a:r>
                    <a:endParaRPr lang="en-US" sz="1600" b="1" dirty="0"/>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00E-4D13-B485-1265F706A2A8}"/>
                </c:ext>
              </c:extLst>
            </c:dLbl>
            <c:dLbl>
              <c:idx val="2"/>
              <c:layout>
                <c:manualLayout>
                  <c:x val="0.22819597463745958"/>
                  <c:y val="-0.17134226643223979"/>
                </c:manualLayout>
              </c:layout>
              <c:tx>
                <c:rich>
                  <a:bodyPr/>
                  <a:lstStyle/>
                  <a:p>
                    <a:r>
                      <a:rPr lang="en-US" sz="1600" b="1" dirty="0">
                        <a:solidFill>
                          <a:srgbClr val="013D73"/>
                        </a:solidFill>
                      </a:rPr>
                      <a:t>Local </a:t>
                    </a:r>
                    <a:r>
                      <a:rPr lang="en-US" sz="1600" b="1" dirty="0" smtClean="0">
                        <a:solidFill>
                          <a:srgbClr val="013D73"/>
                        </a:solidFill>
                      </a:rPr>
                      <a:t>Assistance</a:t>
                    </a:r>
                  </a:p>
                  <a:p>
                    <a:r>
                      <a:rPr lang="en-US" sz="1600" b="1" dirty="0" smtClean="0">
                        <a:solidFill>
                          <a:srgbClr val="013D73"/>
                        </a:solidFill>
                      </a:rPr>
                      <a:t>$118,772</a:t>
                    </a:r>
                  </a:p>
                  <a:p>
                    <a:r>
                      <a:rPr lang="en-US" sz="1600" b="1" dirty="0" smtClean="0">
                        <a:solidFill>
                          <a:srgbClr val="013D73"/>
                        </a:solidFill>
                      </a:rPr>
                      <a:t>32%</a:t>
                    </a:r>
                    <a:endParaRPr lang="en-US" sz="1600" b="1" dirty="0">
                      <a:solidFill>
                        <a:srgbClr val="013D73"/>
                      </a:solidFill>
                    </a:endParaRP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00E-4D13-B485-1265F706A2A8}"/>
                </c:ext>
              </c:extLst>
            </c:dLbl>
            <c:dLbl>
              <c:idx val="3"/>
              <c:layout>
                <c:manualLayout>
                  <c:x val="0.15417656691424289"/>
                  <c:y val="0.10166624372376187"/>
                </c:manualLayout>
              </c:layout>
              <c:tx>
                <c:rich>
                  <a:bodyPr/>
                  <a:lstStyle/>
                  <a:p>
                    <a:r>
                      <a:rPr lang="en-US" sz="1600" b="1" dirty="0" smtClean="0">
                        <a:solidFill>
                          <a:srgbClr val="013D73"/>
                        </a:solidFill>
                      </a:rPr>
                      <a:t>Transfers</a:t>
                    </a:r>
                  </a:p>
                  <a:p>
                    <a:r>
                      <a:rPr lang="en-US" sz="1600" b="1" dirty="0" smtClean="0">
                        <a:solidFill>
                          <a:srgbClr val="013D73"/>
                        </a:solidFill>
                      </a:rPr>
                      <a:t>$69,688</a:t>
                    </a:r>
                  </a:p>
                  <a:p>
                    <a:r>
                      <a:rPr lang="en-US" sz="1600" b="1" dirty="0" smtClean="0">
                        <a:solidFill>
                          <a:srgbClr val="013D73"/>
                        </a:solidFill>
                      </a:rPr>
                      <a:t>18%</a:t>
                    </a:r>
                    <a:endParaRPr lang="en-US" sz="1600" b="1" dirty="0">
                      <a:solidFill>
                        <a:srgbClr val="013D73"/>
                      </a:solidFill>
                    </a:endParaRPr>
                  </a:p>
                </c:rich>
              </c:tx>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00E-4D13-B485-1265F706A2A8}"/>
                </c:ext>
              </c:extLst>
            </c:dLbl>
            <c:dLbl>
              <c:idx val="4"/>
              <c:delete val="1"/>
              <c:extLst>
                <c:ext xmlns:c15="http://schemas.microsoft.com/office/drawing/2012/chart" uri="{CE6537A1-D6FC-4f65-9D91-7224C49458BB}"/>
                <c:ext xmlns:c16="http://schemas.microsoft.com/office/drawing/2014/chart" uri="{C3380CC4-5D6E-409C-BE32-E72D297353CC}">
                  <c16:uniqueId val="{00000009-200E-4D13-B485-1265F706A2A8}"/>
                </c:ext>
              </c:extLst>
            </c:dLbl>
            <c:spPr>
              <a:noFill/>
              <a:ln>
                <a:noFill/>
              </a:ln>
              <a:effectLst/>
            </c:spPr>
            <c:txPr>
              <a:bodyPr wrap="square" lIns="38100" tIns="19050" rIns="38100" bIns="19050" anchor="ctr">
                <a:spAutoFit/>
              </a:bodyPr>
              <a:lstStyle/>
              <a:p>
                <a:pPr>
                  <a:defRPr>
                    <a:solidFill>
                      <a:srgbClr val="013D73"/>
                    </a:solidFill>
                  </a:defRPr>
                </a:pPr>
                <a:endParaRPr lang="en-US"/>
              </a:p>
            </c:txPr>
            <c:showLegendKey val="0"/>
            <c:showVal val="1"/>
            <c:showCatName val="1"/>
            <c:showSerName val="0"/>
            <c:showPercent val="1"/>
            <c:showBubbleSize val="0"/>
            <c:showLeaderLines val="1"/>
            <c:leaderLines>
              <c:spPr>
                <a:ln>
                  <a:solidFill>
                    <a:srgbClr val="013D73"/>
                  </a:solidFill>
                </a:ln>
              </c:spPr>
            </c:leaderLines>
            <c:extLst>
              <c:ext xmlns:c15="http://schemas.microsoft.com/office/drawing/2012/chart" uri="{CE6537A1-D6FC-4f65-9D91-7224C49458BB}"/>
            </c:extLst>
          </c:dLbls>
          <c:cat>
            <c:strRef>
              <c:f>Sheet1!$A$2:$A$6</c:f>
              <c:strCache>
                <c:ptCount val="4"/>
                <c:pt idx="0">
                  <c:v>Total Compensation</c:v>
                </c:pt>
                <c:pt idx="1">
                  <c:v>Operating costs</c:v>
                </c:pt>
                <c:pt idx="2">
                  <c:v>Local Assistance</c:v>
                </c:pt>
                <c:pt idx="3">
                  <c:v>Transfers</c:v>
                </c:pt>
              </c:strCache>
            </c:strRef>
          </c:cat>
          <c:val>
            <c:numRef>
              <c:f>Sheet1!$B$2:$B$6</c:f>
              <c:numCache>
                <c:formatCode>"$"#,##0_);[Red]\("$"#,##0\)</c:formatCode>
                <c:ptCount val="5"/>
                <c:pt idx="0">
                  <c:v>82321</c:v>
                </c:pt>
                <c:pt idx="1">
                  <c:v>106091</c:v>
                </c:pt>
                <c:pt idx="2">
                  <c:v>118772</c:v>
                </c:pt>
                <c:pt idx="3">
                  <c:v>69688</c:v>
                </c:pt>
              </c:numCache>
            </c:numRef>
          </c:val>
          <c:extLst>
            <c:ext xmlns:c16="http://schemas.microsoft.com/office/drawing/2014/chart" uri="{C3380CC4-5D6E-409C-BE32-E72D297353CC}">
              <c16:uniqueId val="{0000000A-200E-4D13-B485-1265F706A2A8}"/>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2/21/2019</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166478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14996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83853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31916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1012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44712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38519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409293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35552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26109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93278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89348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75152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843563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69011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095807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49496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58008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84634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anose="020F050202020403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48503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5186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25309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76790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55799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27857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80422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1"/>
            <a:ext cx="12192000" cy="2020186"/>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2781409"/>
            <a:ext cx="11658600" cy="1295182"/>
          </a:xfrm>
          <a:noFill/>
        </p:spPr>
        <p:txBody>
          <a:bodyPr wrap="square" lIns="182880" tIns="91440" rIns="182880" bIns="91440" anchor="ctr">
            <a:normAutofit/>
          </a:bodyPr>
          <a:lstStyle>
            <a:lvl1pPr algn="ctr">
              <a:defRPr sz="4400" b="1">
                <a:solidFill>
                  <a:srgbClr val="003865"/>
                </a:solidFill>
              </a:defRPr>
            </a:lvl1pPr>
          </a:lstStyle>
          <a:p>
            <a:r>
              <a:rPr lang="en-US" dirty="0"/>
              <a:t>Click to edit slideshow title</a:t>
            </a:r>
          </a:p>
        </p:txBody>
      </p:sp>
      <p:pic>
        <p:nvPicPr>
          <p:cNvPr id="14" name="Picture 8" descr="State of Minnesota logo">
            <a:extLst>
              <a:ext uri="{FF2B5EF4-FFF2-40B4-BE49-F238E27FC236}">
                <a16:creationId xmlns:a16="http://schemas.microsoft.com/office/drawing/2014/main" id="{A8F862EB-8A05-4F8A-A66C-AD0451B2A6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
        <p:nvSpPr>
          <p:cNvPr id="16" name="Rectangle 7">
            <a:extLst>
              <a:ext uri="{FF2B5EF4-FFF2-40B4-BE49-F238E27FC236}">
                <a16:creationId xmlns:a16="http://schemas.microsoft.com/office/drawing/2014/main" id="{3C00897E-6AD5-4A11-8892-AAF6408B2786}"/>
              </a:ext>
            </a:extLst>
          </p:cNvPr>
          <p:cNvSpPr/>
          <p:nvPr userDrawn="1"/>
        </p:nvSpPr>
        <p:spPr bwMode="auto">
          <a:xfrm>
            <a:off x="0" y="2020187"/>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Picture 2">
            <a:extLst>
              <a:ext uri="{FF2B5EF4-FFF2-40B4-BE49-F238E27FC236}">
                <a16:creationId xmlns:a16="http://schemas.microsoft.com/office/drawing/2014/main" id="{3D50EBEF-9661-401D-8EF2-E45D119D51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5910" y="261979"/>
            <a:ext cx="7980180" cy="1481813"/>
          </a:xfrm>
          <a:prstGeom prst="rect">
            <a:avLst/>
          </a:prstGeom>
        </p:spPr>
      </p:pic>
      <p:sp>
        <p:nvSpPr>
          <p:cNvPr id="10" name="Date Placeholder 9">
            <a:extLst>
              <a:ext uri="{FF2B5EF4-FFF2-40B4-BE49-F238E27FC236}">
                <a16:creationId xmlns:a16="http://schemas.microsoft.com/office/drawing/2014/main" id="{B7ACC247-860D-4B41-8CB8-AD4869217FFF}"/>
              </a:ext>
            </a:extLst>
          </p:cNvPr>
          <p:cNvSpPr>
            <a:spLocks noGrp="1"/>
          </p:cNvSpPr>
          <p:nvPr>
            <p:ph type="dt" sz="half" idx="10"/>
          </p:nvPr>
        </p:nvSpPr>
        <p:spPr/>
        <p:txBody>
          <a:bodyPr/>
          <a:lstStyle/>
          <a:p>
            <a:fld id="{8D98C1FC-E160-44F2-9DC5-2C2D49586429}" type="datetime1">
              <a:rPr lang="en-US" smtClean="0"/>
              <a:t>2/21/2019</a:t>
            </a:fld>
            <a:endParaRPr lang="en-US" dirty="0"/>
          </a:p>
        </p:txBody>
      </p:sp>
      <p:sp>
        <p:nvSpPr>
          <p:cNvPr id="11" name="Footer Placeholder 10">
            <a:extLst>
              <a:ext uri="{FF2B5EF4-FFF2-40B4-BE49-F238E27FC236}">
                <a16:creationId xmlns:a16="http://schemas.microsoft.com/office/drawing/2014/main" id="{48018173-23AA-4C7A-9843-BD99BE2A8781}"/>
              </a:ext>
            </a:extLst>
          </p:cNvPr>
          <p:cNvSpPr>
            <a:spLocks noGrp="1"/>
          </p:cNvSpPr>
          <p:nvPr>
            <p:ph type="ftr" sz="quarter" idx="11"/>
          </p:nvPr>
        </p:nvSpPr>
        <p:spPr/>
        <p:txBody>
          <a:bodyPr/>
          <a:lstStyle/>
          <a:p>
            <a:r>
              <a:rPr lang="en-US" dirty="0"/>
              <a:t>One Minnesota </a:t>
            </a:r>
            <a:r>
              <a:rPr lang="en-US" dirty="0">
                <a:solidFill>
                  <a:schemeClr val="accent1"/>
                </a:solidFill>
              </a:rPr>
              <a:t>|</a:t>
            </a:r>
            <a:r>
              <a:rPr lang="en-US" dirty="0"/>
              <a:t> mn.gov/URL</a:t>
            </a:r>
          </a:p>
        </p:txBody>
      </p:sp>
      <p:sp>
        <p:nvSpPr>
          <p:cNvPr id="13" name="Slide Number Placeholder 12">
            <a:extLst>
              <a:ext uri="{FF2B5EF4-FFF2-40B4-BE49-F238E27FC236}">
                <a16:creationId xmlns:a16="http://schemas.microsoft.com/office/drawing/2014/main" id="{AA2E876F-AD4C-4ABC-A2B4-16C502BAEB90}"/>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969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85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3" name="Date Placeholder 11"/>
          <p:cNvSpPr>
            <a:spLocks noGrp="1"/>
          </p:cNvSpPr>
          <p:nvPr>
            <p:ph type="dt" sz="half" idx="10"/>
          </p:nvPr>
        </p:nvSpPr>
        <p:spPr bwMode="black"/>
        <p:txBody>
          <a:bodyPr/>
          <a:lstStyle/>
          <a:p>
            <a:fld id="{A5DD9F47-9B21-4E88-8914-510628150184}" type="datetime1">
              <a:rPr lang="en-US" smtClean="0"/>
              <a:t>2/21/2019</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278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Text</a:t>
            </a:r>
          </a:p>
        </p:txBody>
      </p:sp>
      <p:sp>
        <p:nvSpPr>
          <p:cNvPr id="3" name="Date Placeholder 9"/>
          <p:cNvSpPr>
            <a:spLocks noGrp="1"/>
          </p:cNvSpPr>
          <p:nvPr>
            <p:ph type="dt" sz="half" idx="10"/>
          </p:nvPr>
        </p:nvSpPr>
        <p:spPr bwMode="black"/>
        <p:txBody>
          <a:bodyPr/>
          <a:lstStyle/>
          <a:p>
            <a:fld id="{E91AC478-BEBB-4EF6-85D3-559EDD7B4FE6}" type="datetime1">
              <a:rPr lang="en-US" smtClean="0"/>
              <a:t>2/21/2019</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6082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11"/>
          <p:cNvSpPr>
            <a:spLocks noGrp="1"/>
          </p:cNvSpPr>
          <p:nvPr>
            <p:ph type="dt" sz="half" idx="10"/>
          </p:nvPr>
        </p:nvSpPr>
        <p:spPr bwMode="black"/>
        <p:txBody>
          <a:bodyPr/>
          <a:lstStyle/>
          <a:p>
            <a:fld id="{8C2DC442-5904-4B26-9E05-E724521CD3E2}" type="datetime1">
              <a:rPr lang="en-US" smtClean="0"/>
              <a:t>2/21/2019</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6325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7"/>
          <p:cNvSpPr>
            <a:spLocks noGrp="1"/>
          </p:cNvSpPr>
          <p:nvPr>
            <p:ph type="dt" sz="half" idx="10"/>
          </p:nvPr>
        </p:nvSpPr>
        <p:spPr bwMode="black"/>
        <p:txBody>
          <a:bodyPr/>
          <a:lstStyle/>
          <a:p>
            <a:fld id="{589BF437-7092-4A8E-88A3-EC785811FAE1}" type="datetime1">
              <a:rPr lang="en-US" smtClean="0"/>
              <a:t>2/21/2019</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3453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D5D2DDAA-2DAE-4326-AA26-2F17BCC3AC4C}" type="datetime1">
              <a:rPr lang="en-US" smtClean="0"/>
              <a:t>2/21/2019</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2364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69844093-5242-411F-ADA1-5232E2952478}" type="datetime1">
              <a:rPr lang="en-US" smtClean="0"/>
              <a:t>2/21/2019</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4737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4"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2152B305-DF5E-42B4-9DD4-4E845286AD1E}" type="datetime1">
              <a:rPr lang="en-US" smtClean="0"/>
              <a:t>2/21/2019</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7733750"/>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dirty="0"/>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dirty="0"/>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rgbClr val="003865"/>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2">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2020742"/>
            <a:ext cx="12192000" cy="4837258"/>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pic>
        <p:nvPicPr>
          <p:cNvPr id="7" name="Picture 6">
            <a:extLst>
              <a:ext uri="{FF2B5EF4-FFF2-40B4-BE49-F238E27FC236}">
                <a16:creationId xmlns:a16="http://schemas.microsoft.com/office/drawing/2014/main" id="{24A97B49-6BEB-4644-A06F-3EE5EDFD5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37084" y="6424928"/>
            <a:ext cx="531920" cy="227965"/>
          </a:xfrm>
          <a:prstGeom prst="rect">
            <a:avLst/>
          </a:prstGeom>
        </p:spPr>
      </p:pic>
      <p:pic>
        <p:nvPicPr>
          <p:cNvPr id="11" name="Picture 10">
            <a:extLst>
              <a:ext uri="{FF2B5EF4-FFF2-40B4-BE49-F238E27FC236}">
                <a16:creationId xmlns:a16="http://schemas.microsoft.com/office/drawing/2014/main" id="{3BF5C434-600C-4032-A118-66491D92A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8465" y="295654"/>
            <a:ext cx="8555070" cy="1588562"/>
          </a:xfrm>
          <a:prstGeom prst="rect">
            <a:avLst/>
          </a:prstGeom>
        </p:spPr>
      </p:pic>
      <p:sp>
        <p:nvSpPr>
          <p:cNvPr id="22" name="Rectangle 7">
            <a:extLst>
              <a:ext uri="{FF2B5EF4-FFF2-40B4-BE49-F238E27FC236}">
                <a16:creationId xmlns:a16="http://schemas.microsoft.com/office/drawing/2014/main" id="{88C48A8E-FBAF-4031-85A8-1422033D1C1D}"/>
              </a:ext>
            </a:extLst>
          </p:cNvPr>
          <p:cNvSpPr/>
          <p:nvPr userDrawn="1"/>
        </p:nvSpPr>
        <p:spPr bwMode="auto">
          <a:xfrm>
            <a:off x="0" y="2020187"/>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a:extLst>
              <a:ext uri="{FF2B5EF4-FFF2-40B4-BE49-F238E27FC236}">
                <a16:creationId xmlns:a16="http://schemas.microsoft.com/office/drawing/2014/main" id="{D9D7EBBC-65E6-4EEB-BF32-ADA23335913B}"/>
              </a:ext>
            </a:extLst>
          </p:cNvPr>
          <p:cNvSpPr>
            <a:spLocks noGrp="1"/>
          </p:cNvSpPr>
          <p:nvPr>
            <p:ph type="dt" sz="half" idx="10"/>
          </p:nvPr>
        </p:nvSpPr>
        <p:spPr/>
        <p:txBody>
          <a:bodyPr/>
          <a:lstStyle>
            <a:lvl1pPr>
              <a:defRPr>
                <a:solidFill>
                  <a:schemeClr val="bg1"/>
                </a:solidFill>
              </a:defRPr>
            </a:lvl1pPr>
          </a:lstStyle>
          <a:p>
            <a:fld id="{B2DB2971-BB52-4E5E-B938-15BC5B90009A}" type="datetime1">
              <a:rPr lang="en-US" smtClean="0"/>
              <a:t>2/21/2019</a:t>
            </a:fld>
            <a:endParaRPr lang="en-US" dirty="0"/>
          </a:p>
        </p:txBody>
      </p:sp>
      <p:sp>
        <p:nvSpPr>
          <p:cNvPr id="4" name="Footer Placeholder 3">
            <a:extLst>
              <a:ext uri="{FF2B5EF4-FFF2-40B4-BE49-F238E27FC236}">
                <a16:creationId xmlns:a16="http://schemas.microsoft.com/office/drawing/2014/main" id="{06E197C0-A350-4963-B250-58254C9FC905}"/>
              </a:ext>
            </a:extLst>
          </p:cNvPr>
          <p:cNvSpPr>
            <a:spLocks noGrp="1"/>
          </p:cNvSpPr>
          <p:nvPr>
            <p:ph type="ftr" sz="quarter" idx="11"/>
          </p:nvPr>
        </p:nvSpPr>
        <p:spPr/>
        <p:txBody>
          <a:bodyPr/>
          <a:lstStyle>
            <a:lvl1pPr>
              <a:defRPr>
                <a:solidFill>
                  <a:schemeClr val="bg1"/>
                </a:solidFill>
              </a:defRPr>
            </a:lvl1pPr>
          </a:lstStyle>
          <a:p>
            <a:r>
              <a:rPr lang="en-US" dirty="0"/>
              <a:t>One Minnesota | mn.gov/URL</a:t>
            </a:r>
          </a:p>
        </p:txBody>
      </p:sp>
      <p:sp>
        <p:nvSpPr>
          <p:cNvPr id="5" name="Slide Number Placeholder 4">
            <a:extLst>
              <a:ext uri="{FF2B5EF4-FFF2-40B4-BE49-F238E27FC236}">
                <a16:creationId xmlns:a16="http://schemas.microsoft.com/office/drawing/2014/main" id="{7BE1749E-23F9-44A1-98D9-569177AD3D5D}"/>
              </a:ext>
            </a:extLst>
          </p:cNvPr>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6" name="Title 5">
            <a:extLst>
              <a:ext uri="{FF2B5EF4-FFF2-40B4-BE49-F238E27FC236}">
                <a16:creationId xmlns:a16="http://schemas.microsoft.com/office/drawing/2014/main" id="{9CEFC1C3-6FA5-4538-993F-87C72577576A}"/>
              </a:ext>
            </a:extLst>
          </p:cNvPr>
          <p:cNvSpPr>
            <a:spLocks noGrp="1"/>
          </p:cNvSpPr>
          <p:nvPr>
            <p:ph type="title" hasCustomPrompt="1"/>
          </p:nvPr>
        </p:nvSpPr>
        <p:spPr>
          <a:xfrm>
            <a:off x="838200" y="3392995"/>
            <a:ext cx="10515600" cy="1325563"/>
          </a:xfrm>
        </p:spPr>
        <p:txBody>
          <a:bodyPr/>
          <a:lstStyle>
            <a:lvl1pPr algn="ctr">
              <a:defRPr>
                <a:solidFill>
                  <a:schemeClr val="bg1"/>
                </a:solidFill>
              </a:defRPr>
            </a:lvl1pPr>
          </a:lstStyle>
          <a:p>
            <a:r>
              <a:rPr lang="en-US" dirty="0"/>
              <a:t>Click to edit slideshow title</a:t>
            </a:r>
          </a:p>
        </p:txBody>
      </p:sp>
    </p:spTree>
    <p:extLst>
      <p:ext uri="{BB962C8B-B14F-4D97-AF65-F5344CB8AC3E}">
        <p14:creationId xmlns:p14="http://schemas.microsoft.com/office/powerpoint/2010/main" val="289326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p:bg bwMode="auto">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9E88FF-E18A-48C6-B95E-F209F9277FAA}"/>
              </a:ext>
            </a:extLst>
          </p:cNvPr>
          <p:cNvSpPr/>
          <p:nvPr userDrawn="1"/>
        </p:nvSpPr>
        <p:spPr>
          <a:xfrm>
            <a:off x="4337825" y="0"/>
            <a:ext cx="7854176" cy="6353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52723" y="432663"/>
            <a:ext cx="9618920" cy="5413315"/>
          </a:xfrm>
          <a:prstGeom prst="rect">
            <a:avLst/>
          </a:prstGeom>
          <a:ln>
            <a:noFill/>
          </a:ln>
          <a:effectLst/>
        </p:spPr>
      </p:pic>
      <p:sp>
        <p:nvSpPr>
          <p:cNvPr id="13" name="Picture Placeholder 4" descr="Screenshot"/>
          <p:cNvSpPr>
            <a:spLocks noGrp="1"/>
          </p:cNvSpPr>
          <p:nvPr>
            <p:ph type="pic" sz="quarter" idx="10" hasCustomPrompt="1"/>
          </p:nvPr>
        </p:nvSpPr>
        <p:spPr bwMode="gray">
          <a:xfrm>
            <a:off x="4952723" y="995373"/>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FBBEA9DD-8071-425F-AC4B-AF545069A18A}" type="datetime1">
              <a:rPr lang="en-US" smtClean="0"/>
              <a:t>2/21/2019</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Minnesota | mn.gov/URL</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reenshot (Blue)">
    <p:bg bwMode="auto">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rIns="0">
            <a:normAutofit/>
          </a:bodyPr>
          <a:lstStyle>
            <a:lvl1pPr algn="l">
              <a:defRPr sz="3600">
                <a:solidFill>
                  <a:schemeClr val="tx1"/>
                </a:solidFill>
              </a:defRPr>
            </a:lvl1pPr>
          </a:lstStyle>
          <a:p>
            <a:r>
              <a:rPr lang="en-US" dirty="0"/>
              <a:t>Click to edit header</a:t>
            </a:r>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solidFill>
                  <a:schemeClr val="bg1"/>
                </a:solidFill>
              </a:defRPr>
            </a:lvl1pPr>
          </a:lstStyle>
          <a:p>
            <a:r>
              <a:rPr lang="en-US" dirty="0"/>
              <a:t>Click icon to insert screenshot</a:t>
            </a:r>
          </a:p>
        </p:txBody>
      </p:sp>
      <p:pic>
        <p:nvPicPr>
          <p:cNvPr id="3" name="Picture 2">
            <a:extLst>
              <a:ext uri="{FF2B5EF4-FFF2-40B4-BE49-F238E27FC236}">
                <a16:creationId xmlns:a16="http://schemas.microsoft.com/office/drawing/2014/main" id="{78EAD353-D2C5-47D7-982C-8D5BF1F66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4273" y="6425716"/>
            <a:ext cx="569495" cy="244069"/>
          </a:xfrm>
          <a:prstGeom prst="rect">
            <a:avLst/>
          </a:prstGeom>
        </p:spPr>
      </p:pic>
    </p:spTree>
    <p:extLst>
      <p:ext uri="{BB962C8B-B14F-4D97-AF65-F5344CB8AC3E}">
        <p14:creationId xmlns:p14="http://schemas.microsoft.com/office/powerpoint/2010/main" val="106475106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1">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89E008AE-D428-454F-97DF-A63EE5EAB3D5}" type="datetime1">
              <a:rPr lang="en-US" smtClean="0"/>
              <a:t>2/21/2019</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estions">
    <p:bg bwMode="auto">
      <p:bgRef idx="1001">
        <a:schemeClr val="bg1"/>
      </p:bgRef>
    </p:bg>
    <p:spTree>
      <p:nvGrpSpPr>
        <p:cNvPr id="1" name=""/>
        <p:cNvGrpSpPr/>
        <p:nvPr/>
      </p:nvGrpSpPr>
      <p:grpSpPr>
        <a:xfrm>
          <a:off x="0" y="0"/>
          <a:ext cx="0" cy="0"/>
          <a:chOff x="0" y="0"/>
          <a:chExt cx="0" cy="0"/>
        </a:xfrm>
      </p:grpSpPr>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p:cNvSpPr txBox="1">
            <a:spLocks/>
          </p:cNvSpPr>
          <p:nvPr userDrawn="1"/>
        </p:nvSpPr>
        <p:spPr bwMode="black">
          <a:xfrm>
            <a:off x="0" y="1651380"/>
            <a:ext cx="12192000" cy="2817850"/>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2817850"/>
          </a:xfrm>
          <a:noFill/>
        </p:spPr>
        <p:txBody>
          <a:bodyPr>
            <a:noAutofit/>
          </a:bodyPr>
          <a:lstStyle>
            <a:lvl1pPr algn="ctr">
              <a:tabLst>
                <a:tab pos="3770313" algn="l"/>
              </a:tabLst>
              <a:defRPr sz="7000" b="1">
                <a:solidFill>
                  <a:schemeClr val="bg1"/>
                </a:solidFill>
              </a:defRPr>
            </a:lvl1pPr>
          </a:lstStyle>
          <a:p>
            <a:r>
              <a:rPr lang="en-US" dirty="0"/>
              <a:t>Questions?</a:t>
            </a:r>
          </a:p>
        </p:txBody>
      </p:sp>
      <p:sp>
        <p:nvSpPr>
          <p:cNvPr id="8" name="Text Placeholder 2"/>
          <p:cNvSpPr>
            <a:spLocks noGrp="1"/>
          </p:cNvSpPr>
          <p:nvPr>
            <p:ph type="body" sz="quarter" idx="13" hasCustomPrompt="1"/>
          </p:nvPr>
        </p:nvSpPr>
        <p:spPr bwMode="black">
          <a:xfrm>
            <a:off x="838200" y="4623083"/>
            <a:ext cx="10515600" cy="157941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8178D82C-DBEA-409D-B921-E9DE3A3AC97E}" type="datetime1">
              <a:rPr lang="en-US" smtClean="0"/>
              <a:t>2/21/2019</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One Minnesota</a:t>
            </a:r>
            <a:r>
              <a:rPr lang="en-US" dirty="0"/>
              <a:t> </a:t>
            </a:r>
            <a:r>
              <a:rPr lang="en-US" dirty="0">
                <a:solidFill>
                  <a:schemeClr val="accent1"/>
                </a:solidFill>
              </a:rPr>
              <a:t>|</a:t>
            </a:r>
            <a:r>
              <a:rPr lang="en-US" dirty="0"/>
              <a:t> </a:t>
            </a:r>
            <a:r>
              <a:rPr lang="en-US" dirty="0">
                <a:solidFill>
                  <a:schemeClr val="tx2"/>
                </a:solidFill>
              </a:rPr>
              <a:t>mn.gov/URL</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pic>
        <p:nvPicPr>
          <p:cNvPr id="12" name="Picture 8" descr="State of Minnesota logo">
            <a:extLst>
              <a:ext uri="{FF2B5EF4-FFF2-40B4-BE49-F238E27FC236}">
                <a16:creationId xmlns:a16="http://schemas.microsoft.com/office/drawing/2014/main" id="{CDEB8994-75CC-4D8F-BEF3-8739C0603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pic>
        <p:nvPicPr>
          <p:cNvPr id="9" name="Picture 8">
            <a:extLst>
              <a:ext uri="{FF2B5EF4-FFF2-40B4-BE49-F238E27FC236}">
                <a16:creationId xmlns:a16="http://schemas.microsoft.com/office/drawing/2014/main" id="{E21D8467-A9AB-406B-AA3D-4BD7ACB442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3082" y="200350"/>
            <a:ext cx="6985836" cy="1297177"/>
          </a:xfrm>
          <a:prstGeom prst="rect">
            <a:avLst/>
          </a:prstGeom>
        </p:spPr>
      </p:pic>
    </p:spTree>
    <p:extLst>
      <p:ext uri="{BB962C8B-B14F-4D97-AF65-F5344CB8AC3E}">
        <p14:creationId xmlns:p14="http://schemas.microsoft.com/office/powerpoint/2010/main" val="2290897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l">
              <a:defRPr sz="3600">
                <a:solidFill>
                  <a:schemeClr val="bg1"/>
                </a:solidFill>
              </a:defRPr>
            </a:lvl1pPr>
          </a:lstStyle>
          <a:p>
            <a:r>
              <a:rPr lang="en-US" dirty="0"/>
              <a:t>Click to edit slideshow title</a:t>
            </a: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6" name="Picture Placeholder 7"/>
          <p:cNvSpPr>
            <a:spLocks noGrp="1"/>
          </p:cNvSpPr>
          <p:nvPr>
            <p:ph type="pic" sz="quarter" idx="17"/>
          </p:nvPr>
        </p:nvSpPr>
        <p:spPr bwMode="gray">
          <a:xfrm>
            <a:off x="0" y="0"/>
            <a:ext cx="12192000" cy="3380732"/>
          </a:xfrm>
        </p:spPr>
        <p:txBody>
          <a:bodyPr/>
          <a:lstStyle/>
          <a:p>
            <a:r>
              <a:rPr lang="en-US" dirty="0"/>
              <a:t>Click icon to add picture</a:t>
            </a:r>
          </a:p>
        </p:txBody>
      </p:sp>
      <p:pic>
        <p:nvPicPr>
          <p:cNvPr id="4" name="Picture 3">
            <a:extLst>
              <a:ext uri="{FF2B5EF4-FFF2-40B4-BE49-F238E27FC236}">
                <a16:creationId xmlns:a16="http://schemas.microsoft.com/office/drawing/2014/main" id="{D84D5471-51DB-49B2-9E52-7BAF45BF89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2" y="6018322"/>
            <a:ext cx="4181181" cy="776389"/>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Option 1">
    <p:bg>
      <p:bgPr>
        <a:solidFill>
          <a:schemeClr val="bg1"/>
        </a:solidFill>
        <a:effectLst/>
      </p:bgPr>
    </p:bg>
    <p:spTree>
      <p:nvGrpSpPr>
        <p:cNvPr id="1" name=""/>
        <p:cNvGrpSpPr/>
        <p:nvPr/>
      </p:nvGrpSpPr>
      <p:grpSpPr>
        <a:xfrm>
          <a:off x="0" y="0"/>
          <a:ext cx="0" cy="0"/>
          <a:chOff x="0" y="0"/>
          <a:chExt cx="0" cy="0"/>
        </a:xfrm>
      </p:grpSpPr>
      <p:sp>
        <p:nvSpPr>
          <p:cNvPr id="2" name="Title 2"/>
          <p:cNvSpPr>
            <a:spLocks noGrp="1"/>
          </p:cNvSpPr>
          <p:nvPr>
            <p:ph type="ctrTitle" hasCustomPrompt="1"/>
          </p:nvPr>
        </p:nvSpPr>
        <p:spPr bwMode="white">
          <a:xfrm>
            <a:off x="266700" y="3466514"/>
            <a:ext cx="11658600" cy="1295182"/>
          </a:xfrm>
          <a:noFill/>
        </p:spPr>
        <p:txBody>
          <a:bodyPr wrap="square" lIns="182880" tIns="91440" rIns="182880" bIns="91440" anchor="ctr">
            <a:normAutofit/>
          </a:bodyPr>
          <a:lstStyle>
            <a:lvl1pPr algn="l">
              <a:defRPr sz="6000">
                <a:solidFill>
                  <a:srgbClr val="003865"/>
                </a:solidFill>
              </a:defRPr>
            </a:lvl1pPr>
          </a:lstStyle>
          <a:p>
            <a:r>
              <a:rPr lang="en-US" dirty="0"/>
              <a:t>Click to edit section header</a:t>
            </a:r>
          </a:p>
        </p:txBody>
      </p:sp>
      <p:sp>
        <p:nvSpPr>
          <p:cNvPr id="9" name="Footer Placeholder 6"/>
          <p:cNvSpPr>
            <a:spLocks noGrp="1"/>
          </p:cNvSpPr>
          <p:nvPr>
            <p:ph type="ftr" sz="quarter" idx="3"/>
          </p:nvPr>
        </p:nvSpPr>
        <p:spPr bwMode="black">
          <a:xfrm>
            <a:off x="5838342" y="6320209"/>
            <a:ext cx="5587647" cy="365125"/>
          </a:xfrm>
          <a:prstGeom prst="rect">
            <a:avLst/>
          </a:prstGeom>
        </p:spPr>
        <p:txBody>
          <a:bodyPr anchor="b"/>
          <a:lstStyle>
            <a:lvl1pPr algn="r">
              <a:defRPr sz="1200">
                <a:solidFill>
                  <a:schemeClr val="tx2"/>
                </a:solidFill>
              </a:defRPr>
            </a:lvl1pPr>
          </a:lstStyle>
          <a:p>
            <a:r>
              <a:rPr lang="en-US" dirty="0"/>
              <a:t>One Minnesota </a:t>
            </a:r>
            <a:r>
              <a:rPr lang="en-US" dirty="0">
                <a:solidFill>
                  <a:schemeClr val="accent1"/>
                </a:solidFill>
              </a:rPr>
              <a:t>|</a:t>
            </a:r>
            <a:r>
              <a:rPr lang="en-US" dirty="0"/>
              <a:t> mn.gov/URL</a:t>
            </a:r>
          </a:p>
        </p:txBody>
      </p:sp>
      <p:pic>
        <p:nvPicPr>
          <p:cNvPr id="4" name="Picture 3">
            <a:extLst>
              <a:ext uri="{FF2B5EF4-FFF2-40B4-BE49-F238E27FC236}">
                <a16:creationId xmlns:a16="http://schemas.microsoft.com/office/drawing/2014/main" id="{D84D5471-51DB-49B2-9E52-7BAF45BF89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7594" y="172666"/>
            <a:ext cx="4577705" cy="850018"/>
          </a:xfrm>
          <a:prstGeom prst="rect">
            <a:avLst/>
          </a:prstGeom>
        </p:spPr>
      </p:pic>
      <p:sp>
        <p:nvSpPr>
          <p:cNvPr id="10" name="Title 2">
            <a:extLst>
              <a:ext uri="{FF2B5EF4-FFF2-40B4-BE49-F238E27FC236}">
                <a16:creationId xmlns:a16="http://schemas.microsoft.com/office/drawing/2014/main" id="{B7A1DB17-50B7-4110-8AC2-B5FA5A2DEDA0}"/>
              </a:ext>
            </a:extLst>
          </p:cNvPr>
          <p:cNvSpPr txBox="1">
            <a:spLocks/>
          </p:cNvSpPr>
          <p:nvPr userDrawn="1"/>
        </p:nvSpPr>
        <p:spPr bwMode="white">
          <a:xfrm>
            <a:off x="266699" y="4761696"/>
            <a:ext cx="11658600" cy="1295182"/>
          </a:xfrm>
          <a:prstGeom prst="rect">
            <a:avLst/>
          </a:prstGeom>
          <a:noFill/>
        </p:spPr>
        <p:txBody>
          <a:bodyPr vert="horz" wrap="square" lIns="182880" tIns="91440" rIns="182880" bIns="91440" rtlCol="0" anchor="ctr">
            <a:normAutofit/>
          </a:bodyPr>
          <a:lstStyle>
            <a:lvl1pPr algn="l" defTabSz="914400" rtl="0" eaLnBrk="1" latinLnBrk="0" hangingPunct="1">
              <a:lnSpc>
                <a:spcPct val="90000"/>
              </a:lnSpc>
              <a:spcBef>
                <a:spcPct val="0"/>
              </a:spcBef>
              <a:buNone/>
              <a:defRPr sz="4600" b="1" kern="1200">
                <a:solidFill>
                  <a:srgbClr val="003865"/>
                </a:solidFill>
                <a:latin typeface="+mj-lt"/>
                <a:ea typeface="+mj-ea"/>
                <a:cs typeface="+mj-cs"/>
              </a:defRPr>
            </a:lvl1pPr>
          </a:lstStyle>
          <a:p>
            <a:r>
              <a:rPr lang="en-US" sz="3600" b="0" dirty="0"/>
              <a:t>Click to edit subtitle text</a:t>
            </a:r>
          </a:p>
        </p:txBody>
      </p:sp>
      <p:sp>
        <p:nvSpPr>
          <p:cNvPr id="12" name="Rectangle 7">
            <a:extLst>
              <a:ext uri="{FF2B5EF4-FFF2-40B4-BE49-F238E27FC236}">
                <a16:creationId xmlns:a16="http://schemas.microsoft.com/office/drawing/2014/main" id="{2EFCB81E-CBAD-4667-BB09-0C205FC26DFD}"/>
              </a:ext>
            </a:extLst>
          </p:cNvPr>
          <p:cNvSpPr/>
          <p:nvPr userDrawn="1"/>
        </p:nvSpPr>
        <p:spPr bwMode="auto">
          <a:xfrm>
            <a:off x="0" y="4761696"/>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3363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Option 2">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A928C2-3303-4171-A13A-393FE9271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47594" y="172665"/>
            <a:ext cx="4577705" cy="850019"/>
          </a:xfrm>
          <a:prstGeom prst="rect">
            <a:avLst/>
          </a:prstGeom>
        </p:spPr>
      </p:pic>
      <p:sp>
        <p:nvSpPr>
          <p:cNvPr id="2" name="Title 2"/>
          <p:cNvSpPr>
            <a:spLocks noGrp="1"/>
          </p:cNvSpPr>
          <p:nvPr>
            <p:ph type="ctrTitle" hasCustomPrompt="1"/>
          </p:nvPr>
        </p:nvSpPr>
        <p:spPr bwMode="white">
          <a:xfrm>
            <a:off x="266700" y="3466514"/>
            <a:ext cx="11658600" cy="1295182"/>
          </a:xfrm>
          <a:noFill/>
        </p:spPr>
        <p:txBody>
          <a:bodyPr wrap="square" lIns="182880" tIns="91440" rIns="182880" bIns="91440" anchor="ctr">
            <a:normAutofit/>
          </a:bodyPr>
          <a:lstStyle>
            <a:lvl1pPr algn="l">
              <a:defRPr sz="6000">
                <a:solidFill>
                  <a:schemeClr val="tx1"/>
                </a:solidFill>
              </a:defRPr>
            </a:lvl1pPr>
          </a:lstStyle>
          <a:p>
            <a:r>
              <a:rPr lang="en-US" dirty="0"/>
              <a:t>Click to edit section header</a:t>
            </a:r>
          </a:p>
        </p:txBody>
      </p:sp>
      <p:sp>
        <p:nvSpPr>
          <p:cNvPr id="9" name="Footer Placeholder 6"/>
          <p:cNvSpPr>
            <a:spLocks noGrp="1"/>
          </p:cNvSpPr>
          <p:nvPr>
            <p:ph type="ftr" sz="quarter" idx="3"/>
          </p:nvPr>
        </p:nvSpPr>
        <p:spPr bwMode="black">
          <a:xfrm>
            <a:off x="5838342" y="6320209"/>
            <a:ext cx="5587647" cy="365125"/>
          </a:xfrm>
          <a:prstGeom prst="rect">
            <a:avLst/>
          </a:prstGeom>
        </p:spPr>
        <p:txBody>
          <a:bodyPr anchor="b"/>
          <a:lstStyle>
            <a:lvl1pPr algn="r">
              <a:defRPr sz="1200">
                <a:solidFill>
                  <a:schemeClr val="tx1"/>
                </a:solidFill>
              </a:defRPr>
            </a:lvl1pPr>
          </a:lstStyle>
          <a:p>
            <a:r>
              <a:rPr lang="en-US" dirty="0"/>
              <a:t>One Minnesota | mn.gov/URL</a:t>
            </a:r>
          </a:p>
        </p:txBody>
      </p:sp>
      <p:sp>
        <p:nvSpPr>
          <p:cNvPr id="10" name="Title 2">
            <a:extLst>
              <a:ext uri="{FF2B5EF4-FFF2-40B4-BE49-F238E27FC236}">
                <a16:creationId xmlns:a16="http://schemas.microsoft.com/office/drawing/2014/main" id="{B7A1DB17-50B7-4110-8AC2-B5FA5A2DEDA0}"/>
              </a:ext>
            </a:extLst>
          </p:cNvPr>
          <p:cNvSpPr txBox="1">
            <a:spLocks/>
          </p:cNvSpPr>
          <p:nvPr userDrawn="1"/>
        </p:nvSpPr>
        <p:spPr bwMode="white">
          <a:xfrm>
            <a:off x="266699" y="4761696"/>
            <a:ext cx="11658600" cy="1295182"/>
          </a:xfrm>
          <a:prstGeom prst="rect">
            <a:avLst/>
          </a:prstGeom>
          <a:noFill/>
        </p:spPr>
        <p:txBody>
          <a:bodyPr vert="horz" wrap="square" lIns="182880" tIns="91440" rIns="182880" bIns="91440" rtlCol="0" anchor="ctr">
            <a:normAutofit/>
          </a:bodyPr>
          <a:lstStyle>
            <a:lvl1pPr algn="l" defTabSz="914400" rtl="0" eaLnBrk="1" latinLnBrk="0" hangingPunct="1">
              <a:lnSpc>
                <a:spcPct val="90000"/>
              </a:lnSpc>
              <a:spcBef>
                <a:spcPct val="0"/>
              </a:spcBef>
              <a:buNone/>
              <a:defRPr sz="4600" b="1" kern="1200">
                <a:solidFill>
                  <a:srgbClr val="003865"/>
                </a:solidFill>
                <a:latin typeface="+mj-lt"/>
                <a:ea typeface="+mj-ea"/>
                <a:cs typeface="+mj-cs"/>
              </a:defRPr>
            </a:lvl1pPr>
          </a:lstStyle>
          <a:p>
            <a:r>
              <a:rPr lang="en-US" sz="3600" b="0" dirty="0">
                <a:solidFill>
                  <a:schemeClr val="tx1"/>
                </a:solidFill>
              </a:rPr>
              <a:t>Click to edit subtitle text</a:t>
            </a:r>
          </a:p>
        </p:txBody>
      </p:sp>
      <p:sp>
        <p:nvSpPr>
          <p:cNvPr id="12" name="Rectangle 7">
            <a:extLst>
              <a:ext uri="{FF2B5EF4-FFF2-40B4-BE49-F238E27FC236}">
                <a16:creationId xmlns:a16="http://schemas.microsoft.com/office/drawing/2014/main" id="{2EFCB81E-CBAD-4667-BB09-0C205FC26DFD}"/>
              </a:ext>
            </a:extLst>
          </p:cNvPr>
          <p:cNvSpPr/>
          <p:nvPr userDrawn="1"/>
        </p:nvSpPr>
        <p:spPr bwMode="auto">
          <a:xfrm>
            <a:off x="0" y="4761696"/>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E3394E47-FB05-4954-9E96-89E70A4193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4273" y="6425716"/>
            <a:ext cx="569495" cy="244069"/>
          </a:xfrm>
          <a:prstGeom prst="rect">
            <a:avLst/>
          </a:prstGeom>
        </p:spPr>
      </p:pic>
    </p:spTree>
    <p:extLst>
      <p:ext uri="{BB962C8B-B14F-4D97-AF65-F5344CB8AC3E}">
        <p14:creationId xmlns:p14="http://schemas.microsoft.com/office/powerpoint/2010/main" val="40316521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AD6BDE56-F3C9-4FAF-9315-F8909B73384C}" type="datetime1">
              <a:rPr lang="en-US" smtClean="0"/>
              <a:t>2/21/2019</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bwMode="auto">
      <p:bgRef idx="1001">
        <a:schemeClr val="bg1"/>
      </p:bgRef>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 name="Title 2"/>
          <p:cNvSpPr>
            <a:spLocks noGrp="1"/>
          </p:cNvSpPr>
          <p:nvPr>
            <p:ph type="title" hasCustomPrompt="1"/>
          </p:nvPr>
        </p:nvSpPr>
        <p:spPr bwMode="white">
          <a:xfrm>
            <a:off x="838200" y="-1"/>
            <a:ext cx="10515600" cy="1216025"/>
          </a:xfrm>
          <a:noFill/>
        </p:spPr>
        <p:txBody>
          <a:bodyPr lIns="45720" rIns="45720">
            <a:normAutofit/>
          </a:bodyPr>
          <a:lstStyle>
            <a:lvl1pPr algn="l">
              <a:defRPr sz="3600">
                <a:solidFill>
                  <a:schemeClr val="bg1"/>
                </a:solidFill>
              </a:defRPr>
            </a:lvl1pPr>
          </a:lstStyle>
          <a:p>
            <a:r>
              <a:rPr lang="en-US" dirty="0"/>
              <a:t>Click to edit header</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dirty="0"/>
              <a:t>Click icon to add table</a:t>
            </a:r>
          </a:p>
        </p:txBody>
      </p:sp>
      <p:sp>
        <p:nvSpPr>
          <p:cNvPr id="4" name="Date Placeholder 4"/>
          <p:cNvSpPr>
            <a:spLocks noGrp="1"/>
          </p:cNvSpPr>
          <p:nvPr>
            <p:ph type="dt" sz="half" idx="10"/>
          </p:nvPr>
        </p:nvSpPr>
        <p:spPr bwMode="black"/>
        <p:txBody>
          <a:bodyPr/>
          <a:lstStyle/>
          <a:p>
            <a:fld id="{9F23E9B0-935C-4DDE-BF90-7BE95CBAE09C}" type="datetime1">
              <a:rPr lang="en-US" smtClean="0"/>
              <a:t>2/21/2019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7996441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 name="Title 2"/>
          <p:cNvSpPr>
            <a:spLocks noGrp="1"/>
          </p:cNvSpPr>
          <p:nvPr>
            <p:ph type="title" hasCustomPrompt="1"/>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header</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90565EBE-5451-4251-A681-4941740E7E47}" type="datetime1">
              <a:rPr lang="en-US" smtClean="0"/>
              <a:t>2/21/2019</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rIns="0">
            <a:normAutofit/>
          </a:bodyPr>
          <a:lstStyle>
            <a:lvl1pPr algn="l">
              <a:defRPr sz="3600">
                <a:solidFill>
                  <a:schemeClr val="tx1"/>
                </a:solidFill>
              </a:defRPr>
            </a:lvl1pPr>
          </a:lstStyle>
          <a:p>
            <a:r>
              <a:rPr lang="en-US" dirty="0"/>
              <a:t>Click to edit header</a:t>
            </a:r>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51A16BCA-6A1B-4EF6-A35A-B8E162ED6407}" type="datetime1">
              <a:rPr lang="en-US" smtClean="0"/>
              <a:t>2/21/2019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 mn.gov/URL</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6E9BEBEA-F13C-4655-8E10-0CE21FEFD7C5}" type="datetime1">
              <a:rPr lang="en-US" smtClean="0"/>
              <a:t>2/21/2019</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 mn.gov/URL</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7" name="Picture 8" descr="State of Minnesota logo">
            <a:extLst>
              <a:ext uri="{FF2B5EF4-FFF2-40B4-BE49-F238E27FC236}">
                <a16:creationId xmlns:a16="http://schemas.microsoft.com/office/drawing/2014/main" id="{D2445326-56F2-4711-852D-4D682988BCDF}"/>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787" r:id="rId3"/>
    <p:sldLayoutId id="2147483833" r:id="rId4"/>
    <p:sldLayoutId id="2147483834" r:id="rId5"/>
    <p:sldLayoutId id="2147483712" r:id="rId6"/>
    <p:sldLayoutId id="2147483795" r:id="rId7"/>
    <p:sldLayoutId id="2147483790" r:id="rId8"/>
    <p:sldLayoutId id="2147483780" r:id="rId9"/>
    <p:sldLayoutId id="2147483832" r:id="rId10"/>
    <p:sldLayoutId id="2147483744" r:id="rId11"/>
    <p:sldLayoutId id="2147483793" r:id="rId12"/>
    <p:sldLayoutId id="2147483767" r:id="rId13"/>
    <p:sldLayoutId id="2147483771" r:id="rId14"/>
    <p:sldLayoutId id="2147483772" r:id="rId15"/>
    <p:sldLayoutId id="2147483820" r:id="rId16"/>
    <p:sldLayoutId id="2147483829" r:id="rId17"/>
    <p:sldLayoutId id="2147483732" r:id="rId18"/>
    <p:sldLayoutId id="2147483733" r:id="rId19"/>
    <p:sldLayoutId id="2147483750" r:id="rId20"/>
    <p:sldLayoutId id="2147483823" r:id="rId21"/>
    <p:sldLayoutId id="2147483825" r:id="rId22"/>
    <p:sldLayoutId id="2147483797" r:id="rId23"/>
  </p:sldLayoutIdLst>
  <p:hf hdr="0"/>
  <p:txStyles>
    <p:titleStyle>
      <a:lvl1pPr algn="l" defTabSz="914400" rtl="0" eaLnBrk="1" latinLnBrk="0" hangingPunct="1">
        <a:lnSpc>
          <a:spcPct val="90000"/>
        </a:lnSpc>
        <a:spcBef>
          <a:spcPct val="0"/>
        </a:spcBef>
        <a:buNone/>
        <a:defRPr sz="4400" b="1" kern="1200">
          <a:solidFill>
            <a:srgbClr val="003865"/>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6B2A5-81F6-493A-8328-0DB7A156ECA6}"/>
              </a:ext>
            </a:extLst>
          </p:cNvPr>
          <p:cNvSpPr>
            <a:spLocks noGrp="1"/>
          </p:cNvSpPr>
          <p:nvPr>
            <p:ph type="dt" sz="half" idx="10"/>
          </p:nvPr>
        </p:nvSpPr>
        <p:spPr/>
        <p:txBody>
          <a:bodyPr/>
          <a:lstStyle/>
          <a:p>
            <a:fld id="{3C48739A-6CEB-40A6-B8CC-C4B9206B359F}" type="datetime1">
              <a:rPr lang="en-US" smtClean="0"/>
              <a:t>2/21/2019</a:t>
            </a:fld>
            <a:endParaRPr lang="en-US" dirty="0"/>
          </a:p>
        </p:txBody>
      </p:sp>
      <p:sp>
        <p:nvSpPr>
          <p:cNvPr id="3" name="Footer Placeholder 2">
            <a:extLst>
              <a:ext uri="{FF2B5EF4-FFF2-40B4-BE49-F238E27FC236}">
                <a16:creationId xmlns:a16="http://schemas.microsoft.com/office/drawing/2014/main" id="{3F5EC0D4-7813-4301-B1A7-0B856DEDE9D7}"/>
              </a:ext>
            </a:extLst>
          </p:cNvPr>
          <p:cNvSpPr>
            <a:spLocks noGrp="1"/>
          </p:cNvSpPr>
          <p:nvPr>
            <p:ph type="ftr" sz="quarter" idx="11"/>
          </p:nvPr>
        </p:nvSpPr>
        <p:spPr/>
        <p:txBody>
          <a:bodyPr/>
          <a:lstStyle/>
          <a:p>
            <a:r>
              <a:rPr lang="en-US" dirty="0"/>
              <a:t>One Minnesota | dps.mn.gov</a:t>
            </a:r>
          </a:p>
        </p:txBody>
      </p:sp>
      <p:sp>
        <p:nvSpPr>
          <p:cNvPr id="4" name="Slide Number Placeholder 3">
            <a:extLst>
              <a:ext uri="{FF2B5EF4-FFF2-40B4-BE49-F238E27FC236}">
                <a16:creationId xmlns:a16="http://schemas.microsoft.com/office/drawing/2014/main" id="{092C3F42-B1F4-452C-A306-DB9BFB43F07C}"/>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
        <p:nvSpPr>
          <p:cNvPr id="5" name="Title 4">
            <a:extLst>
              <a:ext uri="{FF2B5EF4-FFF2-40B4-BE49-F238E27FC236}">
                <a16:creationId xmlns:a16="http://schemas.microsoft.com/office/drawing/2014/main" id="{4A575029-6280-4D99-A3B9-EF0B7308800C}"/>
              </a:ext>
            </a:extLst>
          </p:cNvPr>
          <p:cNvSpPr>
            <a:spLocks noGrp="1"/>
          </p:cNvSpPr>
          <p:nvPr>
            <p:ph type="title"/>
          </p:nvPr>
        </p:nvSpPr>
        <p:spPr/>
        <p:txBody>
          <a:bodyPr/>
          <a:lstStyle/>
          <a:p>
            <a:r>
              <a:rPr lang="en-US" dirty="0" smtClean="0"/>
              <a:t>Minnesota Department of Public Safety</a:t>
            </a:r>
            <a:br>
              <a:rPr lang="en-US" dirty="0" smtClean="0"/>
            </a:br>
            <a:r>
              <a:rPr lang="en-US" sz="3600" dirty="0" smtClean="0">
                <a:effectLst>
                  <a:outerShdw blurRad="38100" dist="38100" dir="2700000" algn="tl">
                    <a:srgbClr val="000000">
                      <a:alpha val="43137"/>
                    </a:srgbClr>
                  </a:outerShdw>
                </a:effectLst>
              </a:rPr>
              <a:t>FY20-21 Budget</a:t>
            </a:r>
            <a:endParaRPr lang="en-US" sz="36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6409F56-E12A-45DC-8F23-E8995176A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821" y="5777381"/>
            <a:ext cx="3946358" cy="518810"/>
          </a:xfrm>
          <a:prstGeom prst="rect">
            <a:avLst/>
          </a:prstGeom>
        </p:spPr>
      </p:pic>
    </p:spTree>
    <p:extLst>
      <p:ext uri="{BB962C8B-B14F-4D97-AF65-F5344CB8AC3E}">
        <p14:creationId xmlns:p14="http://schemas.microsoft.com/office/powerpoint/2010/main" val="72728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p:txBody>
          <a:bodyPr>
            <a:normAutofit/>
          </a:bodyPr>
          <a:lstStyle/>
          <a:p>
            <a:r>
              <a:rPr lang="en-US" sz="5500" dirty="0">
                <a:solidFill>
                  <a:srgbClr val="01305B"/>
                </a:solidFill>
                <a:latin typeface="Tahoma" pitchFamily="34" charset="0"/>
                <a:cs typeface="Tahoma" pitchFamily="34" charset="0"/>
              </a:rPr>
              <a:t>State Fire Marshal</a:t>
            </a:r>
            <a:endParaRPr lang="en-US"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solidFill>
                  <a:srgbClr val="000000"/>
                </a:solidFill>
              </a:rPr>
              <a:t>One Minnesota </a:t>
            </a:r>
            <a:r>
              <a:rPr lang="en-US" dirty="0">
                <a:solidFill>
                  <a:srgbClr val="003865"/>
                </a:solidFill>
              </a:rPr>
              <a:t>|</a:t>
            </a:r>
            <a:r>
              <a:rPr lang="en-US" dirty="0">
                <a:solidFill>
                  <a:srgbClr val="000000"/>
                </a:solidFill>
              </a:rPr>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cs typeface="Tahoma" pitchFamily="34" charset="0"/>
              </a:rPr>
              <a:t>Minnesota Department of Public Safety</a:t>
            </a:r>
          </a:p>
        </p:txBody>
      </p:sp>
    </p:spTree>
    <p:extLst>
      <p:ext uri="{BB962C8B-B14F-4D97-AF65-F5344CB8AC3E}">
        <p14:creationId xmlns:p14="http://schemas.microsoft.com/office/powerpoint/2010/main" val="143475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State Fire Marshal</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a:t>
            </a:r>
            <a:r>
              <a:rPr lang="en-US" dirty="0" smtClean="0"/>
              <a:t>dps.mn.gov</a:t>
            </a:r>
            <a:endParaRPr lang="en-US" dirty="0"/>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11</a:t>
            </a:fld>
            <a:endParaRPr lang="en-US" dirty="0"/>
          </a:p>
        </p:txBody>
      </p:sp>
      <p:sp>
        <p:nvSpPr>
          <p:cNvPr id="11" name="Content Placeholder 2"/>
          <p:cNvSpPr>
            <a:spLocks noGrp="1"/>
          </p:cNvSpPr>
          <p:nvPr>
            <p:ph idx="1"/>
          </p:nvPr>
        </p:nvSpPr>
        <p:spPr>
          <a:xfrm>
            <a:off x="2679405" y="1392864"/>
            <a:ext cx="9314121" cy="5257800"/>
          </a:xfrm>
        </p:spPr>
        <p:txBody>
          <a:bodyPr>
            <a:noAutofit/>
          </a:bodyPr>
          <a:lstStyle/>
          <a:p>
            <a:pPr marL="0" indent="0">
              <a:buNone/>
              <a:defRPr/>
            </a:pPr>
            <a:endParaRPr lang="en-US" sz="1100" dirty="0">
              <a:solidFill>
                <a:srgbClr val="003865"/>
              </a:solidFill>
            </a:endParaRPr>
          </a:p>
          <a:p>
            <a:pPr>
              <a:buFont typeface="Wingdings" pitchFamily="2" charset="2"/>
              <a:buChar char="Ø"/>
              <a:defRPr/>
            </a:pPr>
            <a:endParaRPr lang="en-US" sz="1000" dirty="0" smtClean="0">
              <a:solidFill>
                <a:srgbClr val="003865"/>
              </a:solidFill>
            </a:endParaRPr>
          </a:p>
        </p:txBody>
      </p:sp>
      <p:pic>
        <p:nvPicPr>
          <p:cNvPr id="9" name="Picture 4" descr="H:\Logos\SFM\FireMarshal-Logo-(clr).png"/>
          <p:cNvPicPr>
            <a:picLocks noChangeAspect="1" noChangeArrowheads="1"/>
          </p:cNvPicPr>
          <p:nvPr/>
        </p:nvPicPr>
        <p:blipFill>
          <a:blip r:embed="rId3" cstate="screen"/>
          <a:srcRect/>
          <a:stretch>
            <a:fillRect/>
          </a:stretch>
        </p:blipFill>
        <p:spPr bwMode="auto">
          <a:xfrm>
            <a:off x="11116465" y="7936"/>
            <a:ext cx="1020600" cy="1200150"/>
          </a:xfrm>
          <a:prstGeom prst="rect">
            <a:avLst/>
          </a:prstGeom>
          <a:noFill/>
        </p:spPr>
      </p:pic>
      <p:sp>
        <p:nvSpPr>
          <p:cNvPr id="10" name="Content Placeholder 2"/>
          <p:cNvSpPr>
            <a:spLocks noGrp="1"/>
          </p:cNvSpPr>
          <p:nvPr>
            <p:ph idx="1"/>
          </p:nvPr>
        </p:nvSpPr>
        <p:spPr>
          <a:xfrm>
            <a:off x="2812436" y="1607574"/>
            <a:ext cx="8541363" cy="4273937"/>
          </a:xfrm>
        </p:spPr>
        <p:txBody>
          <a:bodyPr>
            <a:noAutofit/>
          </a:bodyPr>
          <a:lstStyle/>
          <a:p>
            <a:pPr marL="457200" lvl="1" indent="0">
              <a:spcBef>
                <a:spcPts val="600"/>
              </a:spcBef>
              <a:spcAft>
                <a:spcPts val="600"/>
              </a:spcAft>
              <a:buNone/>
              <a:defRPr/>
            </a:pPr>
            <a:r>
              <a:rPr lang="en-US" sz="3200" b="1"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The </a:t>
            </a:r>
            <a:r>
              <a:rPr lang="en-US" sz="3200" b="1" kern="0" dirty="0">
                <a:solidFill>
                  <a:srgbClr val="003865"/>
                </a:solidFill>
                <a:latin typeface="Tahoma" panose="020B0604030504040204" pitchFamily="34" charset="0"/>
                <a:ea typeface="Tahoma" panose="020B0604030504040204" pitchFamily="34" charset="0"/>
                <a:cs typeface="Tahoma" panose="020B0604030504040204" pitchFamily="34" charset="0"/>
              </a:rPr>
              <a:t>State Fire Marshal Division receives an annual appropriation of $6.42 million in Special Revenue funds. </a:t>
            </a:r>
            <a:endParaRPr lang="en-US" sz="3200" b="1" kern="0" dirty="0" smtClean="0">
              <a:solidFill>
                <a:srgbClr val="003865"/>
              </a:solidFill>
              <a:latin typeface="Tahoma" panose="020B0604030504040204" pitchFamily="34" charset="0"/>
              <a:ea typeface="Tahoma" panose="020B0604030504040204" pitchFamily="34" charset="0"/>
              <a:cs typeface="Tahoma" panose="020B0604030504040204" pitchFamily="34" charset="0"/>
            </a:endParaRPr>
          </a:p>
          <a:p>
            <a:pPr lvl="1">
              <a:spcBef>
                <a:spcPts val="600"/>
              </a:spcBef>
              <a:spcAft>
                <a:spcPts val="600"/>
              </a:spcAft>
              <a:defRPr/>
            </a:pPr>
            <a:r>
              <a:rPr lang="en-US" sz="3200"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2019 Budget Policy Request: Reduced Cigarette Ignition Propensity Account expansion of approved uses. </a:t>
            </a:r>
          </a:p>
          <a:p>
            <a:pPr lvl="2">
              <a:spcBef>
                <a:spcPts val="600"/>
              </a:spcBef>
              <a:spcAft>
                <a:spcPts val="600"/>
              </a:spcAft>
              <a:defRPr/>
            </a:pPr>
            <a:r>
              <a:rPr lang="en-US" sz="2800"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No fiscal impact.</a:t>
            </a:r>
            <a:endParaRPr lang="en-US" sz="2800" kern="0" dirty="0">
              <a:solidFill>
                <a:srgbClr val="003865"/>
              </a:solidFill>
              <a:latin typeface="Tahoma" panose="020B0604030504040204" pitchFamily="34" charset="0"/>
              <a:ea typeface="Tahoma" panose="020B0604030504040204" pitchFamily="34" charset="0"/>
              <a:cs typeface="Tahoma" panose="020B0604030504040204" pitchFamily="34" charset="0"/>
            </a:endParaRPr>
          </a:p>
          <a:p>
            <a:endParaRPr lang="en-US" sz="2000" dirty="0"/>
          </a:p>
        </p:txBody>
      </p:sp>
      <p:pic>
        <p:nvPicPr>
          <p:cNvPr id="13" name="Picture 3" descr="H:\Photos\SFM\Demonstration\Investigator DeMars2.JPG"/>
          <p:cNvPicPr>
            <a:picLocks noChangeAspect="1" noChangeArrowheads="1"/>
          </p:cNvPicPr>
          <p:nvPr/>
        </p:nvPicPr>
        <p:blipFill>
          <a:blip r:embed="rId4" cstate="screen"/>
          <a:srcRect/>
          <a:stretch>
            <a:fillRect/>
          </a:stretch>
        </p:blipFill>
        <p:spPr bwMode="auto">
          <a:xfrm flipH="1">
            <a:off x="0" y="1325880"/>
            <a:ext cx="2485500" cy="5532120"/>
          </a:xfrm>
          <a:prstGeom prst="rect">
            <a:avLst/>
          </a:prstGeom>
          <a:noFill/>
        </p:spPr>
      </p:pic>
    </p:spTree>
    <p:extLst>
      <p:ext uri="{BB962C8B-B14F-4D97-AF65-F5344CB8AC3E}">
        <p14:creationId xmlns:p14="http://schemas.microsoft.com/office/powerpoint/2010/main" val="4419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p:txBody>
          <a:bodyPr>
            <a:normAutofit/>
          </a:bodyPr>
          <a:lstStyle/>
          <a:p>
            <a:r>
              <a:rPr lang="en-US" sz="5500" dirty="0">
                <a:solidFill>
                  <a:srgbClr val="01305B"/>
                </a:solidFill>
                <a:latin typeface="Tahoma" pitchFamily="34" charset="0"/>
                <a:cs typeface="Tahoma" pitchFamily="34" charset="0"/>
              </a:rPr>
              <a:t>Office of Justice Programs</a:t>
            </a:r>
            <a:endParaRPr lang="en-US"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solidFill>
                  <a:srgbClr val="000000"/>
                </a:solidFill>
              </a:rPr>
              <a:t>One Minnesota </a:t>
            </a:r>
            <a:r>
              <a:rPr lang="en-US" dirty="0">
                <a:solidFill>
                  <a:srgbClr val="003865"/>
                </a:solidFill>
              </a:rPr>
              <a:t>|</a:t>
            </a:r>
            <a:r>
              <a:rPr lang="en-US" dirty="0">
                <a:solidFill>
                  <a:srgbClr val="000000"/>
                </a:solidFill>
              </a:rPr>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cs typeface="Tahoma" pitchFamily="34" charset="0"/>
              </a:rPr>
              <a:t>Minnesota Department of Public Safety</a:t>
            </a:r>
          </a:p>
        </p:txBody>
      </p:sp>
    </p:spTree>
    <p:extLst>
      <p:ext uri="{BB962C8B-B14F-4D97-AF65-F5344CB8AC3E}">
        <p14:creationId xmlns:p14="http://schemas.microsoft.com/office/powerpoint/2010/main" val="406295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Office of Justice Programs</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11" name="Content Placeholder 2"/>
          <p:cNvSpPr>
            <a:spLocks noGrp="1"/>
          </p:cNvSpPr>
          <p:nvPr>
            <p:ph idx="1"/>
          </p:nvPr>
        </p:nvSpPr>
        <p:spPr>
          <a:xfrm>
            <a:off x="2679405" y="1392864"/>
            <a:ext cx="9314121" cy="4747612"/>
          </a:xfrm>
        </p:spPr>
        <p:txBody>
          <a:bodyPr>
            <a:noAutofit/>
          </a:bodyPr>
          <a:lstStyle/>
          <a:p>
            <a:pPr marL="0" indent="0">
              <a:buNone/>
              <a:defRPr/>
            </a:pPr>
            <a:endParaRPr lang="en-US" sz="1100" dirty="0">
              <a:solidFill>
                <a:srgbClr val="003865"/>
              </a:solidFill>
            </a:endParaRPr>
          </a:p>
          <a:p>
            <a:pPr>
              <a:buFont typeface="Wingdings" pitchFamily="2" charset="2"/>
              <a:buChar char="Ø"/>
              <a:defRPr/>
            </a:pPr>
            <a:endParaRPr lang="en-US" sz="1000" dirty="0" smtClean="0">
              <a:solidFill>
                <a:srgbClr val="003865"/>
              </a:solidFill>
            </a:endParaRPr>
          </a:p>
        </p:txBody>
      </p:sp>
      <p:pic>
        <p:nvPicPr>
          <p:cNvPr id="12" name="Picture 4"/>
          <p:cNvPicPr>
            <a:picLocks noChangeAspect="1" noChangeArrowheads="1"/>
          </p:cNvPicPr>
          <p:nvPr/>
        </p:nvPicPr>
        <p:blipFill>
          <a:blip r:embed="rId3" cstate="screen">
            <a:lum bright="70000" contrast="-70000"/>
          </a:blip>
          <a:srcRect/>
          <a:stretch>
            <a:fillRect/>
          </a:stretch>
        </p:blipFill>
        <p:spPr bwMode="auto">
          <a:xfrm>
            <a:off x="10744200" y="93566"/>
            <a:ext cx="1219200" cy="906585"/>
          </a:xfrm>
          <a:prstGeom prst="rect">
            <a:avLst/>
          </a:prstGeom>
          <a:noFill/>
          <a:ln w="9525">
            <a:noFill/>
            <a:miter lim="800000"/>
            <a:headEnd/>
            <a:tailEnd/>
          </a:ln>
          <a:effectLst/>
        </p:spPr>
      </p:pic>
      <p:sp>
        <p:nvSpPr>
          <p:cNvPr id="10" name="Content Placeholder 2"/>
          <p:cNvSpPr>
            <a:spLocks noGrp="1"/>
          </p:cNvSpPr>
          <p:nvPr>
            <p:ph idx="1"/>
          </p:nvPr>
        </p:nvSpPr>
        <p:spPr>
          <a:xfrm>
            <a:off x="2823711" y="1511707"/>
            <a:ext cx="6682555" cy="5133642"/>
          </a:xfrm>
        </p:spPr>
        <p:txBody>
          <a:bodyPr>
            <a:noAutofit/>
          </a:bodyPr>
          <a:lstStyle/>
          <a:p>
            <a:pPr>
              <a:spcBef>
                <a:spcPts val="0"/>
              </a:spcBef>
              <a:spcAft>
                <a:spcPts val="0"/>
              </a:spcAft>
              <a:buFont typeface="Wingdings" pitchFamily="2" charset="2"/>
              <a:buNone/>
              <a:defRPr/>
            </a:pPr>
            <a:r>
              <a:rPr lang="en-US" sz="2400" b="1" dirty="0">
                <a:solidFill>
                  <a:srgbClr val="78BE21"/>
                </a:solidFill>
              </a:rPr>
              <a:t>OJP Services</a:t>
            </a:r>
          </a:p>
          <a:p>
            <a:pPr marL="0" indent="0">
              <a:spcBef>
                <a:spcPts val="0"/>
              </a:spcBef>
              <a:spcAft>
                <a:spcPts val="0"/>
              </a:spcAft>
              <a:buNone/>
              <a:defRPr/>
            </a:pPr>
            <a:r>
              <a:rPr lang="en-US" sz="2400" b="1" dirty="0">
                <a:solidFill>
                  <a:srgbClr val="003865"/>
                </a:solidFill>
              </a:rPr>
              <a:t>Crime Victim Reparations</a:t>
            </a:r>
          </a:p>
          <a:p>
            <a:pPr marL="0" indent="0">
              <a:spcBef>
                <a:spcPts val="0"/>
              </a:spcBef>
              <a:spcAft>
                <a:spcPts val="0"/>
              </a:spcAft>
              <a:buNone/>
              <a:defRPr/>
            </a:pPr>
            <a:r>
              <a:rPr lang="en-US" sz="2400" b="1" dirty="0">
                <a:solidFill>
                  <a:srgbClr val="003865"/>
                </a:solidFill>
              </a:rPr>
              <a:t>Crime Victim Justice Unit</a:t>
            </a:r>
          </a:p>
          <a:p>
            <a:pPr marL="0" indent="0">
              <a:spcBef>
                <a:spcPts val="0"/>
              </a:spcBef>
              <a:spcAft>
                <a:spcPts val="0"/>
              </a:spcAft>
              <a:buNone/>
              <a:defRPr/>
            </a:pPr>
            <a:r>
              <a:rPr lang="en-US" sz="2400" b="1" dirty="0">
                <a:solidFill>
                  <a:srgbClr val="003865"/>
                </a:solidFill>
              </a:rPr>
              <a:t>Grants Management Unit</a:t>
            </a:r>
          </a:p>
          <a:p>
            <a:pPr marL="0" indent="0">
              <a:spcBef>
                <a:spcPts val="0"/>
              </a:spcBef>
              <a:spcAft>
                <a:spcPts val="0"/>
              </a:spcAft>
              <a:buNone/>
              <a:defRPr/>
            </a:pPr>
            <a:r>
              <a:rPr lang="en-US" sz="1800" b="1" dirty="0">
                <a:solidFill>
                  <a:srgbClr val="003865"/>
                </a:solidFill>
              </a:rPr>
              <a:t>    </a:t>
            </a:r>
            <a:r>
              <a:rPr lang="en-US" sz="1800" b="1" dirty="0" smtClean="0">
                <a:solidFill>
                  <a:srgbClr val="003865"/>
                </a:solidFill>
              </a:rPr>
              <a:t>Crime </a:t>
            </a:r>
            <a:r>
              <a:rPr lang="en-US" sz="1800" b="1" dirty="0">
                <a:solidFill>
                  <a:srgbClr val="003865"/>
                </a:solidFill>
              </a:rPr>
              <a:t>Victims Services Grants</a:t>
            </a:r>
          </a:p>
          <a:p>
            <a:pPr lvl="1">
              <a:spcBef>
                <a:spcPts val="0"/>
              </a:spcBef>
              <a:spcAft>
                <a:spcPts val="0"/>
              </a:spcAft>
              <a:defRPr/>
            </a:pPr>
            <a:r>
              <a:rPr lang="en-US" sz="1800" b="1" dirty="0">
                <a:solidFill>
                  <a:srgbClr val="003865"/>
                </a:solidFill>
              </a:rPr>
              <a:t>Abused Children</a:t>
            </a:r>
          </a:p>
          <a:p>
            <a:pPr lvl="1">
              <a:spcBef>
                <a:spcPts val="0"/>
              </a:spcBef>
              <a:spcAft>
                <a:spcPts val="0"/>
              </a:spcAft>
              <a:defRPr/>
            </a:pPr>
            <a:r>
              <a:rPr lang="en-US" sz="1800" b="1" dirty="0">
                <a:solidFill>
                  <a:srgbClr val="003865"/>
                </a:solidFill>
              </a:rPr>
              <a:t>Battered Women/Domestic Violence</a:t>
            </a:r>
          </a:p>
          <a:p>
            <a:pPr lvl="1">
              <a:spcBef>
                <a:spcPts val="0"/>
              </a:spcBef>
              <a:spcAft>
                <a:spcPts val="0"/>
              </a:spcAft>
              <a:defRPr/>
            </a:pPr>
            <a:r>
              <a:rPr lang="en-US" sz="1800" b="1" dirty="0">
                <a:solidFill>
                  <a:srgbClr val="003865"/>
                </a:solidFill>
              </a:rPr>
              <a:t>Sexual Assault</a:t>
            </a:r>
          </a:p>
          <a:p>
            <a:pPr lvl="1">
              <a:spcBef>
                <a:spcPts val="0"/>
              </a:spcBef>
              <a:spcAft>
                <a:spcPts val="0"/>
              </a:spcAft>
              <a:defRPr/>
            </a:pPr>
            <a:r>
              <a:rPr lang="en-US" sz="1800" b="1" dirty="0">
                <a:solidFill>
                  <a:srgbClr val="003865"/>
                </a:solidFill>
              </a:rPr>
              <a:t>General Crime </a:t>
            </a:r>
          </a:p>
          <a:p>
            <a:pPr marL="0" indent="0">
              <a:spcBef>
                <a:spcPts val="0"/>
              </a:spcBef>
              <a:spcAft>
                <a:spcPts val="0"/>
              </a:spcAft>
              <a:buNone/>
              <a:defRPr/>
            </a:pPr>
            <a:r>
              <a:rPr lang="en-US" sz="2400" b="1" dirty="0">
                <a:solidFill>
                  <a:srgbClr val="003865"/>
                </a:solidFill>
              </a:rPr>
              <a:t>   </a:t>
            </a:r>
            <a:r>
              <a:rPr lang="en-US" sz="1800" b="1" dirty="0" smtClean="0">
                <a:solidFill>
                  <a:srgbClr val="003865"/>
                </a:solidFill>
              </a:rPr>
              <a:t>Justice </a:t>
            </a:r>
            <a:r>
              <a:rPr lang="en-US" sz="1800" b="1" dirty="0">
                <a:solidFill>
                  <a:srgbClr val="003865"/>
                </a:solidFill>
              </a:rPr>
              <a:t>and Community Grants</a:t>
            </a:r>
          </a:p>
          <a:p>
            <a:pPr lvl="1">
              <a:spcBef>
                <a:spcPts val="0"/>
              </a:spcBef>
              <a:spcAft>
                <a:spcPts val="0"/>
              </a:spcAft>
              <a:defRPr/>
            </a:pPr>
            <a:r>
              <a:rPr lang="en-US" sz="1800" b="1" dirty="0">
                <a:solidFill>
                  <a:srgbClr val="003865"/>
                </a:solidFill>
              </a:rPr>
              <a:t>Reduce crime</a:t>
            </a:r>
          </a:p>
          <a:p>
            <a:pPr lvl="1">
              <a:spcBef>
                <a:spcPts val="0"/>
              </a:spcBef>
              <a:spcAft>
                <a:spcPts val="0"/>
              </a:spcAft>
              <a:defRPr/>
            </a:pPr>
            <a:r>
              <a:rPr lang="en-US" sz="1800" b="1" dirty="0">
                <a:solidFill>
                  <a:srgbClr val="003865"/>
                </a:solidFill>
              </a:rPr>
              <a:t>Delinquency</a:t>
            </a:r>
          </a:p>
          <a:p>
            <a:pPr lvl="1">
              <a:spcBef>
                <a:spcPts val="0"/>
              </a:spcBef>
              <a:spcAft>
                <a:spcPts val="0"/>
              </a:spcAft>
              <a:defRPr/>
            </a:pPr>
            <a:r>
              <a:rPr lang="en-US" sz="1800" b="1" dirty="0">
                <a:solidFill>
                  <a:srgbClr val="003865"/>
                </a:solidFill>
              </a:rPr>
              <a:t>Drug abuse</a:t>
            </a:r>
          </a:p>
          <a:p>
            <a:pPr lvl="1">
              <a:spcBef>
                <a:spcPts val="0"/>
              </a:spcBef>
              <a:spcAft>
                <a:spcPts val="0"/>
              </a:spcAft>
              <a:defRPr/>
            </a:pPr>
            <a:r>
              <a:rPr lang="en-US" sz="1800" b="1" dirty="0">
                <a:solidFill>
                  <a:srgbClr val="003865"/>
                </a:solidFill>
              </a:rPr>
              <a:t>Violence intervention/prevention</a:t>
            </a:r>
          </a:p>
          <a:p>
            <a:pPr marL="0" indent="0">
              <a:spcBef>
                <a:spcPts val="0"/>
              </a:spcBef>
              <a:spcAft>
                <a:spcPts val="0"/>
              </a:spcAft>
              <a:buNone/>
              <a:defRPr/>
            </a:pPr>
            <a:r>
              <a:rPr lang="en-US" sz="2400" b="1" dirty="0">
                <a:solidFill>
                  <a:srgbClr val="003865"/>
                </a:solidFill>
              </a:rPr>
              <a:t>Statistical Analysis Center </a:t>
            </a:r>
            <a:endParaRPr lang="en-US" sz="2000" dirty="0"/>
          </a:p>
        </p:txBody>
      </p:sp>
      <p:pic>
        <p:nvPicPr>
          <p:cNvPr id="13" name="Picture 2" descr="C:\Users\bgordon\AppData\Local\Microsoft\Windows\Temporary Internet Files\Content.Outlook\GVUK7A9H\stock photo 2 older women OJP (3).jpg"/>
          <p:cNvPicPr>
            <a:picLocks noChangeAspect="1" noChangeArrowheads="1"/>
          </p:cNvPicPr>
          <p:nvPr/>
        </p:nvPicPr>
        <p:blipFill rotWithShape="1">
          <a:blip r:embed="rId4">
            <a:extLst>
              <a:ext uri="{28A0092B-C50C-407E-A947-70E740481C1C}">
                <a14:useLocalDpi xmlns:a14="http://schemas.microsoft.com/office/drawing/2010/main" val="0"/>
              </a:ext>
            </a:extLst>
          </a:blip>
          <a:srcRect l="39744" r="26796"/>
          <a:stretch/>
        </p:blipFill>
        <p:spPr bwMode="auto">
          <a:xfrm>
            <a:off x="0" y="1325880"/>
            <a:ext cx="2581656" cy="553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11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Office of Justice Programs</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12" name="Picture 4"/>
          <p:cNvPicPr>
            <a:picLocks noChangeAspect="1" noChangeArrowheads="1"/>
          </p:cNvPicPr>
          <p:nvPr/>
        </p:nvPicPr>
        <p:blipFill>
          <a:blip r:embed="rId3" cstate="screen">
            <a:lum bright="70000" contrast="-70000"/>
          </a:blip>
          <a:srcRect/>
          <a:stretch>
            <a:fillRect/>
          </a:stretch>
        </p:blipFill>
        <p:spPr bwMode="auto">
          <a:xfrm>
            <a:off x="10744200" y="93566"/>
            <a:ext cx="1219200" cy="906585"/>
          </a:xfrm>
          <a:prstGeom prst="rect">
            <a:avLst/>
          </a:prstGeom>
          <a:noFill/>
          <a:ln w="9525">
            <a:noFill/>
            <a:miter lim="800000"/>
            <a:headEnd/>
            <a:tailEnd/>
          </a:ln>
          <a:effectLst/>
        </p:spPr>
      </p:pic>
      <p:pic>
        <p:nvPicPr>
          <p:cNvPr id="14" name="Picture 2" descr="C:\Users\bgordon\AppData\Local\Microsoft\Windows\Temporary Internet Files\Content.Outlook\GVUK7A9H\stock photo OJP young girl (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760" r="23856"/>
          <a:stretch/>
        </p:blipFill>
        <p:spPr bwMode="auto">
          <a:xfrm>
            <a:off x="0" y="1325880"/>
            <a:ext cx="2735326" cy="553212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3507967" y="1752600"/>
            <a:ext cx="7581791" cy="2849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OJP receives an annual appropriation from the General Fund of $39.9 million.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OJP administers state and federal grants to over 750 non-profits and local units of government.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1" i="0" u="none" strike="noStrike" kern="1200" cap="none" spc="0" normalizeH="0" baseline="0" noProof="0" dirty="0">
              <a:ln>
                <a:noFill/>
              </a:ln>
              <a:solidFill>
                <a:srgbClr val="003865"/>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341242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212651"/>
            <a:ext cx="12191999" cy="907680"/>
          </a:xfrm>
        </p:spPr>
        <p:txBody>
          <a:bodyPr>
            <a:normAutofit/>
          </a:bodyPr>
          <a:lstStyle/>
          <a:p>
            <a:pPr lvl="0" algn="ctr">
              <a:lnSpc>
                <a:spcPct val="100000"/>
              </a:lnSpc>
              <a:spcBef>
                <a:spcPts val="0"/>
              </a:spcBef>
            </a:pPr>
            <a:r>
              <a:rPr lang="en-US" sz="4000" dirty="0" smtClean="0">
                <a:solidFill>
                  <a:srgbClr val="FFFFFF"/>
                </a:solidFill>
                <a:ea typeface="+mn-ea"/>
                <a:cs typeface="+mn-cs"/>
              </a:rPr>
              <a:t>Murdered and Missing Indigenous Women Task Force</a:t>
            </a: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9" name="Content Placeholder 2"/>
          <p:cNvSpPr txBox="1">
            <a:spLocks/>
          </p:cNvSpPr>
          <p:nvPr/>
        </p:nvSpPr>
        <p:spPr>
          <a:xfrm>
            <a:off x="382772" y="1552353"/>
            <a:ext cx="11578856" cy="480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003865"/>
                </a:solidFill>
              </a:rPr>
              <a:t>2019 Governor’s Budget Recommendation:</a:t>
            </a:r>
          </a:p>
          <a:p>
            <a:pPr marL="0" indent="0">
              <a:buNone/>
            </a:pPr>
            <a:r>
              <a:rPr lang="en-US" sz="2400" b="1" dirty="0" smtClean="0">
                <a:solidFill>
                  <a:srgbClr val="003865"/>
                </a:solidFill>
              </a:rPr>
              <a:t>Murdered </a:t>
            </a:r>
            <a:r>
              <a:rPr lang="en-US" sz="2400" b="1" dirty="0">
                <a:solidFill>
                  <a:srgbClr val="003865"/>
                </a:solidFill>
              </a:rPr>
              <a:t>and Missing Indigenous Women Task </a:t>
            </a:r>
            <a:r>
              <a:rPr lang="en-US" sz="2400" b="1" dirty="0" smtClean="0">
                <a:solidFill>
                  <a:srgbClr val="003865"/>
                </a:solidFill>
              </a:rPr>
              <a:t>Force</a:t>
            </a:r>
          </a:p>
          <a:p>
            <a:pPr lvl="1"/>
            <a:r>
              <a:rPr lang="en-US" sz="2000" dirty="0">
                <a:solidFill>
                  <a:srgbClr val="003865"/>
                </a:solidFill>
              </a:rPr>
              <a:t>The </a:t>
            </a:r>
            <a:r>
              <a:rPr lang="en-US" sz="2000" dirty="0" smtClean="0">
                <a:solidFill>
                  <a:srgbClr val="003865"/>
                </a:solidFill>
              </a:rPr>
              <a:t>Governor’s proposal would convene </a:t>
            </a:r>
            <a:r>
              <a:rPr lang="en-US" sz="2000" dirty="0">
                <a:solidFill>
                  <a:srgbClr val="003865"/>
                </a:solidFill>
              </a:rPr>
              <a:t>a task force, in consultation with the Minnesota Indian Affairs </a:t>
            </a:r>
            <a:r>
              <a:rPr lang="en-US" sz="2000" dirty="0" smtClean="0">
                <a:solidFill>
                  <a:srgbClr val="003865"/>
                </a:solidFill>
              </a:rPr>
              <a:t>Council. </a:t>
            </a:r>
          </a:p>
          <a:p>
            <a:pPr lvl="1"/>
            <a:r>
              <a:rPr lang="en-US" sz="2000" dirty="0" smtClean="0">
                <a:solidFill>
                  <a:srgbClr val="003865"/>
                </a:solidFill>
              </a:rPr>
              <a:t>To </a:t>
            </a:r>
            <a:r>
              <a:rPr lang="en-US" sz="2000" dirty="0">
                <a:solidFill>
                  <a:srgbClr val="003865"/>
                </a:solidFill>
              </a:rPr>
              <a:t>advise the commissioner and report to the Legislature on the causes and extent of victimization of indigenous women and girls in </a:t>
            </a:r>
            <a:r>
              <a:rPr lang="en-US" sz="2000" dirty="0" smtClean="0">
                <a:solidFill>
                  <a:srgbClr val="003865"/>
                </a:solidFill>
              </a:rPr>
              <a:t>Minnesota.</a:t>
            </a:r>
          </a:p>
          <a:p>
            <a:pPr lvl="1"/>
            <a:r>
              <a:rPr lang="en-US" sz="2000" dirty="0" smtClean="0">
                <a:solidFill>
                  <a:srgbClr val="003865"/>
                </a:solidFill>
              </a:rPr>
              <a:t>Outline </a:t>
            </a:r>
            <a:r>
              <a:rPr lang="en-US" sz="2000" dirty="0">
                <a:solidFill>
                  <a:srgbClr val="003865"/>
                </a:solidFill>
              </a:rPr>
              <a:t>strategies to reduce and end violence against indigenous women</a:t>
            </a:r>
            <a:r>
              <a:rPr lang="en-US" sz="2000" dirty="0" smtClean="0">
                <a:solidFill>
                  <a:srgbClr val="003865"/>
                </a:solidFill>
              </a:rPr>
              <a:t>.</a:t>
            </a:r>
          </a:p>
          <a:p>
            <a:pPr lvl="1"/>
            <a:r>
              <a:rPr lang="en-US" sz="2000" dirty="0" smtClean="0">
                <a:solidFill>
                  <a:srgbClr val="003865"/>
                </a:solidFill>
              </a:rPr>
              <a:t>Includes the opportunity fo</a:t>
            </a:r>
            <a:r>
              <a:rPr lang="en-US" sz="2000" dirty="0">
                <a:solidFill>
                  <a:srgbClr val="003865"/>
                </a:solidFill>
              </a:rPr>
              <a:t>r</a:t>
            </a:r>
            <a:r>
              <a:rPr lang="en-US" sz="2000" dirty="0" smtClean="0">
                <a:solidFill>
                  <a:srgbClr val="003865"/>
                </a:solidFill>
              </a:rPr>
              <a:t> members from all 11 tribal nations to participate.</a:t>
            </a:r>
          </a:p>
          <a:p>
            <a:pPr lvl="1"/>
            <a:endParaRPr lang="en-US" sz="2000" dirty="0">
              <a:solidFill>
                <a:srgbClr val="003865"/>
              </a:solidFill>
            </a:endParaRPr>
          </a:p>
          <a:p>
            <a:pPr marL="457200" lvl="1" indent="0" algn="ctr">
              <a:buNone/>
            </a:pPr>
            <a:r>
              <a:rPr lang="en-US" sz="2000" b="1" dirty="0" smtClean="0">
                <a:solidFill>
                  <a:srgbClr val="003865"/>
                </a:solidFill>
              </a:rPr>
              <a:t>$105,000 FY20 | $45,000 FY21 </a:t>
            </a:r>
            <a:endParaRPr lang="en-US" sz="2000" dirty="0">
              <a:solidFill>
                <a:srgbClr val="FFFFFF"/>
              </a:solidFill>
            </a:endParaRPr>
          </a:p>
        </p:txBody>
      </p:sp>
    </p:spTree>
    <p:extLst>
      <p:ext uri="{BB962C8B-B14F-4D97-AF65-F5344CB8AC3E}">
        <p14:creationId xmlns:p14="http://schemas.microsoft.com/office/powerpoint/2010/main" val="323519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a:xfrm>
            <a:off x="266700" y="3466514"/>
            <a:ext cx="11843784" cy="1295182"/>
          </a:xfrm>
        </p:spPr>
        <p:txBody>
          <a:bodyPr>
            <a:noAutofit/>
          </a:bodyPr>
          <a:lstStyle/>
          <a:p>
            <a:r>
              <a:rPr lang="en-US" sz="3600" dirty="0">
                <a:solidFill>
                  <a:srgbClr val="01305B"/>
                </a:solidFill>
                <a:latin typeface="Tahoma" pitchFamily="34" charset="0"/>
                <a:cs typeface="Tahoma" pitchFamily="34" charset="0"/>
              </a:rPr>
              <a:t>Homeland Security and Emergency Management</a:t>
            </a:r>
            <a:endParaRPr lang="en-US" sz="3600"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solidFill>
                  <a:srgbClr val="000000"/>
                </a:solidFill>
              </a:rPr>
              <a:t>One Minnesota </a:t>
            </a:r>
            <a:r>
              <a:rPr lang="en-US" dirty="0">
                <a:solidFill>
                  <a:srgbClr val="003865"/>
                </a:solidFill>
              </a:rPr>
              <a:t>|</a:t>
            </a:r>
            <a:r>
              <a:rPr lang="en-US" dirty="0">
                <a:solidFill>
                  <a:srgbClr val="000000"/>
                </a:solidFill>
              </a:rPr>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cs typeface="Tahoma" pitchFamily="34" charset="0"/>
              </a:rPr>
              <a:t>Minnesota Department of Public Safety</a:t>
            </a:r>
          </a:p>
        </p:txBody>
      </p:sp>
    </p:spTree>
    <p:extLst>
      <p:ext uri="{BB962C8B-B14F-4D97-AF65-F5344CB8AC3E}">
        <p14:creationId xmlns:p14="http://schemas.microsoft.com/office/powerpoint/2010/main" val="41475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Homeland Security and Emergency Management</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10" name="Picture 3" descr="H:\Logos\HSEM\HSEM-Name-logo-(clr).png"/>
          <p:cNvPicPr>
            <a:picLocks noChangeAspect="1" noChangeArrowheads="1"/>
          </p:cNvPicPr>
          <p:nvPr/>
        </p:nvPicPr>
        <p:blipFill>
          <a:blip r:embed="rId3" cstate="screen"/>
          <a:srcRect/>
          <a:stretch>
            <a:fillRect/>
          </a:stretch>
        </p:blipFill>
        <p:spPr bwMode="auto">
          <a:xfrm>
            <a:off x="9711890" y="1421551"/>
            <a:ext cx="2375556" cy="1066800"/>
          </a:xfrm>
          <a:prstGeom prst="rect">
            <a:avLst/>
          </a:prstGeom>
          <a:noFill/>
        </p:spPr>
      </p:pic>
      <p:pic>
        <p:nvPicPr>
          <p:cNvPr id="12" name="Picture 2" descr="H:\Photos\HSEM\Mitigation\98289298.jpg"/>
          <p:cNvPicPr>
            <a:picLocks noChangeAspect="1" noChangeArrowheads="1"/>
          </p:cNvPicPr>
          <p:nvPr/>
        </p:nvPicPr>
        <p:blipFill>
          <a:blip r:embed="rId4" cstate="screen"/>
          <a:srcRect/>
          <a:stretch>
            <a:fillRect/>
          </a:stretch>
        </p:blipFill>
        <p:spPr bwMode="auto">
          <a:xfrm flipH="1">
            <a:off x="0" y="1325880"/>
            <a:ext cx="2384138" cy="5532120"/>
          </a:xfrm>
          <a:prstGeom prst="rect">
            <a:avLst/>
          </a:prstGeom>
          <a:noFill/>
        </p:spPr>
      </p:pic>
      <p:sp>
        <p:nvSpPr>
          <p:cNvPr id="13" name="Content Placeholder 2"/>
          <p:cNvSpPr txBox="1">
            <a:spLocks/>
          </p:cNvSpPr>
          <p:nvPr/>
        </p:nvSpPr>
        <p:spPr>
          <a:xfrm>
            <a:off x="2487630" y="1421551"/>
            <a:ext cx="7216740" cy="51068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700" b="1" i="0" u="none" strike="noStrike" kern="1200" cap="none" spc="0" normalizeH="0" baseline="0" noProof="0" dirty="0" smtClean="0">
                <a:ln>
                  <a:noFill/>
                </a:ln>
                <a:solidFill>
                  <a:srgbClr val="003865"/>
                </a:solidFill>
                <a:effectLst/>
                <a:uLnTx/>
                <a:uFillTx/>
              </a:rPr>
              <a:t>HSEM receives an annual appropriation from the General Fund of $2.6 million (23% of operating budget).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700" b="1" i="0" u="none" strike="noStrike" kern="1200" cap="none" spc="0" normalizeH="0" baseline="0" noProof="0" dirty="0" smtClean="0">
              <a:ln>
                <a:noFill/>
              </a:ln>
              <a:solidFill>
                <a:srgbClr val="003865"/>
              </a:solidFill>
              <a:effectLst/>
              <a:uLnTx/>
              <a:uFillTx/>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700" b="1" i="0" u="none" strike="noStrike" kern="1200" cap="none" spc="0" normalizeH="0" baseline="0" noProof="0" dirty="0" smtClean="0">
                <a:ln>
                  <a:noFill/>
                </a:ln>
                <a:solidFill>
                  <a:srgbClr val="003865"/>
                </a:solidFill>
                <a:effectLst/>
                <a:uLnTx/>
                <a:uFillTx/>
              </a:rPr>
              <a:t>HSEM administers federal homeland security, emergency management, and disaster recovery grants to local governments. For FY19, these grants are estimated at $44 million.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700" b="1" i="0" u="none" strike="noStrike" kern="1200" cap="none" spc="0" normalizeH="0" baseline="0" noProof="0" dirty="0" smtClean="0">
              <a:ln>
                <a:noFill/>
              </a:ln>
              <a:solidFill>
                <a:srgbClr val="003865"/>
              </a:solidFill>
              <a:effectLst/>
              <a:uLnTx/>
              <a:uFillTx/>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700" b="1" i="0" u="none" strike="noStrike" kern="1200" cap="none" spc="0" normalizeH="0" baseline="0" noProof="0" dirty="0" smtClean="0">
                <a:ln>
                  <a:noFill/>
                </a:ln>
                <a:solidFill>
                  <a:srgbClr val="003865"/>
                </a:solidFill>
                <a:effectLst/>
                <a:uLnTx/>
                <a:uFillTx/>
              </a:rPr>
              <a:t>The 11 state hazmat response teams received an annual base appropriation of $850,000 from the Fire Safety Account.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700" b="1" i="0" u="none" strike="noStrike" kern="1200" cap="none" spc="0" normalizeH="0" baseline="0" noProof="0" dirty="0" smtClean="0">
              <a:ln>
                <a:noFill/>
              </a:ln>
              <a:solidFill>
                <a:srgbClr val="003865"/>
              </a:solidFill>
              <a:effectLst/>
              <a:uLnTx/>
              <a:uFillTx/>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700" b="1" i="0" u="none" strike="noStrike" kern="1200" cap="none" spc="0" normalizeH="0" baseline="0" noProof="0" dirty="0" smtClean="0">
                <a:ln>
                  <a:noFill/>
                </a:ln>
                <a:solidFill>
                  <a:srgbClr val="003865"/>
                </a:solidFill>
                <a:effectLst/>
                <a:uLnTx/>
                <a:uFillTx/>
              </a:rPr>
              <a:t>HSEM manages the Disaster Assistance Contingency Account, which has provided more than $50 million of disaster relief since the account was created in 2014.</a:t>
            </a:r>
          </a:p>
          <a:p>
            <a:pPr lvl="1">
              <a:defRPr/>
            </a:pPr>
            <a:r>
              <a:rPr lang="en-US" sz="1600" b="1" noProof="0" dirty="0" smtClean="0">
                <a:solidFill>
                  <a:srgbClr val="003865"/>
                </a:solidFill>
              </a:rPr>
              <a:t>Deficient funding request of $10 million in FY19</a:t>
            </a:r>
          </a:p>
          <a:p>
            <a:pPr lvl="1">
              <a:defRPr/>
            </a:pPr>
            <a:r>
              <a:rPr kumimoji="0" lang="en-US" sz="1600" b="1" i="0" u="none" strike="noStrike" kern="1200" cap="none" spc="0" normalizeH="0" baseline="0" dirty="0" smtClean="0">
                <a:ln>
                  <a:noFill/>
                </a:ln>
                <a:solidFill>
                  <a:srgbClr val="003865"/>
                </a:solidFill>
                <a:effectLst/>
                <a:uLnTx/>
                <a:uFillTx/>
              </a:rPr>
              <a:t>$10</a:t>
            </a:r>
            <a:r>
              <a:rPr kumimoji="0" lang="en-US" sz="1600" b="1" i="0" u="none" strike="noStrike" kern="1200" cap="none" spc="0" normalizeH="0" dirty="0" smtClean="0">
                <a:ln>
                  <a:noFill/>
                </a:ln>
                <a:solidFill>
                  <a:srgbClr val="003865"/>
                </a:solidFill>
                <a:effectLst/>
                <a:uLnTx/>
                <a:uFillTx/>
              </a:rPr>
              <a:t> million FY20/FY21 requested to fund the account</a:t>
            </a:r>
            <a:endParaRPr kumimoji="0" lang="en-US" sz="1600" b="1" i="0" u="none" strike="noStrike" kern="1200" cap="none" spc="0" normalizeH="0" baseline="0" noProof="0" dirty="0" smtClean="0">
              <a:ln>
                <a:noFill/>
              </a:ln>
              <a:solidFill>
                <a:srgbClr val="003865"/>
              </a:solidFill>
              <a:effectLst/>
              <a:uLnTx/>
              <a:uFillTx/>
            </a:endParaRPr>
          </a:p>
        </p:txBody>
      </p:sp>
    </p:spTree>
    <p:extLst>
      <p:ext uri="{BB962C8B-B14F-4D97-AF65-F5344CB8AC3E}">
        <p14:creationId xmlns:p14="http://schemas.microsoft.com/office/powerpoint/2010/main" val="16355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212651"/>
            <a:ext cx="12191999" cy="907680"/>
          </a:xfrm>
        </p:spPr>
        <p:txBody>
          <a:bodyPr>
            <a:normAutofit/>
          </a:bodyPr>
          <a:lstStyle/>
          <a:p>
            <a:pPr lvl="0" algn="ctr">
              <a:lnSpc>
                <a:spcPct val="100000"/>
              </a:lnSpc>
              <a:spcBef>
                <a:spcPts val="0"/>
              </a:spcBef>
            </a:pPr>
            <a:r>
              <a:rPr lang="en-US" sz="4000" dirty="0" smtClean="0">
                <a:solidFill>
                  <a:srgbClr val="FFFFFF"/>
                </a:solidFill>
                <a:ea typeface="+mn-ea"/>
                <a:cs typeface="+mn-cs"/>
              </a:rPr>
              <a:t>Homeland Security and Emergency Management</a:t>
            </a: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9" name="Content Placeholder 2"/>
          <p:cNvSpPr txBox="1">
            <a:spLocks/>
          </p:cNvSpPr>
          <p:nvPr/>
        </p:nvSpPr>
        <p:spPr>
          <a:xfrm>
            <a:off x="287079" y="1552353"/>
            <a:ext cx="11904921" cy="480399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003865"/>
                </a:solidFill>
              </a:rPr>
              <a:t>2019 Governor’s Budget Recommendation:</a:t>
            </a:r>
          </a:p>
          <a:p>
            <a:r>
              <a:rPr lang="en-US" sz="2400" b="1" dirty="0" smtClean="0">
                <a:solidFill>
                  <a:srgbClr val="003865"/>
                </a:solidFill>
              </a:rPr>
              <a:t>Reinstatement </a:t>
            </a:r>
            <a:r>
              <a:rPr lang="en-US" sz="2400" b="1" dirty="0">
                <a:solidFill>
                  <a:srgbClr val="003865"/>
                </a:solidFill>
              </a:rPr>
              <a:t>of the railroad and pipeline safety assessment </a:t>
            </a:r>
          </a:p>
          <a:p>
            <a:pPr lvl="1"/>
            <a:r>
              <a:rPr lang="en-US" sz="2000" dirty="0">
                <a:solidFill>
                  <a:srgbClr val="003865"/>
                </a:solidFill>
              </a:rPr>
              <a:t>T</a:t>
            </a:r>
            <a:r>
              <a:rPr lang="en-US" sz="2000" dirty="0" smtClean="0">
                <a:solidFill>
                  <a:srgbClr val="003865"/>
                </a:solidFill>
              </a:rPr>
              <a:t>o </a:t>
            </a:r>
            <a:r>
              <a:rPr lang="en-US" sz="2000" dirty="0">
                <a:solidFill>
                  <a:srgbClr val="003865"/>
                </a:solidFill>
              </a:rPr>
              <a:t>continue to ensure local preparedness and state support of hazardous materials incidents in communities along Minnesota’s railroads and pipelines</a:t>
            </a:r>
            <a:r>
              <a:rPr lang="en-US" sz="2000" dirty="0" smtClean="0">
                <a:solidFill>
                  <a:srgbClr val="003865"/>
                </a:solidFill>
              </a:rPr>
              <a:t>.</a:t>
            </a:r>
          </a:p>
          <a:p>
            <a:pPr marL="457200" lvl="1" indent="0" algn="ctr">
              <a:buNone/>
            </a:pPr>
            <a:r>
              <a:rPr lang="en-US" sz="2000" b="1" dirty="0" smtClean="0">
                <a:solidFill>
                  <a:srgbClr val="003865"/>
                </a:solidFill>
              </a:rPr>
              <a:t>$2.5 million FY20 |$2.5 million FY21 : Ongoing</a:t>
            </a:r>
            <a:endParaRPr lang="en-US" sz="2000" b="1" dirty="0">
              <a:solidFill>
                <a:srgbClr val="003865"/>
              </a:solidFill>
            </a:endParaRPr>
          </a:p>
          <a:p>
            <a:pPr marL="0" indent="0">
              <a:buNone/>
            </a:pPr>
            <a:endParaRPr lang="en-US" sz="1200" b="1" dirty="0" smtClean="0">
              <a:solidFill>
                <a:srgbClr val="003865"/>
              </a:solidFill>
            </a:endParaRPr>
          </a:p>
          <a:p>
            <a:r>
              <a:rPr lang="en-US" sz="2400" b="1" dirty="0" smtClean="0">
                <a:solidFill>
                  <a:srgbClr val="003865"/>
                </a:solidFill>
              </a:rPr>
              <a:t>School </a:t>
            </a:r>
            <a:r>
              <a:rPr lang="en-US" sz="2400" b="1" dirty="0">
                <a:solidFill>
                  <a:srgbClr val="003865"/>
                </a:solidFill>
              </a:rPr>
              <a:t>Safety Center </a:t>
            </a:r>
            <a:r>
              <a:rPr lang="en-US" sz="2400" b="1" dirty="0" smtClean="0">
                <a:solidFill>
                  <a:srgbClr val="003865"/>
                </a:solidFill>
              </a:rPr>
              <a:t>(SSC) to meet increased demand</a:t>
            </a:r>
          </a:p>
          <a:p>
            <a:pPr lvl="1"/>
            <a:r>
              <a:rPr lang="en-US" sz="2000" dirty="0" smtClean="0">
                <a:solidFill>
                  <a:srgbClr val="003865"/>
                </a:solidFill>
              </a:rPr>
              <a:t>The </a:t>
            </a:r>
            <a:r>
              <a:rPr lang="en-US" sz="2000" dirty="0">
                <a:solidFill>
                  <a:srgbClr val="003865"/>
                </a:solidFill>
              </a:rPr>
              <a:t>SSC </a:t>
            </a:r>
            <a:r>
              <a:rPr lang="en-US" sz="2000" dirty="0" smtClean="0">
                <a:solidFill>
                  <a:srgbClr val="003865"/>
                </a:solidFill>
              </a:rPr>
              <a:t>provides:</a:t>
            </a:r>
          </a:p>
          <a:p>
            <a:pPr lvl="2"/>
            <a:r>
              <a:rPr lang="en-US" sz="1700" dirty="0">
                <a:solidFill>
                  <a:srgbClr val="003865"/>
                </a:solidFill>
              </a:rPr>
              <a:t>F</a:t>
            </a:r>
            <a:r>
              <a:rPr lang="en-US" sz="1700" dirty="0" smtClean="0">
                <a:solidFill>
                  <a:srgbClr val="003865"/>
                </a:solidFill>
              </a:rPr>
              <a:t>acility </a:t>
            </a:r>
            <a:r>
              <a:rPr lang="en-US" sz="1700" dirty="0">
                <a:solidFill>
                  <a:srgbClr val="003865"/>
                </a:solidFill>
              </a:rPr>
              <a:t>security </a:t>
            </a:r>
            <a:r>
              <a:rPr lang="en-US" sz="1700" dirty="0" smtClean="0">
                <a:solidFill>
                  <a:srgbClr val="003865"/>
                </a:solidFill>
              </a:rPr>
              <a:t>assessments</a:t>
            </a:r>
          </a:p>
          <a:p>
            <a:pPr lvl="2"/>
            <a:r>
              <a:rPr lang="en-US" sz="1700" dirty="0">
                <a:solidFill>
                  <a:srgbClr val="003865"/>
                </a:solidFill>
              </a:rPr>
              <a:t>E</a:t>
            </a:r>
            <a:r>
              <a:rPr lang="en-US" sz="1700" dirty="0" smtClean="0">
                <a:solidFill>
                  <a:srgbClr val="003865"/>
                </a:solidFill>
              </a:rPr>
              <a:t>mergency </a:t>
            </a:r>
            <a:r>
              <a:rPr lang="en-US" sz="1700" dirty="0">
                <a:solidFill>
                  <a:srgbClr val="003865"/>
                </a:solidFill>
              </a:rPr>
              <a:t>plan </a:t>
            </a:r>
            <a:r>
              <a:rPr lang="en-US" sz="1700" dirty="0" smtClean="0">
                <a:solidFill>
                  <a:srgbClr val="003865"/>
                </a:solidFill>
              </a:rPr>
              <a:t>reviews</a:t>
            </a:r>
          </a:p>
          <a:p>
            <a:pPr lvl="2"/>
            <a:r>
              <a:rPr lang="en-US" sz="1700" dirty="0">
                <a:solidFill>
                  <a:srgbClr val="003865"/>
                </a:solidFill>
              </a:rPr>
              <a:t>A</a:t>
            </a:r>
            <a:r>
              <a:rPr lang="en-US" sz="1700" dirty="0" smtClean="0">
                <a:solidFill>
                  <a:srgbClr val="003865"/>
                </a:solidFill>
              </a:rPr>
              <a:t>ctive </a:t>
            </a:r>
            <a:r>
              <a:rPr lang="en-US" sz="1700" dirty="0">
                <a:solidFill>
                  <a:srgbClr val="003865"/>
                </a:solidFill>
              </a:rPr>
              <a:t>shooter/violent intruder response </a:t>
            </a:r>
            <a:r>
              <a:rPr lang="en-US" sz="1700" dirty="0" smtClean="0">
                <a:solidFill>
                  <a:srgbClr val="003865"/>
                </a:solidFill>
              </a:rPr>
              <a:t>procedures</a:t>
            </a:r>
          </a:p>
          <a:p>
            <a:pPr lvl="2"/>
            <a:r>
              <a:rPr lang="en-US" sz="1700" dirty="0">
                <a:solidFill>
                  <a:srgbClr val="003865"/>
                </a:solidFill>
              </a:rPr>
              <a:t>S</a:t>
            </a:r>
            <a:r>
              <a:rPr lang="en-US" sz="1700" dirty="0" smtClean="0">
                <a:solidFill>
                  <a:srgbClr val="003865"/>
                </a:solidFill>
              </a:rPr>
              <a:t>chool </a:t>
            </a:r>
            <a:r>
              <a:rPr lang="en-US" sz="1700" dirty="0">
                <a:solidFill>
                  <a:srgbClr val="003865"/>
                </a:solidFill>
              </a:rPr>
              <a:t>R</a:t>
            </a:r>
            <a:r>
              <a:rPr lang="en-US" sz="1700" dirty="0" smtClean="0">
                <a:solidFill>
                  <a:srgbClr val="003865"/>
                </a:solidFill>
              </a:rPr>
              <a:t>esource </a:t>
            </a:r>
            <a:r>
              <a:rPr lang="en-US" sz="1700" dirty="0">
                <a:solidFill>
                  <a:srgbClr val="003865"/>
                </a:solidFill>
              </a:rPr>
              <a:t>O</a:t>
            </a:r>
            <a:r>
              <a:rPr lang="en-US" sz="1700" dirty="0" smtClean="0">
                <a:solidFill>
                  <a:srgbClr val="003865"/>
                </a:solidFill>
              </a:rPr>
              <a:t>fficer </a:t>
            </a:r>
            <a:r>
              <a:rPr lang="en-US" sz="1700" dirty="0">
                <a:solidFill>
                  <a:srgbClr val="003865"/>
                </a:solidFill>
              </a:rPr>
              <a:t>(SRO) </a:t>
            </a:r>
            <a:r>
              <a:rPr lang="en-US" sz="1700" dirty="0" smtClean="0">
                <a:solidFill>
                  <a:srgbClr val="003865"/>
                </a:solidFill>
              </a:rPr>
              <a:t>training</a:t>
            </a:r>
          </a:p>
          <a:p>
            <a:pPr lvl="2"/>
            <a:r>
              <a:rPr lang="en-US" sz="1700" dirty="0">
                <a:solidFill>
                  <a:srgbClr val="003865"/>
                </a:solidFill>
              </a:rPr>
              <a:t>T</a:t>
            </a:r>
            <a:r>
              <a:rPr lang="en-US" sz="1700" dirty="0" smtClean="0">
                <a:solidFill>
                  <a:srgbClr val="003865"/>
                </a:solidFill>
              </a:rPr>
              <a:t>hreat assessments</a:t>
            </a:r>
          </a:p>
          <a:p>
            <a:pPr lvl="2"/>
            <a:r>
              <a:rPr lang="en-US" sz="1700" dirty="0" smtClean="0">
                <a:solidFill>
                  <a:srgbClr val="003865"/>
                </a:solidFill>
              </a:rPr>
              <a:t>Program </a:t>
            </a:r>
            <a:r>
              <a:rPr lang="en-US" sz="1700" dirty="0">
                <a:solidFill>
                  <a:srgbClr val="003865"/>
                </a:solidFill>
              </a:rPr>
              <a:t>information briefings to teachers, staff, principals, superintendents, school boards, and local law enforcement</a:t>
            </a:r>
            <a:r>
              <a:rPr lang="en-US" sz="1700" dirty="0" smtClean="0">
                <a:solidFill>
                  <a:srgbClr val="003865"/>
                </a:solidFill>
              </a:rPr>
              <a:t>.</a:t>
            </a:r>
          </a:p>
          <a:p>
            <a:pPr marL="914400" lvl="2" indent="0" algn="ctr">
              <a:buNone/>
            </a:pPr>
            <a:r>
              <a:rPr lang="en-US" b="1" dirty="0" smtClean="0">
                <a:solidFill>
                  <a:srgbClr val="003865"/>
                </a:solidFill>
              </a:rPr>
              <a:t>$250,000 FY20 |$250,000 FY21 : Ongoing</a:t>
            </a:r>
            <a:endParaRPr lang="en-US" b="1" dirty="0">
              <a:solidFill>
                <a:srgbClr val="003865"/>
              </a:solidFill>
            </a:endParaRPr>
          </a:p>
          <a:p>
            <a:endParaRPr lang="en-US" sz="2000" dirty="0">
              <a:solidFill>
                <a:srgbClr val="FFFFFF"/>
              </a:solidFill>
            </a:endParaRPr>
          </a:p>
        </p:txBody>
      </p:sp>
    </p:spTree>
    <p:extLst>
      <p:ext uri="{BB962C8B-B14F-4D97-AF65-F5344CB8AC3E}">
        <p14:creationId xmlns:p14="http://schemas.microsoft.com/office/powerpoint/2010/main" val="30849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a:xfrm>
            <a:off x="266700" y="3466514"/>
            <a:ext cx="11843784" cy="1295182"/>
          </a:xfrm>
        </p:spPr>
        <p:txBody>
          <a:bodyPr>
            <a:noAutofit/>
          </a:bodyPr>
          <a:lstStyle/>
          <a:p>
            <a:r>
              <a:rPr lang="en-US" sz="3600" dirty="0">
                <a:solidFill>
                  <a:srgbClr val="01305B"/>
                </a:solidFill>
                <a:latin typeface="Tahoma" pitchFamily="34" charset="0"/>
                <a:cs typeface="Tahoma" pitchFamily="34" charset="0"/>
              </a:rPr>
              <a:t>Bureau of Criminal Apprehension</a:t>
            </a:r>
            <a:endParaRPr lang="en-US" sz="3600"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solidFill>
                  <a:srgbClr val="000000"/>
                </a:solidFill>
              </a:rPr>
              <a:t>One Minnesota </a:t>
            </a:r>
            <a:r>
              <a:rPr lang="en-US" dirty="0">
                <a:solidFill>
                  <a:srgbClr val="003865"/>
                </a:solidFill>
              </a:rPr>
              <a:t>|</a:t>
            </a:r>
            <a:r>
              <a:rPr lang="en-US" dirty="0">
                <a:solidFill>
                  <a:srgbClr val="000000"/>
                </a:solidFill>
              </a:rPr>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cs typeface="Tahoma" pitchFamily="34" charset="0"/>
              </a:rPr>
              <a:t>Minnesota Department of Public Safety</a:t>
            </a:r>
          </a:p>
        </p:txBody>
      </p:sp>
    </p:spTree>
    <p:extLst>
      <p:ext uri="{BB962C8B-B14F-4D97-AF65-F5344CB8AC3E}">
        <p14:creationId xmlns:p14="http://schemas.microsoft.com/office/powerpoint/2010/main" val="343661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8247-3EB9-4621-AD43-82EA36F5D69F}"/>
              </a:ext>
            </a:extLst>
          </p:cNvPr>
          <p:cNvSpPr>
            <a:spLocks noGrp="1"/>
          </p:cNvSpPr>
          <p:nvPr>
            <p:ph type="title"/>
          </p:nvPr>
        </p:nvSpPr>
        <p:spPr/>
        <p:txBody>
          <a:bodyPr/>
          <a:lstStyle/>
          <a:p>
            <a:r>
              <a:rPr lang="en-US" dirty="0" smtClean="0"/>
              <a:t>Department of Public Safety</a:t>
            </a:r>
            <a:endParaRPr lang="en-US" dirty="0"/>
          </a:p>
        </p:txBody>
      </p:sp>
      <p:sp>
        <p:nvSpPr>
          <p:cNvPr id="4" name="Date Placeholder 3">
            <a:extLst>
              <a:ext uri="{FF2B5EF4-FFF2-40B4-BE49-F238E27FC236}">
                <a16:creationId xmlns:a16="http://schemas.microsoft.com/office/drawing/2014/main" id="{169941D9-F720-4B19-97A4-3B792D5E6BB4}"/>
              </a:ext>
            </a:extLst>
          </p:cNvPr>
          <p:cNvSpPr>
            <a:spLocks noGrp="1"/>
          </p:cNvSpPr>
          <p:nvPr>
            <p:ph type="dt" sz="half" idx="10"/>
          </p:nvPr>
        </p:nvSpPr>
        <p:spPr/>
        <p:txBody>
          <a:bodyPr/>
          <a:lstStyle/>
          <a:p>
            <a:fld id="{0A063683-335D-45B9-BBD2-4114DA85D626}" type="datetime1">
              <a:rPr lang="en-US" smtClean="0"/>
              <a:t>2/21/2019</a:t>
            </a:fld>
            <a:endParaRPr lang="en-US" dirty="0"/>
          </a:p>
        </p:txBody>
      </p:sp>
      <p:sp>
        <p:nvSpPr>
          <p:cNvPr id="5" name="Footer Placeholder 4">
            <a:extLst>
              <a:ext uri="{FF2B5EF4-FFF2-40B4-BE49-F238E27FC236}">
                <a16:creationId xmlns:a16="http://schemas.microsoft.com/office/drawing/2014/main" id="{4C9CEC98-F6B3-438A-AFDE-555E40B53077}"/>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6" name="Slide Number Placeholder 5">
            <a:extLst>
              <a:ext uri="{FF2B5EF4-FFF2-40B4-BE49-F238E27FC236}">
                <a16:creationId xmlns:a16="http://schemas.microsoft.com/office/drawing/2014/main" id="{1978C3FE-309B-4F71-B123-B99196529657}"/>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10" name="Picture 9"/>
          <p:cNvPicPr>
            <a:picLocks noChangeAspect="1"/>
          </p:cNvPicPr>
          <p:nvPr/>
        </p:nvPicPr>
        <p:blipFill>
          <a:blip r:embed="rId3"/>
          <a:stretch>
            <a:fillRect/>
          </a:stretch>
        </p:blipFill>
        <p:spPr>
          <a:xfrm>
            <a:off x="10795967" y="50178"/>
            <a:ext cx="1115665" cy="1115665"/>
          </a:xfrm>
          <a:prstGeom prst="rect">
            <a:avLst/>
          </a:prstGeom>
        </p:spPr>
      </p:pic>
      <p:sp>
        <p:nvSpPr>
          <p:cNvPr id="29" name="Oval 28"/>
          <p:cNvSpPr>
            <a:spLocks noChangeAspect="1"/>
          </p:cNvSpPr>
          <p:nvPr/>
        </p:nvSpPr>
        <p:spPr>
          <a:xfrm>
            <a:off x="1166794" y="2368545"/>
            <a:ext cx="685800" cy="6858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TextBox 29"/>
          <p:cNvSpPr txBox="1"/>
          <p:nvPr/>
        </p:nvSpPr>
        <p:spPr>
          <a:xfrm>
            <a:off x="1794294" y="2574489"/>
            <a:ext cx="4644606"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Alcohol and </a:t>
            </a:r>
            <a:r>
              <a:rPr lang="en-US" sz="1600" b="1" dirty="0" smtClean="0">
                <a:solidFill>
                  <a:srgbClr val="003865"/>
                </a:solidFill>
                <a:latin typeface="Tahoma" pitchFamily="34" charset="0"/>
                <a:cs typeface="Tahoma" pitchFamily="34" charset="0"/>
              </a:rPr>
              <a:t>Gambling Enforcement</a:t>
            </a:r>
            <a:endParaRPr lang="en-US" sz="1600" b="1" dirty="0">
              <a:solidFill>
                <a:srgbClr val="003865"/>
              </a:solidFill>
              <a:latin typeface="Tahoma" pitchFamily="34" charset="0"/>
              <a:cs typeface="Tahoma" pitchFamily="34" charset="0"/>
            </a:endParaRPr>
          </a:p>
        </p:txBody>
      </p:sp>
      <p:sp>
        <p:nvSpPr>
          <p:cNvPr id="13" name="TextBox 12"/>
          <p:cNvSpPr txBox="1"/>
          <p:nvPr/>
        </p:nvSpPr>
        <p:spPr>
          <a:xfrm>
            <a:off x="0" y="1387814"/>
            <a:ext cx="12192000" cy="800219"/>
          </a:xfrm>
          <a:prstGeom prst="rect">
            <a:avLst/>
          </a:prstGeom>
          <a:noFill/>
        </p:spPr>
        <p:txBody>
          <a:bodyPr wrap="square" rtlCol="0">
            <a:spAutoFit/>
          </a:bodyPr>
          <a:lstStyle/>
          <a:p>
            <a:pPr algn="ctr"/>
            <a:r>
              <a:rPr lang="en-US" sz="2800" dirty="0">
                <a:solidFill>
                  <a:srgbClr val="01305B"/>
                </a:solidFill>
                <a:latin typeface="Tahoma" pitchFamily="34" charset="0"/>
                <a:cs typeface="Tahoma" pitchFamily="34" charset="0"/>
              </a:rPr>
              <a:t>Public Safety</a:t>
            </a:r>
            <a:br>
              <a:rPr lang="en-US" sz="2800" dirty="0">
                <a:solidFill>
                  <a:srgbClr val="01305B"/>
                </a:solidFill>
                <a:latin typeface="Tahoma" pitchFamily="34" charset="0"/>
                <a:cs typeface="Tahoma" pitchFamily="34" charset="0"/>
              </a:rPr>
            </a:br>
            <a:r>
              <a:rPr lang="en-US" dirty="0">
                <a:solidFill>
                  <a:srgbClr val="01305B"/>
                </a:solidFill>
                <a:latin typeface="Tahoma" pitchFamily="34" charset="0"/>
                <a:cs typeface="Tahoma" pitchFamily="34" charset="0"/>
              </a:rPr>
              <a:t>Policy and Finance Committee</a:t>
            </a:r>
          </a:p>
        </p:txBody>
      </p:sp>
      <p:sp>
        <p:nvSpPr>
          <p:cNvPr id="27" name="Oval 26"/>
          <p:cNvSpPr>
            <a:spLocks noChangeAspect="1"/>
          </p:cNvSpPr>
          <p:nvPr/>
        </p:nvSpPr>
        <p:spPr>
          <a:xfrm>
            <a:off x="6161795" y="4517778"/>
            <a:ext cx="685800" cy="685800"/>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TextBox 27"/>
          <p:cNvSpPr txBox="1"/>
          <p:nvPr/>
        </p:nvSpPr>
        <p:spPr>
          <a:xfrm>
            <a:off x="6847595" y="4641459"/>
            <a:ext cx="4328369"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Bureau of </a:t>
            </a:r>
            <a:r>
              <a:rPr lang="en-US" sz="1600" b="1" dirty="0" smtClean="0">
                <a:solidFill>
                  <a:srgbClr val="003865"/>
                </a:solidFill>
                <a:latin typeface="Tahoma" pitchFamily="34" charset="0"/>
                <a:cs typeface="Tahoma" pitchFamily="34" charset="0"/>
              </a:rPr>
              <a:t>Criminal </a:t>
            </a:r>
            <a:r>
              <a:rPr lang="en-US" sz="1600" b="1" dirty="0">
                <a:solidFill>
                  <a:srgbClr val="003865"/>
                </a:solidFill>
                <a:latin typeface="Tahoma" pitchFamily="34" charset="0"/>
                <a:cs typeface="Tahoma" pitchFamily="34" charset="0"/>
              </a:rPr>
              <a:t>Apprehension</a:t>
            </a:r>
          </a:p>
        </p:txBody>
      </p:sp>
      <p:sp>
        <p:nvSpPr>
          <p:cNvPr id="25" name="Oval 24"/>
          <p:cNvSpPr>
            <a:spLocks noChangeAspect="1"/>
          </p:cNvSpPr>
          <p:nvPr/>
        </p:nvSpPr>
        <p:spPr>
          <a:xfrm>
            <a:off x="6096000" y="2412155"/>
            <a:ext cx="685800" cy="685800"/>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TextBox 25"/>
          <p:cNvSpPr txBox="1"/>
          <p:nvPr/>
        </p:nvSpPr>
        <p:spPr>
          <a:xfrm>
            <a:off x="6781800" y="2516616"/>
            <a:ext cx="4990672"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Emergency </a:t>
            </a:r>
            <a:r>
              <a:rPr lang="en-US" sz="1600" b="1" dirty="0" smtClean="0">
                <a:solidFill>
                  <a:srgbClr val="003865"/>
                </a:solidFill>
                <a:latin typeface="Tahoma" pitchFamily="34" charset="0"/>
                <a:cs typeface="Tahoma" pitchFamily="34" charset="0"/>
              </a:rPr>
              <a:t>Communication </a:t>
            </a:r>
            <a:r>
              <a:rPr lang="en-US" sz="1600" b="1" dirty="0">
                <a:solidFill>
                  <a:srgbClr val="003865"/>
                </a:solidFill>
                <a:latin typeface="Tahoma" pitchFamily="34" charset="0"/>
                <a:cs typeface="Tahoma" pitchFamily="34" charset="0"/>
              </a:rPr>
              <a:t>Networks</a:t>
            </a:r>
          </a:p>
        </p:txBody>
      </p:sp>
      <p:sp>
        <p:nvSpPr>
          <p:cNvPr id="23" name="Oval 22"/>
          <p:cNvSpPr>
            <a:spLocks noChangeAspect="1"/>
          </p:cNvSpPr>
          <p:nvPr/>
        </p:nvSpPr>
        <p:spPr>
          <a:xfrm>
            <a:off x="6161795" y="3503395"/>
            <a:ext cx="685800" cy="685800"/>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6781800" y="3659829"/>
            <a:ext cx="5157244"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Homeland Security </a:t>
            </a:r>
            <a:r>
              <a:rPr lang="en-US" sz="1600" b="1" dirty="0" smtClean="0">
                <a:solidFill>
                  <a:srgbClr val="003865"/>
                </a:solidFill>
                <a:latin typeface="Tahoma" pitchFamily="34" charset="0"/>
                <a:cs typeface="Tahoma" pitchFamily="34" charset="0"/>
              </a:rPr>
              <a:t>and </a:t>
            </a:r>
            <a:r>
              <a:rPr lang="en-US" sz="1600" b="1" dirty="0">
                <a:solidFill>
                  <a:srgbClr val="003865"/>
                </a:solidFill>
                <a:latin typeface="Tahoma" pitchFamily="34" charset="0"/>
                <a:cs typeface="Tahoma" pitchFamily="34" charset="0"/>
              </a:rPr>
              <a:t>Emergency </a:t>
            </a:r>
            <a:r>
              <a:rPr lang="en-US" sz="1600" b="1" dirty="0" smtClean="0">
                <a:solidFill>
                  <a:srgbClr val="003865"/>
                </a:solidFill>
                <a:latin typeface="Tahoma" pitchFamily="34" charset="0"/>
                <a:cs typeface="Tahoma" pitchFamily="34" charset="0"/>
              </a:rPr>
              <a:t>Management</a:t>
            </a:r>
            <a:endParaRPr lang="en-US" sz="1600" b="1" dirty="0">
              <a:solidFill>
                <a:srgbClr val="003865"/>
              </a:solidFill>
              <a:latin typeface="Tahoma" pitchFamily="34" charset="0"/>
              <a:cs typeface="Tahoma" pitchFamily="34" charset="0"/>
            </a:endParaRPr>
          </a:p>
        </p:txBody>
      </p:sp>
      <p:sp>
        <p:nvSpPr>
          <p:cNvPr id="21" name="Oval 20"/>
          <p:cNvSpPr>
            <a:spLocks noChangeAspect="1"/>
          </p:cNvSpPr>
          <p:nvPr/>
        </p:nvSpPr>
        <p:spPr>
          <a:xfrm>
            <a:off x="1166794" y="4427135"/>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TextBox 21"/>
          <p:cNvSpPr txBox="1"/>
          <p:nvPr/>
        </p:nvSpPr>
        <p:spPr>
          <a:xfrm>
            <a:off x="1841389" y="4605002"/>
            <a:ext cx="3047999"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Office of Justice Programs</a:t>
            </a:r>
          </a:p>
        </p:txBody>
      </p:sp>
      <p:sp>
        <p:nvSpPr>
          <p:cNvPr id="19" name="Oval 18"/>
          <p:cNvSpPr>
            <a:spLocks noChangeAspect="1"/>
          </p:cNvSpPr>
          <p:nvPr/>
        </p:nvSpPr>
        <p:spPr>
          <a:xfrm>
            <a:off x="1166794" y="3321640"/>
            <a:ext cx="685800" cy="685800"/>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TextBox 19"/>
          <p:cNvSpPr txBox="1"/>
          <p:nvPr/>
        </p:nvSpPr>
        <p:spPr>
          <a:xfrm>
            <a:off x="1854377" y="3474040"/>
            <a:ext cx="2895600" cy="338554"/>
          </a:xfrm>
          <a:prstGeom prst="rect">
            <a:avLst/>
          </a:prstGeom>
          <a:noFill/>
        </p:spPr>
        <p:txBody>
          <a:bodyPr wrap="square" rtlCol="0">
            <a:spAutoFit/>
          </a:bodyPr>
          <a:lstStyle/>
          <a:p>
            <a:r>
              <a:rPr lang="en-US" sz="1600" b="1" dirty="0">
                <a:solidFill>
                  <a:srgbClr val="003865"/>
                </a:solidFill>
                <a:latin typeface="Tahoma" pitchFamily="34" charset="0"/>
                <a:cs typeface="Tahoma" pitchFamily="34" charset="0"/>
              </a:rPr>
              <a:t>Fire Marshal Division</a:t>
            </a:r>
          </a:p>
        </p:txBody>
      </p:sp>
    </p:spTree>
    <p:extLst>
      <p:ext uri="{BB962C8B-B14F-4D97-AF65-F5344CB8AC3E}">
        <p14:creationId xmlns:p14="http://schemas.microsoft.com/office/powerpoint/2010/main" val="2323502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Bureau of Criminal Apprehension</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630" y="124185"/>
            <a:ext cx="1990597" cy="967651"/>
          </a:xfrm>
          <a:prstGeom prst="rect">
            <a:avLst/>
          </a:prstGeom>
        </p:spPr>
      </p:pic>
      <p:pic>
        <p:nvPicPr>
          <p:cNvPr id="9" name="Picture 2" descr="V:\Photos\BCA\Stock\982881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25880"/>
            <a:ext cx="2827528" cy="55321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069264" y="1630325"/>
            <a:ext cx="8907963" cy="460183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78BE21"/>
                </a:solidFill>
                <a:uLnTx/>
                <a:uFillTx/>
                <a:latin typeface="Tahoma" pitchFamily="34" charset="0"/>
                <a:ea typeface="+mn-ea"/>
                <a:cs typeface="Tahoma" pitchFamily="34" charset="0"/>
              </a:rPr>
              <a:t>Investigative Services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Complex Criminal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Violent Crime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Narcotics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Predatory Crimes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Digital Forensics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Financial Crimes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MN Fusion Center &amp; Criminal</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Information Analysis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Task Force Involvement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State Agency Partnerships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lang="en-US" sz="1800" b="1" dirty="0">
              <a:solidFill>
                <a:srgbClr val="003865"/>
              </a:solidFill>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endParaRPr>
          </a:p>
          <a:p>
            <a:pPr lvl="0">
              <a:buNone/>
              <a:defRPr/>
            </a:pPr>
            <a:r>
              <a:rPr lang="en-US" sz="1800" b="1" dirty="0">
                <a:solidFill>
                  <a:srgbClr val="78BE21"/>
                </a:solidFill>
              </a:rPr>
              <a:t>Forensic Science Services</a:t>
            </a:r>
          </a:p>
          <a:p>
            <a:pPr marL="0" lvl="0" indent="0">
              <a:buNone/>
            </a:pPr>
            <a:r>
              <a:rPr lang="en-US" sz="1800" b="1" dirty="0">
                <a:solidFill>
                  <a:srgbClr val="003865"/>
                </a:solidFill>
              </a:rPr>
              <a:t>Laboratories</a:t>
            </a:r>
          </a:p>
          <a:p>
            <a:pPr marL="0" lvl="0" indent="0">
              <a:buNone/>
            </a:pPr>
            <a:r>
              <a:rPr lang="en-US" sz="1800" b="1" dirty="0" err="1">
                <a:solidFill>
                  <a:srgbClr val="003865"/>
                </a:solidFill>
              </a:rPr>
              <a:t>DataMaster</a:t>
            </a:r>
            <a:r>
              <a:rPr lang="en-US" sz="1800" b="1" dirty="0">
                <a:solidFill>
                  <a:srgbClr val="003865"/>
                </a:solidFill>
              </a:rPr>
              <a:t> Breath Alcohol Calibration and Certification Program</a:t>
            </a:r>
          </a:p>
          <a:p>
            <a:pPr marL="0" lvl="0" indent="0">
              <a:buNone/>
            </a:pPr>
            <a:r>
              <a:rPr lang="en-US" sz="1800" b="1" dirty="0">
                <a:solidFill>
                  <a:srgbClr val="003865"/>
                </a:solidFill>
              </a:rPr>
              <a:t>Combined DNA Indexing System (CODIS)</a:t>
            </a:r>
          </a:p>
          <a:p>
            <a:pPr marL="0" lvl="0" indent="0">
              <a:buNone/>
            </a:pPr>
            <a:r>
              <a:rPr lang="en-US" sz="1800" b="1" dirty="0">
                <a:solidFill>
                  <a:srgbClr val="003865"/>
                </a:solidFill>
              </a:rPr>
              <a:t>Crime Scene Service</a:t>
            </a:r>
          </a:p>
          <a:p>
            <a:pPr marL="0" lvl="0" indent="0">
              <a:buNone/>
            </a:pPr>
            <a:r>
              <a:rPr lang="en-US" sz="1800" b="1" dirty="0">
                <a:solidFill>
                  <a:srgbClr val="003865"/>
                </a:solidFill>
              </a:rPr>
              <a:t>Training and Expert Testimony</a:t>
            </a:r>
          </a:p>
          <a:p>
            <a:pPr marL="457200" marR="0" lvl="1" indent="0" algn="l" defTabSz="914400" rtl="0" eaLnBrk="1" fontAlgn="auto" latinLnBrk="0" hangingPunct="1">
              <a:spcBef>
                <a:spcPts val="600"/>
              </a:spcBef>
              <a:buClrTx/>
              <a:buSzTx/>
              <a:buNone/>
              <a:tabLst/>
              <a:defRPr/>
            </a:pPr>
            <a:endParaRPr kumimoji="0" lang="en-US" sz="1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373162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Bureau of Criminal Apprehension</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21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630" y="124185"/>
            <a:ext cx="1990597" cy="967651"/>
          </a:xfrm>
          <a:prstGeom prst="rect">
            <a:avLst/>
          </a:prstGeom>
        </p:spPr>
      </p:pic>
      <p:pic>
        <p:nvPicPr>
          <p:cNvPr id="11" name="Picture 2" descr="H:\Photos\BCA\Stock\91615624.jpg"/>
          <p:cNvPicPr>
            <a:picLocks noChangeAspect="1" noChangeArrowheads="1"/>
          </p:cNvPicPr>
          <p:nvPr/>
        </p:nvPicPr>
        <p:blipFill>
          <a:blip r:embed="rId4" cstate="screen"/>
          <a:srcRect/>
          <a:stretch>
            <a:fillRect/>
          </a:stretch>
        </p:blipFill>
        <p:spPr bwMode="auto">
          <a:xfrm>
            <a:off x="0" y="1325880"/>
            <a:ext cx="2456457" cy="5532120"/>
          </a:xfrm>
          <a:prstGeom prst="rect">
            <a:avLst/>
          </a:prstGeom>
          <a:noFill/>
        </p:spPr>
      </p:pic>
      <p:sp>
        <p:nvSpPr>
          <p:cNvPr id="12" name="Content Placeholder 2"/>
          <p:cNvSpPr txBox="1">
            <a:spLocks/>
          </p:cNvSpPr>
          <p:nvPr/>
        </p:nvSpPr>
        <p:spPr>
          <a:xfrm>
            <a:off x="2590023" y="1846521"/>
            <a:ext cx="8180758" cy="3363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8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The BCA received a direct appropriation of $59.9 million in FY19.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General Fund – $57.5 million in FY19.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rPr>
              <a:t>Trunk Highway Funds - $2.4 million in FY19</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srgbClr val="003865"/>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310742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340242"/>
            <a:ext cx="12191999" cy="907680"/>
          </a:xfrm>
        </p:spPr>
        <p:txBody>
          <a:bodyPr>
            <a:noAutofit/>
          </a:bodyPr>
          <a:lstStyle/>
          <a:p>
            <a:pPr lvl="0" algn="ctr">
              <a:lnSpc>
                <a:spcPct val="100000"/>
              </a:lnSpc>
              <a:spcBef>
                <a:spcPts val="0"/>
              </a:spcBef>
            </a:pPr>
            <a:r>
              <a:rPr lang="en-US" sz="4000" dirty="0" smtClean="0">
                <a:solidFill>
                  <a:srgbClr val="FFFFFF"/>
                </a:solidFill>
                <a:ea typeface="+mn-ea"/>
                <a:cs typeface="+mn-cs"/>
              </a:rPr>
              <a:t>BCA Technology Needs</a:t>
            </a:r>
            <a:r>
              <a:rPr lang="en-US" sz="1600" dirty="0">
                <a:solidFill>
                  <a:srgbClr val="FFFFFF"/>
                </a:solidFill>
                <a:ea typeface="+mn-ea"/>
                <a:cs typeface="+mn-cs"/>
              </a:rPr>
              <a:t/>
            </a:r>
            <a:br>
              <a:rPr lang="en-US" sz="16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 mn.gov/URL</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9" name="Content Placeholder 2"/>
          <p:cNvSpPr txBox="1">
            <a:spLocks/>
          </p:cNvSpPr>
          <p:nvPr/>
        </p:nvSpPr>
        <p:spPr>
          <a:xfrm>
            <a:off x="382772" y="1910923"/>
            <a:ext cx="11578856" cy="4445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solidFill>
                  <a:srgbClr val="003865"/>
                </a:solidFill>
              </a:rPr>
              <a:t>2019 Governor’s Budget Recommendations:</a:t>
            </a:r>
          </a:p>
          <a:p>
            <a:pPr lvl="0"/>
            <a:r>
              <a:rPr lang="en-US" sz="2400" b="1" dirty="0">
                <a:solidFill>
                  <a:srgbClr val="003865"/>
                </a:solidFill>
              </a:rPr>
              <a:t>R</a:t>
            </a:r>
            <a:r>
              <a:rPr lang="en-US" sz="2400" b="1" dirty="0" smtClean="0">
                <a:solidFill>
                  <a:srgbClr val="003865"/>
                </a:solidFill>
              </a:rPr>
              <a:t>eplace </a:t>
            </a:r>
            <a:r>
              <a:rPr lang="en-US" sz="2400" b="1" dirty="0">
                <a:solidFill>
                  <a:srgbClr val="003865"/>
                </a:solidFill>
              </a:rPr>
              <a:t>Automated Fingerprint Identification System (AFIS</a:t>
            </a:r>
            <a:r>
              <a:rPr lang="en-US" sz="2400" b="1" dirty="0" smtClean="0">
                <a:solidFill>
                  <a:srgbClr val="003865"/>
                </a:solidFill>
              </a:rPr>
              <a:t>)</a:t>
            </a:r>
          </a:p>
          <a:p>
            <a:pPr lvl="1"/>
            <a:r>
              <a:rPr lang="en-US" sz="2000" dirty="0" smtClean="0">
                <a:solidFill>
                  <a:srgbClr val="003865"/>
                </a:solidFill>
              </a:rPr>
              <a:t>12 </a:t>
            </a:r>
            <a:r>
              <a:rPr lang="en-US" sz="2000" dirty="0">
                <a:solidFill>
                  <a:srgbClr val="003865"/>
                </a:solidFill>
              </a:rPr>
              <a:t>years old, no longer supported. </a:t>
            </a:r>
            <a:endParaRPr lang="en-US" sz="2000" dirty="0" smtClean="0">
              <a:solidFill>
                <a:srgbClr val="003865"/>
              </a:solidFill>
            </a:endParaRPr>
          </a:p>
          <a:p>
            <a:pPr lvl="1"/>
            <a:r>
              <a:rPr lang="en-US" sz="2000" dirty="0" smtClean="0">
                <a:solidFill>
                  <a:srgbClr val="003865"/>
                </a:solidFill>
              </a:rPr>
              <a:t>This </a:t>
            </a:r>
            <a:r>
              <a:rPr lang="en-US" sz="2000" dirty="0">
                <a:solidFill>
                  <a:srgbClr val="003865"/>
                </a:solidFill>
              </a:rPr>
              <a:t>proposal leases technology instead of buying a new system for $10M. </a:t>
            </a:r>
            <a:endParaRPr lang="en-US" sz="2000" dirty="0" smtClean="0">
              <a:solidFill>
                <a:srgbClr val="003865"/>
              </a:solidFill>
            </a:endParaRPr>
          </a:p>
          <a:p>
            <a:pPr marL="457200" lvl="1" indent="0" algn="ctr">
              <a:buNone/>
            </a:pPr>
            <a:r>
              <a:rPr lang="en-US" sz="2000" b="1" dirty="0" smtClean="0">
                <a:solidFill>
                  <a:srgbClr val="003865"/>
                </a:solidFill>
              </a:rPr>
              <a:t>$1.5 million FY20 | $1.5 million FY21 : Ongoing</a:t>
            </a:r>
          </a:p>
          <a:p>
            <a:pPr lvl="1"/>
            <a:endParaRPr lang="en-US" sz="2000" dirty="0">
              <a:solidFill>
                <a:srgbClr val="003865"/>
              </a:solidFill>
            </a:endParaRPr>
          </a:p>
          <a:p>
            <a:r>
              <a:rPr lang="en-US" sz="2400" b="1" dirty="0" smtClean="0">
                <a:solidFill>
                  <a:srgbClr val="003865"/>
                </a:solidFill>
              </a:rPr>
              <a:t>FBI </a:t>
            </a:r>
            <a:r>
              <a:rPr lang="en-US" sz="2400" b="1" dirty="0">
                <a:solidFill>
                  <a:srgbClr val="003865"/>
                </a:solidFill>
              </a:rPr>
              <a:t>Cyber security </a:t>
            </a:r>
            <a:r>
              <a:rPr lang="en-US" sz="2400" b="1" dirty="0" smtClean="0">
                <a:solidFill>
                  <a:srgbClr val="003865"/>
                </a:solidFill>
              </a:rPr>
              <a:t>compliance</a:t>
            </a:r>
            <a:endParaRPr lang="en-US" sz="2400" b="1" dirty="0">
              <a:solidFill>
                <a:srgbClr val="003865"/>
              </a:solidFill>
            </a:endParaRPr>
          </a:p>
          <a:p>
            <a:pPr lvl="1"/>
            <a:r>
              <a:rPr lang="en-US" sz="2000" dirty="0" smtClean="0">
                <a:solidFill>
                  <a:srgbClr val="003865"/>
                </a:solidFill>
              </a:rPr>
              <a:t>This </a:t>
            </a:r>
            <a:r>
              <a:rPr lang="en-US" sz="2000" dirty="0">
                <a:solidFill>
                  <a:srgbClr val="003865"/>
                </a:solidFill>
              </a:rPr>
              <a:t>funding will address cyber security vulnerabilities and other Federal Bureau of Investigation (FBI) compliance </a:t>
            </a:r>
            <a:r>
              <a:rPr lang="en-US" sz="2000" dirty="0" smtClean="0">
                <a:solidFill>
                  <a:srgbClr val="003865"/>
                </a:solidFill>
              </a:rPr>
              <a:t>issues.</a:t>
            </a:r>
          </a:p>
          <a:p>
            <a:pPr lvl="0"/>
            <a:endParaRPr lang="en-US" sz="1200" dirty="0">
              <a:solidFill>
                <a:srgbClr val="003865"/>
              </a:solidFill>
            </a:endParaRPr>
          </a:p>
          <a:p>
            <a:pPr algn="ctr">
              <a:buNone/>
              <a:defRPr/>
            </a:pPr>
            <a:r>
              <a:rPr lang="en-US" sz="2000" b="1" dirty="0">
                <a:solidFill>
                  <a:srgbClr val="003865"/>
                </a:solidFill>
              </a:rPr>
              <a:t>$</a:t>
            </a:r>
            <a:r>
              <a:rPr lang="en-US" sz="2000" b="1" dirty="0" smtClean="0">
                <a:solidFill>
                  <a:srgbClr val="003865"/>
                </a:solidFill>
              </a:rPr>
              <a:t>1.5 million FY20 | $1.3 million FY21 </a:t>
            </a:r>
          </a:p>
          <a:p>
            <a:pPr algn="ctr">
              <a:buNone/>
              <a:defRPr/>
            </a:pPr>
            <a:r>
              <a:rPr lang="en-US" sz="2000" b="1" dirty="0" smtClean="0">
                <a:solidFill>
                  <a:srgbClr val="003865"/>
                </a:solidFill>
              </a:rPr>
              <a:t>$1.2 million : Ongoing</a:t>
            </a:r>
            <a:endParaRPr lang="en-US" sz="2000"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42203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212651"/>
            <a:ext cx="12191999" cy="907680"/>
          </a:xfrm>
        </p:spPr>
        <p:txBody>
          <a:bodyPr>
            <a:normAutofit/>
          </a:bodyPr>
          <a:lstStyle/>
          <a:p>
            <a:pPr lvl="0" algn="ctr">
              <a:lnSpc>
                <a:spcPct val="100000"/>
              </a:lnSpc>
              <a:spcBef>
                <a:spcPts val="0"/>
              </a:spcBef>
            </a:pPr>
            <a:r>
              <a:rPr lang="en-US" sz="4000" dirty="0" smtClean="0">
                <a:solidFill>
                  <a:srgbClr val="FFFFFF"/>
                </a:solidFill>
                <a:ea typeface="+mn-ea"/>
                <a:cs typeface="+mn-cs"/>
              </a:rPr>
              <a:t>Gun Violence Prevention</a:t>
            </a: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9" name="Content Placeholder 2"/>
          <p:cNvSpPr txBox="1">
            <a:spLocks/>
          </p:cNvSpPr>
          <p:nvPr/>
        </p:nvSpPr>
        <p:spPr>
          <a:xfrm>
            <a:off x="382772" y="1552353"/>
            <a:ext cx="11578856" cy="480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003865"/>
                </a:solidFill>
              </a:rPr>
              <a:t>2019 Governor’s Budget Recommendation:</a:t>
            </a:r>
          </a:p>
          <a:p>
            <a:pPr marL="0" indent="0">
              <a:buNone/>
            </a:pPr>
            <a:endParaRPr lang="en-US" sz="2400" b="1" dirty="0" smtClean="0">
              <a:solidFill>
                <a:srgbClr val="003865"/>
              </a:solidFill>
            </a:endParaRPr>
          </a:p>
          <a:p>
            <a:pPr marL="0" indent="0">
              <a:buNone/>
            </a:pPr>
            <a:r>
              <a:rPr lang="en-US" sz="2400" b="1" dirty="0" smtClean="0">
                <a:solidFill>
                  <a:srgbClr val="003865"/>
                </a:solidFill>
              </a:rPr>
              <a:t>Resources </a:t>
            </a:r>
            <a:r>
              <a:rPr lang="en-US" sz="2400" b="1" dirty="0">
                <a:solidFill>
                  <a:srgbClr val="003865"/>
                </a:solidFill>
              </a:rPr>
              <a:t>to implement two gun violence prevention proposals currently introduced in the legislature</a:t>
            </a:r>
            <a:r>
              <a:rPr lang="en-US" sz="2400" b="1" dirty="0" smtClean="0">
                <a:solidFill>
                  <a:srgbClr val="003865"/>
                </a:solidFill>
              </a:rPr>
              <a:t>:</a:t>
            </a:r>
          </a:p>
          <a:p>
            <a:pPr marL="0" indent="0">
              <a:buNone/>
            </a:pPr>
            <a:endParaRPr lang="en-US" sz="1000" b="1" i="1" dirty="0">
              <a:solidFill>
                <a:srgbClr val="003865"/>
              </a:solidFill>
            </a:endParaRPr>
          </a:p>
          <a:p>
            <a:pPr lvl="1"/>
            <a:r>
              <a:rPr lang="en-US" sz="2400" dirty="0">
                <a:solidFill>
                  <a:srgbClr val="003865"/>
                </a:solidFill>
              </a:rPr>
              <a:t>a proposal to create a new requirement for background checks when private parties transfer any firearm. </a:t>
            </a:r>
          </a:p>
          <a:p>
            <a:pPr lvl="1"/>
            <a:r>
              <a:rPr lang="en-US" sz="2400" dirty="0">
                <a:solidFill>
                  <a:srgbClr val="003865"/>
                </a:solidFill>
              </a:rPr>
              <a:t>a proposal that creates an Extreme Risk Protection Order (ERPO) process in </a:t>
            </a:r>
            <a:r>
              <a:rPr lang="en-US" sz="2400" dirty="0" smtClean="0">
                <a:solidFill>
                  <a:srgbClr val="003865"/>
                </a:solidFill>
              </a:rPr>
              <a:t>statute.</a:t>
            </a:r>
          </a:p>
          <a:p>
            <a:pPr lvl="1"/>
            <a:endParaRPr lang="en-US" sz="2400" dirty="0">
              <a:solidFill>
                <a:srgbClr val="003865"/>
              </a:solidFill>
            </a:endParaRPr>
          </a:p>
          <a:p>
            <a:pPr marL="457200" lvl="1" indent="0" algn="ctr">
              <a:buNone/>
            </a:pPr>
            <a:r>
              <a:rPr lang="en-US" sz="2400" b="1" dirty="0" smtClean="0">
                <a:solidFill>
                  <a:srgbClr val="003865"/>
                </a:solidFill>
              </a:rPr>
              <a:t>$188,000 FY20 | $38,000 FY21 : Ongoing</a:t>
            </a:r>
            <a:endParaRPr lang="en-US" sz="2000" b="1" dirty="0" smtClean="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4283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212651"/>
            <a:ext cx="12191999" cy="907680"/>
          </a:xfrm>
        </p:spPr>
        <p:txBody>
          <a:bodyPr>
            <a:normAutofit/>
          </a:bodyPr>
          <a:lstStyle/>
          <a:p>
            <a:pPr lvl="0" algn="ctr">
              <a:lnSpc>
                <a:spcPct val="100000"/>
              </a:lnSpc>
              <a:spcBef>
                <a:spcPts val="0"/>
              </a:spcBef>
            </a:pPr>
            <a:r>
              <a:rPr lang="en-US" sz="4000" dirty="0">
                <a:solidFill>
                  <a:srgbClr val="FFFFFF"/>
                </a:solidFill>
                <a:ea typeface="+mn-ea"/>
                <a:cs typeface="+mn-cs"/>
              </a:rPr>
              <a:t>BCA Investigatory and Laboratory Needs </a:t>
            </a: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9" name="Content Placeholder 2"/>
          <p:cNvSpPr txBox="1">
            <a:spLocks/>
          </p:cNvSpPr>
          <p:nvPr/>
        </p:nvSpPr>
        <p:spPr>
          <a:xfrm>
            <a:off x="382772" y="1552353"/>
            <a:ext cx="11578856" cy="480399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2019 Governor’s Budget Recommendations:</a:t>
            </a:r>
          </a:p>
          <a:p>
            <a:r>
              <a:rPr lang="en-US" sz="2400" b="1" dirty="0"/>
              <a:t>I</a:t>
            </a:r>
            <a:r>
              <a:rPr lang="en-US" sz="2400" b="1" dirty="0" smtClean="0"/>
              <a:t>nvestigators</a:t>
            </a:r>
            <a:r>
              <a:rPr lang="en-US" sz="2400" b="1" dirty="0"/>
              <a:t>, a training coordinator and an analyst to provide statewide training and technical assistance related to sexual assault investigations. </a:t>
            </a:r>
          </a:p>
          <a:p>
            <a:pPr lvl="1"/>
            <a:r>
              <a:rPr lang="en-US" sz="2000" dirty="0"/>
              <a:t>BCA would also provide assistance to local partners and additional training.</a:t>
            </a:r>
          </a:p>
          <a:p>
            <a:pPr marL="457200" lvl="1" indent="0" algn="ctr">
              <a:buNone/>
            </a:pPr>
            <a:r>
              <a:rPr lang="en-US" sz="2400" b="1" dirty="0"/>
              <a:t>$546,000 FY20 : Ongoing</a:t>
            </a:r>
          </a:p>
          <a:p>
            <a:pPr lvl="1"/>
            <a:endParaRPr lang="en-US" sz="2000" dirty="0"/>
          </a:p>
          <a:p>
            <a:r>
              <a:rPr lang="en-US" sz="2400" b="1" dirty="0"/>
              <a:t>I</a:t>
            </a:r>
            <a:r>
              <a:rPr lang="en-US" sz="2400" b="1" dirty="0" smtClean="0"/>
              <a:t>nvestigators </a:t>
            </a:r>
            <a:r>
              <a:rPr lang="en-US" sz="2400" b="1" dirty="0"/>
              <a:t>to provide statewide leadership, case assistance and training for vulnerable adult investigations.</a:t>
            </a:r>
          </a:p>
          <a:p>
            <a:pPr marL="0" indent="0" algn="ctr">
              <a:buNone/>
            </a:pPr>
            <a:r>
              <a:rPr lang="en-US" sz="2400" b="1" dirty="0"/>
              <a:t>$258,000 FY20 | $246,000 FY21 : Ongoing</a:t>
            </a:r>
            <a:endParaRPr lang="en-US" sz="1600" b="1" dirty="0"/>
          </a:p>
          <a:p>
            <a:pPr marL="0" indent="0">
              <a:buNone/>
            </a:pPr>
            <a:endParaRPr lang="en-US" sz="2000" dirty="0"/>
          </a:p>
          <a:p>
            <a:r>
              <a:rPr lang="en-US" sz="2400" b="1" dirty="0"/>
              <a:t>I</a:t>
            </a:r>
            <a:r>
              <a:rPr lang="en-US" sz="2400" b="1" dirty="0" smtClean="0"/>
              <a:t>nvestigators</a:t>
            </a:r>
            <a:r>
              <a:rPr lang="en-US" sz="2400" b="1" dirty="0"/>
              <a:t>, </a:t>
            </a:r>
            <a:r>
              <a:rPr lang="en-US" sz="2400" b="1" dirty="0" smtClean="0"/>
              <a:t>an analyst </a:t>
            </a:r>
            <a:r>
              <a:rPr lang="en-US" sz="2400" b="1" dirty="0"/>
              <a:t>and </a:t>
            </a:r>
            <a:r>
              <a:rPr lang="en-US" sz="2400" b="1" dirty="0" smtClean="0"/>
              <a:t>forensic </a:t>
            </a:r>
            <a:r>
              <a:rPr lang="en-US" sz="2400" b="1" dirty="0"/>
              <a:t>scientists to address opioid abuse. </a:t>
            </a:r>
          </a:p>
          <a:p>
            <a:pPr lvl="1"/>
            <a:r>
              <a:rPr lang="en-US" sz="2100" dirty="0"/>
              <a:t>The is part of a package of proposals funded by new fees on opioid manufacturers, wholesalers, and entities that handle controlled substances.</a:t>
            </a:r>
          </a:p>
          <a:p>
            <a:pPr marL="457200" lvl="1" indent="0" algn="ctr">
              <a:buNone/>
            </a:pPr>
            <a:r>
              <a:rPr lang="en-US" sz="2400" b="1" dirty="0"/>
              <a:t>$1.6M FY20 | $1.242 FY21 : Ongoing</a:t>
            </a:r>
          </a:p>
          <a:p>
            <a:pPr>
              <a:buFont typeface="Arial" pitchFamily="34" charset="0"/>
              <a:buNone/>
              <a:defRPr/>
            </a:pP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8392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BCA Budget Policy</a:t>
            </a:r>
            <a:endParaRPr lang="en-US" dirty="0"/>
          </a:p>
        </p:txBody>
      </p:sp>
      <p:sp>
        <p:nvSpPr>
          <p:cNvPr id="3" name="Content Placeholder 2"/>
          <p:cNvSpPr>
            <a:spLocks noGrp="1"/>
          </p:cNvSpPr>
          <p:nvPr>
            <p:ph sz="half" idx="1"/>
          </p:nvPr>
        </p:nvSpPr>
        <p:spPr>
          <a:xfrm>
            <a:off x="838200" y="1594624"/>
            <a:ext cx="10515600" cy="4582339"/>
          </a:xfrm>
        </p:spPr>
        <p:txBody>
          <a:bodyPr/>
          <a:lstStyle/>
          <a:p>
            <a:pPr marL="0" indent="0">
              <a:buNone/>
            </a:pPr>
            <a:r>
              <a:rPr lang="en-US" sz="2800" b="1" dirty="0" smtClean="0">
                <a:solidFill>
                  <a:srgbClr val="003865"/>
                </a:solidFill>
              </a:rPr>
              <a:t>Background Checks for Contractors at Noncriminal Justice Agencies:</a:t>
            </a:r>
            <a:endParaRPr lang="en-US" sz="2800" b="1" dirty="0">
              <a:solidFill>
                <a:srgbClr val="003865"/>
              </a:solidFill>
            </a:endParaRPr>
          </a:p>
          <a:p>
            <a:r>
              <a:rPr lang="en-US" dirty="0" smtClean="0"/>
              <a:t>Needed </a:t>
            </a:r>
            <a:r>
              <a:rPr lang="en-US" dirty="0"/>
              <a:t>to meet FBI requirements and to secure criminal justice information used in noncriminal justice agencies to make decisions about licensing, housing, employment or other benefits</a:t>
            </a:r>
            <a:r>
              <a:rPr lang="en-US" dirty="0" smtClean="0"/>
              <a:t>.</a:t>
            </a:r>
          </a:p>
          <a:p>
            <a:r>
              <a:rPr lang="en-US" dirty="0"/>
              <a:t>Background checks have an associated fee that covers both the amount charged by the Federal Bureau of Investigation (FBI) as well as the costs incurred by the Bureau of Criminal Apprehension (BCA) to conduct the checks</a:t>
            </a:r>
            <a:r>
              <a:rPr lang="en-US" dirty="0" smtClean="0"/>
              <a:t>.</a:t>
            </a:r>
          </a:p>
          <a:p>
            <a:r>
              <a:rPr lang="en-US" dirty="0" smtClean="0"/>
              <a:t>No fiscal impact.</a:t>
            </a:r>
            <a:endParaRPr lang="en-US" dirty="0"/>
          </a:p>
          <a:p>
            <a:pPr marL="0" indent="0">
              <a:buNone/>
            </a:pPr>
            <a:endParaRPr lang="en-US" b="1" dirty="0" smtClean="0"/>
          </a:p>
          <a:p>
            <a:endParaRPr lang="en-US" dirty="0"/>
          </a:p>
        </p:txBody>
      </p:sp>
      <p:sp>
        <p:nvSpPr>
          <p:cNvPr id="5" name="Date Placeholder 4"/>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p:cNvSpPr>
            <a:spLocks noGrp="1"/>
          </p:cNvSpPr>
          <p:nvPr>
            <p:ph type="ftr" sz="quarter" idx="3"/>
          </p:nvPr>
        </p:nvSpPr>
        <p:spPr/>
        <p:txBody>
          <a:bodyPr/>
          <a:lstStyle/>
          <a:p>
            <a:r>
              <a:rPr lang="en-US" smtClean="0"/>
              <a:t>One Minnesota </a:t>
            </a:r>
            <a:r>
              <a:rPr lang="en-US" smtClean="0">
                <a:solidFill>
                  <a:schemeClr val="accent1"/>
                </a:solidFill>
              </a:rPr>
              <a:t>|</a:t>
            </a:r>
            <a:r>
              <a:rPr lang="en-US" smtClean="0"/>
              <a:t> mn.gov/URL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9034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6B2A5-81F6-493A-8328-0DB7A156ECA6}"/>
              </a:ext>
            </a:extLst>
          </p:cNvPr>
          <p:cNvSpPr>
            <a:spLocks noGrp="1"/>
          </p:cNvSpPr>
          <p:nvPr>
            <p:ph type="dt" sz="half" idx="10"/>
          </p:nvPr>
        </p:nvSpPr>
        <p:spPr/>
        <p:txBody>
          <a:bodyPr/>
          <a:lstStyle/>
          <a:p>
            <a:fld id="{3C48739A-6CEB-40A6-B8CC-C4B9206B359F}" type="datetime1">
              <a:rPr lang="en-US" smtClean="0"/>
              <a:t>2/21/2019</a:t>
            </a:fld>
            <a:endParaRPr lang="en-US" dirty="0"/>
          </a:p>
        </p:txBody>
      </p:sp>
      <p:sp>
        <p:nvSpPr>
          <p:cNvPr id="3" name="Footer Placeholder 2">
            <a:extLst>
              <a:ext uri="{FF2B5EF4-FFF2-40B4-BE49-F238E27FC236}">
                <a16:creationId xmlns:a16="http://schemas.microsoft.com/office/drawing/2014/main" id="{3F5EC0D4-7813-4301-B1A7-0B856DEDE9D7}"/>
              </a:ext>
            </a:extLst>
          </p:cNvPr>
          <p:cNvSpPr>
            <a:spLocks noGrp="1"/>
          </p:cNvSpPr>
          <p:nvPr>
            <p:ph type="ftr" sz="quarter" idx="11"/>
          </p:nvPr>
        </p:nvSpPr>
        <p:spPr/>
        <p:txBody>
          <a:bodyPr/>
          <a:lstStyle/>
          <a:p>
            <a:r>
              <a:rPr lang="en-US" dirty="0"/>
              <a:t>One Minnesota | dps.mn.gov</a:t>
            </a:r>
          </a:p>
        </p:txBody>
      </p:sp>
      <p:sp>
        <p:nvSpPr>
          <p:cNvPr id="4" name="Slide Number Placeholder 3">
            <a:extLst>
              <a:ext uri="{FF2B5EF4-FFF2-40B4-BE49-F238E27FC236}">
                <a16:creationId xmlns:a16="http://schemas.microsoft.com/office/drawing/2014/main" id="{092C3F42-B1F4-452C-A306-DB9BFB43F07C}"/>
              </a:ext>
            </a:extLst>
          </p:cNvPr>
          <p:cNvSpPr>
            <a:spLocks noGrp="1"/>
          </p:cNvSpPr>
          <p:nvPr>
            <p:ph type="sldNum" sz="quarter" idx="12"/>
          </p:nvPr>
        </p:nvSpPr>
        <p:spPr/>
        <p:txBody>
          <a:bodyPr/>
          <a:lstStyle/>
          <a:p>
            <a:fld id="{48F63A3B-78C7-47BE-AE5E-E10140E04643}" type="slidenum">
              <a:rPr lang="en-US" smtClean="0"/>
              <a:pPr/>
              <a:t>26</a:t>
            </a:fld>
            <a:endParaRPr lang="en-US" dirty="0"/>
          </a:p>
        </p:txBody>
      </p:sp>
      <p:sp>
        <p:nvSpPr>
          <p:cNvPr id="5" name="Title 4">
            <a:extLst>
              <a:ext uri="{FF2B5EF4-FFF2-40B4-BE49-F238E27FC236}">
                <a16:creationId xmlns:a16="http://schemas.microsoft.com/office/drawing/2014/main" id="{4A575029-6280-4D99-A3B9-EF0B7308800C}"/>
              </a:ext>
            </a:extLst>
          </p:cNvPr>
          <p:cNvSpPr>
            <a:spLocks noGrp="1"/>
          </p:cNvSpPr>
          <p:nvPr>
            <p:ph type="title"/>
          </p:nvPr>
        </p:nvSpPr>
        <p:spPr>
          <a:xfrm>
            <a:off x="798871" y="2746592"/>
            <a:ext cx="10515600" cy="1325563"/>
          </a:xfrm>
        </p:spPr>
        <p:txBody>
          <a:bodyPr>
            <a:normAutofit/>
          </a:bodyPr>
          <a:lstStyle/>
          <a:p>
            <a:r>
              <a:rPr lang="en-US" sz="7200" dirty="0" smtClean="0"/>
              <a:t>Questions? </a:t>
            </a:r>
            <a:endParaRPr lang="en-US" sz="60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6409F56-E12A-45DC-8F23-E8995176A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821" y="5777381"/>
            <a:ext cx="3946358" cy="518810"/>
          </a:xfrm>
          <a:prstGeom prst="rect">
            <a:avLst/>
          </a:prstGeom>
        </p:spPr>
      </p:pic>
      <p:sp>
        <p:nvSpPr>
          <p:cNvPr id="7" name="TextBox 6"/>
          <p:cNvSpPr txBox="1"/>
          <p:nvPr/>
        </p:nvSpPr>
        <p:spPr>
          <a:xfrm>
            <a:off x="570271" y="4525777"/>
            <a:ext cx="10972800" cy="923330"/>
          </a:xfrm>
          <a:prstGeom prst="rect">
            <a:avLst/>
          </a:prstGeom>
          <a:noFill/>
        </p:spPr>
        <p:txBody>
          <a:bodyPr wrap="square" rtlCol="0">
            <a:spAutoFit/>
          </a:bodyPr>
          <a:lstStyle/>
          <a:p>
            <a:pPr algn="ctr"/>
            <a:r>
              <a:rPr lang="en-US" dirty="0" smtClean="0">
                <a:solidFill>
                  <a:schemeClr val="bg1"/>
                </a:solidFill>
              </a:rPr>
              <a:t>John Harrington, Commissioner</a:t>
            </a:r>
          </a:p>
          <a:p>
            <a:pPr algn="ctr"/>
            <a:r>
              <a:rPr lang="en-US" dirty="0" smtClean="0">
                <a:solidFill>
                  <a:schemeClr val="bg1"/>
                </a:solidFill>
              </a:rPr>
              <a:t>651-201-7174</a:t>
            </a:r>
          </a:p>
          <a:p>
            <a:pPr algn="ctr"/>
            <a:r>
              <a:rPr lang="en-US" dirty="0" smtClean="0">
                <a:solidFill>
                  <a:schemeClr val="bg1"/>
                </a:solidFill>
              </a:rPr>
              <a:t>John.M.Harrington@state.mn.us</a:t>
            </a:r>
            <a:endParaRPr lang="en-US" dirty="0">
              <a:solidFill>
                <a:schemeClr val="bg1"/>
              </a:solidFill>
            </a:endParaRPr>
          </a:p>
        </p:txBody>
      </p:sp>
    </p:spTree>
    <p:extLst>
      <p:ext uri="{BB962C8B-B14F-4D97-AF65-F5344CB8AC3E}">
        <p14:creationId xmlns:p14="http://schemas.microsoft.com/office/powerpoint/2010/main" val="66795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838200" y="244549"/>
            <a:ext cx="10515600" cy="971475"/>
          </a:xfrm>
        </p:spPr>
        <p:txBody>
          <a:bodyPr>
            <a:normAutofit fontScale="90000"/>
          </a:bodyPr>
          <a:lstStyle/>
          <a:p>
            <a:pPr lvl="0">
              <a:lnSpc>
                <a:spcPct val="100000"/>
              </a:lnSpc>
              <a:spcBef>
                <a:spcPts val="0"/>
              </a:spcBef>
            </a:pPr>
            <a:r>
              <a:rPr lang="en-US" dirty="0">
                <a:latin typeface="Tahoma" pitchFamily="34" charset="0"/>
                <a:cs typeface="Tahoma" pitchFamily="34" charset="0"/>
              </a:rPr>
              <a:t>Total DPS Budget Base </a:t>
            </a:r>
            <a:r>
              <a:rPr lang="en-US" dirty="0" smtClean="0">
                <a:latin typeface="Tahoma" pitchFamily="34" charset="0"/>
                <a:cs typeface="Tahoma" pitchFamily="34" charset="0"/>
              </a:rPr>
              <a:t>FY18-19</a:t>
            </a:r>
            <a:r>
              <a:rPr lang="en-US" dirty="0" smtClean="0">
                <a:solidFill>
                  <a:srgbClr val="01305B"/>
                </a:solidFill>
                <a:latin typeface="Tahoma" pitchFamily="34" charset="0"/>
                <a:cs typeface="Tahoma" pitchFamily="34" charset="0"/>
              </a:rPr>
              <a:t/>
            </a:r>
            <a:br>
              <a:rPr lang="en-US" dirty="0" smtClean="0">
                <a:solidFill>
                  <a:srgbClr val="01305B"/>
                </a:solidFill>
                <a:latin typeface="Tahoma" pitchFamily="34" charset="0"/>
                <a:cs typeface="Tahoma" pitchFamily="34" charset="0"/>
              </a:rPr>
            </a:br>
            <a:r>
              <a:rPr lang="en-US" sz="2400" dirty="0" smtClean="0">
                <a:solidFill>
                  <a:srgbClr val="FFFFFF"/>
                </a:solidFill>
                <a:ea typeface="+mn-ea"/>
                <a:cs typeface="+mn-cs"/>
              </a:rPr>
              <a:t>Public </a:t>
            </a:r>
            <a:r>
              <a:rPr lang="en-US" sz="2400" dirty="0">
                <a:solidFill>
                  <a:srgbClr val="FFFFFF"/>
                </a:solidFill>
                <a:ea typeface="+mn-ea"/>
                <a:cs typeface="+mn-cs"/>
              </a:rPr>
              <a:t>Safety </a:t>
            </a:r>
            <a:r>
              <a:rPr lang="en-US" sz="2400" dirty="0" smtClean="0">
                <a:solidFill>
                  <a:srgbClr val="FFFFFF"/>
                </a:solidFill>
                <a:ea typeface="+mn-ea"/>
                <a:cs typeface="+mn-cs"/>
              </a:rPr>
              <a:t>Division</a:t>
            </a:r>
            <a:r>
              <a:rPr lang="en-US" sz="2400" dirty="0">
                <a:solidFill>
                  <a:srgbClr val="FFFFFF"/>
                </a:solidFill>
                <a:ea typeface="+mn-ea"/>
                <a:cs typeface="+mn-cs"/>
              </a:rPr>
              <a:t/>
            </a:r>
            <a:br>
              <a:rPr lang="en-US" sz="24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3</a:t>
            </a:fld>
            <a:endParaRPr lang="en-US" dirty="0"/>
          </a:p>
        </p:txBody>
      </p:sp>
      <p:graphicFrame>
        <p:nvGraphicFramePr>
          <p:cNvPr id="8" name="Chart 7"/>
          <p:cNvGraphicFramePr/>
          <p:nvPr>
            <p:extLst/>
          </p:nvPr>
        </p:nvGraphicFramePr>
        <p:xfrm>
          <a:off x="2062782" y="803871"/>
          <a:ext cx="8066435" cy="55524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781728" y="1835499"/>
            <a:ext cx="3048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13D73"/>
                </a:solidFill>
                <a:effectLst/>
                <a:uLnTx/>
                <a:uFillTx/>
              </a:rPr>
              <a:t>Total all funds = $</a:t>
            </a:r>
            <a:r>
              <a:rPr lang="en-US" sz="2000" b="1" kern="0" dirty="0" smtClean="0">
                <a:solidFill>
                  <a:srgbClr val="013D73"/>
                </a:solidFill>
              </a:rPr>
              <a:t>376,872</a:t>
            </a:r>
            <a:endParaRPr kumimoji="0" lang="en-US" sz="2000" b="1" i="0" u="none" strike="noStrike" kern="0" cap="none" spc="0" normalizeH="0" baseline="0" noProof="0" dirty="0" smtClean="0">
              <a:ln>
                <a:noFill/>
              </a:ln>
              <a:solidFill>
                <a:srgbClr val="013D73"/>
              </a:solidFill>
              <a:effectLst/>
              <a:uLnTx/>
              <a:uFillTx/>
            </a:endParaRPr>
          </a:p>
        </p:txBody>
      </p:sp>
      <p:sp>
        <p:nvSpPr>
          <p:cNvPr id="10" name="TextBox 9"/>
          <p:cNvSpPr txBox="1"/>
          <p:nvPr/>
        </p:nvSpPr>
        <p:spPr>
          <a:xfrm>
            <a:off x="9516316" y="2233506"/>
            <a:ext cx="18374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13D73"/>
                </a:solidFill>
                <a:effectLst/>
                <a:uLnTx/>
                <a:uFillTx/>
              </a:rPr>
              <a:t>(in thousands)</a:t>
            </a:r>
          </a:p>
        </p:txBody>
      </p:sp>
      <p:pic>
        <p:nvPicPr>
          <p:cNvPr id="11" name="Picture 10"/>
          <p:cNvPicPr>
            <a:picLocks noChangeAspect="1"/>
          </p:cNvPicPr>
          <p:nvPr/>
        </p:nvPicPr>
        <p:blipFill>
          <a:blip r:embed="rId4"/>
          <a:stretch>
            <a:fillRect/>
          </a:stretch>
        </p:blipFill>
        <p:spPr>
          <a:xfrm>
            <a:off x="10907609" y="31369"/>
            <a:ext cx="1115665" cy="1115665"/>
          </a:xfrm>
          <a:prstGeom prst="rect">
            <a:avLst/>
          </a:prstGeom>
        </p:spPr>
      </p:pic>
    </p:spTree>
    <p:extLst>
      <p:ext uri="{BB962C8B-B14F-4D97-AF65-F5344CB8AC3E}">
        <p14:creationId xmlns:p14="http://schemas.microsoft.com/office/powerpoint/2010/main" val="2528330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838200" y="244549"/>
            <a:ext cx="10515600" cy="971475"/>
          </a:xfrm>
        </p:spPr>
        <p:txBody>
          <a:bodyPr>
            <a:normAutofit fontScale="90000"/>
          </a:bodyPr>
          <a:lstStyle/>
          <a:p>
            <a:pPr lvl="0">
              <a:lnSpc>
                <a:spcPct val="100000"/>
              </a:lnSpc>
              <a:spcBef>
                <a:spcPts val="0"/>
              </a:spcBef>
            </a:pPr>
            <a:r>
              <a:rPr lang="en-US" dirty="0">
                <a:latin typeface="Tahoma" pitchFamily="34" charset="0"/>
                <a:cs typeface="Tahoma" pitchFamily="34" charset="0"/>
              </a:rPr>
              <a:t>FY18-19 Expenses By Category</a:t>
            </a:r>
            <a:br>
              <a:rPr lang="en-US" dirty="0">
                <a:latin typeface="Tahoma" pitchFamily="34" charset="0"/>
                <a:cs typeface="Tahoma" pitchFamily="34" charset="0"/>
              </a:rPr>
            </a:br>
            <a:r>
              <a:rPr lang="en-US" sz="2400" dirty="0" smtClean="0">
                <a:solidFill>
                  <a:srgbClr val="FFFFFF"/>
                </a:solidFill>
                <a:ea typeface="+mn-ea"/>
                <a:cs typeface="+mn-cs"/>
              </a:rPr>
              <a:t>Public Safety Divisions</a:t>
            </a:r>
            <a:br>
              <a:rPr lang="en-US" sz="2400" dirty="0" smtClean="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solidFill>
                  <a:srgbClr val="000000"/>
                </a:solidFill>
              </a:rPr>
              <a:pPr/>
              <a:t>2/21/2019</a:t>
            </a:fld>
            <a:endParaRPr lang="en-US" dirty="0">
              <a:solidFill>
                <a:srgbClr val="000000"/>
              </a:solidFill>
            </a:endParaRPr>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solidFill>
                  <a:srgbClr val="000000"/>
                </a:solidFill>
              </a:rPr>
              <a:t>One Minnesota </a:t>
            </a:r>
            <a:r>
              <a:rPr lang="en-US" dirty="0" smtClean="0">
                <a:solidFill>
                  <a:srgbClr val="003865"/>
                </a:solidFill>
              </a:rPr>
              <a:t>|</a:t>
            </a:r>
            <a:r>
              <a:rPr lang="en-US" dirty="0">
                <a:solidFill>
                  <a:srgbClr val="000000"/>
                </a:solidFill>
              </a:rPr>
              <a:t>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9" name="TextBox 8"/>
          <p:cNvSpPr txBox="1"/>
          <p:nvPr/>
        </p:nvSpPr>
        <p:spPr>
          <a:xfrm>
            <a:off x="7715693" y="5649595"/>
            <a:ext cx="3048000" cy="400110"/>
          </a:xfrm>
          <a:prstGeom prst="rect">
            <a:avLst/>
          </a:prstGeom>
          <a:noFill/>
        </p:spPr>
        <p:txBody>
          <a:bodyPr wrap="square" rtlCol="0">
            <a:spAutoFit/>
          </a:bodyPr>
          <a:lstStyle/>
          <a:p>
            <a:r>
              <a:rPr lang="en-US" sz="2000" b="1" kern="0" dirty="0" smtClean="0">
                <a:solidFill>
                  <a:srgbClr val="013D73"/>
                </a:solidFill>
              </a:rPr>
              <a:t>Total all funds </a:t>
            </a:r>
            <a:r>
              <a:rPr lang="en-US" sz="2000" b="1" kern="0" dirty="0">
                <a:solidFill>
                  <a:srgbClr val="013D73"/>
                </a:solidFill>
              </a:rPr>
              <a:t>= </a:t>
            </a:r>
            <a:r>
              <a:rPr lang="en-US" sz="2000" b="1" kern="0" dirty="0" smtClean="0">
                <a:solidFill>
                  <a:srgbClr val="013D73"/>
                </a:solidFill>
              </a:rPr>
              <a:t>$376,872</a:t>
            </a:r>
            <a:endParaRPr lang="en-US" sz="2000" b="1" kern="0" dirty="0">
              <a:solidFill>
                <a:srgbClr val="013D73"/>
              </a:solidFill>
            </a:endParaRPr>
          </a:p>
        </p:txBody>
      </p:sp>
      <p:sp>
        <p:nvSpPr>
          <p:cNvPr id="10" name="TextBox 9"/>
          <p:cNvSpPr txBox="1"/>
          <p:nvPr/>
        </p:nvSpPr>
        <p:spPr>
          <a:xfrm>
            <a:off x="8678953" y="6000070"/>
            <a:ext cx="3048000" cy="369332"/>
          </a:xfrm>
          <a:prstGeom prst="rect">
            <a:avLst/>
          </a:prstGeom>
          <a:noFill/>
        </p:spPr>
        <p:txBody>
          <a:bodyPr wrap="square" rtlCol="0">
            <a:spAutoFit/>
          </a:bodyPr>
          <a:lstStyle/>
          <a:p>
            <a:pPr>
              <a:defRPr/>
            </a:pPr>
            <a:r>
              <a:rPr lang="en-US" kern="0" dirty="0" smtClean="0">
                <a:solidFill>
                  <a:srgbClr val="013D73"/>
                </a:solidFill>
              </a:rPr>
              <a:t>(in thousands)</a:t>
            </a:r>
          </a:p>
        </p:txBody>
      </p:sp>
      <p:graphicFrame>
        <p:nvGraphicFramePr>
          <p:cNvPr id="11" name="Chart 10"/>
          <p:cNvGraphicFramePr/>
          <p:nvPr>
            <p:extLst/>
          </p:nvPr>
        </p:nvGraphicFramePr>
        <p:xfrm>
          <a:off x="2032878" y="0"/>
          <a:ext cx="7669421" cy="660845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10896976" y="31370"/>
            <a:ext cx="1115665" cy="1115665"/>
          </a:xfrm>
          <a:prstGeom prst="rect">
            <a:avLst/>
          </a:prstGeom>
        </p:spPr>
      </p:pic>
    </p:spTree>
    <p:extLst>
      <p:ext uri="{BB962C8B-B14F-4D97-AF65-F5344CB8AC3E}">
        <p14:creationId xmlns:p14="http://schemas.microsoft.com/office/powerpoint/2010/main" val="11781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a:xfrm>
            <a:off x="266700" y="3466514"/>
            <a:ext cx="11843784" cy="1295182"/>
          </a:xfrm>
        </p:spPr>
        <p:txBody>
          <a:bodyPr>
            <a:noAutofit/>
          </a:bodyPr>
          <a:lstStyle/>
          <a:p>
            <a:r>
              <a:rPr lang="en-US" sz="4400" dirty="0" smtClean="0">
                <a:solidFill>
                  <a:srgbClr val="01305B"/>
                </a:solidFill>
                <a:latin typeface="Tahoma" pitchFamily="34" charset="0"/>
                <a:cs typeface="Tahoma" pitchFamily="34" charset="0"/>
              </a:rPr>
              <a:t>Emergency Communication </a:t>
            </a:r>
            <a:r>
              <a:rPr lang="en-US" sz="4400" dirty="0">
                <a:solidFill>
                  <a:srgbClr val="01305B"/>
                </a:solidFill>
                <a:latin typeface="Tahoma" pitchFamily="34" charset="0"/>
                <a:cs typeface="Tahoma" pitchFamily="34" charset="0"/>
              </a:rPr>
              <a:t>Networks</a:t>
            </a:r>
            <a:endParaRPr lang="en-US" sz="4400"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solidFill>
                  <a:srgbClr val="000000"/>
                </a:solidFill>
              </a:rPr>
              <a:t>One Minnesota </a:t>
            </a:r>
            <a:r>
              <a:rPr lang="en-US" dirty="0">
                <a:solidFill>
                  <a:srgbClr val="003865"/>
                </a:solidFill>
              </a:rPr>
              <a:t>|</a:t>
            </a:r>
            <a:r>
              <a:rPr lang="en-US" dirty="0">
                <a:solidFill>
                  <a:srgbClr val="000000"/>
                </a:solidFill>
              </a:rPr>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cs typeface="Tahoma" pitchFamily="34" charset="0"/>
              </a:rPr>
              <a:t>Minnesota Department of Public Safety</a:t>
            </a:r>
          </a:p>
        </p:txBody>
      </p:sp>
    </p:spTree>
    <p:extLst>
      <p:ext uri="{BB962C8B-B14F-4D97-AF65-F5344CB8AC3E}">
        <p14:creationId xmlns:p14="http://schemas.microsoft.com/office/powerpoint/2010/main" val="63479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Emergency Communication Networks</a:t>
            </a:r>
            <a:br>
              <a:rPr lang="en-US" dirty="0">
                <a:latin typeface="Tahoma" pitchFamily="34" charset="0"/>
                <a:cs typeface="Tahoma" pitchFamily="34" charset="0"/>
              </a:rPr>
            </a:br>
            <a:r>
              <a:rPr lang="en-US" sz="2200" dirty="0" smtClean="0">
                <a:solidFill>
                  <a:srgbClr val="FFFFFF"/>
                </a:solidFill>
                <a:ea typeface="+mn-ea"/>
                <a:cs typeface="+mn-cs"/>
              </a:rPr>
              <a:t>Minnesota </a:t>
            </a:r>
            <a:r>
              <a:rPr lang="en-US" sz="2200" dirty="0">
                <a:solidFill>
                  <a:srgbClr val="FFFFFF"/>
                </a:solidFill>
                <a:ea typeface="+mn-ea"/>
                <a:cs typeface="+mn-cs"/>
              </a:rPr>
              <a:t>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9" name="Picture 3" descr="H:\Logos\ECN\ECN-Logo-(clr).png"/>
          <p:cNvPicPr>
            <a:picLocks noChangeAspect="1" noChangeArrowheads="1"/>
          </p:cNvPicPr>
          <p:nvPr/>
        </p:nvPicPr>
        <p:blipFill>
          <a:blip r:embed="rId3" cstate="screen"/>
          <a:srcRect/>
          <a:stretch>
            <a:fillRect/>
          </a:stretch>
        </p:blipFill>
        <p:spPr bwMode="auto">
          <a:xfrm>
            <a:off x="10799135" y="167215"/>
            <a:ext cx="1295400" cy="881591"/>
          </a:xfrm>
          <a:prstGeom prst="rect">
            <a:avLst/>
          </a:prstGeom>
          <a:noFill/>
        </p:spPr>
      </p:pic>
      <p:sp>
        <p:nvSpPr>
          <p:cNvPr id="11" name="Content Placeholder 2"/>
          <p:cNvSpPr txBox="1">
            <a:spLocks/>
          </p:cNvSpPr>
          <p:nvPr/>
        </p:nvSpPr>
        <p:spPr>
          <a:xfrm>
            <a:off x="1977657" y="1585911"/>
            <a:ext cx="9877646"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indent="-228600">
              <a:spcBef>
                <a:spcPts val="600"/>
              </a:spcBef>
              <a:tabLst>
                <a:tab pos="228600" algn="l"/>
              </a:tabLst>
              <a:defRPr/>
            </a:pPr>
            <a:endParaRPr lang="en-US" sz="2400" b="1" dirty="0">
              <a:solidFill>
                <a:srgbClr val="003865"/>
              </a:solidFill>
              <a:ea typeface="Tahoma" panose="020B0604030504040204" pitchFamily="34" charset="0"/>
            </a:endParaRPr>
          </a:p>
          <a:p>
            <a:pPr marL="114300" lvl="0" indent="0">
              <a:spcBef>
                <a:spcPts val="600"/>
              </a:spcBef>
              <a:buNone/>
              <a:tabLst>
                <a:tab pos="228600" algn="l"/>
              </a:tabLst>
              <a:defRPr/>
            </a:pPr>
            <a:r>
              <a:rPr lang="en-US" sz="2400" b="1" dirty="0">
                <a:solidFill>
                  <a:srgbClr val="003865"/>
                </a:solidFill>
                <a:ea typeface="Tahoma" panose="020B0604030504040204" pitchFamily="34" charset="0"/>
              </a:rPr>
              <a:t>ECN receives no funding from the General Fund, but collects a .95 cent monthly fee assessed upon all wired, wireless, prepaid wireless and </a:t>
            </a:r>
            <a:r>
              <a:rPr lang="en-US" sz="2400" b="1" dirty="0" smtClean="0">
                <a:solidFill>
                  <a:srgbClr val="003865"/>
                </a:solidFill>
                <a:ea typeface="Tahoma" panose="020B0604030504040204" pitchFamily="34" charset="0"/>
              </a:rPr>
              <a:t>packet-based telecommunications services </a:t>
            </a:r>
            <a:r>
              <a:rPr lang="en-US" sz="2400" b="1" dirty="0">
                <a:solidFill>
                  <a:srgbClr val="003865"/>
                </a:solidFill>
                <a:ea typeface="Tahoma" panose="020B0604030504040204" pitchFamily="34" charset="0"/>
              </a:rPr>
              <a:t>capable of accessing 911 in MN.</a:t>
            </a:r>
          </a:p>
          <a:p>
            <a:pPr lvl="0" indent="-228600">
              <a:spcBef>
                <a:spcPts val="600"/>
              </a:spcBef>
              <a:tabLst>
                <a:tab pos="228600" algn="l"/>
              </a:tabLst>
              <a:defRPr/>
            </a:pPr>
            <a:endParaRPr lang="en-US" sz="2400" b="1" dirty="0">
              <a:solidFill>
                <a:srgbClr val="003865"/>
              </a:solidFill>
              <a:ea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rgbClr val="003865"/>
              </a:solidFill>
              <a:effectLst/>
              <a:uLnTx/>
              <a:uFillTx/>
              <a:latin typeface="Tahoma" pitchFamily="34" charset="0"/>
              <a:ea typeface="+mn-ea"/>
              <a:cs typeface="Tahoma" pitchFamily="34" charset="0"/>
            </a:endParaRPr>
          </a:p>
          <a:p>
            <a:pPr marL="0" indent="0">
              <a:buNone/>
              <a:defRPr/>
            </a:pPr>
            <a:r>
              <a:rPr lang="en-US" sz="2400" b="1" dirty="0">
                <a:solidFill>
                  <a:srgbClr val="003865"/>
                </a:solidFill>
                <a:ea typeface="Tahoma" panose="020B0604030504040204" pitchFamily="34" charset="0"/>
              </a:rPr>
              <a:t>ECN receives an annual appropriation of $77.2 million from the 911 Emergency Services Account of the Special Revenue Fund</a:t>
            </a:r>
            <a:r>
              <a:rPr lang="en-US" sz="2400" b="1" dirty="0" smtClean="0">
                <a:solidFill>
                  <a:srgbClr val="003865"/>
                </a:solidFill>
                <a:ea typeface="Tahoma" panose="020B0604030504040204" pitchFamily="34" charset="0"/>
              </a:rPr>
              <a:t>.</a:t>
            </a:r>
            <a:endParaRPr lang="en-US" sz="2400" b="1" dirty="0">
              <a:solidFill>
                <a:srgbClr val="003865"/>
              </a:solidFill>
              <a:ea typeface="Tahoma" panose="020B0604030504040204" pitchFamily="34" charset="0"/>
            </a:endParaRPr>
          </a:p>
        </p:txBody>
      </p:sp>
      <p:pic>
        <p:nvPicPr>
          <p:cNvPr id="15" name="Picture 2"/>
          <p:cNvPicPr>
            <a:picLocks noChangeAspect="1" noChangeArrowheads="1"/>
          </p:cNvPicPr>
          <p:nvPr/>
        </p:nvPicPr>
        <p:blipFill>
          <a:blip r:embed="rId4" cstate="screen"/>
          <a:srcRect/>
          <a:stretch>
            <a:fillRect/>
          </a:stretch>
        </p:blipFill>
        <p:spPr bwMode="auto">
          <a:xfrm>
            <a:off x="0" y="1325880"/>
            <a:ext cx="1475232" cy="5532120"/>
          </a:xfrm>
          <a:prstGeom prst="rect">
            <a:avLst/>
          </a:prstGeom>
          <a:noFill/>
          <a:ln w="9525">
            <a:noFill/>
            <a:miter lim="800000"/>
            <a:headEnd/>
            <a:tailEnd/>
          </a:ln>
          <a:effectLst/>
        </p:spPr>
      </p:pic>
    </p:spTree>
    <p:extLst>
      <p:ext uri="{BB962C8B-B14F-4D97-AF65-F5344CB8AC3E}">
        <p14:creationId xmlns:p14="http://schemas.microsoft.com/office/powerpoint/2010/main" val="10903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a:xfrm>
            <a:off x="0" y="212651"/>
            <a:ext cx="12191999" cy="907680"/>
          </a:xfrm>
        </p:spPr>
        <p:txBody>
          <a:bodyPr>
            <a:normAutofit/>
          </a:bodyPr>
          <a:lstStyle/>
          <a:p>
            <a:pPr lvl="0" algn="ctr">
              <a:lnSpc>
                <a:spcPct val="100000"/>
              </a:lnSpc>
              <a:spcBef>
                <a:spcPts val="0"/>
              </a:spcBef>
            </a:pPr>
            <a:r>
              <a:rPr lang="en-US" sz="4000" dirty="0" smtClean="0">
                <a:solidFill>
                  <a:srgbClr val="FFFFFF"/>
                </a:solidFill>
                <a:ea typeface="+mn-ea"/>
                <a:cs typeface="+mn-cs"/>
              </a:rPr>
              <a:t>DPS Technology Needs</a:t>
            </a: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9" name="Content Placeholder 2"/>
          <p:cNvSpPr txBox="1">
            <a:spLocks/>
          </p:cNvSpPr>
          <p:nvPr/>
        </p:nvSpPr>
        <p:spPr>
          <a:xfrm>
            <a:off x="287079" y="1552353"/>
            <a:ext cx="11904921" cy="48039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003865"/>
                </a:solidFill>
              </a:rPr>
              <a:t>2019 Governor’s Budget Recommendation: </a:t>
            </a:r>
          </a:p>
          <a:p>
            <a:pPr marL="0" indent="0">
              <a:buNone/>
            </a:pPr>
            <a:endParaRPr lang="en-US" sz="2400" b="1" dirty="0" smtClean="0">
              <a:solidFill>
                <a:srgbClr val="003865"/>
              </a:solidFill>
            </a:endParaRPr>
          </a:p>
          <a:p>
            <a:pPr marL="0" indent="0">
              <a:buNone/>
            </a:pPr>
            <a:r>
              <a:rPr lang="en-US" sz="2400" b="1" dirty="0" smtClean="0">
                <a:solidFill>
                  <a:srgbClr val="003865"/>
                </a:solidFill>
              </a:rPr>
              <a:t>Increase DPS </a:t>
            </a:r>
            <a:r>
              <a:rPr lang="en-US" sz="2400" b="1" dirty="0">
                <a:solidFill>
                  <a:srgbClr val="003865"/>
                </a:solidFill>
              </a:rPr>
              <a:t>core technology services </a:t>
            </a:r>
            <a:r>
              <a:rPr lang="en-US" sz="2400" b="1" dirty="0" smtClean="0">
                <a:solidFill>
                  <a:srgbClr val="003865"/>
                </a:solidFill>
              </a:rPr>
              <a:t>from </a:t>
            </a:r>
            <a:r>
              <a:rPr lang="en-US" sz="2400" b="1" dirty="0">
                <a:solidFill>
                  <a:srgbClr val="003865"/>
                </a:solidFill>
              </a:rPr>
              <a:t>the general fund, special revenue fund, and 911 emergency </a:t>
            </a:r>
            <a:r>
              <a:rPr lang="en-US" sz="2400" b="1" dirty="0" smtClean="0">
                <a:solidFill>
                  <a:srgbClr val="003865"/>
                </a:solidFill>
              </a:rPr>
              <a:t>fund.</a:t>
            </a:r>
          </a:p>
          <a:p>
            <a:pPr marL="457200" lvl="1" indent="0">
              <a:spcBef>
                <a:spcPts val="0"/>
              </a:spcBef>
              <a:buNone/>
            </a:pPr>
            <a:r>
              <a:rPr lang="en-US" sz="1000" dirty="0" smtClean="0">
                <a:solidFill>
                  <a:srgbClr val="003865"/>
                </a:solidFill>
                <a:latin typeface="Calibri"/>
                <a:cs typeface="+mn-cs"/>
              </a:rPr>
              <a:t> </a:t>
            </a:r>
            <a:endParaRPr lang="en-US" sz="1000" dirty="0">
              <a:solidFill>
                <a:srgbClr val="003865"/>
              </a:solidFill>
              <a:latin typeface="Calibri"/>
              <a:cs typeface="+mn-cs"/>
            </a:endParaRPr>
          </a:p>
          <a:p>
            <a:pPr marL="57150" indent="0">
              <a:buNone/>
            </a:pPr>
            <a:r>
              <a:rPr lang="en-US" sz="2400" b="1" dirty="0" smtClean="0">
                <a:solidFill>
                  <a:srgbClr val="003865"/>
                </a:solidFill>
              </a:rPr>
              <a:t>Purpose:</a:t>
            </a:r>
            <a:endParaRPr lang="en-US" sz="2400" b="1" dirty="0">
              <a:solidFill>
                <a:srgbClr val="003865"/>
              </a:solidFill>
            </a:endParaRPr>
          </a:p>
          <a:p>
            <a:pPr lvl="1"/>
            <a:r>
              <a:rPr lang="en-US" sz="2000" dirty="0" smtClean="0">
                <a:solidFill>
                  <a:srgbClr val="003865"/>
                </a:solidFill>
              </a:rPr>
              <a:t>To </a:t>
            </a:r>
            <a:r>
              <a:rPr lang="en-US" sz="2000" dirty="0">
                <a:solidFill>
                  <a:srgbClr val="003865"/>
                </a:solidFill>
              </a:rPr>
              <a:t>support existing hardware, software, and MNIT staffing costs for </a:t>
            </a:r>
            <a:r>
              <a:rPr lang="en-US" sz="2000" dirty="0" smtClean="0">
                <a:solidFill>
                  <a:srgbClr val="003865"/>
                </a:solidFill>
              </a:rPr>
              <a:t>DPS public </a:t>
            </a:r>
            <a:r>
              <a:rPr lang="en-US" sz="2000" dirty="0">
                <a:solidFill>
                  <a:srgbClr val="003865"/>
                </a:solidFill>
              </a:rPr>
              <a:t>safety divisions. </a:t>
            </a:r>
            <a:endParaRPr lang="en-US" sz="2000" dirty="0" smtClean="0">
              <a:solidFill>
                <a:srgbClr val="003865"/>
              </a:solidFill>
            </a:endParaRPr>
          </a:p>
          <a:p>
            <a:pPr lvl="1"/>
            <a:r>
              <a:rPr lang="en-US" sz="2000" dirty="0" smtClean="0">
                <a:solidFill>
                  <a:srgbClr val="003865"/>
                </a:solidFill>
              </a:rPr>
              <a:t>This </a:t>
            </a:r>
            <a:r>
              <a:rPr lang="en-US" sz="2000" dirty="0">
                <a:solidFill>
                  <a:srgbClr val="003865"/>
                </a:solidFill>
              </a:rPr>
              <a:t>funding is to address </a:t>
            </a:r>
            <a:r>
              <a:rPr lang="en-US" sz="2000" dirty="0" smtClean="0">
                <a:solidFill>
                  <a:srgbClr val="003865"/>
                </a:solidFill>
              </a:rPr>
              <a:t>needs that </a:t>
            </a:r>
            <a:r>
              <a:rPr lang="en-US" sz="2000" dirty="0">
                <a:solidFill>
                  <a:srgbClr val="003865"/>
                </a:solidFill>
              </a:rPr>
              <a:t>are not currently accounted for in the department’s base technology budget, in addition to increased workstation replacement, support, and 24/7 help desk support </a:t>
            </a:r>
            <a:r>
              <a:rPr lang="en-US" sz="2000" dirty="0" smtClean="0">
                <a:solidFill>
                  <a:srgbClr val="003865"/>
                </a:solidFill>
              </a:rPr>
              <a:t>costs.</a:t>
            </a:r>
          </a:p>
          <a:p>
            <a:pPr lvl="1"/>
            <a:endParaRPr lang="en-US" sz="2000" dirty="0">
              <a:solidFill>
                <a:srgbClr val="003865"/>
              </a:solidFill>
            </a:endParaRPr>
          </a:p>
          <a:p>
            <a:pPr marL="457200" lvl="1" indent="0" algn="ctr">
              <a:buNone/>
            </a:pPr>
            <a:r>
              <a:rPr lang="en-US" sz="2000" b="1" dirty="0" smtClean="0">
                <a:solidFill>
                  <a:srgbClr val="003865"/>
                </a:solidFill>
              </a:rPr>
              <a:t>$1.53M General Fund FY20/21 : Ongoing</a:t>
            </a:r>
          </a:p>
          <a:p>
            <a:pPr marL="457200" lvl="1" indent="0" algn="ctr">
              <a:buNone/>
            </a:pPr>
            <a:r>
              <a:rPr lang="en-US" sz="2000" b="1" dirty="0" smtClean="0">
                <a:solidFill>
                  <a:srgbClr val="003865"/>
                </a:solidFill>
              </a:rPr>
              <a:t>$190,000 Special Revenue Fund FY20/21 : Ongoing</a:t>
            </a:r>
          </a:p>
          <a:p>
            <a:pPr marL="457200" lvl="1" indent="0" algn="ctr">
              <a:buNone/>
            </a:pPr>
            <a:r>
              <a:rPr lang="en-US" sz="2000" b="1" dirty="0" smtClean="0">
                <a:solidFill>
                  <a:srgbClr val="003865"/>
                </a:solidFill>
              </a:rPr>
              <a:t>$395,000 911 Emergency Fund FY20/21 : Ongoing</a:t>
            </a:r>
          </a:p>
          <a:p>
            <a:pPr lvl="1"/>
            <a:endParaRPr lang="en-US" sz="2000" dirty="0">
              <a:solidFill>
                <a:srgbClr val="FFFFFF"/>
              </a:solidFill>
            </a:endParaRPr>
          </a:p>
        </p:txBody>
      </p:sp>
    </p:spTree>
    <p:extLst>
      <p:ext uri="{BB962C8B-B14F-4D97-AF65-F5344CB8AC3E}">
        <p14:creationId xmlns:p14="http://schemas.microsoft.com/office/powerpoint/2010/main" val="3137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D059-F862-4725-BABA-F3E9E0CC07A7}"/>
              </a:ext>
            </a:extLst>
          </p:cNvPr>
          <p:cNvSpPr>
            <a:spLocks noGrp="1"/>
          </p:cNvSpPr>
          <p:nvPr>
            <p:ph type="ctrTitle"/>
          </p:nvPr>
        </p:nvSpPr>
        <p:spPr/>
        <p:txBody>
          <a:bodyPr>
            <a:normAutofit fontScale="90000"/>
          </a:bodyPr>
          <a:lstStyle/>
          <a:p>
            <a:r>
              <a:rPr lang="en-US" sz="5500" dirty="0">
                <a:solidFill>
                  <a:srgbClr val="01305B"/>
                </a:solidFill>
                <a:latin typeface="Tahoma" pitchFamily="34" charset="0"/>
                <a:cs typeface="Tahoma" pitchFamily="34" charset="0"/>
              </a:rPr>
              <a:t>Alcohol and Gambling Enforcement</a:t>
            </a:r>
            <a:endParaRPr lang="en-US" dirty="0"/>
          </a:p>
        </p:txBody>
      </p:sp>
      <p:sp>
        <p:nvSpPr>
          <p:cNvPr id="3" name="Footer Placeholder 2">
            <a:extLst>
              <a:ext uri="{FF2B5EF4-FFF2-40B4-BE49-F238E27FC236}">
                <a16:creationId xmlns:a16="http://schemas.microsoft.com/office/drawing/2014/main" id="{0FC7DB80-1E5A-4A0F-B628-9A01530AFF1C}"/>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4" name="TextBox 3"/>
          <p:cNvSpPr txBox="1"/>
          <p:nvPr/>
        </p:nvSpPr>
        <p:spPr>
          <a:xfrm>
            <a:off x="374093" y="5132170"/>
            <a:ext cx="7238818" cy="523220"/>
          </a:xfrm>
          <a:prstGeom prst="rect">
            <a:avLst/>
          </a:prstGeom>
          <a:solidFill>
            <a:schemeClr val="bg1"/>
          </a:solidFill>
        </p:spPr>
        <p:txBody>
          <a:bodyPr wrap="square" rtlCol="0">
            <a:spAutoFit/>
          </a:bodyPr>
          <a:lstStyle/>
          <a:p>
            <a:r>
              <a:rPr lang="en-US" sz="2800" dirty="0">
                <a:solidFill>
                  <a:srgbClr val="01305B"/>
                </a:solidFill>
                <a:latin typeface="Tahoma" pitchFamily="34" charset="0"/>
                <a:ea typeface="+mj-ea"/>
                <a:cs typeface="Tahoma" pitchFamily="34" charset="0"/>
              </a:rPr>
              <a:t>Minnesota Department of Public Safety</a:t>
            </a:r>
          </a:p>
        </p:txBody>
      </p:sp>
    </p:spTree>
    <p:extLst>
      <p:ext uri="{BB962C8B-B14F-4D97-AF65-F5344CB8AC3E}">
        <p14:creationId xmlns:p14="http://schemas.microsoft.com/office/powerpoint/2010/main" val="98278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16C-39BE-42C4-98CA-97BB90AD6B76}"/>
              </a:ext>
            </a:extLst>
          </p:cNvPr>
          <p:cNvSpPr>
            <a:spLocks noGrp="1"/>
          </p:cNvSpPr>
          <p:nvPr>
            <p:ph type="title"/>
          </p:nvPr>
        </p:nvSpPr>
        <p:spPr/>
        <p:txBody>
          <a:bodyPr>
            <a:normAutofit fontScale="90000"/>
          </a:bodyPr>
          <a:lstStyle/>
          <a:p>
            <a:pPr lvl="0">
              <a:lnSpc>
                <a:spcPct val="100000"/>
              </a:lnSpc>
              <a:spcBef>
                <a:spcPts val="0"/>
              </a:spcBef>
            </a:pPr>
            <a:r>
              <a:rPr lang="en-US" dirty="0">
                <a:latin typeface="Tahoma" pitchFamily="34" charset="0"/>
                <a:cs typeface="Tahoma" pitchFamily="34" charset="0"/>
              </a:rPr>
              <a:t>Alcohol and Gambling Enforcement</a:t>
            </a:r>
            <a:br>
              <a:rPr lang="en-US" dirty="0">
                <a:latin typeface="Tahoma" pitchFamily="34" charset="0"/>
                <a:cs typeface="Tahoma" pitchFamily="34" charset="0"/>
              </a:rPr>
            </a:br>
            <a:r>
              <a:rPr lang="en-US" sz="2200" dirty="0">
                <a:solidFill>
                  <a:srgbClr val="FFFFFF"/>
                </a:solidFill>
                <a:ea typeface="+mn-ea"/>
                <a:cs typeface="+mn-cs"/>
              </a:rPr>
              <a:t>Minnesota Department of Public Safety</a:t>
            </a:r>
            <a:r>
              <a:rPr lang="en-US" sz="1500" dirty="0">
                <a:solidFill>
                  <a:srgbClr val="FFFFFF"/>
                </a:solidFill>
                <a:ea typeface="+mn-ea"/>
                <a:cs typeface="+mn-cs"/>
              </a:rPr>
              <a:t/>
            </a:r>
            <a:br>
              <a:rPr lang="en-US" sz="1500" dirty="0">
                <a:solidFill>
                  <a:srgbClr val="FFFFFF"/>
                </a:solidFill>
                <a:ea typeface="+mn-ea"/>
                <a:cs typeface="+mn-cs"/>
              </a:rPr>
            </a:br>
            <a:endParaRPr lang="en-US" dirty="0"/>
          </a:p>
        </p:txBody>
      </p:sp>
      <p:sp>
        <p:nvSpPr>
          <p:cNvPr id="5" name="Date Placeholder 4">
            <a:extLst>
              <a:ext uri="{FF2B5EF4-FFF2-40B4-BE49-F238E27FC236}">
                <a16:creationId xmlns:a16="http://schemas.microsoft.com/office/drawing/2014/main" id="{7BEBBB5C-F933-4980-AE2D-37142B88A23F}"/>
              </a:ext>
            </a:extLst>
          </p:cNvPr>
          <p:cNvSpPr>
            <a:spLocks noGrp="1"/>
          </p:cNvSpPr>
          <p:nvPr>
            <p:ph type="dt" sz="half" idx="10"/>
          </p:nvPr>
        </p:nvSpPr>
        <p:spPr/>
        <p:txBody>
          <a:bodyPr/>
          <a:lstStyle/>
          <a:p>
            <a:fld id="{90565EBE-5451-4251-A681-4941740E7E47}" type="datetime1">
              <a:rPr lang="en-US" smtClean="0"/>
              <a:t>2/21/2019</a:t>
            </a:fld>
            <a:endParaRPr lang="en-US" dirty="0"/>
          </a:p>
        </p:txBody>
      </p:sp>
      <p:sp>
        <p:nvSpPr>
          <p:cNvPr id="6" name="Footer Placeholder 5">
            <a:extLst>
              <a:ext uri="{FF2B5EF4-FFF2-40B4-BE49-F238E27FC236}">
                <a16:creationId xmlns:a16="http://schemas.microsoft.com/office/drawing/2014/main" id="{F3A33F3B-C5D3-4E37-9C1F-7E2B18DB37D5}"/>
              </a:ext>
            </a:extLst>
          </p:cNvPr>
          <p:cNvSpPr>
            <a:spLocks noGrp="1"/>
          </p:cNvSpPr>
          <p:nvPr>
            <p:ph type="ftr" sz="quarter" idx="3"/>
          </p:nvPr>
        </p:nvSpPr>
        <p:spPr/>
        <p:txBody>
          <a:bodyPr/>
          <a:lstStyle/>
          <a:p>
            <a:r>
              <a:rPr lang="en-US" dirty="0"/>
              <a:t>One Minnesota </a:t>
            </a:r>
            <a:r>
              <a:rPr lang="en-US" dirty="0">
                <a:solidFill>
                  <a:schemeClr val="accent1"/>
                </a:solidFill>
              </a:rPr>
              <a:t>|</a:t>
            </a:r>
            <a:r>
              <a:rPr lang="en-US" dirty="0"/>
              <a:t> dps.mn.gov</a:t>
            </a:r>
          </a:p>
        </p:txBody>
      </p:sp>
      <p:sp>
        <p:nvSpPr>
          <p:cNvPr id="7" name="Slide Number Placeholder 6">
            <a:extLst>
              <a:ext uri="{FF2B5EF4-FFF2-40B4-BE49-F238E27FC236}">
                <a16:creationId xmlns:a16="http://schemas.microsoft.com/office/drawing/2014/main" id="{5DA56C41-64D2-40B3-B31F-05DA9B44015E}"/>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8" name="Picture 3"/>
          <p:cNvPicPr>
            <a:picLocks noChangeAspect="1" noChangeArrowheads="1"/>
          </p:cNvPicPr>
          <p:nvPr/>
        </p:nvPicPr>
        <p:blipFill>
          <a:blip r:embed="rId3" cstate="screen"/>
          <a:srcRect/>
          <a:stretch>
            <a:fillRect/>
          </a:stretch>
        </p:blipFill>
        <p:spPr bwMode="auto">
          <a:xfrm>
            <a:off x="9525000" y="102128"/>
            <a:ext cx="1828800" cy="1011766"/>
          </a:xfrm>
          <a:prstGeom prst="rect">
            <a:avLst/>
          </a:prstGeom>
          <a:noFill/>
          <a:ln w="9525">
            <a:noFill/>
            <a:miter lim="800000"/>
            <a:headEnd/>
            <a:tailEnd/>
          </a:ln>
          <a:effectLst/>
        </p:spPr>
      </p:pic>
      <p:sp>
        <p:nvSpPr>
          <p:cNvPr id="11" name="Content Placeholder 2"/>
          <p:cNvSpPr>
            <a:spLocks noGrp="1"/>
          </p:cNvSpPr>
          <p:nvPr>
            <p:ph idx="1"/>
          </p:nvPr>
        </p:nvSpPr>
        <p:spPr>
          <a:xfrm>
            <a:off x="2679405" y="1392865"/>
            <a:ext cx="9314121" cy="4963484"/>
          </a:xfrm>
        </p:spPr>
        <p:txBody>
          <a:bodyPr>
            <a:noAutofit/>
          </a:bodyPr>
          <a:lstStyle/>
          <a:p>
            <a:pPr marL="0" indent="0">
              <a:buNone/>
              <a:defRPr/>
            </a:pPr>
            <a:r>
              <a:rPr lang="en-US" sz="2800" b="1" dirty="0" smtClean="0">
                <a:solidFill>
                  <a:srgbClr val="003865"/>
                </a:solidFill>
                <a:latin typeface="Tahoma" panose="020B0604030504040204" pitchFamily="34" charset="0"/>
                <a:ea typeface="Tahoma" panose="020B0604030504040204" pitchFamily="34" charset="0"/>
                <a:cs typeface="Tahoma" panose="020B0604030504040204" pitchFamily="34" charset="0"/>
              </a:rPr>
              <a:t>AGED </a:t>
            </a:r>
            <a:r>
              <a:rPr lang="en-US" sz="2800" b="1" dirty="0">
                <a:solidFill>
                  <a:srgbClr val="003865"/>
                </a:solidFill>
                <a:latin typeface="Tahoma" panose="020B0604030504040204" pitchFamily="34" charset="0"/>
                <a:ea typeface="Tahoma" panose="020B0604030504040204" pitchFamily="34" charset="0"/>
                <a:cs typeface="Tahoma" panose="020B0604030504040204" pitchFamily="34" charset="0"/>
              </a:rPr>
              <a:t>receives an annual appropriation of $2.74 million</a:t>
            </a:r>
          </a:p>
          <a:p>
            <a:pPr marL="0" indent="0">
              <a:buNone/>
              <a:defRPr/>
            </a:pPr>
            <a:r>
              <a:rPr lang="en-US" sz="2800" b="1" dirty="0" smtClean="0">
                <a:solidFill>
                  <a:srgbClr val="003865"/>
                </a:solidFill>
                <a:latin typeface="Tahoma" panose="020B0604030504040204" pitchFamily="34" charset="0"/>
                <a:ea typeface="Tahoma" panose="020B0604030504040204" pitchFamily="34" charset="0"/>
                <a:cs typeface="Tahoma" panose="020B0604030504040204" pitchFamily="34" charset="0"/>
              </a:rPr>
              <a:t>AGED </a:t>
            </a:r>
            <a:r>
              <a:rPr lang="en-US" sz="2800" b="1" dirty="0">
                <a:solidFill>
                  <a:srgbClr val="003865"/>
                </a:solidFill>
                <a:latin typeface="Tahoma" panose="020B0604030504040204" pitchFamily="34" charset="0"/>
                <a:ea typeface="Tahoma" panose="020B0604030504040204" pitchFamily="34" charset="0"/>
                <a:cs typeface="Tahoma" panose="020B0604030504040204" pitchFamily="34" charset="0"/>
              </a:rPr>
              <a:t>collects $1.24 million per year in special revenue, of which $500,000 in receipts are transferred to the General Fund each year.  The Gambling Control Board also transfers $70,000 to AGED each year</a:t>
            </a:r>
            <a:r>
              <a:rPr lang="en-US" sz="2800" b="1" dirty="0" smtClean="0">
                <a:solidFill>
                  <a:srgbClr val="003865"/>
                </a:solidFill>
                <a:latin typeface="Tahoma" panose="020B0604030504040204" pitchFamily="34" charset="0"/>
                <a:ea typeface="Tahoma" panose="020B0604030504040204" pitchFamily="34" charset="0"/>
                <a:cs typeface="Tahoma" panose="020B0604030504040204" pitchFamily="34" charset="0"/>
              </a:rPr>
              <a:t>.</a:t>
            </a:r>
          </a:p>
          <a:p>
            <a:pPr lvl="1">
              <a:spcBef>
                <a:spcPts val="600"/>
              </a:spcBef>
              <a:spcAft>
                <a:spcPts val="600"/>
              </a:spcAft>
              <a:defRPr/>
            </a:pPr>
            <a:r>
              <a:rPr lang="en-US" sz="2400" kern="0" dirty="0">
                <a:solidFill>
                  <a:srgbClr val="003865"/>
                </a:solidFill>
                <a:latin typeface="Tahoma" panose="020B0604030504040204" pitchFamily="34" charset="0"/>
                <a:ea typeface="Tahoma" panose="020B0604030504040204" pitchFamily="34" charset="0"/>
                <a:cs typeface="Tahoma" panose="020B0604030504040204" pitchFamily="34" charset="0"/>
              </a:rPr>
              <a:t>2019 Budget Policy Request: Align </a:t>
            </a:r>
            <a:r>
              <a:rPr lang="en-US" sz="2400" kern="0" dirty="0" err="1">
                <a:solidFill>
                  <a:srgbClr val="003865"/>
                </a:solidFill>
                <a:latin typeface="Tahoma" panose="020B0604030504040204" pitchFamily="34" charset="0"/>
                <a:ea typeface="Tahoma" panose="020B0604030504040204" pitchFamily="34" charset="0"/>
                <a:cs typeface="Tahoma" panose="020B0604030504040204" pitchFamily="34" charset="0"/>
              </a:rPr>
              <a:t>microdistillery</a:t>
            </a:r>
            <a:r>
              <a:rPr lang="en-US" sz="2400" kern="0" dirty="0">
                <a:solidFill>
                  <a:srgbClr val="003865"/>
                </a:solidFill>
                <a:latin typeface="Tahoma" panose="020B0604030504040204" pitchFamily="34" charset="0"/>
                <a:ea typeface="Tahoma" panose="020B0604030504040204" pitchFamily="34" charset="0"/>
                <a:cs typeface="Tahoma" panose="020B0604030504040204" pitchFamily="34" charset="0"/>
              </a:rPr>
              <a:t> </a:t>
            </a:r>
            <a:r>
              <a:rPr lang="en-US" sz="2400"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statute with all other </a:t>
            </a:r>
            <a:r>
              <a:rPr lang="en-US" sz="2400"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alcohol licenses that AGED approve.</a:t>
            </a:r>
            <a:endParaRPr lang="en-US" sz="2400" kern="0" dirty="0" smtClean="0">
              <a:solidFill>
                <a:srgbClr val="003865"/>
              </a:solidFill>
              <a:latin typeface="Tahoma" panose="020B0604030504040204" pitchFamily="34" charset="0"/>
              <a:ea typeface="Tahoma" panose="020B0604030504040204" pitchFamily="34" charset="0"/>
              <a:cs typeface="Tahoma" panose="020B0604030504040204" pitchFamily="34" charset="0"/>
            </a:endParaRPr>
          </a:p>
          <a:p>
            <a:pPr lvl="1">
              <a:spcBef>
                <a:spcPts val="600"/>
              </a:spcBef>
              <a:spcAft>
                <a:spcPts val="600"/>
              </a:spcAft>
              <a:defRPr/>
            </a:pPr>
            <a:r>
              <a:rPr lang="en-US" sz="2400" kern="0" dirty="0" smtClean="0">
                <a:solidFill>
                  <a:srgbClr val="003865"/>
                </a:solidFill>
                <a:latin typeface="Tahoma" panose="020B0604030504040204" pitchFamily="34" charset="0"/>
                <a:ea typeface="Tahoma" panose="020B0604030504040204" pitchFamily="34" charset="0"/>
                <a:cs typeface="Tahoma" panose="020B0604030504040204" pitchFamily="34" charset="0"/>
              </a:rPr>
              <a:t>No </a:t>
            </a:r>
            <a:r>
              <a:rPr lang="en-US" sz="2400" kern="0" dirty="0">
                <a:solidFill>
                  <a:srgbClr val="003865"/>
                </a:solidFill>
                <a:latin typeface="Tahoma" panose="020B0604030504040204" pitchFamily="34" charset="0"/>
                <a:ea typeface="Tahoma" panose="020B0604030504040204" pitchFamily="34" charset="0"/>
                <a:cs typeface="Tahoma" panose="020B0604030504040204" pitchFamily="34" charset="0"/>
              </a:rPr>
              <a:t>fiscal impact.</a:t>
            </a:r>
          </a:p>
          <a:p>
            <a:pPr marL="0" indent="0">
              <a:buNone/>
              <a:defRPr/>
            </a:pPr>
            <a:endParaRPr lang="en-US" sz="2800" b="1" dirty="0">
              <a:solidFill>
                <a:srgbClr val="003865"/>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endParaRPr lang="en-US" sz="1100" dirty="0">
              <a:solidFill>
                <a:srgbClr val="003865"/>
              </a:solidFill>
            </a:endParaRPr>
          </a:p>
        </p:txBody>
      </p:sp>
      <p:pic>
        <p:nvPicPr>
          <p:cNvPr id="10" name="Picture 2" descr="S:\Web_Redesign\Creative\AGE\87555076.jpg"/>
          <p:cNvPicPr>
            <a:picLocks noChangeAspect="1" noChangeArrowheads="1"/>
          </p:cNvPicPr>
          <p:nvPr/>
        </p:nvPicPr>
        <p:blipFill>
          <a:blip r:embed="rId4" cstate="screen"/>
          <a:srcRect/>
          <a:stretch>
            <a:fillRect/>
          </a:stretch>
        </p:blipFill>
        <p:spPr bwMode="auto">
          <a:xfrm>
            <a:off x="0" y="1304614"/>
            <a:ext cx="2572034" cy="5532120"/>
          </a:xfrm>
          <a:prstGeom prst="rect">
            <a:avLst/>
          </a:prstGeom>
          <a:noFill/>
        </p:spPr>
      </p:pic>
    </p:spTree>
    <p:extLst>
      <p:ext uri="{BB962C8B-B14F-4D97-AF65-F5344CB8AC3E}">
        <p14:creationId xmlns:p14="http://schemas.microsoft.com/office/powerpoint/2010/main" val="25325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AE156C0-7CBF-4046-BD4A-ED7F84CF84A7}" vid="{C0892953-E80B-4419-A760-833944107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State of Minnesota</Template>
  <TotalTime>754</TotalTime>
  <Words>1419</Words>
  <Application>Microsoft Office PowerPoint</Application>
  <PresentationFormat>Widescreen</PresentationFormat>
  <Paragraphs>288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Wingdings</vt:lpstr>
      <vt:lpstr>Minnesota</vt:lpstr>
      <vt:lpstr>Minnesota Department of Public Safety FY20-21 Budget</vt:lpstr>
      <vt:lpstr>Department of Public Safety</vt:lpstr>
      <vt:lpstr>Total DPS Budget Base FY18-19 Public Safety Division </vt:lpstr>
      <vt:lpstr>FY18-19 Expenses By Category Public Safety Divisions </vt:lpstr>
      <vt:lpstr>Emergency Communication Networks</vt:lpstr>
      <vt:lpstr>Emergency Communication Networks Minnesota Department of Public Safety </vt:lpstr>
      <vt:lpstr>DPS Technology Needs</vt:lpstr>
      <vt:lpstr>Alcohol and Gambling Enforcement</vt:lpstr>
      <vt:lpstr>Alcohol and Gambling Enforcement Minnesota Department of Public Safety </vt:lpstr>
      <vt:lpstr>State Fire Marshal</vt:lpstr>
      <vt:lpstr>State Fire Marshal Minnesota Department of Public Safety </vt:lpstr>
      <vt:lpstr>Office of Justice Programs</vt:lpstr>
      <vt:lpstr>Office of Justice Programs Minnesota Department of Public Safety </vt:lpstr>
      <vt:lpstr>Office of Justice Programs Minnesota Department of Public Safety </vt:lpstr>
      <vt:lpstr>Murdered and Missing Indigenous Women Task Force</vt:lpstr>
      <vt:lpstr>Homeland Security and Emergency Management</vt:lpstr>
      <vt:lpstr>Homeland Security and Emergency Management Minnesota Department of Public Safety </vt:lpstr>
      <vt:lpstr>Homeland Security and Emergency Management</vt:lpstr>
      <vt:lpstr>Bureau of Criminal Apprehension</vt:lpstr>
      <vt:lpstr>Bureau of Criminal Apprehension Minnesota Department of Public Safety </vt:lpstr>
      <vt:lpstr>Bureau of Criminal Apprehension Minnesota Department of Public Safety </vt:lpstr>
      <vt:lpstr>BCA Technology Needs </vt:lpstr>
      <vt:lpstr>Gun Violence Prevention</vt:lpstr>
      <vt:lpstr>BCA Investigatory and Laboratory Needs </vt:lpstr>
      <vt:lpstr>BCA Budget Policy</vt:lpstr>
      <vt:lpstr>Questions?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Flom, Hannah A (GOV)</dc:creator>
  <cp:keywords/>
  <dc:description/>
  <cp:lastModifiedBy>Knutson, Katie (DPS)</cp:lastModifiedBy>
  <cp:revision>99</cp:revision>
  <cp:lastPrinted>2019-02-21T15:59:28Z</cp:lastPrinted>
  <dcterms:created xsi:type="dcterms:W3CDTF">2019-02-07T21:52:37Z</dcterms:created>
  <dcterms:modified xsi:type="dcterms:W3CDTF">2019-02-21T16:04:23Z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ies>
</file>