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21" r:id="rId4"/>
  </p:sldMasterIdLst>
  <p:notesMasterIdLst>
    <p:notesMasterId r:id="rId11"/>
  </p:notesMasterIdLst>
  <p:handoutMasterIdLst>
    <p:handoutMasterId r:id="rId12"/>
  </p:handoutMasterIdLst>
  <p:sldIdLst>
    <p:sldId id="519" r:id="rId5"/>
    <p:sldId id="517" r:id="rId6"/>
    <p:sldId id="502" r:id="rId7"/>
    <p:sldId id="508" r:id="rId8"/>
    <p:sldId id="503" r:id="rId9"/>
    <p:sldId id="518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hna Minge" initials="ABM" lastIdx="1" clrIdx="0">
    <p:extLst>
      <p:ext uri="{19B8F6BF-5375-455C-9EA6-DF929625EA0E}">
        <p15:presenceInfo xmlns:p15="http://schemas.microsoft.com/office/powerpoint/2012/main" userId="Ahna Ming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65"/>
    <a:srgbClr val="0D0D0D"/>
    <a:srgbClr val="000000"/>
    <a:srgbClr val="78BE21"/>
    <a:srgbClr val="E8E8E8"/>
    <a:srgbClr val="B20738"/>
    <a:srgbClr val="00A3E2"/>
    <a:srgbClr val="2C2C2C"/>
    <a:srgbClr val="F5F5F5"/>
    <a:srgbClr val="38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6651" autoAdjust="0"/>
  </p:normalViewPr>
  <p:slideViewPr>
    <p:cSldViewPr snapToGrid="0">
      <p:cViewPr varScale="1">
        <p:scale>
          <a:sx n="89" d="100"/>
          <a:sy n="89" d="100"/>
        </p:scale>
        <p:origin x="1267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260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NULL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r\share\Budget%20Services\Specific%20Budget%20Areas\Human%20Services\DHSTEAM\Forecasts\2018%20November\HCAF\HCAF%20November%202018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Fund Balance ($ millions)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Forecast Balance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'Nov 2018'!$H$8:$M$8</c:f>
              <c:strCache>
                <c:ptCount val="6"/>
                <c:pt idx="0">
                  <c:v>FY 18</c:v>
                </c:pt>
                <c:pt idx="1">
                  <c:v>FY 19</c:v>
                </c:pt>
                <c:pt idx="2">
                  <c:v>FY 20</c:v>
                </c:pt>
                <c:pt idx="3">
                  <c:v>FY 21</c:v>
                </c:pt>
                <c:pt idx="4">
                  <c:v>FY 22</c:v>
                </c:pt>
                <c:pt idx="5">
                  <c:v>FY 23</c:v>
                </c:pt>
              </c:strCache>
            </c:strRef>
          </c:cat>
          <c:val>
            <c:numRef>
              <c:f>'Nov 2018'!$H$137:$M$137</c:f>
              <c:numCache>
                <c:formatCode>_(* #,##0.00_);_(* \(#,##0.00\);_(* "-"??_);_(@_)</c:formatCode>
                <c:ptCount val="6"/>
                <c:pt idx="0">
                  <c:v>690.95708969000054</c:v>
                </c:pt>
                <c:pt idx="1">
                  <c:v>666.88808969000047</c:v>
                </c:pt>
                <c:pt idx="2">
                  <c:v>591.26308969000047</c:v>
                </c:pt>
                <c:pt idx="3">
                  <c:v>48.052089690000514</c:v>
                </c:pt>
                <c:pt idx="4">
                  <c:v>-456.42591030999949</c:v>
                </c:pt>
                <c:pt idx="5">
                  <c:v>-968.9979103099995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4099752"/>
        <c:axId val="114098184"/>
      </c:barChart>
      <c:catAx>
        <c:axId val="114099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098184"/>
        <c:crosses val="autoZero"/>
        <c:auto val="1"/>
        <c:lblAlgn val="ctr"/>
        <c:lblOffset val="100"/>
        <c:noMultiLvlLbl val="0"/>
      </c:catAx>
      <c:valAx>
        <c:axId val="114098184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none"/>
        <c:minorTickMark val="none"/>
        <c:tickLblPos val="nextTo"/>
        <c:crossAx val="114099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713365539452495E-2"/>
          <c:y val="9.8247604106957889E-2"/>
          <c:w val="0.96457326892109496"/>
          <c:h val="0.7306108990354430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'Source Charts'!$A$2</c:f>
              <c:strCache>
                <c:ptCount val="1"/>
                <c:pt idx="0">
                  <c:v>Provider Tax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7E7ABD6E-FEC4-4602-BFAD-C847EF7E66CF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M, 80%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7E7ABD6E-FEC4-4602-BFAD-C847EF7E66CF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M</a:t>
                    </a:r>
                    <a:r>
                      <a:rPr lang="en-US" smtClean="0"/>
                      <a:t>, 61%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'Source Charts'!$B$1:$D$1</c:f>
              <c:strCache>
                <c:ptCount val="2"/>
                <c:pt idx="0">
                  <c:v>FY 2018-19</c:v>
                </c:pt>
                <c:pt idx="1">
                  <c:v>FY 2020-21</c:v>
                </c:pt>
              </c:strCache>
              <c:extLst/>
            </c:strRef>
          </c:cat>
          <c:val>
            <c:numRef>
              <c:f>'Source Charts'!$B$2:$D$2</c:f>
              <c:numCache>
                <c:formatCode>_("$"* #,##0_);_("$"* \(#,##0\);_("$"* "-"??_);_(@_)</c:formatCode>
                <c:ptCount val="2"/>
                <c:pt idx="0">
                  <c:v>1317</c:v>
                </c:pt>
                <c:pt idx="1">
                  <c:v>458</c:v>
                </c:pt>
              </c:numCache>
              <c:extLst/>
            </c:numRef>
          </c:val>
          <c:extLst/>
        </c:ser>
        <c:ser>
          <c:idx val="1"/>
          <c:order val="1"/>
          <c:tx>
            <c:strRef>
              <c:f>'Source Charts'!$A$3</c:f>
              <c:strCache>
                <c:ptCount val="1"/>
                <c:pt idx="0">
                  <c:v>Premium Tax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637EAD7-E43B-43DC-8BE4-BBC4D5C65AF9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M, 11%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8637EAD7-E43B-43DC-8BE4-BBC4D5C65AF9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M, 25%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'Source Charts'!$B$1:$D$1</c:f>
              <c:strCache>
                <c:ptCount val="2"/>
                <c:pt idx="0">
                  <c:v>FY 2018-19</c:v>
                </c:pt>
                <c:pt idx="1">
                  <c:v>FY 2020-21</c:v>
                </c:pt>
              </c:strCache>
              <c:extLst/>
            </c:strRef>
          </c:cat>
          <c:val>
            <c:numRef>
              <c:f>'Source Charts'!$B$3:$D$3</c:f>
              <c:numCache>
                <c:formatCode>_("$"* #,##0_);_("$"* \(#,##0\);_("$"* "-"??_);_(@_)</c:formatCode>
                <c:ptCount val="2"/>
                <c:pt idx="0">
                  <c:v>205</c:v>
                </c:pt>
                <c:pt idx="1">
                  <c:v>221</c:v>
                </c:pt>
              </c:numCache>
              <c:extLst/>
            </c:numRef>
          </c:val>
          <c:extLst/>
        </c:ser>
        <c:ser>
          <c:idx val="2"/>
          <c:order val="2"/>
          <c:tx>
            <c:strRef>
              <c:f>'Source Charts'!$A$4</c:f>
              <c:strCache>
                <c:ptCount val="1"/>
                <c:pt idx="0">
                  <c:v>MinnesotaCare Premiums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20611916264090172"/>
                  <c:y val="2.2988559634414582E-2"/>
                </c:manualLayout>
              </c:layout>
              <c:tx>
                <c:rich>
                  <a:bodyPr/>
                  <a:lstStyle/>
                  <a:p>
                    <a:fld id="{2801AA92-6837-4823-9B1D-E2D4FBDDBF82}" type="VALUE">
                      <a:rPr lang="en-US" sz="1400" smtClean="0">
                        <a:solidFill>
                          <a:schemeClr val="tx2"/>
                        </a:solidFill>
                      </a:rPr>
                      <a:pPr/>
                      <a:t>[VALUE]</a:t>
                    </a:fld>
                    <a:r>
                      <a:rPr lang="en-US" sz="1400" dirty="0" smtClean="0">
                        <a:solidFill>
                          <a:schemeClr val="tx2"/>
                        </a:solidFill>
                      </a:rPr>
                      <a:t>M, 4%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0.20611916264090172"/>
                  <c:y val="2.2988505747126391E-2"/>
                </c:manualLayout>
              </c:layout>
              <c:tx>
                <c:rich>
                  <a:bodyPr/>
                  <a:lstStyle/>
                  <a:p>
                    <a:fld id="{2801AA92-6837-4823-9B1D-E2D4FBDDBF82}" type="VALUE">
                      <a:rPr lang="en-US" sz="1400" smtClean="0">
                        <a:solidFill>
                          <a:schemeClr val="tx2"/>
                        </a:solidFill>
                      </a:rPr>
                      <a:pPr/>
                      <a:t>[VALUE]</a:t>
                    </a:fld>
                    <a:r>
                      <a:rPr lang="en-US" sz="1400" dirty="0" smtClean="0">
                        <a:solidFill>
                          <a:schemeClr val="tx2"/>
                        </a:solidFill>
                      </a:rPr>
                      <a:t>M</a:t>
                    </a:r>
                    <a:r>
                      <a:rPr lang="en-US" sz="1400" smtClean="0">
                        <a:solidFill>
                          <a:schemeClr val="tx2"/>
                        </a:solidFill>
                      </a:rPr>
                      <a:t>, 9%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'Source Charts'!$B$1:$D$1</c:f>
              <c:strCache>
                <c:ptCount val="2"/>
                <c:pt idx="0">
                  <c:v>FY 2018-19</c:v>
                </c:pt>
                <c:pt idx="1">
                  <c:v>FY 2020-21</c:v>
                </c:pt>
              </c:strCache>
              <c:extLst/>
            </c:strRef>
          </c:cat>
          <c:val>
            <c:numRef>
              <c:f>'Source Charts'!$B$4:$D$4</c:f>
              <c:numCache>
                <c:formatCode>_("$"* #,##0_);_("$"* \(#,##0\);_("$"* "-"??_);_(@_)</c:formatCode>
                <c:ptCount val="2"/>
                <c:pt idx="0">
                  <c:v>74</c:v>
                </c:pt>
                <c:pt idx="1">
                  <c:v>79</c:v>
                </c:pt>
              </c:numCache>
              <c:extLst/>
            </c:numRef>
          </c:val>
          <c:extLst/>
        </c:ser>
        <c:ser>
          <c:idx val="3"/>
          <c:order val="3"/>
          <c:tx>
            <c:strRef>
              <c:f>'Source Charts'!$A$5</c:f>
              <c:strCache>
                <c:ptCount val="1"/>
                <c:pt idx="0">
                  <c:v>Transfer from General Fund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22866344605475034"/>
                  <c:y val="1.0217137615295389E-2"/>
                </c:manualLayout>
              </c:layout>
              <c:tx>
                <c:rich>
                  <a:bodyPr/>
                  <a:lstStyle/>
                  <a:p>
                    <a:fld id="{14486806-7005-4009-AAA3-1FD0150B5346}" type="VALUE">
                      <a:rPr lang="en-US" sz="1400" smtClean="0">
                        <a:solidFill>
                          <a:schemeClr val="tx2"/>
                        </a:solidFill>
                      </a:rPr>
                      <a:pPr/>
                      <a:t>[VALUE]</a:t>
                    </a:fld>
                    <a:r>
                      <a:rPr lang="en-US" sz="1400" dirty="0" smtClean="0">
                        <a:solidFill>
                          <a:schemeClr val="tx2"/>
                        </a:solidFill>
                      </a:rPr>
                      <a:t>M, 3%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0.20873191575690719"/>
                  <c:y val="-1.9552894744964196E-2"/>
                </c:manualLayout>
              </c:layout>
              <c:tx>
                <c:rich>
                  <a:bodyPr/>
                  <a:lstStyle/>
                  <a:p>
                    <a:fld id="{14486806-7005-4009-AAA3-1FD0150B5346}" type="VALUE">
                      <a:rPr lang="en-US" sz="1400" smtClean="0">
                        <a:solidFill>
                          <a:schemeClr val="tx2"/>
                        </a:solidFill>
                      </a:rPr>
                      <a:pPr/>
                      <a:t>[VALUE]</a:t>
                    </a:fld>
                    <a:r>
                      <a:rPr lang="en-US" sz="1400" dirty="0" smtClean="0">
                        <a:solidFill>
                          <a:schemeClr val="tx2"/>
                        </a:solidFill>
                      </a:rPr>
                      <a:t>M, 1%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'Source Charts'!$B$1:$D$1</c:f>
              <c:strCache>
                <c:ptCount val="2"/>
                <c:pt idx="0">
                  <c:v>FY 2018-19</c:v>
                </c:pt>
                <c:pt idx="1">
                  <c:v>FY 2020-21</c:v>
                </c:pt>
              </c:strCache>
              <c:extLst/>
            </c:strRef>
          </c:cat>
          <c:val>
            <c:numRef>
              <c:f>'Source Charts'!$B$5:$D$5</c:f>
              <c:numCache>
                <c:formatCode>_("$"* #,##0_);_("$"* \(#,##0\);_("$"* "-"??_);_(@_)</c:formatCode>
                <c:ptCount val="2"/>
                <c:pt idx="0">
                  <c:v>50</c:v>
                </c:pt>
                <c:pt idx="1">
                  <c:v>7</c:v>
                </c:pt>
              </c:numCache>
              <c:extLst/>
            </c:numRef>
          </c:val>
          <c:extLst/>
        </c:ser>
        <c:ser>
          <c:idx val="4"/>
          <c:order val="4"/>
          <c:tx>
            <c:strRef>
              <c:f>'Source Charts'!$A$6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23993558776167465"/>
                  <c:y val="-4.3422639523585715E-2"/>
                </c:manualLayout>
              </c:layout>
              <c:tx>
                <c:rich>
                  <a:bodyPr/>
                  <a:lstStyle/>
                  <a:p>
                    <a:r>
                      <a:rPr lang="en-US" sz="1400" baseline="0" dirty="0" smtClean="0">
                        <a:solidFill>
                          <a:schemeClr val="tx2"/>
                        </a:solidFill>
                      </a:rPr>
                      <a:t> </a:t>
                    </a:r>
                    <a:fld id="{0C9DBA95-5BC0-4FCC-9401-024582BD64D6}" type="VALUE">
                      <a:rPr lang="en-US" sz="1400" baseline="0" smtClean="0">
                        <a:solidFill>
                          <a:schemeClr val="tx2"/>
                        </a:solidFill>
                      </a:rPr>
                      <a:pPr/>
                      <a:t>[VALUE]</a:t>
                    </a:fld>
                    <a:r>
                      <a:rPr lang="en-US" sz="1400" baseline="0" dirty="0" smtClean="0">
                        <a:solidFill>
                          <a:schemeClr val="tx2"/>
                        </a:solidFill>
                      </a:rPr>
                      <a:t>M, </a:t>
                    </a:r>
                    <a:r>
                      <a:rPr lang="en-US" sz="1400" b="0" i="0" u="none" strike="noStrike" kern="1200" baseline="0" dirty="0" smtClean="0">
                        <a:solidFill>
                          <a:schemeClr val="tx2"/>
                        </a:solidFill>
                      </a:rPr>
                      <a:t> </a:t>
                    </a:r>
                    <a:fld id="{022C0170-911F-4B06-AFCB-D5B2B6F2B11B}" type="CELLRANGE">
                      <a:rPr lang="en-US" sz="1400" b="0" i="0" u="none" strike="noStrike" kern="1200" baseline="0" smtClean="0">
                        <a:solidFill>
                          <a:schemeClr val="tx2"/>
                        </a:solidFill>
                      </a:rPr>
                      <a:pPr/>
                      <a:t>[CELLRANGE]</a:t>
                    </a:fld>
                    <a:r>
                      <a:rPr lang="en-US" sz="1400" baseline="0" dirty="0" smtClean="0">
                        <a:solidFill>
                          <a:schemeClr val="tx2"/>
                        </a:solidFill>
                      </a:rPr>
                      <a:t>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</c:extLst>
            </c:dLbl>
            <c:dLbl>
              <c:idx val="1"/>
              <c:layout>
                <c:manualLayout>
                  <c:x val="8.6811594202898426E-2"/>
                  <c:y val="-4.3422639523585813E-2"/>
                </c:manualLayout>
              </c:layout>
              <c:tx>
                <c:rich>
                  <a:bodyPr/>
                  <a:lstStyle/>
                  <a:p>
                    <a:r>
                      <a:rPr lang="en-US" sz="1400" baseline="0" dirty="0" smtClean="0">
                        <a:solidFill>
                          <a:schemeClr val="tx2"/>
                        </a:solidFill>
                      </a:rPr>
                      <a:t> </a:t>
                    </a:r>
                    <a:fld id="{0C9DBA95-5BC0-4FCC-9401-024582BD64D6}" type="VALUE">
                      <a:rPr lang="en-US" sz="1400" baseline="0" smtClean="0">
                        <a:solidFill>
                          <a:schemeClr val="tx2"/>
                        </a:solidFill>
                      </a:rPr>
                      <a:pPr/>
                      <a:t>[VALUE]</a:t>
                    </a:fld>
                    <a:r>
                      <a:rPr lang="en-US" sz="1400" baseline="0" dirty="0" smtClean="0">
                        <a:solidFill>
                          <a:schemeClr val="tx2"/>
                        </a:solidFill>
                      </a:rPr>
                      <a:t>M</a:t>
                    </a:r>
                    <a:r>
                      <a:rPr lang="en-US" sz="1400" baseline="0" smtClean="0">
                        <a:solidFill>
                          <a:schemeClr val="tx2"/>
                        </a:solidFill>
                      </a:rPr>
                      <a:t>, 4%</a:t>
                    </a:r>
                    <a:r>
                      <a:rPr lang="en-US" sz="1400" b="0" i="0" u="none" strike="noStrike" kern="1200" baseline="0" smtClean="0">
                        <a:solidFill>
                          <a:schemeClr val="tx2"/>
                        </a:solidFill>
                      </a:rPr>
                      <a:t> </a:t>
                    </a:r>
                    <a:fld id="{022C0170-911F-4B06-AFCB-D5B2B6F2B11B}" type="CELLRANGE">
                      <a:rPr lang="en-US" sz="1400" b="0" i="0" u="none" strike="noStrike" kern="1200" baseline="0" smtClean="0">
                        <a:solidFill>
                          <a:schemeClr val="tx2"/>
                        </a:solidFill>
                      </a:rPr>
                      <a:pPr/>
                      <a:t>[CELLRANGE]</a:t>
                    </a:fld>
                    <a:r>
                      <a:rPr lang="en-US" sz="1400" baseline="0" dirty="0" smtClean="0">
                        <a:solidFill>
                          <a:schemeClr val="tx2"/>
                        </a:solidFill>
                      </a:rPr>
                      <a:t>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'Source Charts'!$B$1:$D$1</c:f>
              <c:strCache>
                <c:ptCount val="2"/>
                <c:pt idx="0">
                  <c:v>FY 2018-19</c:v>
                </c:pt>
                <c:pt idx="1">
                  <c:v>FY 2020-21</c:v>
                </c:pt>
              </c:strCache>
              <c:extLst/>
            </c:strRef>
          </c:cat>
          <c:val>
            <c:numRef>
              <c:f>'Source Charts'!$B$6:$D$6</c:f>
              <c:numCache>
                <c:formatCode>_("$"* #,##0_);_("$"* \(#,##0\);_("$"* "-"??_);_(@_)</c:formatCode>
                <c:ptCount val="2"/>
                <c:pt idx="0">
                  <c:v>63</c:v>
                </c:pt>
                <c:pt idx="1">
                  <c:v>54</c:v>
                </c:pt>
              </c:numCache>
              <c:extLst/>
            </c:numRef>
          </c:val>
          <c:extLst>
            <c:ext xmlns:c15="http://schemas.microsoft.com/office/drawing/2012/chart" uri="{02D57815-91ED-43cb-92C2-25804820EDAC}">
              <c15:datalabelsRange>
                <c15:f>'Source Charts'!$C$6</c15:f>
                <c15:dlblRangeCache>
                  <c:ptCount val="1"/>
                  <c:pt idx="0">
                    <c:v>4%</c:v>
                  </c:pt>
                </c15:dlblRangeCache>
              </c15:datalabelsRange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219553528"/>
        <c:axId val="219553920"/>
      </c:barChart>
      <c:catAx>
        <c:axId val="219553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spc="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9553920"/>
        <c:crosses val="autoZero"/>
        <c:auto val="1"/>
        <c:lblAlgn val="ctr"/>
        <c:lblOffset val="100"/>
        <c:noMultiLvlLbl val="0"/>
      </c:catAx>
      <c:valAx>
        <c:axId val="219553920"/>
        <c:scaling>
          <c:orientation val="minMax"/>
        </c:scaling>
        <c:delete val="1"/>
        <c:axPos val="l"/>
        <c:numFmt formatCode="_(&quot;$&quot;* #,##0_);_(&quot;$&quot;* \(#,##0\);_(&quot;$&quot;* &quot;-&quot;??_);_(@_)" sourceLinked="1"/>
        <c:majorTickMark val="none"/>
        <c:minorTickMark val="none"/>
        <c:tickLblPos val="nextTo"/>
        <c:crossAx val="219553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"/>
          <c:y val="1.532567049808429E-2"/>
          <c:w val="1"/>
          <c:h val="6.62857372713468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67918246330319"/>
          <c:y val="8.1934549847935675E-2"/>
          <c:w val="0.88176697857698183"/>
          <c:h val="0.5749014706495021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'1. HCAF Rev (bar)'!$A$44</c:f>
              <c:strCache>
                <c:ptCount val="1"/>
                <c:pt idx="0">
                  <c:v>2% Provider Tax</c:v>
                </c:pt>
              </c:strCache>
            </c:strRef>
          </c:tx>
          <c:invertIfNegative val="0"/>
          <c:cat>
            <c:strRef>
              <c:f>'1. HCAF Rev (bar)'!$D$3:$W$3</c:f>
              <c:strCache>
                <c:ptCount val="20"/>
                <c:pt idx="0">
                  <c:v>2004*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</c:strCache>
            </c:strRef>
          </c:cat>
          <c:val>
            <c:numRef>
              <c:f>'1. HCAF Rev (bar)'!$D$44:$W$44</c:f>
              <c:numCache>
                <c:formatCode>#,##0</c:formatCode>
                <c:ptCount val="20"/>
                <c:pt idx="0">
                  <c:v>243.00912126000003</c:v>
                </c:pt>
                <c:pt idx="1">
                  <c:v>349.36506380000009</c:v>
                </c:pt>
                <c:pt idx="2">
                  <c:v>371.77858454</c:v>
                </c:pt>
                <c:pt idx="3">
                  <c:v>397.83054895999999</c:v>
                </c:pt>
                <c:pt idx="4">
                  <c:v>420.25284505000002</c:v>
                </c:pt>
                <c:pt idx="5">
                  <c:v>457.24131116999996</c:v>
                </c:pt>
                <c:pt idx="6">
                  <c:v>458.28840442000001</c:v>
                </c:pt>
                <c:pt idx="7">
                  <c:v>476.06784399999998</c:v>
                </c:pt>
                <c:pt idx="8">
                  <c:v>484.27766200000002</c:v>
                </c:pt>
                <c:pt idx="9">
                  <c:v>513.78015000000005</c:v>
                </c:pt>
                <c:pt idx="10">
                  <c:v>525.31899999999996</c:v>
                </c:pt>
                <c:pt idx="11">
                  <c:v>554.75</c:v>
                </c:pt>
                <c:pt idx="12">
                  <c:v>584.23500000000001</c:v>
                </c:pt>
                <c:pt idx="13">
                  <c:v>613.54999999999995</c:v>
                </c:pt>
                <c:pt idx="14">
                  <c:v>644.875</c:v>
                </c:pt>
                <c:pt idx="15">
                  <c:v>671.18399999999997</c:v>
                </c:pt>
                <c:pt idx="16">
                  <c:v>458.18700000000001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</c:ser>
        <c:ser>
          <c:idx val="1"/>
          <c:order val="1"/>
          <c:tx>
            <c:strRef>
              <c:f>'1. HCAF Rev (bar)'!$A$45</c:f>
              <c:strCache>
                <c:ptCount val="1"/>
                <c:pt idx="0">
                  <c:v>1% HMO Gross Premiums Tax</c:v>
                </c:pt>
              </c:strCache>
            </c:strRef>
          </c:tx>
          <c:invertIfNegative val="0"/>
          <c:cat>
            <c:strRef>
              <c:f>'1. HCAF Rev (bar)'!$D$3:$W$3</c:f>
              <c:strCache>
                <c:ptCount val="20"/>
                <c:pt idx="0">
                  <c:v>2004*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</c:strCache>
            </c:strRef>
          </c:cat>
          <c:val>
            <c:numRef>
              <c:f>'1. HCAF Rev (bar)'!$D$45:$W$45</c:f>
              <c:numCache>
                <c:formatCode>#,##0</c:formatCode>
                <c:ptCount val="20"/>
                <c:pt idx="0">
                  <c:v>23.794952469999998</c:v>
                </c:pt>
                <c:pt idx="1">
                  <c:v>60.649115880000004</c:v>
                </c:pt>
                <c:pt idx="2">
                  <c:v>69.201346849999993</c:v>
                </c:pt>
                <c:pt idx="3">
                  <c:v>69.579055010000005</c:v>
                </c:pt>
                <c:pt idx="4">
                  <c:v>61.35597507</c:v>
                </c:pt>
                <c:pt idx="5">
                  <c:v>59.536912110000003</c:v>
                </c:pt>
                <c:pt idx="6">
                  <c:v>66.995755849999995</c:v>
                </c:pt>
                <c:pt idx="7">
                  <c:v>70.835554000000002</c:v>
                </c:pt>
                <c:pt idx="8">
                  <c:v>67.579560999999998</c:v>
                </c:pt>
                <c:pt idx="9">
                  <c:v>70.162909999999997</c:v>
                </c:pt>
                <c:pt idx="10">
                  <c:v>73.858999999999995</c:v>
                </c:pt>
                <c:pt idx="11">
                  <c:v>82.588999999999999</c:v>
                </c:pt>
                <c:pt idx="12">
                  <c:v>85.646000000000001</c:v>
                </c:pt>
                <c:pt idx="13">
                  <c:v>93.984999999999999</c:v>
                </c:pt>
                <c:pt idx="14">
                  <c:v>100.991</c:v>
                </c:pt>
                <c:pt idx="15">
                  <c:v>103.866</c:v>
                </c:pt>
                <c:pt idx="16">
                  <c:v>108.03400000000001</c:v>
                </c:pt>
                <c:pt idx="17">
                  <c:v>112.819</c:v>
                </c:pt>
                <c:pt idx="18">
                  <c:v>117.911</c:v>
                </c:pt>
                <c:pt idx="19">
                  <c:v>123.301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6"/>
        <c:overlap val="100"/>
        <c:axId val="309316904"/>
        <c:axId val="309317296"/>
      </c:barChart>
      <c:catAx>
        <c:axId val="3093169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Fiscal Year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09317296"/>
        <c:crosses val="autoZero"/>
        <c:auto val="1"/>
        <c:lblAlgn val="ctr"/>
        <c:lblOffset val="100"/>
        <c:tickLblSkip val="1"/>
        <c:noMultiLvlLbl val="0"/>
      </c:catAx>
      <c:valAx>
        <c:axId val="309317296"/>
        <c:scaling>
          <c:orientation val="minMax"/>
          <c:max val="75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$ in millions</a:t>
                </a:r>
              </a:p>
            </c:rich>
          </c:tx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09316904"/>
        <c:crosses val="autoZero"/>
        <c:crossBetween val="between"/>
      </c:valAx>
    </c:plotArea>
    <c:legend>
      <c:legendPos val="t"/>
      <c:legendEntry>
        <c:idx val="0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en-US"/>
          </a:p>
        </c:txPr>
      </c:legendEntry>
      <c:layout>
        <c:manualLayout>
          <c:xMode val="edge"/>
          <c:yMode val="edge"/>
          <c:x val="8.3101608826674458E-2"/>
          <c:y val="8.5031037786943264E-4"/>
          <c:w val="0.79074442284077739"/>
          <c:h val="0.10932578697441397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3.4739454094292806E-2"/>
                  <c:y val="5.630336766995974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3DCD895-A6CA-4E47-A48A-443FF78AA901}" type="CATEGORYNAME">
                      <a:rPr lang="en-US"/>
                      <a:pPr>
                        <a:defRPr sz="11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/>
                      <a:t>, </a:t>
                    </a:r>
                    <a:fld id="{49D92B40-EDA6-432B-A989-CC5E9C402FEC}" type="VALUE">
                      <a:rPr lang="en-US" baseline="0" smtClean="0"/>
                      <a:pPr>
                        <a:defRPr sz="1100"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r>
                      <a:rPr lang="en-US" baseline="0" dirty="0" smtClean="0"/>
                      <a:t>million, </a:t>
                    </a:r>
                    <a:fld id="{F1E4A147-80E5-4C39-A7FB-6D5582AAC083}" type="PERCENTAGE">
                      <a:rPr lang="en-US" baseline="0"/>
                      <a:pPr>
                        <a:defRPr sz="11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670795803130067"/>
                      <c:h val="0.1205019555897716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5.4590570719602979E-2"/>
                  <c:y val="0.11260712084872081"/>
                </c:manualLayout>
              </c:layout>
              <c:tx>
                <c:rich>
                  <a:bodyPr/>
                  <a:lstStyle/>
                  <a:p>
                    <a:fld id="{23DCD895-A6CA-4E47-A48A-443FF78AA901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49D92B40-EDA6-432B-A989-CC5E9C402FEC}" type="VALUE">
                      <a:rPr lang="en-US" baseline="0" smtClean="0"/>
                      <a:pPr/>
                      <a:t>[VALUE]</a:t>
                    </a:fld>
                    <a:r>
                      <a:rPr lang="en-US" baseline="0" dirty="0" smtClean="0"/>
                      <a:t>million, </a:t>
                    </a:r>
                    <a:fld id="{F1E4A147-80E5-4C39-A7FB-6D5582AAC083}" type="PERCENTAGE">
                      <a:rPr lang="en-US" baseline="0"/>
                      <a:pPr/>
                      <a:t>[PERCENTAGE]</a:t>
                    </a:fld>
                    <a:endParaRPr lang="en-US" baseline="0" dirty="0" smtClean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3.8047973531844498E-2"/>
                  <c:y val="-5.1407598648329042E-2"/>
                </c:manualLayout>
              </c:layout>
              <c:tx>
                <c:rich>
                  <a:bodyPr/>
                  <a:lstStyle/>
                  <a:p>
                    <a:fld id="{23DCD895-A6CA-4E47-A48A-443FF78AA901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49D92B40-EDA6-432B-A989-CC5E9C402FEC}" type="VALUE">
                      <a:rPr lang="en-US" baseline="0" smtClean="0"/>
                      <a:pPr/>
                      <a:t>[VALUE]</a:t>
                    </a:fld>
                    <a:r>
                      <a:rPr lang="en-US" baseline="0" dirty="0" smtClean="0"/>
                      <a:t>million, </a:t>
                    </a:r>
                    <a:fld id="{F1E4A147-80E5-4C39-A7FB-6D5582AAC083}" type="PERCENTAGE">
                      <a:rPr lang="en-US" baseline="0"/>
                      <a:pPr/>
                      <a:t>[PERCENTAGE]</a:t>
                    </a:fld>
                    <a:endParaRPr lang="en-US" baseline="0" dirty="0" smtClean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3DCD895-A6CA-4E47-A48A-443FF78AA901}" type="CATEGORYNAME">
                      <a:rPr lang="en-US"/>
                      <a:pPr>
                        <a:defRPr sz="11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/>
                      <a:t>, </a:t>
                    </a:r>
                    <a:fld id="{49D92B40-EDA6-432B-A989-CC5E9C402FEC}" type="VALUE">
                      <a:rPr lang="en-US" baseline="0" smtClean="0"/>
                      <a:pPr>
                        <a:defRPr sz="1100"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r>
                      <a:rPr lang="en-US" baseline="0" dirty="0" smtClean="0"/>
                      <a:t>million, </a:t>
                    </a:r>
                    <a:fld id="{F1E4A147-80E5-4C39-A7FB-6D5582AAC083}" type="PERCENTAGE">
                      <a:rPr lang="en-US" baseline="0"/>
                      <a:pPr>
                        <a:defRPr sz="11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976846876770673"/>
                      <c:h val="9.5838451765813418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23DCD895-A6CA-4E47-A48A-443FF78AA901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49D92B40-EDA6-432B-A989-CC5E9C402FEC}" type="VALUE">
                      <a:rPr lang="en-US" baseline="0" smtClean="0"/>
                      <a:pPr/>
                      <a:t>[VALUE]</a:t>
                    </a:fld>
                    <a:r>
                      <a:rPr lang="en-US" baseline="0" dirty="0" smtClean="0"/>
                      <a:t>million, </a:t>
                    </a:r>
                    <a:fld id="{F1E4A147-80E5-4C39-A7FB-6D5582AAC083}" type="PERCENTAGE">
                      <a:rPr lang="en-US" baseline="0"/>
                      <a:pPr/>
                      <a:t>[PERCENTAGE]</a:t>
                    </a:fld>
                    <a:endParaRPr lang="en-US" baseline="0" dirty="0" smtClean="0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5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3DCD895-A6CA-4E47-A48A-443FF78AA901}" type="CATEGORYNAME">
                      <a:rPr lang="en-US"/>
                      <a:pPr>
                        <a:defRPr sz="11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/>
                      <a:t>, </a:t>
                    </a:r>
                    <a:fld id="{49D92B40-EDA6-432B-A989-CC5E9C402FEC}" type="VALUE">
                      <a:rPr lang="en-US" baseline="0" smtClean="0"/>
                      <a:pPr>
                        <a:defRPr sz="1100"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r>
                      <a:rPr lang="en-US" baseline="0" dirty="0" smtClean="0"/>
                      <a:t>million, </a:t>
                    </a:r>
                    <a:fld id="{F1E4A147-80E5-4C39-A7FB-6D5582AAC083}" type="PERCENTAGE">
                      <a:rPr lang="en-US" baseline="0"/>
                      <a:pPr>
                        <a:defRPr sz="11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263854425144748"/>
                      <c:h val="8.3598547325735087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6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3DCD895-A6CA-4E47-A48A-443FF78AA901}" type="CATEGORYNAME">
                      <a:rPr lang="en-US"/>
                      <a:pPr>
                        <a:defRPr sz="11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/>
                      <a:t>, </a:t>
                    </a:r>
                    <a:fld id="{49D92B40-EDA6-432B-A989-CC5E9C402FEC}" type="VALUE">
                      <a:rPr lang="en-US" baseline="0" smtClean="0"/>
                      <a:pPr>
                        <a:defRPr sz="1100"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r>
                      <a:rPr lang="en-US" baseline="0" dirty="0" smtClean="0"/>
                      <a:t>million, </a:t>
                    </a:r>
                    <a:fld id="{F1E4A147-80E5-4C39-A7FB-6D5582AAC083}" type="PERCENTAGE">
                      <a:rPr lang="en-US" baseline="0"/>
                      <a:pPr>
                        <a:defRPr sz="11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214226633581473"/>
                      <c:h val="9.8286432653829095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7"/>
              <c:layout>
                <c:manualLayout>
                  <c:x val="-5.4590570719602979E-2"/>
                  <c:y val="-6.1199522200391737E-2"/>
                </c:manualLayout>
              </c:layout>
              <c:tx>
                <c:rich>
                  <a:bodyPr/>
                  <a:lstStyle/>
                  <a:p>
                    <a:fld id="{23DCD895-A6CA-4E47-A48A-443FF78AA901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49D92B40-EDA6-432B-A989-CC5E9C402FEC}" type="VALUE">
                      <a:rPr lang="en-US" baseline="0" smtClean="0"/>
                      <a:pPr/>
                      <a:t>[VALUE]</a:t>
                    </a:fld>
                    <a:r>
                      <a:rPr lang="en-US" baseline="0" dirty="0" smtClean="0"/>
                      <a:t>million, </a:t>
                    </a:r>
                    <a:fld id="{F1E4A147-80E5-4C39-A7FB-6D5582AAC083}" type="PERCENTAGE">
                      <a:rPr lang="en-US" baseline="0"/>
                      <a:pPr/>
                      <a:t>[PERCENTAGE]</a:t>
                    </a:fld>
                    <a:endParaRPr lang="en-US" baseline="0" dirty="0" smtClean="0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'HCAF Change Analysis'!$A$40:$A$47</c:f>
              <c:strCache>
                <c:ptCount val="8"/>
                <c:pt idx="0">
                  <c:v>MinnesotaCare - State Appropriation</c:v>
                </c:pt>
                <c:pt idx="1">
                  <c:v>MinnesotaCare - Enrollee Premiums</c:v>
                </c:pt>
                <c:pt idx="2">
                  <c:v>Medical Assistance</c:v>
                </c:pt>
                <c:pt idx="3">
                  <c:v>DHS Operations</c:v>
                </c:pt>
                <c:pt idx="4">
                  <c:v>MDH Grant Program</c:v>
                </c:pt>
                <c:pt idx="5">
                  <c:v>Transfer to GF</c:v>
                </c:pt>
                <c:pt idx="6">
                  <c:v>Reinsurance</c:v>
                </c:pt>
                <c:pt idx="7">
                  <c:v>All Other</c:v>
                </c:pt>
              </c:strCache>
            </c:strRef>
          </c:cat>
          <c:val>
            <c:numRef>
              <c:f>'HCAF Change Analysis'!$G$40:$G$47</c:f>
              <c:numCache>
                <c:formatCode>_("$"* #,##0_);_("$"* \(#,##0\);_("$"* "-"??_);_(@_)</c:formatCode>
                <c:ptCount val="8"/>
                <c:pt idx="0">
                  <c:v>31.64865</c:v>
                </c:pt>
                <c:pt idx="1">
                  <c:v>74.415000000000006</c:v>
                </c:pt>
                <c:pt idx="2">
                  <c:v>824.00699999999995</c:v>
                </c:pt>
                <c:pt idx="3">
                  <c:v>95.794119999999992</c:v>
                </c:pt>
                <c:pt idx="4">
                  <c:v>76.887860000000003</c:v>
                </c:pt>
                <c:pt idx="5">
                  <c:v>244</c:v>
                </c:pt>
                <c:pt idx="6">
                  <c:v>400.75</c:v>
                </c:pt>
                <c:pt idx="7">
                  <c:v>8.4693600000000515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5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="1" dirty="0" smtClean="0">
                <a:solidFill>
                  <a:schemeClr val="tx1"/>
                </a:solidFill>
              </a:rPr>
              <a:t>Health Care Access Fund Sources</a:t>
            </a:r>
            <a:r>
              <a:rPr lang="en-US" b="1" baseline="0" dirty="0" smtClean="0">
                <a:solidFill>
                  <a:schemeClr val="tx1"/>
                </a:solidFill>
              </a:rPr>
              <a:t> and Uses</a:t>
            </a:r>
          </a:p>
          <a:p>
            <a:pPr>
              <a:defRPr b="1">
                <a:solidFill>
                  <a:schemeClr val="tx1"/>
                </a:solidFill>
              </a:defRPr>
            </a:pPr>
            <a:r>
              <a:rPr lang="en-US" sz="1200" b="0" baseline="0" dirty="0" smtClean="0">
                <a:solidFill>
                  <a:schemeClr val="tx1"/>
                </a:solidFill>
              </a:rPr>
              <a:t>$ millions</a:t>
            </a:r>
            <a:endParaRPr lang="en-US" sz="1200" b="0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'Outlook Chart'!$A$6</c:f>
              <c:strCache>
                <c:ptCount val="1"/>
                <c:pt idx="0">
                  <c:v>Total Sources</c:v>
                </c:pt>
              </c:strCache>
            </c:strRef>
          </c:tx>
          <c:spPr>
            <a:ln w="571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'Outlook Chart'!$B$2:$K$2</c:f>
              <c:strCache>
                <c:ptCount val="10"/>
                <c:pt idx="0">
                  <c:v>FY 14</c:v>
                </c:pt>
                <c:pt idx="1">
                  <c:v>FY 15</c:v>
                </c:pt>
                <c:pt idx="2">
                  <c:v>FY 16</c:v>
                </c:pt>
                <c:pt idx="3">
                  <c:v>FY 17</c:v>
                </c:pt>
                <c:pt idx="4">
                  <c:v>FY 18</c:v>
                </c:pt>
                <c:pt idx="5">
                  <c:v>FY 19</c:v>
                </c:pt>
                <c:pt idx="6">
                  <c:v>FY 20</c:v>
                </c:pt>
                <c:pt idx="7">
                  <c:v>FY 21</c:v>
                </c:pt>
                <c:pt idx="8">
                  <c:v>FY 22</c:v>
                </c:pt>
                <c:pt idx="9">
                  <c:v>FY 23</c:v>
                </c:pt>
              </c:strCache>
            </c:strRef>
          </c:cat>
          <c:val>
            <c:numRef>
              <c:f>'Outlook Chart'!$B$6:$K$6</c:f>
              <c:numCache>
                <c:formatCode>_(* #,##0_);_(* \(#,##0\);_(* "-"??_);_(@_)</c:formatCode>
                <c:ptCount val="10"/>
                <c:pt idx="0">
                  <c:v>630491.53916000004</c:v>
                </c:pt>
                <c:pt idx="1">
                  <c:v>1179517.0464399999</c:v>
                </c:pt>
                <c:pt idx="2">
                  <c:v>717672.27731000003</c:v>
                </c:pt>
                <c:pt idx="3">
                  <c:v>762321.52500000014</c:v>
                </c:pt>
                <c:pt idx="4">
                  <c:v>816245</c:v>
                </c:pt>
                <c:pt idx="5">
                  <c:v>892641</c:v>
                </c:pt>
                <c:pt idx="6">
                  <c:v>641771</c:v>
                </c:pt>
                <c:pt idx="7">
                  <c:v>177261</c:v>
                </c:pt>
                <c:pt idx="8">
                  <c:v>178058</c:v>
                </c:pt>
                <c:pt idx="9">
                  <c:v>184846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'Outlook Chart'!$A$7</c:f>
              <c:strCache>
                <c:ptCount val="1"/>
                <c:pt idx="0">
                  <c:v>Total Uses</c:v>
                </c:pt>
              </c:strCache>
            </c:strRef>
          </c:tx>
          <c:spPr>
            <a:ln w="571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'Outlook Chart'!$B$2:$K$2</c:f>
              <c:strCache>
                <c:ptCount val="10"/>
                <c:pt idx="0">
                  <c:v>FY 14</c:v>
                </c:pt>
                <c:pt idx="1">
                  <c:v>FY 15</c:v>
                </c:pt>
                <c:pt idx="2">
                  <c:v>FY 16</c:v>
                </c:pt>
                <c:pt idx="3">
                  <c:v>FY 17</c:v>
                </c:pt>
                <c:pt idx="4">
                  <c:v>FY 18</c:v>
                </c:pt>
                <c:pt idx="5">
                  <c:v>FY 19</c:v>
                </c:pt>
                <c:pt idx="6">
                  <c:v>FY 20</c:v>
                </c:pt>
                <c:pt idx="7">
                  <c:v>FY 21</c:v>
                </c:pt>
                <c:pt idx="8">
                  <c:v>FY 22</c:v>
                </c:pt>
                <c:pt idx="9">
                  <c:v>FY 23</c:v>
                </c:pt>
              </c:strCache>
            </c:strRef>
          </c:cat>
          <c:val>
            <c:numRef>
              <c:f>'Outlook Chart'!$B$7:$K$7</c:f>
              <c:numCache>
                <c:formatCode>_(* #,##0_);_(* \(#,##0\);_(* "-"??_);_(@_)</c:formatCode>
                <c:ptCount val="10"/>
                <c:pt idx="0">
                  <c:v>630813.92075999989</c:v>
                </c:pt>
                <c:pt idx="1">
                  <c:v>573503.81730999972</c:v>
                </c:pt>
                <c:pt idx="2">
                  <c:v>895259.44604999991</c:v>
                </c:pt>
                <c:pt idx="3">
                  <c:v>546136.98020000011</c:v>
                </c:pt>
                <c:pt idx="4">
                  <c:v>839261.99</c:v>
                </c:pt>
                <c:pt idx="5">
                  <c:v>916710</c:v>
                </c:pt>
                <c:pt idx="6">
                  <c:v>717396</c:v>
                </c:pt>
                <c:pt idx="7">
                  <c:v>720472</c:v>
                </c:pt>
                <c:pt idx="8">
                  <c:v>682536</c:v>
                </c:pt>
                <c:pt idx="9">
                  <c:v>697418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08141760"/>
        <c:axId val="308140192"/>
      </c:lineChart>
      <c:catAx>
        <c:axId val="308141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8140192"/>
        <c:crosses val="autoZero"/>
        <c:auto val="1"/>
        <c:lblAlgn val="ctr"/>
        <c:lblOffset val="100"/>
        <c:noMultiLvlLbl val="0"/>
      </c:catAx>
      <c:valAx>
        <c:axId val="308140192"/>
        <c:scaling>
          <c:orientation val="minMax"/>
        </c:scaling>
        <c:delete val="0"/>
        <c:axPos val="l"/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8141760"/>
        <c:crosses val="autoZero"/>
        <c:crossBetween val="between"/>
        <c:dispUnits>
          <c:builtInUnit val="thousands"/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0.92315</cdr:y>
    </cdr:from>
    <cdr:to>
      <cdr:x>0.8974</cdr:x>
      <cdr:y>0.97125</cdr:y>
    </cdr:to>
    <cdr:sp macro="" textlink="">
      <cdr:nvSpPr>
        <cdr:cNvPr id="2" name="TextBox 2"/>
        <cdr:cNvSpPr txBox="1"/>
      </cdr:nvSpPr>
      <cdr:spPr>
        <a:xfrm xmlns:a="http://schemas.openxmlformats.org/drawingml/2006/main">
          <a:off x="0" y="4725829"/>
          <a:ext cx="7077524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 smtClean="0">
              <a:solidFill>
                <a:schemeClr val="bg2">
                  <a:lumMod val="25000"/>
                </a:schemeClr>
              </a:solidFill>
            </a:rPr>
            <a:t>Source: Health Care Access Fund Statement, End of Session 2018, Minnesota Management and Budget</a:t>
          </a:r>
          <a:endParaRPr lang="en-US" sz="1000" dirty="0">
            <a:solidFill>
              <a:schemeClr val="bg2">
                <a:lumMod val="25000"/>
              </a:schemeClr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0.07759</cdr:x>
      <cdr:y>0.84439</cdr:y>
    </cdr:from>
    <cdr:to>
      <cdr:x>0.92241</cdr:x>
      <cdr:y>0.93902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38535" y="4053569"/>
          <a:ext cx="6952530" cy="4542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050" dirty="0" smtClean="0">
              <a:effectLst/>
              <a:latin typeface="+mj-lt"/>
              <a:cs typeface="Times New Roman" panose="02020603050405020304" pitchFamily="18" charset="0"/>
            </a:rPr>
            <a:t>*During </a:t>
          </a:r>
          <a:r>
            <a:rPr lang="en-US" sz="1050" dirty="0">
              <a:effectLst/>
              <a:latin typeface="+mj-lt"/>
              <a:cs typeface="Times New Roman" panose="02020603050405020304" pitchFamily="18" charset="0"/>
            </a:rPr>
            <a:t>the first half of FY </a:t>
          </a:r>
          <a:r>
            <a:rPr lang="en-US" sz="1050" dirty="0" smtClean="0">
              <a:effectLst/>
              <a:latin typeface="+mj-lt"/>
              <a:cs typeface="Times New Roman" panose="02020603050405020304" pitchFamily="18" charset="0"/>
            </a:rPr>
            <a:t>2004</a:t>
          </a:r>
          <a:r>
            <a:rPr lang="en-US" sz="1050" dirty="0">
              <a:effectLst/>
              <a:latin typeface="+mj-lt"/>
              <a:cs typeface="Times New Roman" panose="02020603050405020304" pitchFamily="18" charset="0"/>
            </a:rPr>
            <a:t>: (1) there was no 1% HMO gross premiums tax; (2) the provider tax rate was only 1.5%; and (3) state health programs were exempt from the provider tax.</a:t>
          </a:r>
        </a:p>
        <a:p xmlns:a="http://schemas.openxmlformats.org/drawingml/2006/main">
          <a:endParaRPr lang="en-US" sz="1000" dirty="0">
            <a:latin typeface="+mj-lt"/>
            <a:cs typeface="Times New Roman" panose="02020603050405020304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0.79929</cdr:x>
      <cdr:y>0.47186</cdr:y>
    </cdr:from>
    <cdr:to>
      <cdr:x>1</cdr:x>
      <cdr:y>0.52814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6384566" y="2194686"/>
          <a:ext cx="1603246" cy="2617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chemeClr val="tx1"/>
              </a:solidFill>
            </a:rPr>
            <a:t>Uses</a:t>
          </a:r>
          <a:endParaRPr lang="en-US" sz="11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0.79928</cdr:x>
      <cdr:y>0.7626</cdr:y>
    </cdr:from>
    <cdr:to>
      <cdr:x>1</cdr:x>
      <cdr:y>0.85051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6343883" y="3546974"/>
          <a:ext cx="1545285" cy="4088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chemeClr val="tx1"/>
              </a:solidFill>
            </a:rPr>
            <a:t>Sources</a:t>
          </a:r>
          <a:endParaRPr lang="en-US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0.7095</cdr:x>
      <cdr:y>0.32615</cdr:y>
    </cdr:from>
    <cdr:to>
      <cdr:x>0.7095</cdr:x>
      <cdr:y>0.92697</cdr:y>
    </cdr:to>
    <cdr:cxnSp macro="">
      <cdr:nvCxnSpPr>
        <cdr:cNvPr id="5" name="Straight Connector 4"/>
        <cdr:cNvCxnSpPr/>
      </cdr:nvCxnSpPr>
      <cdr:spPr>
        <a:xfrm xmlns:a="http://schemas.openxmlformats.org/drawingml/2006/main" flipV="1">
          <a:off x="5667333" y="1588380"/>
          <a:ext cx="0" cy="292608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ysClr val="windowText" lastClr="00000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0.59781</cdr:x>
      <cdr:y>0.1173</cdr:y>
    </cdr:from>
    <cdr:to>
      <cdr:x>0.82032</cdr:x>
      <cdr:y>0.2293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4602288" y="545593"/>
          <a:ext cx="1713069" cy="5209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baseline="0" dirty="0" smtClean="0">
              <a:solidFill>
                <a:schemeClr val="tx1"/>
              </a:solidFill>
            </a:rPr>
            <a:t>Provider </a:t>
          </a:r>
          <a:r>
            <a:rPr lang="en-US" sz="1400" b="1" baseline="0" dirty="0">
              <a:solidFill>
                <a:schemeClr val="tx1"/>
              </a:solidFill>
            </a:rPr>
            <a:t>Tax </a:t>
          </a:r>
          <a:r>
            <a:rPr lang="en-US" sz="1400" b="1" baseline="0" dirty="0" smtClean="0">
              <a:solidFill>
                <a:schemeClr val="tx1"/>
              </a:solidFill>
            </a:rPr>
            <a:t>Sunset</a:t>
          </a:r>
        </a:p>
        <a:p xmlns:a="http://schemas.openxmlformats.org/drawingml/2006/main">
          <a:pPr algn="ctr"/>
          <a:r>
            <a:rPr lang="en-US" sz="1100" dirty="0" smtClean="0">
              <a:solidFill>
                <a:schemeClr val="tx1"/>
              </a:solidFill>
            </a:rPr>
            <a:t>December 31, 2019</a:t>
          </a:r>
          <a:endParaRPr lang="en-US" sz="1100" dirty="0">
            <a:solidFill>
              <a:schemeClr val="tx1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>
              <a:defRPr sz="1200"/>
            </a:lvl1pPr>
          </a:lstStyle>
          <a:p>
            <a:fld id="{F2A04DE5-F1A9-4D45-BF54-BEFDBA739CA2}" type="datetimeFigureOut">
              <a:rPr lang="en-US" smtClean="0">
                <a:latin typeface="NeueHaasGroteskText Std" panose="020B0504020202020204" pitchFamily="34" charset="0"/>
              </a:rPr>
              <a:t>1/25/2019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9"/>
            <a:ext cx="3037840" cy="466433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9"/>
            <a:ext cx="3037840" cy="466433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NeueHaasGroteskText Std" panose="020B0504020202020204" pitchFamily="34" charset="0"/>
              </a:rPr>
              <a:t>‹#›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A50CD39D-89B0-4C68-805A-35C75A7C20C8}" type="datetimeFigureOut">
              <a:rPr lang="en-US" smtClean="0"/>
              <a:pPr/>
              <a:t>1/25/2019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6" rIns="93150" bIns="4657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50" tIns="46576" rIns="93150" bIns="46576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9"/>
            <a:ext cx="3037840" cy="466433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9"/>
            <a:ext cx="3037840" cy="466433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623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81390" lvl="2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354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405FD9-59BA-40EF-B82D-F56298EAB17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301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769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27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644884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750"/>
              </a:spcAft>
              <a:buNone/>
              <a:defRPr sz="1350" baseline="0"/>
            </a:lvl1pPr>
          </a:lstStyle>
          <a:p>
            <a:r>
              <a:rPr lang="en-US" sz="1350" dirty="0" err="1" smtClean="0"/>
              <a:t>Firstname</a:t>
            </a:r>
            <a:r>
              <a:rPr lang="en-US" sz="1350" dirty="0" smtClean="0"/>
              <a:t> </a:t>
            </a:r>
            <a:r>
              <a:rPr lang="en-US" sz="1350" dirty="0" err="1" smtClean="0"/>
              <a:t>Lastname</a:t>
            </a:r>
            <a:r>
              <a:rPr lang="en-US" sz="1350" dirty="0" smtClean="0"/>
              <a:t> | Job Title</a:t>
            </a:r>
          </a:p>
          <a:p>
            <a:r>
              <a:rPr lang="en-US" sz="135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D242C-24FB-43A0-BCB6-43756FC812F6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pic>
        <p:nvPicPr>
          <p:cNvPr id="11" name="MN.IT Services Logo" descr="Minnesota Management and Budget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452" y="1600134"/>
            <a:ext cx="5355096" cy="1684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2420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514350" indent="-17145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1875">
                <a:solidFill>
                  <a:schemeClr val="bg1"/>
                </a:solidFill>
              </a:defRPr>
            </a:lvl1pPr>
            <a:lvl2pPr marL="857250" indent="-171450">
              <a:lnSpc>
                <a:spcPct val="100000"/>
              </a:lnSpc>
              <a:buClr>
                <a:schemeClr val="accent2"/>
              </a:buClr>
              <a:defRPr sz="1575">
                <a:solidFill>
                  <a:schemeClr val="bg1"/>
                </a:solidFill>
              </a:defRPr>
            </a:lvl2pPr>
            <a:lvl3pPr marL="12001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3pPr>
            <a:lvl4pPr marL="15430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4pPr>
            <a:lvl5pPr marL="18859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8677-C648-465D-82CD-E88587B4845D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6265092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514350" indent="-17145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8572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2001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15430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18859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07D7-46FB-4D7C-9C8F-0C340D091257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69008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fld id="{66C283A4-7960-4BFD-B3A5-A2CC5BB2A473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878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752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365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7824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1412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084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749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2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5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8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" name="Rectangle 20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" name="Rectangle 21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442334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 (Logo Only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27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644884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750"/>
              </a:spcAft>
              <a:buNone/>
              <a:defRPr sz="1350" baseline="0"/>
            </a:lvl1pPr>
          </a:lstStyle>
          <a:p>
            <a:r>
              <a:rPr lang="en-US" sz="1350" dirty="0" err="1" smtClean="0"/>
              <a:t>Firstname</a:t>
            </a:r>
            <a:r>
              <a:rPr lang="en-US" sz="1350" dirty="0" smtClean="0"/>
              <a:t> </a:t>
            </a:r>
            <a:r>
              <a:rPr lang="en-US" sz="1350" dirty="0" err="1" smtClean="0"/>
              <a:t>Lastname</a:t>
            </a:r>
            <a:r>
              <a:rPr lang="en-US" sz="1350" dirty="0" smtClean="0"/>
              <a:t> | Job Title</a:t>
            </a:r>
          </a:p>
          <a:p>
            <a:r>
              <a:rPr lang="en-US" sz="135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D242C-24FB-43A0-BCB6-43756FC812F6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656" y="1366397"/>
            <a:ext cx="6194687" cy="223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0232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179610" y="1964392"/>
            <a:ext cx="1749143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101919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18406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534177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050663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966434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" name="Rectangle 19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" name="Rectangle 20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688037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47"/>
            <a:ext cx="1906858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2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5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8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EEDC6-36CA-4209-B482-2ED76AA0BF08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Rectangle 1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33247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67477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49" y="393936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2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167477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4" y="393936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1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626-CE5A-4834-975C-E7305BA2E281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" name="Rectangle 20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" name="Rectangle 21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9683877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67477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49" y="393936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2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167477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4" y="393936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FB38-58F3-410A-8DA4-4B706967601F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" name="Rectangle 21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156903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2571730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2571730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19661-29C3-4FE0-9FC3-375A85A42C46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" name="Rectangle 14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Rectangle 1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4739304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2800329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800330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2800329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800330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E0EA-2D80-452F-9963-33FA7A36BC09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Rectangle 13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114029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9144000" cy="6857998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38110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9144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86683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9144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9144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22167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479566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9144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4773020"/>
            <a:ext cx="9144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041204"/>
            <a:ext cx="4940300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350" baseline="0"/>
            </a:lvl1pPr>
          </a:lstStyle>
          <a:p>
            <a:r>
              <a:rPr lang="en-US" sz="1350" dirty="0" err="1" smtClean="0"/>
              <a:t>Firstname</a:t>
            </a:r>
            <a:r>
              <a:rPr lang="en-US" sz="1350" dirty="0" smtClean="0"/>
              <a:t> </a:t>
            </a:r>
            <a:r>
              <a:rPr lang="en-US" sz="1350" dirty="0" err="1" smtClean="0"/>
              <a:t>Lastname</a:t>
            </a:r>
            <a:r>
              <a:rPr lang="en-US" sz="1350" dirty="0" smtClean="0"/>
              <a:t> | Job Title</a:t>
            </a:r>
          </a:p>
          <a:p>
            <a:r>
              <a:rPr lang="en-US" sz="1350" dirty="0" smtClean="0"/>
              <a:t>Date</a:t>
            </a:r>
            <a:endParaRPr lang="en-US" dirty="0"/>
          </a:p>
        </p:txBody>
      </p:sp>
      <p:pic>
        <p:nvPicPr>
          <p:cNvPr id="4" name="MN.IT Services Logo" descr="Minnesota Management and Budget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203" y="6005018"/>
            <a:ext cx="1661127" cy="700583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90171" y="6138333"/>
            <a:ext cx="4190735" cy="365125"/>
          </a:xfrm>
          <a:prstGeom prst="rect">
            <a:avLst/>
          </a:prstGeom>
        </p:spPr>
        <p:txBody>
          <a:bodyPr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9144000" cy="3380732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4773020"/>
            <a:ext cx="9144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pic>
        <p:nvPicPr>
          <p:cNvPr id="10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203" y="6005018"/>
            <a:ext cx="1661127" cy="700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370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table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176963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66841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8327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fld id="{5D76A200-3168-4D33-A718-3974884CE863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10084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4481695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4" name="Picture 13" descr="Compute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639" y="434837"/>
            <a:ext cx="5121496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691883"/>
            <a:ext cx="4725590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639" y="434837"/>
            <a:ext cx="5121496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9750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81459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08925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08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75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17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612343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08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75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17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2055032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628650" y="1335089"/>
            <a:ext cx="7886700" cy="4841875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4100695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9968" y="685800"/>
            <a:ext cx="41148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1756172" algn="l"/>
                <a:tab pos="2827735" algn="l"/>
              </a:tabLst>
              <a:defRPr sz="4125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7C3B6E0-E413-4EA2-9B23-AF69A1623F89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Optional Tagline Goes Here | mn.gov/mmb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5420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90298" y="912530"/>
            <a:ext cx="3496041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375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7158612" y="524007"/>
            <a:ext cx="1616475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75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Second Point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8251" y="3581845"/>
            <a:ext cx="1978484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75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Third Point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8A7556-21FA-4204-9DD6-1F6FDEC2C796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03737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24607" y="1609867"/>
            <a:ext cx="5694788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750"/>
              </a:spcAft>
              <a:tabLst>
                <a:tab pos="2827735" algn="l"/>
              </a:tabLst>
              <a:defRPr sz="525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</a:t>
            </a:r>
            <a:br>
              <a:rPr lang="en-US" dirty="0" smtClean="0"/>
            </a:br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B49D9C-C4C1-46A9-AED8-599F8B47287F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Optional Tagline Goes Here | mn.gov/mmb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89798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116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6"/>
            <a:ext cx="9144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75E6-E45B-4C5D-981E-7C8ED0C72F5D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Here | mn.gov/mmb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885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edit background picture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B25D9D-5365-41CD-BF43-4FFFCBF4BBDA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88982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45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099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30000" i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CC894EF-7DC0-4B7C-83F8-29D989AA60F6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Optional Tagline Goes Here | mn.gov/mmb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64294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45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099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30000" i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78DBCF0-11C3-4F19-90D9-2EE7F00784FE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1143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2212734"/>
            <a:ext cx="7886700" cy="147216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684897"/>
            <a:ext cx="78867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0" name="MN.IT Services Logo" descr="Minnesota Management and Budget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4200" y="137359"/>
            <a:ext cx="2768299" cy="1332299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2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4200" y="137359"/>
            <a:ext cx="2768299" cy="1332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142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9144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521123"/>
            <a:ext cx="78867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A75E6-E45B-4C5D-981E-7C8ED0C72F5D}" type="datetime1">
              <a:rPr lang="en-US" smtClean="0"/>
              <a:pPr/>
              <a:t>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>
                <a:solidFill>
                  <a:schemeClr val="tx2"/>
                </a:solidFill>
              </a:rPr>
              <a:t>Optional Tagline Goes Here</a:t>
            </a:r>
            <a:r>
              <a:rPr lang="en-US" smtClean="0"/>
              <a:t>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</a:t>
            </a:r>
            <a:r>
              <a:rPr lang="en-US" smtClean="0">
                <a:solidFill>
                  <a:schemeClr val="tx2"/>
                </a:solidFill>
              </a:rPr>
              <a:t>mn.gov/mmb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1" name="MN.IT Services Logo" descr="Minnesota Management and Budget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2547" y="350349"/>
            <a:ext cx="2720033" cy="1147179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0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869" y="350349"/>
            <a:ext cx="3626711" cy="1147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412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pic>
        <p:nvPicPr>
          <p:cNvPr id="13" name="MN.IT Services Logo" descr="Minnesota Management and Budget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6351" y="487355"/>
            <a:ext cx="1833458" cy="77326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644884"/>
            <a:ext cx="4940300" cy="440970"/>
          </a:xfrm>
        </p:spPr>
        <p:txBody>
          <a:bodyPr>
            <a:normAutofit/>
          </a:bodyPr>
          <a:lstStyle>
            <a:lvl1pPr marL="0" indent="0" algn="ctr">
              <a:buNone/>
              <a:defRPr sz="1350" baseline="0"/>
            </a:lvl1pPr>
          </a:lstStyle>
          <a:p>
            <a:r>
              <a:rPr lang="en-US" sz="1350" dirty="0" err="1" smtClean="0"/>
              <a:t>Firstname</a:t>
            </a:r>
            <a:r>
              <a:rPr lang="en-US" sz="1350" dirty="0" smtClean="0"/>
              <a:t> </a:t>
            </a:r>
            <a:r>
              <a:rPr lang="en-US" sz="1350" dirty="0" err="1" smtClean="0"/>
              <a:t>Lastname</a:t>
            </a:r>
            <a:r>
              <a:rPr lang="en-US" sz="1350" dirty="0" smtClean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9144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8CA1A9B-139F-4606-AD0A-F3253110DAE5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6351" y="487355"/>
            <a:ext cx="1833458" cy="773265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83702294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27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644884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750"/>
              </a:spcAft>
              <a:buNone/>
              <a:defRPr sz="1350" baseline="0"/>
            </a:lvl1pPr>
          </a:lstStyle>
          <a:p>
            <a:r>
              <a:rPr lang="en-US" sz="1350" dirty="0" err="1" smtClean="0"/>
              <a:t>Firstname</a:t>
            </a:r>
            <a:r>
              <a:rPr lang="en-US" sz="1350" dirty="0" smtClean="0"/>
              <a:t> </a:t>
            </a:r>
            <a:r>
              <a:rPr lang="en-US" sz="1350" dirty="0" err="1" smtClean="0"/>
              <a:t>Lastname</a:t>
            </a:r>
            <a:r>
              <a:rPr lang="en-US" sz="1350" dirty="0" smtClean="0"/>
              <a:t> | Job Title</a:t>
            </a:r>
          </a:p>
          <a:p>
            <a:r>
              <a:rPr lang="en-US" sz="135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D242C-24FB-43A0-BCB6-43756FC812F6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MN.IT Services Logo" descr="Minnesota Management and Budget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3839" y="1379622"/>
            <a:ext cx="4016322" cy="1684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389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 (Logo Only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27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644884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750"/>
              </a:spcAft>
              <a:buNone/>
              <a:defRPr sz="1350" baseline="0"/>
            </a:lvl1pPr>
          </a:lstStyle>
          <a:p>
            <a:r>
              <a:rPr lang="en-US" sz="1350" dirty="0" err="1" smtClean="0"/>
              <a:t>Firstname</a:t>
            </a:r>
            <a:r>
              <a:rPr lang="en-US" sz="1350" dirty="0" smtClean="0"/>
              <a:t> </a:t>
            </a:r>
            <a:r>
              <a:rPr lang="en-US" sz="1350" dirty="0" err="1" smtClean="0"/>
              <a:t>Lastname</a:t>
            </a:r>
            <a:r>
              <a:rPr lang="en-US" sz="1350" dirty="0" smtClean="0"/>
              <a:t> | Job Title</a:t>
            </a:r>
          </a:p>
          <a:p>
            <a:r>
              <a:rPr lang="en-US" sz="135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D242C-24FB-43A0-BCB6-43756FC812F6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MN.IT Services Logo" descr="Minnesota Management and Budget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8177" y="1379622"/>
            <a:ext cx="3803686" cy="160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119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9144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4773020"/>
            <a:ext cx="9144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041204"/>
            <a:ext cx="4940300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350" baseline="0"/>
            </a:lvl1pPr>
          </a:lstStyle>
          <a:p>
            <a:r>
              <a:rPr lang="en-US" sz="1350" dirty="0" err="1" smtClean="0"/>
              <a:t>Firstname</a:t>
            </a:r>
            <a:r>
              <a:rPr lang="en-US" sz="1350" dirty="0" smtClean="0"/>
              <a:t> </a:t>
            </a:r>
            <a:r>
              <a:rPr lang="en-US" sz="1350" dirty="0" err="1" smtClean="0"/>
              <a:t>Lastname</a:t>
            </a:r>
            <a:r>
              <a:rPr lang="en-US" sz="1350" dirty="0" smtClean="0"/>
              <a:t> | Job Title</a:t>
            </a:r>
          </a:p>
          <a:p>
            <a:r>
              <a:rPr lang="en-US" sz="1350" dirty="0" smtClean="0"/>
              <a:t>Date</a:t>
            </a:r>
            <a:endParaRPr lang="en-US" dirty="0"/>
          </a:p>
        </p:txBody>
      </p:sp>
      <p:pic>
        <p:nvPicPr>
          <p:cNvPr id="4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203" y="6005018"/>
            <a:ext cx="1661127" cy="700583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90171" y="6138333"/>
            <a:ext cx="4190735" cy="365125"/>
          </a:xfrm>
          <a:prstGeom prst="rect">
            <a:avLst/>
          </a:prstGeom>
        </p:spPr>
        <p:txBody>
          <a:bodyPr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9144000" cy="338073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824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628650" y="1335089"/>
            <a:ext cx="7886700" cy="48418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79964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pic>
        <p:nvPicPr>
          <p:cNvPr id="13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6351" y="487355"/>
            <a:ext cx="1833458" cy="773265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644884"/>
            <a:ext cx="4940300" cy="440970"/>
          </a:xfrm>
        </p:spPr>
        <p:txBody>
          <a:bodyPr>
            <a:normAutofit/>
          </a:bodyPr>
          <a:lstStyle>
            <a:lvl1pPr marL="0" indent="0" algn="ctr">
              <a:buNone/>
              <a:defRPr sz="1350" baseline="0"/>
            </a:lvl1pPr>
          </a:lstStyle>
          <a:p>
            <a:r>
              <a:rPr lang="en-US" sz="1350" dirty="0" err="1" smtClean="0"/>
              <a:t>Firstname</a:t>
            </a:r>
            <a:r>
              <a:rPr lang="en-US" sz="1350" dirty="0" smtClean="0"/>
              <a:t> </a:t>
            </a:r>
            <a:r>
              <a:rPr lang="en-US" sz="1350" dirty="0" err="1" smtClean="0"/>
              <a:t>Lastname</a:t>
            </a:r>
            <a:r>
              <a:rPr lang="en-US" sz="1350" dirty="0" smtClean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9144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8CA1A9B-139F-4606-AD0A-F3253110DAE5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25022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8DD1-C477-482D-A126-3FBDD1778E48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10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A5BA-A5F9-4138-9E4B-FFD626F6437A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801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514350" indent="-17145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1875">
                <a:solidFill>
                  <a:schemeClr val="bg1"/>
                </a:solidFill>
              </a:defRPr>
            </a:lvl1pPr>
            <a:lvl2pPr marL="857250" indent="-171450">
              <a:lnSpc>
                <a:spcPct val="100000"/>
              </a:lnSpc>
              <a:buClr>
                <a:schemeClr val="accent2"/>
              </a:buClr>
              <a:defRPr sz="1575">
                <a:solidFill>
                  <a:schemeClr val="bg1"/>
                </a:solidFill>
              </a:defRPr>
            </a:lvl2pPr>
            <a:lvl3pPr marL="12001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3pPr>
            <a:lvl4pPr marL="15430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4pPr>
            <a:lvl5pPr marL="18859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8677-C648-465D-82CD-E88587B4845D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3397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514350" indent="-17145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8572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2001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15430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18859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07D7-46FB-4D7C-9C8F-0C340D091257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8801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fld id="{66C283A4-7960-4BFD-B3A5-A2CC5BB2A473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7657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Minnesota Management and Budget 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Rectangle 10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4202207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81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5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870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987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490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2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5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8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80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179610" y="1964392"/>
            <a:ext cx="1749143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101919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18406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534177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050663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966434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824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47"/>
            <a:ext cx="1906858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2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5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8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EEDC6-36CA-4209-B482-2ED76AA0BF08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646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67477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49" y="393936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2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167477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4" y="393936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1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626-CE5A-4834-975C-E7305BA2E281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256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8DD1-C477-482D-A126-3FBDD1778E48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accent2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Rectangle 13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378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67477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49" y="393936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2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167477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4" y="393936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FB38-58F3-410A-8DA4-4B706967601F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69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2571730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2571730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19661-29C3-4FE0-9FC3-375A85A42C46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32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2800329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800330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2800329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800330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E0EA-2D80-452F-9963-33FA7A36BC09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812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061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512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601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915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fld id="{5D76A200-3168-4D33-A718-3974884CE863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37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29056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639" y="434837"/>
            <a:ext cx="5121496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691883"/>
            <a:ext cx="4725590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52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35281"/>
            <a:ext cx="7886700" cy="4841682"/>
          </a:xfrm>
          <a:solidFill>
            <a:schemeClr val="bg1"/>
          </a:solidFill>
        </p:spPr>
        <p:txBody>
          <a:bodyPr lIns="228600" tIns="548640" rIns="274320"/>
          <a:lstStyle>
            <a:lvl1pPr marL="257175" indent="-257175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75"/>
            </a:lvl1pPr>
            <a:lvl2pPr marL="600075" indent="-257175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575"/>
            </a:lvl2pPr>
            <a:lvl3pPr marL="900113" indent="-214313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3pPr>
            <a:lvl4pPr marL="1243013" indent="-214313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4pPr>
            <a:lvl5pPr marL="1585913" indent="-214313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Minnesota Management and Budget 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43471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326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2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08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75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17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966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08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75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17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41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9968" y="685800"/>
            <a:ext cx="41148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1756172" algn="l"/>
                <a:tab pos="2827735" algn="l"/>
              </a:tabLst>
              <a:defRPr sz="4125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7C3B6E0-E413-4EA2-9B23-AF69A1623F89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Optional Tagline Goes Here | mn.gov/mmb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25839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90298" y="912530"/>
            <a:ext cx="3496041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375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7158612" y="524007"/>
            <a:ext cx="1616475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75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Second Point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8251" y="3581845"/>
            <a:ext cx="1978484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75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Third Point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8A7556-21FA-4204-9DD6-1F6FDEC2C796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Optional Tagline Goes Here | mn.gov/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00421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24607" y="1609867"/>
            <a:ext cx="5694788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750"/>
              </a:spcAft>
              <a:tabLst>
                <a:tab pos="2827735" algn="l"/>
              </a:tabLst>
              <a:defRPr sz="525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</a:t>
            </a:r>
            <a:br>
              <a:rPr lang="en-US" dirty="0" smtClean="0"/>
            </a:br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B49D9C-C4C1-46A9-AED8-599F8B47287F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Optional Tagline Goes Here | mn.gov/mmb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7176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537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6"/>
            <a:ext cx="9144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75E6-E45B-4C5D-981E-7C8ED0C72F5D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Here | mn.gov/mmb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15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edit background picture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B25D9D-5365-41CD-BF43-4FFFCBF4BBDA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Optional Tagline Goes Here | mn.gov/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26053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A5BA-A5F9-4138-9E4B-FFD626F6437A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4002999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45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099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30000" i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CC894EF-7DC0-4B7C-83F8-29D989AA60F6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Optional Tagline Goes Here | mn.gov/mmb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44732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45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099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30000" i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78DBCF0-11C3-4F19-90D9-2EE7F00784FE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11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2212734"/>
            <a:ext cx="7886700" cy="147216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684897"/>
            <a:ext cx="78867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0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4200" y="137359"/>
            <a:ext cx="2768299" cy="1332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963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9144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521123"/>
            <a:ext cx="78867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A75E6-E45B-4C5D-981E-7C8ED0C72F5D}" type="datetime1">
              <a:rPr lang="en-US" smtClean="0"/>
              <a:pPr/>
              <a:t>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>
                <a:solidFill>
                  <a:schemeClr val="tx2"/>
                </a:solidFill>
              </a:rPr>
              <a:t>Optional Tagline Goes Here</a:t>
            </a:r>
            <a:r>
              <a:rPr lang="en-US" dirty="0" smtClean="0"/>
              <a:t>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</a:t>
            </a:r>
            <a:r>
              <a:rPr lang="en-US" dirty="0" smtClean="0">
                <a:solidFill>
                  <a:schemeClr val="tx2"/>
                </a:solidFill>
              </a:rPr>
              <a:t>mn.gov/mmb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1" name="MN.IT Services Logo" descr="Minnesota Management and Budge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2547" y="350349"/>
            <a:ext cx="2720033" cy="1147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72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55298" name="Picture 2" descr="http://www.mmb.state.mn.us/images/stories/logos/mmb/logo250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304800"/>
            <a:ext cx="1963918" cy="762000"/>
          </a:xfrm>
          <a:prstGeom prst="rect">
            <a:avLst/>
          </a:prstGeom>
          <a:noFill/>
        </p:spPr>
      </p:pic>
      <p:cxnSp>
        <p:nvCxnSpPr>
          <p:cNvPr id="9" name="Straight Connector 8"/>
          <p:cNvCxnSpPr/>
          <p:nvPr userDrawn="1"/>
        </p:nvCxnSpPr>
        <p:spPr>
          <a:xfrm>
            <a:off x="381000" y="1447800"/>
            <a:ext cx="8305800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0"/>
            <a:ext cx="914400" cy="457200"/>
          </a:xfrm>
          <a:prstGeom prst="rect">
            <a:avLst/>
          </a:prstGeom>
        </p:spPr>
        <p:txBody>
          <a:bodyPr/>
          <a:lstStyle>
            <a:lvl1pPr algn="r">
              <a:defRPr sz="1600"/>
            </a:lvl1pPr>
          </a:lstStyle>
          <a:p>
            <a:fld id="{6B4905AE-0A8B-489D-8B74-2CA9D38791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797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6" Type="http://schemas.openxmlformats.org/officeDocument/2006/relationships/slideLayout" Target="../slideLayouts/slideLayout76.xml"/><Relationship Id="rId84" Type="http://schemas.openxmlformats.org/officeDocument/2006/relationships/slideLayout" Target="../slideLayouts/slideLayout84.xml"/><Relationship Id="rId89" Type="http://schemas.openxmlformats.org/officeDocument/2006/relationships/slideLayout" Target="../slideLayouts/slideLayout89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87" Type="http://schemas.openxmlformats.org/officeDocument/2006/relationships/slideLayout" Target="../slideLayouts/slideLayout87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90" Type="http://schemas.openxmlformats.org/officeDocument/2006/relationships/slideLayout" Target="../slideLayouts/slideLayout90.xml"/><Relationship Id="rId95" Type="http://schemas.openxmlformats.org/officeDocument/2006/relationships/theme" Target="../theme/theme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slideLayout" Target="../slideLayouts/slideLayout77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93" Type="http://schemas.openxmlformats.org/officeDocument/2006/relationships/slideLayout" Target="../slideLayouts/slideLayout93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91" Type="http://schemas.openxmlformats.org/officeDocument/2006/relationships/slideLayout" Target="../slideLayouts/slideLayout9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94" Type="http://schemas.openxmlformats.org/officeDocument/2006/relationships/slideLayout" Target="../slideLayouts/slideLayout9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1/23/2019</a:t>
            </a: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78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2" r:id="rId1"/>
    <p:sldLayoutId id="2147484023" r:id="rId2"/>
    <p:sldLayoutId id="2147484024" r:id="rId3"/>
    <p:sldLayoutId id="2147484025" r:id="rId4"/>
    <p:sldLayoutId id="2147484026" r:id="rId5"/>
    <p:sldLayoutId id="2147484027" r:id="rId6"/>
    <p:sldLayoutId id="2147484028" r:id="rId7"/>
    <p:sldLayoutId id="2147484029" r:id="rId8"/>
    <p:sldLayoutId id="2147484030" r:id="rId9"/>
    <p:sldLayoutId id="2147484031" r:id="rId10"/>
    <p:sldLayoutId id="2147484032" r:id="rId11"/>
    <p:sldLayoutId id="2147484033" r:id="rId12"/>
    <p:sldLayoutId id="2147484034" r:id="rId13"/>
    <p:sldLayoutId id="2147484035" r:id="rId14"/>
    <p:sldLayoutId id="2147484036" r:id="rId15"/>
    <p:sldLayoutId id="2147484037" r:id="rId16"/>
    <p:sldLayoutId id="2147484038" r:id="rId17"/>
    <p:sldLayoutId id="2147484039" r:id="rId18"/>
    <p:sldLayoutId id="2147484040" r:id="rId19"/>
    <p:sldLayoutId id="2147484041" r:id="rId20"/>
    <p:sldLayoutId id="2147484042" r:id="rId21"/>
    <p:sldLayoutId id="2147484043" r:id="rId22"/>
    <p:sldLayoutId id="2147484044" r:id="rId23"/>
    <p:sldLayoutId id="2147484045" r:id="rId24"/>
    <p:sldLayoutId id="2147484046" r:id="rId25"/>
    <p:sldLayoutId id="2147484047" r:id="rId26"/>
    <p:sldLayoutId id="2147484048" r:id="rId27"/>
    <p:sldLayoutId id="2147484049" r:id="rId28"/>
    <p:sldLayoutId id="2147484050" r:id="rId29"/>
    <p:sldLayoutId id="2147484051" r:id="rId30"/>
    <p:sldLayoutId id="2147484052" r:id="rId31"/>
    <p:sldLayoutId id="2147484053" r:id="rId32"/>
    <p:sldLayoutId id="2147484054" r:id="rId33"/>
    <p:sldLayoutId id="2147484055" r:id="rId34"/>
    <p:sldLayoutId id="2147484056" r:id="rId35"/>
    <p:sldLayoutId id="2147484057" r:id="rId36"/>
    <p:sldLayoutId id="2147484058" r:id="rId37"/>
    <p:sldLayoutId id="2147484059" r:id="rId38"/>
    <p:sldLayoutId id="2147484060" r:id="rId39"/>
    <p:sldLayoutId id="2147484061" r:id="rId40"/>
    <p:sldLayoutId id="2147484062" r:id="rId41"/>
    <p:sldLayoutId id="2147484063" r:id="rId42"/>
    <p:sldLayoutId id="2147484064" r:id="rId43"/>
    <p:sldLayoutId id="2147484065" r:id="rId44"/>
    <p:sldLayoutId id="2147484066" r:id="rId45"/>
    <p:sldLayoutId id="2147484067" r:id="rId46"/>
    <p:sldLayoutId id="2147484068" r:id="rId47"/>
    <p:sldLayoutId id="2147484069" r:id="rId48"/>
    <p:sldLayoutId id="2147484070" r:id="rId49"/>
    <p:sldLayoutId id="2147483788" r:id="rId50"/>
    <p:sldLayoutId id="2147483799" r:id="rId51"/>
    <p:sldLayoutId id="2147483787" r:id="rId52"/>
    <p:sldLayoutId id="2147483795" r:id="rId53"/>
    <p:sldLayoutId id="2147483711" r:id="rId54"/>
    <p:sldLayoutId id="2147483790" r:id="rId55"/>
    <p:sldLayoutId id="2147483714" r:id="rId56"/>
    <p:sldLayoutId id="2147483738" r:id="rId57"/>
    <p:sldLayoutId id="2147483739" r:id="rId58"/>
    <p:sldLayoutId id="2147483780" r:id="rId59"/>
    <p:sldLayoutId id="2147483773" r:id="rId60"/>
    <p:sldLayoutId id="2147483800" r:id="rId61"/>
    <p:sldLayoutId id="2147483688" r:id="rId62"/>
    <p:sldLayoutId id="2147483801" r:id="rId63"/>
    <p:sldLayoutId id="2147483802" r:id="rId64"/>
    <p:sldLayoutId id="2147483803" r:id="rId65"/>
    <p:sldLayoutId id="2147483744" r:id="rId66"/>
    <p:sldLayoutId id="2147483793" r:id="rId67"/>
    <p:sldLayoutId id="2147483772" r:id="rId68"/>
    <p:sldLayoutId id="2147483767" r:id="rId69"/>
    <p:sldLayoutId id="2147483769" r:id="rId70"/>
    <p:sldLayoutId id="2147483771" r:id="rId71"/>
    <p:sldLayoutId id="2147483770" r:id="rId72"/>
    <p:sldLayoutId id="2147483747" r:id="rId73"/>
    <p:sldLayoutId id="2147483818" r:id="rId74"/>
    <p:sldLayoutId id="2147483805" r:id="rId75"/>
    <p:sldLayoutId id="2147483806" r:id="rId76"/>
    <p:sldLayoutId id="2147483750" r:id="rId77"/>
    <p:sldLayoutId id="2147483765" r:id="rId78"/>
    <p:sldLayoutId id="2147483781" r:id="rId79"/>
    <p:sldLayoutId id="2147483809" r:id="rId80"/>
    <p:sldLayoutId id="2147483808" r:id="rId81"/>
    <p:sldLayoutId id="2147483807" r:id="rId82"/>
    <p:sldLayoutId id="2147483819" r:id="rId83"/>
    <p:sldLayoutId id="2147483754" r:id="rId84"/>
    <p:sldLayoutId id="2147483755" r:id="rId85"/>
    <p:sldLayoutId id="2147483759" r:id="rId86"/>
    <p:sldLayoutId id="2147483753" r:id="rId87"/>
    <p:sldLayoutId id="2147483763" r:id="rId88"/>
    <p:sldLayoutId id="2147483762" r:id="rId89"/>
    <p:sldLayoutId id="2147483758" r:id="rId90"/>
    <p:sldLayoutId id="2147483756" r:id="rId91"/>
    <p:sldLayoutId id="2147483798" r:id="rId92"/>
    <p:sldLayoutId id="2147483797" r:id="rId93"/>
    <p:sldLayoutId id="2147483870" r:id="rId94"/>
  </p:sldLayoutIdLst>
  <p:timing>
    <p:tnLst>
      <p:par>
        <p:cTn id="1" dur="indefinite" restart="never" nodeType="tmRoot"/>
      </p:par>
    </p:tnLst>
  </p:timing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87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Health Care Access Fund Overview	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Ahna Minge, Executive Budget Officer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Minnesota Management and Budget 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715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Minnesota Management and Budget 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</a:t>
            </a:fld>
            <a:endParaRPr lang="en-US" dirty="0"/>
          </a:p>
        </p:txBody>
      </p:sp>
      <p:graphicFrame>
        <p:nvGraphicFramePr>
          <p:cNvPr id="8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3038767"/>
              </p:ext>
            </p:extLst>
          </p:nvPr>
        </p:nvGraphicFramePr>
        <p:xfrm>
          <a:off x="628650" y="1797978"/>
          <a:ext cx="7886700" cy="36919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itle 3"/>
          <p:cNvSpPr txBox="1">
            <a:spLocks/>
          </p:cNvSpPr>
          <p:nvPr/>
        </p:nvSpPr>
        <p:spPr>
          <a:xfrm>
            <a:off x="781050" y="304800"/>
            <a:ext cx="78867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Health Care Access Fund Balance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782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Health Care Access Fund Revenues</a:t>
            </a:r>
            <a:br>
              <a:rPr lang="en-US" dirty="0" smtClean="0"/>
            </a:br>
            <a:r>
              <a:rPr lang="en-US" dirty="0"/>
              <a:t>Current Biennium and </a:t>
            </a:r>
            <a:r>
              <a:rPr lang="en-US" dirty="0" smtClean="0"/>
              <a:t>Budget </a:t>
            </a:r>
            <a:r>
              <a:rPr lang="en-US" dirty="0"/>
              <a:t>Years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Minnesota Management and Budget 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2145458"/>
              </p:ext>
            </p:extLst>
          </p:nvPr>
        </p:nvGraphicFramePr>
        <p:xfrm>
          <a:off x="628650" y="1384300"/>
          <a:ext cx="7886700" cy="5119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685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Care Access Fund Tax Revenue Over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905AE-0A8B-489D-8B74-2CA9D38791D7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9228950"/>
              </p:ext>
            </p:extLst>
          </p:nvPr>
        </p:nvGraphicFramePr>
        <p:xfrm>
          <a:off x="457200" y="1555751"/>
          <a:ext cx="8229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TextBox 2"/>
          <p:cNvSpPr txBox="1"/>
          <p:nvPr/>
        </p:nvSpPr>
        <p:spPr>
          <a:xfrm>
            <a:off x="628649" y="6080936"/>
            <a:ext cx="77961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>
                <a:solidFill>
                  <a:schemeClr val="bg2">
                    <a:lumMod val="25000"/>
                  </a:schemeClr>
                </a:solidFill>
              </a:rPr>
              <a:t>Source: SWIFT Actuals, Health Care Access Fund Statement, End of Session 2018, Minnesota Management and Budget</a:t>
            </a:r>
            <a:endParaRPr lang="en-US" sz="1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</p:spPr>
        <p:txBody>
          <a:bodyPr/>
          <a:lstStyle/>
          <a:p>
            <a:r>
              <a:rPr lang="en-US" dirty="0" smtClean="0"/>
              <a:t>Minnesota Management and Budget 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70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Health Care Access Fund Expenditures</a:t>
            </a:r>
            <a:br>
              <a:rPr lang="en-US" dirty="0" smtClean="0"/>
            </a:br>
            <a:r>
              <a:rPr lang="en-US" dirty="0" smtClean="0"/>
              <a:t>Current Biennium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Minnesota Management and Budget 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7541537"/>
              </p:ext>
            </p:extLst>
          </p:nvPr>
        </p:nvGraphicFramePr>
        <p:xfrm>
          <a:off x="928044" y="1533526"/>
          <a:ext cx="7677150" cy="51879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6792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082" y="174087"/>
            <a:ext cx="7886700" cy="914400"/>
          </a:xfrm>
        </p:spPr>
        <p:txBody>
          <a:bodyPr/>
          <a:lstStyle/>
          <a:p>
            <a:r>
              <a:rPr lang="en-US" dirty="0" smtClean="0"/>
              <a:t>Tax Sunset Drives $969 Million Deficit in </a:t>
            </a:r>
            <a:br>
              <a:rPr lang="en-US" dirty="0" smtClean="0"/>
            </a:br>
            <a:r>
              <a:rPr lang="en-US" dirty="0" smtClean="0"/>
              <a:t>Health Care Access Fund</a:t>
            </a:r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8857390"/>
              </p:ext>
            </p:extLst>
          </p:nvPr>
        </p:nvGraphicFramePr>
        <p:xfrm>
          <a:off x="628650" y="1425146"/>
          <a:ext cx="7987812" cy="4870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112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B Template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MB Template" id="{5EF430EA-F282-4DCC-BC2F-C6BEFF18F05F}" vid="{63421F75-6848-46C7-B3BD-446887ACD1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DFDE64AAE0974A8908DD3553DDBF03" ma:contentTypeVersion="0" ma:contentTypeDescription="Create a new document." ma:contentTypeScope="" ma:versionID="46a287b4c15f326c72e9d063441dc05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8389D6-E0FD-469D-8587-EA39AB285030}">
  <ds:schemaRefs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B153553-7048-44C0-962D-31C90BA4FF7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B02A75-BCB0-4986-B381-502234F6C7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MMB Template</Template>
  <TotalTime>20848</TotalTime>
  <Words>284</Words>
  <Application>Microsoft Office PowerPoint</Application>
  <PresentationFormat>On-screen Show (4:3)</PresentationFormat>
  <Paragraphs>51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NeueHaasGroteskText Std</vt:lpstr>
      <vt:lpstr>Times New Roman</vt:lpstr>
      <vt:lpstr>MMB Template</vt:lpstr>
      <vt:lpstr>Health Care Access Fund Overview </vt:lpstr>
      <vt:lpstr>PowerPoint Presentation</vt:lpstr>
      <vt:lpstr>Health Care Access Fund Revenues Current Biennium and Budget Years</vt:lpstr>
      <vt:lpstr>Health Care Access Fund Tax Revenue Over Time</vt:lpstr>
      <vt:lpstr>Health Care Access Fund Expenditures Current Biennium</vt:lpstr>
      <vt:lpstr>Tax Sunset Drives $969 Million Deficit in  Health Care Access Fund</vt:lpstr>
    </vt:vector>
  </TitlesOfParts>
  <Company>State of Minnesota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Minnesota Sample PowerPoint Template</dc:title>
  <dc:subject>PowerPoint Template</dc:subject>
  <dc:creator>MN.IT Services Communications</dc:creator>
  <cp:keywords>PowerPoint, Template</cp:keywords>
  <dc:description>Version 1.1, Released 8-2016</dc:description>
  <cp:lastModifiedBy>DFLUser</cp:lastModifiedBy>
  <cp:revision>741</cp:revision>
  <cp:lastPrinted>2018-09-13T14:48:27Z</cp:lastPrinted>
  <dcterms:created xsi:type="dcterms:W3CDTF">2016-01-06T16:54:03Z</dcterms:created>
  <dcterms:modified xsi:type="dcterms:W3CDTF">2019-01-26T03:57:42Z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0x01010090DFDE64AAE0974A8908DD3553DDBF03</vt:lpwstr>
  </property>
</Properties>
</file>