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4"/>
  </p:sldMasterIdLst>
  <p:notesMasterIdLst>
    <p:notesMasterId r:id="rId11"/>
  </p:notesMasterIdLst>
  <p:handoutMasterIdLst>
    <p:handoutMasterId r:id="rId12"/>
  </p:handoutMasterIdLst>
  <p:sldIdLst>
    <p:sldId id="519" r:id="rId5"/>
    <p:sldId id="517" r:id="rId6"/>
    <p:sldId id="502" r:id="rId7"/>
    <p:sldId id="508" r:id="rId8"/>
    <p:sldId id="503" r:id="rId9"/>
    <p:sldId id="51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na Minge" initials="ABM" lastIdx="1" clrIdx="0">
    <p:extLst>
      <p:ext uri="{19B8F6BF-5375-455C-9EA6-DF929625EA0E}">
        <p15:presenceInfo xmlns:p15="http://schemas.microsoft.com/office/powerpoint/2012/main" userId="Ahna Min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D0D0D"/>
    <a:srgbClr val="000000"/>
    <a:srgbClr val="78BE21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651" autoAdjust="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\share\Budget%20Services\Specific%20Budget%20Areas\Human%20Services\DHSTEAM\Forecasts\2018%20November\HCAF\HCAF%20November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Fund Balance ($ 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Forecast Balance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 2018'!$H$8:$M$8</c:f>
              <c:strCache>
                <c:ptCount val="6"/>
                <c:pt idx="0">
                  <c:v>FY 18</c:v>
                </c:pt>
                <c:pt idx="1">
                  <c:v>FY 19</c:v>
                </c:pt>
                <c:pt idx="2">
                  <c:v>FY 20</c:v>
                </c:pt>
                <c:pt idx="3">
                  <c:v>FY 21</c:v>
                </c:pt>
                <c:pt idx="4">
                  <c:v>FY 22</c:v>
                </c:pt>
                <c:pt idx="5">
                  <c:v>FY 23</c:v>
                </c:pt>
              </c:strCache>
            </c:strRef>
          </c:cat>
          <c:val>
            <c:numRef>
              <c:f>'Nov 2018'!$H$137:$M$137</c:f>
              <c:numCache>
                <c:formatCode>_(* #,##0.00_);_(* \(#,##0.00\);_(* "-"??_);_(@_)</c:formatCode>
                <c:ptCount val="6"/>
                <c:pt idx="0">
                  <c:v>690.95708969000054</c:v>
                </c:pt>
                <c:pt idx="1">
                  <c:v>666.88808969000047</c:v>
                </c:pt>
                <c:pt idx="2">
                  <c:v>591.26308969000047</c:v>
                </c:pt>
                <c:pt idx="3">
                  <c:v>48.052089690000514</c:v>
                </c:pt>
                <c:pt idx="4">
                  <c:v>-456.42591030999949</c:v>
                </c:pt>
                <c:pt idx="5">
                  <c:v>-968.9979103099995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099752"/>
        <c:axId val="114098184"/>
      </c:barChart>
      <c:catAx>
        <c:axId val="11409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98184"/>
        <c:crosses val="autoZero"/>
        <c:auto val="1"/>
        <c:lblAlgn val="ctr"/>
        <c:lblOffset val="100"/>
        <c:noMultiLvlLbl val="0"/>
      </c:catAx>
      <c:valAx>
        <c:axId val="114098184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1409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13365539452495E-2"/>
          <c:y val="9.8247604106957889E-2"/>
          <c:w val="0.96457326892109496"/>
          <c:h val="0.73061089903544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'Source Charts'!$A$2</c:f>
              <c:strCache>
                <c:ptCount val="1"/>
                <c:pt idx="0">
                  <c:v>Provider Tax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E7ABD6E-FEC4-4602-BFAD-C847EF7E66C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M, 80%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E7ABD6E-FEC4-4602-BFAD-C847EF7E66C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M</a:t>
                    </a:r>
                    <a:r>
                      <a:rPr lang="en-US" smtClean="0"/>
                      <a:t>, 61%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'Source Charts'!$B$1:$D$1</c:f>
              <c:strCache>
                <c:ptCount val="2"/>
                <c:pt idx="0">
                  <c:v>FY 2018-19</c:v>
                </c:pt>
                <c:pt idx="1">
                  <c:v>FY 2020-21</c:v>
                </c:pt>
              </c:strCache>
              <c:extLst/>
            </c:strRef>
          </c:cat>
          <c:val>
            <c:numRef>
              <c:f>'Source Charts'!$B$2:$D$2</c:f>
              <c:numCache>
                <c:formatCode>_("$"* #,##0_);_("$"* \(#,##0\);_("$"* "-"??_);_(@_)</c:formatCode>
                <c:ptCount val="2"/>
                <c:pt idx="0">
                  <c:v>1317</c:v>
                </c:pt>
                <c:pt idx="1">
                  <c:v>458</c:v>
                </c:pt>
              </c:numCache>
              <c:extLst/>
            </c:numRef>
          </c:val>
          <c:extLst/>
        </c:ser>
        <c:ser>
          <c:idx val="1"/>
          <c:order val="1"/>
          <c:tx>
            <c:strRef>
              <c:f>'Source Charts'!$A$3</c:f>
              <c:strCache>
                <c:ptCount val="1"/>
                <c:pt idx="0">
                  <c:v>Premium Tax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637EAD7-E43B-43DC-8BE4-BBC4D5C65AF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M, 11%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37EAD7-E43B-43DC-8BE4-BBC4D5C65AF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M, 25%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'Source Charts'!$B$1:$D$1</c:f>
              <c:strCache>
                <c:ptCount val="2"/>
                <c:pt idx="0">
                  <c:v>FY 2018-19</c:v>
                </c:pt>
                <c:pt idx="1">
                  <c:v>FY 2020-21</c:v>
                </c:pt>
              </c:strCache>
              <c:extLst/>
            </c:strRef>
          </c:cat>
          <c:val>
            <c:numRef>
              <c:f>'Source Charts'!$B$3:$D$3</c:f>
              <c:numCache>
                <c:formatCode>_("$"* #,##0_);_("$"* \(#,##0\);_("$"* "-"??_);_(@_)</c:formatCode>
                <c:ptCount val="2"/>
                <c:pt idx="0">
                  <c:v>205</c:v>
                </c:pt>
                <c:pt idx="1">
                  <c:v>221</c:v>
                </c:pt>
              </c:numCache>
              <c:extLst/>
            </c:numRef>
          </c:val>
          <c:extLst/>
        </c:ser>
        <c:ser>
          <c:idx val="2"/>
          <c:order val="2"/>
          <c:tx>
            <c:strRef>
              <c:f>'Source Charts'!$A$4</c:f>
              <c:strCache>
                <c:ptCount val="1"/>
                <c:pt idx="0">
                  <c:v>MinnesotaCare Premiums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0611916264090172"/>
                  <c:y val="2.2988559634414582E-2"/>
                </c:manualLayout>
              </c:layout>
              <c:tx>
                <c:rich>
                  <a:bodyPr/>
                  <a:lstStyle/>
                  <a:p>
                    <a:fld id="{2801AA92-6837-4823-9B1D-E2D4FBDDBF82}" type="VALUE">
                      <a:rPr lang="en-US" sz="140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M, 4%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611916264090172"/>
                  <c:y val="2.2988505747126391E-2"/>
                </c:manualLayout>
              </c:layout>
              <c:tx>
                <c:rich>
                  <a:bodyPr/>
                  <a:lstStyle/>
                  <a:p>
                    <a:fld id="{2801AA92-6837-4823-9B1D-E2D4FBDDBF82}" type="VALUE">
                      <a:rPr lang="en-US" sz="140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M</a:t>
                    </a:r>
                    <a:r>
                      <a:rPr lang="en-US" sz="1400" smtClean="0">
                        <a:solidFill>
                          <a:schemeClr val="tx2"/>
                        </a:solidFill>
                      </a:rPr>
                      <a:t>, 9%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'Source Charts'!$B$1:$D$1</c:f>
              <c:strCache>
                <c:ptCount val="2"/>
                <c:pt idx="0">
                  <c:v>FY 2018-19</c:v>
                </c:pt>
                <c:pt idx="1">
                  <c:v>FY 2020-21</c:v>
                </c:pt>
              </c:strCache>
              <c:extLst/>
            </c:strRef>
          </c:cat>
          <c:val>
            <c:numRef>
              <c:f>'Source Charts'!$B$4:$D$4</c:f>
              <c:numCache>
                <c:formatCode>_("$"* #,##0_);_("$"* \(#,##0\);_("$"* "-"??_);_(@_)</c:formatCode>
                <c:ptCount val="2"/>
                <c:pt idx="0">
                  <c:v>74</c:v>
                </c:pt>
                <c:pt idx="1">
                  <c:v>79</c:v>
                </c:pt>
              </c:numCache>
              <c:extLst/>
            </c:numRef>
          </c:val>
          <c:extLst/>
        </c:ser>
        <c:ser>
          <c:idx val="3"/>
          <c:order val="3"/>
          <c:tx>
            <c:strRef>
              <c:f>'Source Charts'!$A$5</c:f>
              <c:strCache>
                <c:ptCount val="1"/>
                <c:pt idx="0">
                  <c:v>Transfer from General Fund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2866344605475034"/>
                  <c:y val="1.0217137615295389E-2"/>
                </c:manualLayout>
              </c:layout>
              <c:tx>
                <c:rich>
                  <a:bodyPr/>
                  <a:lstStyle/>
                  <a:p>
                    <a:fld id="{14486806-7005-4009-AAA3-1FD0150B5346}" type="VALUE">
                      <a:rPr lang="en-US" sz="140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M, 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873191575690719"/>
                  <c:y val="-1.9552894744964196E-2"/>
                </c:manualLayout>
              </c:layout>
              <c:tx>
                <c:rich>
                  <a:bodyPr/>
                  <a:lstStyle/>
                  <a:p>
                    <a:fld id="{14486806-7005-4009-AAA3-1FD0150B5346}" type="VALUE">
                      <a:rPr lang="en-US" sz="140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dirty="0" smtClean="0">
                        <a:solidFill>
                          <a:schemeClr val="tx2"/>
                        </a:solidFill>
                      </a:rPr>
                      <a:t>M, 1%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'Source Charts'!$B$1:$D$1</c:f>
              <c:strCache>
                <c:ptCount val="2"/>
                <c:pt idx="0">
                  <c:v>FY 2018-19</c:v>
                </c:pt>
                <c:pt idx="1">
                  <c:v>FY 2020-21</c:v>
                </c:pt>
              </c:strCache>
              <c:extLst/>
            </c:strRef>
          </c:cat>
          <c:val>
            <c:numRef>
              <c:f>'Source Charts'!$B$5:$D$5</c:f>
              <c:numCache>
                <c:formatCode>_("$"* #,##0_);_("$"* \(#,##0\);_("$"* "-"??_);_(@_)</c:formatCode>
                <c:ptCount val="2"/>
                <c:pt idx="0">
                  <c:v>50</c:v>
                </c:pt>
                <c:pt idx="1">
                  <c:v>7</c:v>
                </c:pt>
              </c:numCache>
              <c:extLst/>
            </c:numRef>
          </c:val>
          <c:extLst/>
        </c:ser>
        <c:ser>
          <c:idx val="4"/>
          <c:order val="4"/>
          <c:tx>
            <c:strRef>
              <c:f>'Source Charts'!$A$6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3993558776167465"/>
                  <c:y val="-4.34226395235857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 </a:t>
                    </a:r>
                    <a:fld id="{0C9DBA95-5BC0-4FCC-9401-024582BD64D6}" type="VALUE">
                      <a:rPr lang="en-US" sz="1400" baseline="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M, </a:t>
                    </a:r>
                    <a:r>
                      <a:rPr lang="en-US" sz="1400" b="0" i="0" u="none" strike="noStrike" kern="1200" baseline="0" dirty="0" smtClean="0">
                        <a:solidFill>
                          <a:schemeClr val="tx2"/>
                        </a:solidFill>
                      </a:rPr>
                      <a:t> </a:t>
                    </a:r>
                    <a:fld id="{022C0170-911F-4B06-AFCB-D5B2B6F2B11B}" type="CELLRANGE">
                      <a:rPr lang="en-US" sz="1400" b="0" i="0" u="none" strike="noStrike" kern="1200" baseline="0" smtClean="0">
                        <a:solidFill>
                          <a:schemeClr val="tx2"/>
                        </a:solidFill>
                      </a:rPr>
                      <a:pPr/>
                      <a:t>[CELLRANGE]</a:t>
                    </a:fld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8.6811594202898426E-2"/>
                  <c:y val="-4.3422639523585813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 </a:t>
                    </a:r>
                    <a:fld id="{0C9DBA95-5BC0-4FCC-9401-024582BD64D6}" type="VALUE">
                      <a:rPr lang="en-US" sz="1400" baseline="0" smtClean="0">
                        <a:solidFill>
                          <a:schemeClr val="tx2"/>
                        </a:solidFill>
                      </a:rPr>
                      <a:pPr/>
                      <a:t>[VALUE]</a:t>
                    </a:fld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M</a:t>
                    </a:r>
                    <a:r>
                      <a:rPr lang="en-US" sz="1400" baseline="0" smtClean="0">
                        <a:solidFill>
                          <a:schemeClr val="tx2"/>
                        </a:solidFill>
                      </a:rPr>
                      <a:t>, 4%</a:t>
                    </a:r>
                    <a:r>
                      <a:rPr lang="en-US" sz="1400" b="0" i="0" u="none" strike="noStrike" kern="1200" baseline="0" smtClean="0">
                        <a:solidFill>
                          <a:schemeClr val="tx2"/>
                        </a:solidFill>
                      </a:rPr>
                      <a:t> </a:t>
                    </a:r>
                    <a:fld id="{022C0170-911F-4B06-AFCB-D5B2B6F2B11B}" type="CELLRANGE">
                      <a:rPr lang="en-US" sz="1400" b="0" i="0" u="none" strike="noStrike" kern="1200" baseline="0" smtClean="0">
                        <a:solidFill>
                          <a:schemeClr val="tx2"/>
                        </a:solidFill>
                      </a:rPr>
                      <a:pPr/>
                      <a:t>[CELLRANGE]</a:t>
                    </a:fld>
                    <a:r>
                      <a:rPr lang="en-US" sz="1400" baseline="0" dirty="0" smtClean="0">
                        <a:solidFill>
                          <a:schemeClr val="tx2"/>
                        </a:solidFill>
                      </a:rPr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'Source Charts'!$B$1:$D$1</c:f>
              <c:strCache>
                <c:ptCount val="2"/>
                <c:pt idx="0">
                  <c:v>FY 2018-19</c:v>
                </c:pt>
                <c:pt idx="1">
                  <c:v>FY 2020-21</c:v>
                </c:pt>
              </c:strCache>
              <c:extLst/>
            </c:strRef>
          </c:cat>
          <c:val>
            <c:numRef>
              <c:f>'Source Charts'!$B$6:$D$6</c:f>
              <c:numCache>
                <c:formatCode>_("$"* #,##0_);_("$"* \(#,##0\);_("$"* "-"??_);_(@_)</c:formatCode>
                <c:ptCount val="2"/>
                <c:pt idx="0">
                  <c:v>63</c:v>
                </c:pt>
                <c:pt idx="1">
                  <c:v>54</c:v>
                </c:pt>
              </c:numCache>
              <c:extLst/>
            </c:numRef>
          </c:val>
          <c:extLst>
            <c:ext xmlns:c15="http://schemas.microsoft.com/office/drawing/2012/chart" uri="{02D57815-91ED-43cb-92C2-25804820EDAC}">
              <c15:datalabelsRange>
                <c15:f>'Source Charts'!$C$6</c15:f>
                <c15:dlblRangeCache>
                  <c:ptCount val="1"/>
                  <c:pt idx="0">
                    <c:v>4%</c:v>
                  </c:pt>
                </c15:dlblRangeCache>
              </c15:datalabelsRange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19553528"/>
        <c:axId val="219553920"/>
      </c:barChart>
      <c:catAx>
        <c:axId val="21955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553920"/>
        <c:crosses val="autoZero"/>
        <c:auto val="1"/>
        <c:lblAlgn val="ctr"/>
        <c:lblOffset val="100"/>
        <c:noMultiLvlLbl val="0"/>
      </c:catAx>
      <c:valAx>
        <c:axId val="219553920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21955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532567049808429E-2"/>
          <c:w val="1"/>
          <c:h val="6.6285737271346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7918246330319"/>
          <c:y val="8.1934549847935675E-2"/>
          <c:w val="0.88176697857698183"/>
          <c:h val="0.574901470649502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'1. HCAF Rev (bar)'!$A$44</c:f>
              <c:strCache>
                <c:ptCount val="1"/>
                <c:pt idx="0">
                  <c:v>2% Provider Tax</c:v>
                </c:pt>
              </c:strCache>
            </c:strRef>
          </c:tx>
          <c:invertIfNegative val="0"/>
          <c:cat>
            <c:strRef>
              <c:f>'1. HCAF Rev (bar)'!$D$3:$W$3</c:f>
              <c:strCache>
                <c:ptCount val="20"/>
                <c:pt idx="0">
                  <c:v>2004*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strCache>
            </c:strRef>
          </c:cat>
          <c:val>
            <c:numRef>
              <c:f>'1. HCAF Rev (bar)'!$D$44:$W$44</c:f>
              <c:numCache>
                <c:formatCode>#,##0</c:formatCode>
                <c:ptCount val="20"/>
                <c:pt idx="0">
                  <c:v>243.00912126000003</c:v>
                </c:pt>
                <c:pt idx="1">
                  <c:v>349.36506380000009</c:v>
                </c:pt>
                <c:pt idx="2">
                  <c:v>371.77858454</c:v>
                </c:pt>
                <c:pt idx="3">
                  <c:v>397.83054895999999</c:v>
                </c:pt>
                <c:pt idx="4">
                  <c:v>420.25284505000002</c:v>
                </c:pt>
                <c:pt idx="5">
                  <c:v>457.24131116999996</c:v>
                </c:pt>
                <c:pt idx="6">
                  <c:v>458.28840442000001</c:v>
                </c:pt>
                <c:pt idx="7">
                  <c:v>476.06784399999998</c:v>
                </c:pt>
                <c:pt idx="8">
                  <c:v>484.27766200000002</c:v>
                </c:pt>
                <c:pt idx="9">
                  <c:v>513.78015000000005</c:v>
                </c:pt>
                <c:pt idx="10">
                  <c:v>525.31899999999996</c:v>
                </c:pt>
                <c:pt idx="11">
                  <c:v>554.75</c:v>
                </c:pt>
                <c:pt idx="12">
                  <c:v>584.23500000000001</c:v>
                </c:pt>
                <c:pt idx="13">
                  <c:v>613.54999999999995</c:v>
                </c:pt>
                <c:pt idx="14">
                  <c:v>644.875</c:v>
                </c:pt>
                <c:pt idx="15">
                  <c:v>671.18399999999997</c:v>
                </c:pt>
                <c:pt idx="16">
                  <c:v>458.18700000000001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'1. HCAF Rev (bar)'!$A$45</c:f>
              <c:strCache>
                <c:ptCount val="1"/>
                <c:pt idx="0">
                  <c:v>1% HMO Gross Premiums Tax</c:v>
                </c:pt>
              </c:strCache>
            </c:strRef>
          </c:tx>
          <c:invertIfNegative val="0"/>
          <c:cat>
            <c:strRef>
              <c:f>'1. HCAF Rev (bar)'!$D$3:$W$3</c:f>
              <c:strCache>
                <c:ptCount val="20"/>
                <c:pt idx="0">
                  <c:v>2004*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strCache>
            </c:strRef>
          </c:cat>
          <c:val>
            <c:numRef>
              <c:f>'1. HCAF Rev (bar)'!$D$45:$W$45</c:f>
              <c:numCache>
                <c:formatCode>#,##0</c:formatCode>
                <c:ptCount val="20"/>
                <c:pt idx="0">
                  <c:v>23.794952469999998</c:v>
                </c:pt>
                <c:pt idx="1">
                  <c:v>60.649115880000004</c:v>
                </c:pt>
                <c:pt idx="2">
                  <c:v>69.201346849999993</c:v>
                </c:pt>
                <c:pt idx="3">
                  <c:v>69.579055010000005</c:v>
                </c:pt>
                <c:pt idx="4">
                  <c:v>61.35597507</c:v>
                </c:pt>
                <c:pt idx="5">
                  <c:v>59.536912110000003</c:v>
                </c:pt>
                <c:pt idx="6">
                  <c:v>66.995755849999995</c:v>
                </c:pt>
                <c:pt idx="7">
                  <c:v>70.835554000000002</c:v>
                </c:pt>
                <c:pt idx="8">
                  <c:v>67.579560999999998</c:v>
                </c:pt>
                <c:pt idx="9">
                  <c:v>70.162909999999997</c:v>
                </c:pt>
                <c:pt idx="10">
                  <c:v>73.858999999999995</c:v>
                </c:pt>
                <c:pt idx="11">
                  <c:v>82.588999999999999</c:v>
                </c:pt>
                <c:pt idx="12">
                  <c:v>85.646000000000001</c:v>
                </c:pt>
                <c:pt idx="13">
                  <c:v>93.984999999999999</c:v>
                </c:pt>
                <c:pt idx="14">
                  <c:v>100.991</c:v>
                </c:pt>
                <c:pt idx="15">
                  <c:v>103.866</c:v>
                </c:pt>
                <c:pt idx="16">
                  <c:v>108.03400000000001</c:v>
                </c:pt>
                <c:pt idx="17">
                  <c:v>112.819</c:v>
                </c:pt>
                <c:pt idx="18">
                  <c:v>117.911</c:v>
                </c:pt>
                <c:pt idx="19">
                  <c:v>123.301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309316904"/>
        <c:axId val="309317296"/>
      </c:barChart>
      <c:catAx>
        <c:axId val="309316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Fiscal Year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9317296"/>
        <c:crosses val="autoZero"/>
        <c:auto val="1"/>
        <c:lblAlgn val="ctr"/>
        <c:lblOffset val="100"/>
        <c:tickLblSkip val="1"/>
        <c:noMultiLvlLbl val="0"/>
      </c:catAx>
      <c:valAx>
        <c:axId val="309317296"/>
        <c:scaling>
          <c:orientation val="minMax"/>
          <c:max val="75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in millions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093169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8.3101608826674458E-2"/>
          <c:y val="8.5031037786943264E-4"/>
          <c:w val="0.79074442284077739"/>
          <c:h val="0.109325786974413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4739454094292806E-2"/>
                  <c:y val="5.6303367669959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DCD895-A6CA-4E47-A48A-443FF78AA901}" type="CATEGORYNAME">
                      <a:rPr lang="en-US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70795803130067"/>
                      <c:h val="0.12050195558977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4590570719602979E-2"/>
                  <c:y val="0.11260712084872081"/>
                </c:manualLayout>
              </c:layout>
              <c:tx>
                <c:rich>
                  <a:bodyPr/>
                  <a:lstStyle/>
                  <a:p>
                    <a:fld id="{23DCD895-A6CA-4E47-A48A-443FF78AA90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8047973531844498E-2"/>
                  <c:y val="-5.1407598648329042E-2"/>
                </c:manualLayout>
              </c:layout>
              <c:tx>
                <c:rich>
                  <a:bodyPr/>
                  <a:lstStyle/>
                  <a:p>
                    <a:fld id="{23DCD895-A6CA-4E47-A48A-443FF78AA90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DCD895-A6CA-4E47-A48A-443FF78AA901}" type="CATEGORYNAME">
                      <a:rPr lang="en-US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76846876770673"/>
                      <c:h val="9.583845176581341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DCD895-A6CA-4E47-A48A-443FF78AA90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DCD895-A6CA-4E47-A48A-443FF78AA901}" type="CATEGORYNAME">
                      <a:rPr lang="en-US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63854425144748"/>
                      <c:h val="8.359854732573508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DCD895-A6CA-4E47-A48A-443FF78AA901}" type="CATEGORYNAME">
                      <a:rPr lang="en-US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14226633581473"/>
                      <c:h val="9.828643265382909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5.4590570719602979E-2"/>
                  <c:y val="-6.1199522200391737E-2"/>
                </c:manualLayout>
              </c:layout>
              <c:tx>
                <c:rich>
                  <a:bodyPr/>
                  <a:lstStyle/>
                  <a:p>
                    <a:fld id="{23DCD895-A6CA-4E47-A48A-443FF78AA90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49D92B40-EDA6-432B-A989-CC5E9C402FEC}" type="VALUE">
                      <a:rPr lang="en-US" baseline="0" smtClean="0"/>
                      <a:pPr/>
                      <a:t>[VALUE]</a:t>
                    </a:fld>
                    <a:r>
                      <a:rPr lang="en-US" baseline="0" dirty="0" smtClean="0"/>
                      <a:t>million, </a:t>
                    </a:r>
                    <a:fld id="{F1E4A147-80E5-4C39-A7FB-6D5582AAC083}" type="PERCENTAGE">
                      <a:rPr lang="en-US" baseline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'HCAF Change Analysis'!$A$40:$A$47</c:f>
              <c:strCache>
                <c:ptCount val="8"/>
                <c:pt idx="0">
                  <c:v>MinnesotaCare - State Appropriation</c:v>
                </c:pt>
                <c:pt idx="1">
                  <c:v>MinnesotaCare - Enrollee Premiums</c:v>
                </c:pt>
                <c:pt idx="2">
                  <c:v>Medical Assistance</c:v>
                </c:pt>
                <c:pt idx="3">
                  <c:v>DHS Operations</c:v>
                </c:pt>
                <c:pt idx="4">
                  <c:v>MDH Grant Program</c:v>
                </c:pt>
                <c:pt idx="5">
                  <c:v>Transfer to GF</c:v>
                </c:pt>
                <c:pt idx="6">
                  <c:v>Reinsurance</c:v>
                </c:pt>
                <c:pt idx="7">
                  <c:v>All Other</c:v>
                </c:pt>
              </c:strCache>
            </c:strRef>
          </c:cat>
          <c:val>
            <c:numRef>
              <c:f>'HCAF Change Analysis'!$G$40:$G$47</c:f>
              <c:numCache>
                <c:formatCode>_("$"* #,##0_);_("$"* \(#,##0\);_("$"* "-"??_);_(@_)</c:formatCode>
                <c:ptCount val="8"/>
                <c:pt idx="0">
                  <c:v>31.64865</c:v>
                </c:pt>
                <c:pt idx="1">
                  <c:v>74.415000000000006</c:v>
                </c:pt>
                <c:pt idx="2">
                  <c:v>824.00699999999995</c:v>
                </c:pt>
                <c:pt idx="3">
                  <c:v>95.794119999999992</c:v>
                </c:pt>
                <c:pt idx="4">
                  <c:v>76.887860000000003</c:v>
                </c:pt>
                <c:pt idx="5">
                  <c:v>244</c:v>
                </c:pt>
                <c:pt idx="6">
                  <c:v>400.75</c:v>
                </c:pt>
                <c:pt idx="7">
                  <c:v>8.4693600000000515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/>
                </a:solidFill>
              </a:rPr>
              <a:t>Health Care Access Fund Sources</a:t>
            </a:r>
            <a:r>
              <a:rPr lang="en-US" b="1" baseline="0" dirty="0" smtClean="0">
                <a:solidFill>
                  <a:schemeClr val="tx1"/>
                </a:solidFill>
              </a:rPr>
              <a:t> and Uses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200" b="0" baseline="0" dirty="0" smtClean="0">
                <a:solidFill>
                  <a:schemeClr val="tx1"/>
                </a:solidFill>
              </a:rPr>
              <a:t>$ millions</a:t>
            </a:r>
            <a:endParaRPr lang="en-US" sz="1200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'Outlook Chart'!$A$6</c:f>
              <c:strCache>
                <c:ptCount val="1"/>
                <c:pt idx="0">
                  <c:v>Total Sources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'Outlook Chart'!$B$2:$K$2</c:f>
              <c:strCache>
                <c:ptCount val="10"/>
                <c:pt idx="0">
                  <c:v>FY 14</c:v>
                </c:pt>
                <c:pt idx="1">
                  <c:v>FY 15</c:v>
                </c:pt>
                <c:pt idx="2">
                  <c:v>FY 16</c:v>
                </c:pt>
                <c:pt idx="3">
                  <c:v>FY 17</c:v>
                </c:pt>
                <c:pt idx="4">
                  <c:v>FY 18</c:v>
                </c:pt>
                <c:pt idx="5">
                  <c:v>FY 19</c:v>
                </c:pt>
                <c:pt idx="6">
                  <c:v>FY 20</c:v>
                </c:pt>
                <c:pt idx="7">
                  <c:v>FY 21</c:v>
                </c:pt>
                <c:pt idx="8">
                  <c:v>FY 22</c:v>
                </c:pt>
                <c:pt idx="9">
                  <c:v>FY 23</c:v>
                </c:pt>
              </c:strCache>
            </c:strRef>
          </c:cat>
          <c:val>
            <c:numRef>
              <c:f>'Outlook Chart'!$B$6:$K$6</c:f>
              <c:numCache>
                <c:formatCode>_(* #,##0_);_(* \(#,##0\);_(* "-"??_);_(@_)</c:formatCode>
                <c:ptCount val="10"/>
                <c:pt idx="0">
                  <c:v>630491.53916000004</c:v>
                </c:pt>
                <c:pt idx="1">
                  <c:v>1179517.0464399999</c:v>
                </c:pt>
                <c:pt idx="2">
                  <c:v>717672.27731000003</c:v>
                </c:pt>
                <c:pt idx="3">
                  <c:v>762321.52500000014</c:v>
                </c:pt>
                <c:pt idx="4">
                  <c:v>816245</c:v>
                </c:pt>
                <c:pt idx="5">
                  <c:v>892641</c:v>
                </c:pt>
                <c:pt idx="6">
                  <c:v>641771</c:v>
                </c:pt>
                <c:pt idx="7">
                  <c:v>177261</c:v>
                </c:pt>
                <c:pt idx="8">
                  <c:v>178058</c:v>
                </c:pt>
                <c:pt idx="9">
                  <c:v>184846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'Outlook Chart'!$A$7</c:f>
              <c:strCache>
                <c:ptCount val="1"/>
                <c:pt idx="0">
                  <c:v>Total Uses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'Outlook Chart'!$B$2:$K$2</c:f>
              <c:strCache>
                <c:ptCount val="10"/>
                <c:pt idx="0">
                  <c:v>FY 14</c:v>
                </c:pt>
                <c:pt idx="1">
                  <c:v>FY 15</c:v>
                </c:pt>
                <c:pt idx="2">
                  <c:v>FY 16</c:v>
                </c:pt>
                <c:pt idx="3">
                  <c:v>FY 17</c:v>
                </c:pt>
                <c:pt idx="4">
                  <c:v>FY 18</c:v>
                </c:pt>
                <c:pt idx="5">
                  <c:v>FY 19</c:v>
                </c:pt>
                <c:pt idx="6">
                  <c:v>FY 20</c:v>
                </c:pt>
                <c:pt idx="7">
                  <c:v>FY 21</c:v>
                </c:pt>
                <c:pt idx="8">
                  <c:v>FY 22</c:v>
                </c:pt>
                <c:pt idx="9">
                  <c:v>FY 23</c:v>
                </c:pt>
              </c:strCache>
            </c:strRef>
          </c:cat>
          <c:val>
            <c:numRef>
              <c:f>'Outlook Chart'!$B$7:$K$7</c:f>
              <c:numCache>
                <c:formatCode>_(* #,##0_);_(* \(#,##0\);_(* "-"??_);_(@_)</c:formatCode>
                <c:ptCount val="10"/>
                <c:pt idx="0">
                  <c:v>630813.92075999989</c:v>
                </c:pt>
                <c:pt idx="1">
                  <c:v>573503.81730999972</c:v>
                </c:pt>
                <c:pt idx="2">
                  <c:v>895259.44604999991</c:v>
                </c:pt>
                <c:pt idx="3">
                  <c:v>546136.98020000011</c:v>
                </c:pt>
                <c:pt idx="4">
                  <c:v>839261.99</c:v>
                </c:pt>
                <c:pt idx="5">
                  <c:v>916710</c:v>
                </c:pt>
                <c:pt idx="6">
                  <c:v>717396</c:v>
                </c:pt>
                <c:pt idx="7">
                  <c:v>720472</c:v>
                </c:pt>
                <c:pt idx="8">
                  <c:v>682536</c:v>
                </c:pt>
                <c:pt idx="9">
                  <c:v>697418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141760"/>
        <c:axId val="308140192"/>
      </c:lineChart>
      <c:catAx>
        <c:axId val="30814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140192"/>
        <c:crosses val="autoZero"/>
        <c:auto val="1"/>
        <c:lblAlgn val="ctr"/>
        <c:lblOffset val="100"/>
        <c:noMultiLvlLbl val="0"/>
      </c:catAx>
      <c:valAx>
        <c:axId val="308140192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141760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0.92315</cdr:y>
    </cdr:from>
    <cdr:to>
      <cdr:x>0.8974</cdr:x>
      <cdr:y>0.97125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4725829"/>
          <a:ext cx="707752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solidFill>
                <a:schemeClr val="bg2">
                  <a:lumMod val="25000"/>
                </a:schemeClr>
              </a:solidFill>
            </a:rPr>
            <a:t>Source: Health Care Access Fund Statement, End of Session 2018, Minnesota Management and Budget</a:t>
          </a:r>
          <a:endParaRPr lang="en-US" sz="1000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0.07759</cdr:x>
      <cdr:y>0.84439</cdr:y>
    </cdr:from>
    <cdr:to>
      <cdr:x>0.92241</cdr:x>
      <cdr:y>0.93902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8535" y="4053569"/>
          <a:ext cx="6952530" cy="454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50" dirty="0" smtClean="0">
              <a:effectLst/>
              <a:latin typeface="+mj-lt"/>
              <a:cs typeface="Times New Roman" panose="02020603050405020304" pitchFamily="18" charset="0"/>
            </a:rPr>
            <a:t>*During </a:t>
          </a:r>
          <a:r>
            <a:rPr lang="en-US" sz="1050" dirty="0">
              <a:effectLst/>
              <a:latin typeface="+mj-lt"/>
              <a:cs typeface="Times New Roman" panose="02020603050405020304" pitchFamily="18" charset="0"/>
            </a:rPr>
            <a:t>the first half of FY </a:t>
          </a:r>
          <a:r>
            <a:rPr lang="en-US" sz="1050" dirty="0" smtClean="0">
              <a:effectLst/>
              <a:latin typeface="+mj-lt"/>
              <a:cs typeface="Times New Roman" panose="02020603050405020304" pitchFamily="18" charset="0"/>
            </a:rPr>
            <a:t>2004</a:t>
          </a:r>
          <a:r>
            <a:rPr lang="en-US" sz="1050" dirty="0">
              <a:effectLst/>
              <a:latin typeface="+mj-lt"/>
              <a:cs typeface="Times New Roman" panose="02020603050405020304" pitchFamily="18" charset="0"/>
            </a:rPr>
            <a:t>: (1) there was no 1% HMO gross premiums tax; (2) the provider tax rate was only 1.5%; and (3) state health programs were exempt from the provider tax.</a:t>
          </a:r>
        </a:p>
        <a:p xmlns:a="http://schemas.openxmlformats.org/drawingml/2006/main">
          <a:endParaRPr lang="en-US" sz="1000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0.79929</cdr:x>
      <cdr:y>0.47186</cdr:y>
    </cdr:from>
    <cdr:to>
      <cdr:x>1</cdr:x>
      <cdr:y>0.52814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384566" y="2194686"/>
          <a:ext cx="1603246" cy="261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Uses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0.79928</cdr:x>
      <cdr:y>0.7626</cdr:y>
    </cdr:from>
    <cdr:to>
      <cdr:x>1</cdr:x>
      <cdr:y>0.85051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43883" y="3546974"/>
          <a:ext cx="1545285" cy="408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Sources</a:t>
          </a:r>
          <a:endParaRPr lang="en-U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0.7095</cdr:x>
      <cdr:y>0.32615</cdr:y>
    </cdr:from>
    <cdr:to>
      <cdr:x>0.7095</cdr:x>
      <cdr:y>0.92697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667333" y="1588380"/>
          <a:ext cx="0" cy="29260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0.59781</cdr:x>
      <cdr:y>0.1173</cdr:y>
    </cdr:from>
    <cdr:to>
      <cdr:x>0.82032</cdr:x>
      <cdr:y>0.2293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02288" y="545593"/>
          <a:ext cx="1713069" cy="520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baseline="0" dirty="0" smtClean="0">
              <a:solidFill>
                <a:schemeClr val="tx1"/>
              </a:solidFill>
            </a:rPr>
            <a:t>Provider </a:t>
          </a:r>
          <a:r>
            <a:rPr lang="en-US" sz="1400" b="1" baseline="0" dirty="0">
              <a:solidFill>
                <a:schemeClr val="tx1"/>
              </a:solidFill>
            </a:rPr>
            <a:t>Tax </a:t>
          </a:r>
          <a:r>
            <a:rPr lang="en-US" sz="1400" b="1" baseline="0" dirty="0" smtClean="0">
              <a:solidFill>
                <a:schemeClr val="tx1"/>
              </a:solidFill>
            </a:rPr>
            <a:t>Sunset</a:t>
          </a:r>
        </a:p>
        <a:p xmlns:a="http://schemas.openxmlformats.org/drawingml/2006/main">
          <a:pPr algn="ctr"/>
          <a:r>
            <a:rPr lang="en-US" sz="1100" dirty="0" smtClean="0">
              <a:solidFill>
                <a:schemeClr val="tx1"/>
              </a:solidFill>
            </a:rPr>
            <a:t>December 31, 2019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1/25/2019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2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1390" lvl="2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54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405FD9-59BA-40EF-B82D-F56298EAB17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0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6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452" y="1600134"/>
            <a:ext cx="5355096" cy="16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4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26509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9008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7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5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6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8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41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84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4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4233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56" y="1366397"/>
            <a:ext cx="6194687" cy="22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02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8803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3324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6838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5690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7393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140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11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668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216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79566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" y="6005018"/>
            <a:ext cx="1661127" cy="70058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" y="6005018"/>
            <a:ext cx="1661127" cy="70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7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7696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6841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327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0084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481695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75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1459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892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1234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0550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00695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420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3737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979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1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898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429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1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00" y="137359"/>
            <a:ext cx="2768299" cy="13322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00" y="137359"/>
            <a:ext cx="2768299" cy="133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42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Optional Tagline Goes Here</a:t>
            </a:r>
            <a:r>
              <a:rPr lang="en-US" smtClean="0"/>
              <a:t>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</a:t>
            </a:r>
            <a:r>
              <a:rPr lang="en-US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547" y="350349"/>
            <a:ext cx="2720033" cy="114717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869" y="350349"/>
            <a:ext cx="3626711" cy="11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1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pic>
        <p:nvPicPr>
          <p:cNvPr id="13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1" y="487355"/>
            <a:ext cx="1833458" cy="7732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1" y="487355"/>
            <a:ext cx="1833458" cy="7732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3702294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MN.IT Services Logo" descr="Minnesota Management and Budge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839" y="1379622"/>
            <a:ext cx="4016322" cy="16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77" y="1379622"/>
            <a:ext cx="3803686" cy="16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" y="6005018"/>
            <a:ext cx="1661127" cy="70058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pic>
        <p:nvPicPr>
          <p:cNvPr id="13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51" y="487355"/>
            <a:ext cx="1833458" cy="77326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0220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7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347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299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Optional Tagline Goes Here | mn.gov/mmb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00" y="137359"/>
            <a:ext cx="2768299" cy="133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Optional Tagline Goes Here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547" y="350349"/>
            <a:ext cx="2720033" cy="114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55298" name="Picture 2" descr="http://www.mmb.state.mn.us/images/stories/logos/mmb/logo2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1963918" cy="762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381000" y="1447800"/>
            <a:ext cx="83058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457200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6B4905AE-0A8B-489D-8B74-2CA9D38791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9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theme" Target="../theme/theme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1/23/2019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8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  <p:sldLayoutId id="2147484038" r:id="rId17"/>
    <p:sldLayoutId id="2147484039" r:id="rId18"/>
    <p:sldLayoutId id="2147484040" r:id="rId19"/>
    <p:sldLayoutId id="2147484041" r:id="rId20"/>
    <p:sldLayoutId id="2147484042" r:id="rId21"/>
    <p:sldLayoutId id="2147484043" r:id="rId22"/>
    <p:sldLayoutId id="2147484044" r:id="rId23"/>
    <p:sldLayoutId id="2147484045" r:id="rId24"/>
    <p:sldLayoutId id="2147484046" r:id="rId25"/>
    <p:sldLayoutId id="2147484047" r:id="rId26"/>
    <p:sldLayoutId id="2147484048" r:id="rId27"/>
    <p:sldLayoutId id="2147484049" r:id="rId28"/>
    <p:sldLayoutId id="2147484050" r:id="rId29"/>
    <p:sldLayoutId id="2147484051" r:id="rId30"/>
    <p:sldLayoutId id="2147484052" r:id="rId31"/>
    <p:sldLayoutId id="2147484053" r:id="rId32"/>
    <p:sldLayoutId id="2147484054" r:id="rId33"/>
    <p:sldLayoutId id="2147484055" r:id="rId34"/>
    <p:sldLayoutId id="2147484056" r:id="rId35"/>
    <p:sldLayoutId id="2147484057" r:id="rId36"/>
    <p:sldLayoutId id="2147484058" r:id="rId37"/>
    <p:sldLayoutId id="2147484059" r:id="rId38"/>
    <p:sldLayoutId id="2147484060" r:id="rId39"/>
    <p:sldLayoutId id="2147484061" r:id="rId40"/>
    <p:sldLayoutId id="2147484062" r:id="rId41"/>
    <p:sldLayoutId id="2147484063" r:id="rId42"/>
    <p:sldLayoutId id="2147484064" r:id="rId43"/>
    <p:sldLayoutId id="2147484065" r:id="rId44"/>
    <p:sldLayoutId id="2147484066" r:id="rId45"/>
    <p:sldLayoutId id="2147484067" r:id="rId46"/>
    <p:sldLayoutId id="2147484068" r:id="rId47"/>
    <p:sldLayoutId id="2147484069" r:id="rId48"/>
    <p:sldLayoutId id="2147484070" r:id="rId49"/>
    <p:sldLayoutId id="2147483788" r:id="rId50"/>
    <p:sldLayoutId id="2147483799" r:id="rId51"/>
    <p:sldLayoutId id="2147483787" r:id="rId52"/>
    <p:sldLayoutId id="2147483795" r:id="rId53"/>
    <p:sldLayoutId id="2147483711" r:id="rId54"/>
    <p:sldLayoutId id="2147483790" r:id="rId55"/>
    <p:sldLayoutId id="2147483714" r:id="rId56"/>
    <p:sldLayoutId id="2147483738" r:id="rId57"/>
    <p:sldLayoutId id="2147483739" r:id="rId58"/>
    <p:sldLayoutId id="2147483780" r:id="rId59"/>
    <p:sldLayoutId id="2147483773" r:id="rId60"/>
    <p:sldLayoutId id="2147483800" r:id="rId61"/>
    <p:sldLayoutId id="2147483688" r:id="rId62"/>
    <p:sldLayoutId id="2147483801" r:id="rId63"/>
    <p:sldLayoutId id="2147483802" r:id="rId64"/>
    <p:sldLayoutId id="2147483803" r:id="rId65"/>
    <p:sldLayoutId id="2147483744" r:id="rId66"/>
    <p:sldLayoutId id="2147483793" r:id="rId67"/>
    <p:sldLayoutId id="2147483772" r:id="rId68"/>
    <p:sldLayoutId id="2147483767" r:id="rId69"/>
    <p:sldLayoutId id="2147483769" r:id="rId70"/>
    <p:sldLayoutId id="2147483771" r:id="rId71"/>
    <p:sldLayoutId id="2147483770" r:id="rId72"/>
    <p:sldLayoutId id="2147483747" r:id="rId73"/>
    <p:sldLayoutId id="2147483818" r:id="rId74"/>
    <p:sldLayoutId id="2147483805" r:id="rId75"/>
    <p:sldLayoutId id="2147483806" r:id="rId76"/>
    <p:sldLayoutId id="2147483750" r:id="rId77"/>
    <p:sldLayoutId id="2147483765" r:id="rId78"/>
    <p:sldLayoutId id="2147483781" r:id="rId79"/>
    <p:sldLayoutId id="2147483809" r:id="rId80"/>
    <p:sldLayoutId id="2147483808" r:id="rId81"/>
    <p:sldLayoutId id="2147483807" r:id="rId82"/>
    <p:sldLayoutId id="2147483819" r:id="rId83"/>
    <p:sldLayoutId id="2147483754" r:id="rId84"/>
    <p:sldLayoutId id="2147483755" r:id="rId85"/>
    <p:sldLayoutId id="2147483759" r:id="rId86"/>
    <p:sldLayoutId id="2147483753" r:id="rId87"/>
    <p:sldLayoutId id="2147483763" r:id="rId88"/>
    <p:sldLayoutId id="2147483762" r:id="rId89"/>
    <p:sldLayoutId id="2147483758" r:id="rId90"/>
    <p:sldLayoutId id="2147483756" r:id="rId91"/>
    <p:sldLayoutId id="2147483798" r:id="rId92"/>
    <p:sldLayoutId id="2147483797" r:id="rId93"/>
    <p:sldLayoutId id="2147483870" r:id="rId94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Care Access Fund Overview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Ahna Minge, Executive Budget Officer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1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038767"/>
              </p:ext>
            </p:extLst>
          </p:nvPr>
        </p:nvGraphicFramePr>
        <p:xfrm>
          <a:off x="628650" y="1797978"/>
          <a:ext cx="7886700" cy="3691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781050" y="30480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Health Care Access Fund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8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Access Fund Revenues</a:t>
            </a:r>
            <a:br>
              <a:rPr lang="en-US" dirty="0" smtClean="0"/>
            </a:br>
            <a:r>
              <a:rPr lang="en-US" dirty="0"/>
              <a:t>Current Biennium and </a:t>
            </a:r>
            <a:r>
              <a:rPr lang="en-US" dirty="0" smtClean="0"/>
              <a:t>Budget </a:t>
            </a:r>
            <a:r>
              <a:rPr lang="en-US" dirty="0"/>
              <a:t>Years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145458"/>
              </p:ext>
            </p:extLst>
          </p:nvPr>
        </p:nvGraphicFramePr>
        <p:xfrm>
          <a:off x="628650" y="1384300"/>
          <a:ext cx="7886700" cy="511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8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Access Fund Tax Revenue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05AE-0A8B-489D-8B74-2CA9D38791D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228950"/>
              </p:ext>
            </p:extLst>
          </p:nvPr>
        </p:nvGraphicFramePr>
        <p:xfrm>
          <a:off x="457200" y="1555751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2"/>
          <p:cNvSpPr txBox="1"/>
          <p:nvPr/>
        </p:nvSpPr>
        <p:spPr>
          <a:xfrm>
            <a:off x="628649" y="6080936"/>
            <a:ext cx="7796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Source: SWIFT Actuals, Health Care Access Fund Statement, End of Session 2018, Minnesota Management and Budget</a:t>
            </a: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</p:spPr>
        <p:txBody>
          <a:bodyPr/>
          <a:lstStyle/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Access Fund Expenditures</a:t>
            </a:r>
            <a:br>
              <a:rPr lang="en-US" dirty="0" smtClean="0"/>
            </a:br>
            <a:r>
              <a:rPr lang="en-US" dirty="0" smtClean="0"/>
              <a:t>Current Biennium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541537"/>
              </p:ext>
            </p:extLst>
          </p:nvPr>
        </p:nvGraphicFramePr>
        <p:xfrm>
          <a:off x="928044" y="1533526"/>
          <a:ext cx="7677150" cy="5187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79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082" y="174087"/>
            <a:ext cx="7886700" cy="914400"/>
          </a:xfrm>
        </p:spPr>
        <p:txBody>
          <a:bodyPr/>
          <a:lstStyle/>
          <a:p>
            <a:r>
              <a:rPr lang="en-US" dirty="0" smtClean="0"/>
              <a:t>Tax Sunset Drives $969 Million Deficit in </a:t>
            </a:r>
            <a:br>
              <a:rPr lang="en-US" dirty="0" smtClean="0"/>
            </a:br>
            <a:r>
              <a:rPr lang="en-US" dirty="0" smtClean="0"/>
              <a:t>Health Care Access Fund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857390"/>
              </p:ext>
            </p:extLst>
          </p:nvPr>
        </p:nvGraphicFramePr>
        <p:xfrm>
          <a:off x="628650" y="1425146"/>
          <a:ext cx="7987812" cy="487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B Template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 Template" id="{5EF430EA-F282-4DCC-BC2F-C6BEFF18F05F}" vid="{63421F75-6848-46C7-B3BD-446887ACD1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8389D6-E0FD-469D-8587-EA39AB28503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B02A75-BCB0-4986-B381-502234F6C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MMB Template</Template>
  <TotalTime>20848</TotalTime>
  <Words>284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NeueHaasGroteskText Std</vt:lpstr>
      <vt:lpstr>Times New Roman</vt:lpstr>
      <vt:lpstr>MMB Template</vt:lpstr>
      <vt:lpstr>Health Care Access Fund Overview </vt:lpstr>
      <vt:lpstr>PowerPoint Presentation</vt:lpstr>
      <vt:lpstr>Health Care Access Fund Revenues Current Biennium and Budget Years</vt:lpstr>
      <vt:lpstr>Health Care Access Fund Tax Revenue Over Time</vt:lpstr>
      <vt:lpstr>Health Care Access Fund Expenditures Current Biennium</vt:lpstr>
      <vt:lpstr>Tax Sunset Drives $969 Million Deficit in  Health Care Access Fund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DFLUser</cp:lastModifiedBy>
  <cp:revision>741</cp:revision>
  <cp:lastPrinted>2018-09-13T14:48:27Z</cp:lastPrinted>
  <dcterms:created xsi:type="dcterms:W3CDTF">2016-01-06T16:54:03Z</dcterms:created>
  <dcterms:modified xsi:type="dcterms:W3CDTF">2019-01-26T03:57:42Z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