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3"/>
  </p:notesMasterIdLst>
  <p:handoutMasterIdLst>
    <p:handoutMasterId r:id="rId34"/>
  </p:handoutMasterIdLst>
  <p:sldIdLst>
    <p:sldId id="256" r:id="rId5"/>
    <p:sldId id="471" r:id="rId6"/>
    <p:sldId id="488" r:id="rId7"/>
    <p:sldId id="525" r:id="rId8"/>
    <p:sldId id="526" r:id="rId9"/>
    <p:sldId id="505" r:id="rId10"/>
    <p:sldId id="522" r:id="rId11"/>
    <p:sldId id="456" r:id="rId12"/>
    <p:sldId id="506" r:id="rId13"/>
    <p:sldId id="507" r:id="rId14"/>
    <p:sldId id="508" r:id="rId15"/>
    <p:sldId id="517" r:id="rId16"/>
    <p:sldId id="509" r:id="rId17"/>
    <p:sldId id="487" r:id="rId18"/>
    <p:sldId id="510" r:id="rId19"/>
    <p:sldId id="486" r:id="rId20"/>
    <p:sldId id="511" r:id="rId21"/>
    <p:sldId id="485" r:id="rId22"/>
    <p:sldId id="512" r:id="rId23"/>
    <p:sldId id="484" r:id="rId24"/>
    <p:sldId id="513" r:id="rId25"/>
    <p:sldId id="489" r:id="rId26"/>
    <p:sldId id="514" r:id="rId27"/>
    <p:sldId id="483" r:id="rId28"/>
    <p:sldId id="516" r:id="rId29"/>
    <p:sldId id="519" r:id="rId30"/>
    <p:sldId id="520" r:id="rId31"/>
    <p:sldId id="515" r:id="rId3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78BE21"/>
    <a:srgbClr val="FF9801"/>
    <a:srgbClr val="000000"/>
    <a:srgbClr val="0D0D0D"/>
    <a:srgbClr val="E8E8E8"/>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97" autoAdjust="0"/>
    <p:restoredTop sz="78140" autoAdjust="0"/>
  </p:normalViewPr>
  <p:slideViewPr>
    <p:cSldViewPr snapToGrid="0">
      <p:cViewPr varScale="1">
        <p:scale>
          <a:sx n="62" d="100"/>
          <a:sy n="62" d="100"/>
        </p:scale>
        <p:origin x="768" y="72"/>
      </p:cViewPr>
      <p:guideLst>
        <p:guide orient="horz" pos="2160"/>
        <p:guide pos="3840"/>
      </p:guideLst>
    </p:cSldViewPr>
  </p:slideViewPr>
  <p:outlineViewPr>
    <p:cViewPr>
      <p:scale>
        <a:sx n="33" d="100"/>
        <a:sy n="33" d="100"/>
      </p:scale>
      <p:origin x="0" y="-20280"/>
    </p:cViewPr>
  </p:outlineViewPr>
  <p:notesTextViewPr>
    <p:cViewPr>
      <p:scale>
        <a:sx n="1" d="1"/>
        <a:sy n="1" d="1"/>
      </p:scale>
      <p:origin x="0" y="-2724"/>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84B6-4D3F-B5FA-586377E741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2B-4EC6-A69F-AAAEA3BFAC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2B-4EC6-A69F-AAAEA3BFAC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2B-4EC6-A69F-AAAEA3BFAC9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2B-4EC6-A69F-AAAEA3BFAC9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2-84B6-4D3F-B5FA-586377E741E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1-84B6-4D3F-B5FA-586377E741E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B2B-4EC6-A69F-AAAEA3BFAC92}"/>
              </c:ext>
            </c:extLst>
          </c:dPt>
          <c:dLbls>
            <c:dLbl>
              <c:idx val="0"/>
              <c:layout>
                <c:manualLayout>
                  <c:x val="-0.13106988188976379"/>
                  <c:y val="-9.6104816922685972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4B6-4D3F-B5FA-586377E741E6}"/>
                </c:ext>
              </c:extLst>
            </c:dLbl>
            <c:dLbl>
              <c:idx val="5"/>
              <c:layout>
                <c:manualLayout>
                  <c:x val="-3.0472461592627193E-2"/>
                  <c:y val="2.4813587255081485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4B6-4D3F-B5FA-586377E741E6}"/>
                </c:ext>
              </c:extLst>
            </c:dLbl>
            <c:dLbl>
              <c:idx val="6"/>
              <c:layout>
                <c:manualLayout>
                  <c:x val="2.4834533698529532E-2"/>
                  <c:y val="-0.10216425563083684"/>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4B6-4D3F-B5FA-586377E741E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15:layout/>
              </c:ext>
            </c:extLst>
          </c:dLbls>
          <c:cat>
            <c:strRef>
              <c:f>Sheet1!$A$2:$A$9</c:f>
              <c:strCache>
                <c:ptCount val="8"/>
                <c:pt idx="0">
                  <c:v>General Fund</c:v>
                </c:pt>
                <c:pt idx="1">
                  <c:v>Clean Water Fund</c:v>
                </c:pt>
                <c:pt idx="2">
                  <c:v>Environmental Fund</c:v>
                </c:pt>
                <c:pt idx="3">
                  <c:v>Remediation Fund</c:v>
                </c:pt>
                <c:pt idx="4">
                  <c:v>Federal funds</c:v>
                </c:pt>
                <c:pt idx="5">
                  <c:v>Clean Water Revolving/PFA</c:v>
                </c:pt>
                <c:pt idx="6">
                  <c:v>Closed Landfill Investment Fund (CLIF)</c:v>
                </c:pt>
                <c:pt idx="7">
                  <c:v>Other revenue</c:v>
                </c:pt>
              </c:strCache>
            </c:strRef>
          </c:cat>
          <c:val>
            <c:numRef>
              <c:f>Sheet1!$B$2:$B$9</c:f>
              <c:numCache>
                <c:formatCode>_("$"* #,##0_);_("$"* \(#,##0\);_("$"* "-"??_);_(@_)</c:formatCode>
                <c:ptCount val="8"/>
                <c:pt idx="0">
                  <c:v>13345</c:v>
                </c:pt>
                <c:pt idx="1">
                  <c:v>52195</c:v>
                </c:pt>
                <c:pt idx="2">
                  <c:v>165223</c:v>
                </c:pt>
                <c:pt idx="3">
                  <c:v>66061</c:v>
                </c:pt>
                <c:pt idx="4">
                  <c:v>41545</c:v>
                </c:pt>
                <c:pt idx="5">
                  <c:v>14124</c:v>
                </c:pt>
                <c:pt idx="6">
                  <c:v>3000</c:v>
                </c:pt>
                <c:pt idx="7" formatCode="General">
                  <c:v>72547</c:v>
                </c:pt>
              </c:numCache>
            </c:numRef>
          </c:val>
          <c:extLst>
            <c:ext xmlns:c16="http://schemas.microsoft.com/office/drawing/2014/chart" uri="{C3380CC4-5D6E-409C-BE32-E72D297353CC}">
              <c16:uniqueId val="{00000000-84B6-4D3F-B5FA-586377E741E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84B6-4D3F-B5FA-586377E741E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BD-4B4B-B872-188D5FCB20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BD-4B4B-B872-188D5FCB20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2B97-49F6-B387-904D0CC5A2E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8BD-4B4B-B872-188D5FCB202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2-84B6-4D3F-B5FA-586377E741E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1-84B6-4D3F-B5FA-586377E741E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0-2B97-49F6-B387-904D0CC5A2E3}"/>
              </c:ext>
            </c:extLst>
          </c:dPt>
          <c:dLbls>
            <c:dLbl>
              <c:idx val="0"/>
              <c:layout>
                <c:manualLayout>
                  <c:x val="7.7642839566929023E-2"/>
                  <c:y val="1.8749998846579796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9270312500000001"/>
                      <c:h val="0.13885555248181888"/>
                    </c:manualLayout>
                  </c15:layout>
                </c:ext>
                <c:ext xmlns:c16="http://schemas.microsoft.com/office/drawing/2014/chart" uri="{C3380CC4-5D6E-409C-BE32-E72D297353CC}">
                  <c16:uniqueId val="{00000003-84B6-4D3F-B5FA-586377E741E6}"/>
                </c:ext>
              </c:extLst>
            </c:dLbl>
            <c:dLbl>
              <c:idx val="3"/>
              <c:layout>
                <c:manualLayout>
                  <c:x val="-0.19453124999999999"/>
                  <c:y val="-0.20742186224028908"/>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3359374999999999"/>
                      <c:h val="0.29414060690572053"/>
                    </c:manualLayout>
                  </c15:layout>
                </c:ext>
                <c:ext xmlns:c16="http://schemas.microsoft.com/office/drawing/2014/chart" uri="{C3380CC4-5D6E-409C-BE32-E72D297353CC}">
                  <c16:uniqueId val="{00000001-2B97-49F6-B387-904D0CC5A2E3}"/>
                </c:ext>
              </c:extLst>
            </c:dLbl>
            <c:dLbl>
              <c:idx val="7"/>
              <c:layout>
                <c:manualLayout>
                  <c:x val="-0.25535968257874014"/>
                  <c:y val="4.6875919852613201E-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sz="1800" dirty="0" smtClean="0"/>
                      <a:t>Environmental Quality Board</a:t>
                    </a:r>
                    <a:endParaRPr lang="en-US" sz="1800"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45051562499999992"/>
                      <c:h val="7.4601557910829355E-2"/>
                    </c:manualLayout>
                  </c15:layout>
                </c:ext>
                <c:ext xmlns:c16="http://schemas.microsoft.com/office/drawing/2014/chart" uri="{C3380CC4-5D6E-409C-BE32-E72D297353CC}">
                  <c16:uniqueId val="{00000000-2B97-49F6-B387-904D0CC5A2E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15:layout/>
              </c:ext>
            </c:extLst>
          </c:dLbls>
          <c:cat>
            <c:strRef>
              <c:f>Sheet1!$A$2:$A$9</c:f>
              <c:strCache>
                <c:ptCount val="8"/>
                <c:pt idx="0">
                  <c:v>Environmental Analysis &amp; Outcomes</c:v>
                </c:pt>
                <c:pt idx="1">
                  <c:v>Industrial</c:v>
                </c:pt>
                <c:pt idx="2">
                  <c:v>Municipal</c:v>
                </c:pt>
                <c:pt idx="3">
                  <c:v>Operations (Commissioner's office included)</c:v>
                </c:pt>
                <c:pt idx="4">
                  <c:v>Remediation</c:v>
                </c:pt>
                <c:pt idx="5">
                  <c:v>Resource Management &amp; Assistance</c:v>
                </c:pt>
                <c:pt idx="6">
                  <c:v>Watershed</c:v>
                </c:pt>
                <c:pt idx="7">
                  <c:v>EQB</c:v>
                </c:pt>
              </c:strCache>
            </c:strRef>
          </c:cat>
          <c:val>
            <c:numRef>
              <c:f>Sheet1!$B$2:$B$9</c:f>
              <c:numCache>
                <c:formatCode>_("$"* #,##0_);_("$"* \(#,##0\);_("$"* "-"??_);_(@_)</c:formatCode>
                <c:ptCount val="8"/>
                <c:pt idx="0">
                  <c:v>51486</c:v>
                </c:pt>
                <c:pt idx="1">
                  <c:v>35541</c:v>
                </c:pt>
                <c:pt idx="2">
                  <c:v>30830</c:v>
                </c:pt>
                <c:pt idx="3">
                  <c:v>78728</c:v>
                </c:pt>
                <c:pt idx="4">
                  <c:v>76287</c:v>
                </c:pt>
                <c:pt idx="5">
                  <c:v>85110</c:v>
                </c:pt>
                <c:pt idx="6">
                  <c:v>67530</c:v>
                </c:pt>
                <c:pt idx="7">
                  <c:v>2528</c:v>
                </c:pt>
              </c:numCache>
            </c:numRef>
          </c:val>
          <c:extLst>
            <c:ext xmlns:c16="http://schemas.microsoft.com/office/drawing/2014/chart" uri="{C3380CC4-5D6E-409C-BE32-E72D297353CC}">
              <c16:uniqueId val="{00000000-84B6-4D3F-B5FA-586377E741E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8B47-47DF-B604-BBF0FB86235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8B47-47DF-B604-BBF0FB862355}"/>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8B47-47DF-B604-BBF0FB862355}"/>
              </c:ext>
            </c:extLst>
          </c:dPt>
          <c:dPt>
            <c:idx val="3"/>
            <c:bubble3D val="0"/>
            <c:spPr>
              <a:solidFill>
                <a:schemeClr val="bg1">
                  <a:lumMod val="75000"/>
                  <a:alpha val="98000"/>
                </a:schemeClr>
              </a:solidFill>
              <a:ln w="19050">
                <a:solidFill>
                  <a:schemeClr val="lt1"/>
                </a:solidFill>
              </a:ln>
              <a:effectLst/>
            </c:spPr>
            <c:extLst>
              <c:ext xmlns:c16="http://schemas.microsoft.com/office/drawing/2014/chart" uri="{C3380CC4-5D6E-409C-BE32-E72D297353CC}">
                <c16:uniqueId val="{00000007-8B47-47DF-B604-BBF0FB86235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B47-47DF-B604-BBF0FB862355}"/>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8B47-47DF-B604-BBF0FB862355}"/>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8B47-47DF-B604-BBF0FB862355}"/>
              </c:ext>
            </c:extLst>
          </c:dPt>
          <c:dPt>
            <c:idx val="7"/>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F-8B47-47DF-B604-BBF0FB862355}"/>
              </c:ext>
            </c:extLst>
          </c:dPt>
          <c:dLbls>
            <c:dLbl>
              <c:idx val="0"/>
              <c:layout>
                <c:manualLayout>
                  <c:x val="3.8059506233595726E-2"/>
                  <c:y val="2.5602248993293435E-4"/>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9270312500000001"/>
                      <c:h val="0.13885555248181888"/>
                    </c:manualLayout>
                  </c15:layout>
                </c:ext>
                <c:ext xmlns:c16="http://schemas.microsoft.com/office/drawing/2014/chart" uri="{C3380CC4-5D6E-409C-BE32-E72D297353CC}">
                  <c16:uniqueId val="{00000001-8B47-47DF-B604-BBF0FB862355}"/>
                </c:ext>
              </c:extLst>
            </c:dLbl>
            <c:dLbl>
              <c:idx val="3"/>
              <c:layout>
                <c:manualLayout>
                  <c:x val="-0.14557291666666666"/>
                  <c:y val="-0.1808366119623755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7734374999999999"/>
                      <c:h val="0.31956994774702024"/>
                    </c:manualLayout>
                  </c15:layout>
                </c:ext>
                <c:ext xmlns:c16="http://schemas.microsoft.com/office/drawing/2014/chart" uri="{C3380CC4-5D6E-409C-BE32-E72D297353CC}">
                  <c16:uniqueId val="{00000007-8B47-47DF-B604-BBF0FB862355}"/>
                </c:ext>
              </c:extLst>
            </c:dLbl>
            <c:dLbl>
              <c:idx val="4"/>
              <c:layout/>
              <c:tx>
                <c:rich>
                  <a:bodyPr/>
                  <a:lstStyle/>
                  <a:p>
                    <a:fld id="{7030C034-9C49-4488-9B13-22D97DEACB60}" type="CATEGORYNAME">
                      <a:rPr lang="en-US" smtClean="0"/>
                      <a:pPr/>
                      <a:t>[CATEGORY NAME]</a:t>
                    </a:fld>
                    <a:endParaRPr lang="en-US" baseline="0" dirty="0" smtClean="0"/>
                  </a:p>
                  <a:p>
                    <a:fld id="{42F750C1-3B04-4F53-807A-3B9F0876635F}" type="VALUE">
                      <a:rPr lang="en-US" baseline="0" smtClean="0"/>
                      <a:pPr/>
                      <a:t>[VALUE]</a:t>
                    </a:fld>
                    <a:endParaRPr lang="en-US" baseline="0" dirty="0" smtClean="0"/>
                  </a:p>
                  <a:p>
                    <a:fld id="{1FB64952-6DB5-4456-8FA5-2B603985416F}" type="PERCENTAGE">
                      <a:rPr lang="en-US" baseline="0" smtClean="0"/>
                      <a:pPr/>
                      <a:t>[PERCENTAGE]</a:t>
                    </a:fld>
                    <a:endParaRPr lang="en-US"/>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8B47-47DF-B604-BBF0FB862355}"/>
                </c:ext>
              </c:extLst>
            </c:dLbl>
            <c:dLbl>
              <c:idx val="7"/>
              <c:layout>
                <c:manualLayout>
                  <c:x val="-0.20952632874015747"/>
                  <c:y val="6.4073883012010741E-5"/>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r>
                      <a:rPr lang="en-US" sz="1800" dirty="0" smtClean="0">
                        <a:solidFill>
                          <a:schemeClr val="bg1">
                            <a:lumMod val="50000"/>
                          </a:schemeClr>
                        </a:solidFill>
                      </a:rPr>
                      <a:t>Environmental Quality Board</a:t>
                    </a:r>
                    <a:endParaRPr lang="en-US" sz="1800" dirty="0">
                      <a:solidFill>
                        <a:schemeClr val="bg1">
                          <a:lumMod val="5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45051562499999992"/>
                      <c:h val="7.4601557910829355E-2"/>
                    </c:manualLayout>
                  </c15:layout>
                </c:ext>
                <c:ext xmlns:c16="http://schemas.microsoft.com/office/drawing/2014/chart" uri="{C3380CC4-5D6E-409C-BE32-E72D297353CC}">
                  <c16:uniqueId val="{0000000F-8B47-47DF-B604-BBF0FB8623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15:layout/>
              </c:ext>
            </c:extLst>
          </c:dLbls>
          <c:cat>
            <c:strRef>
              <c:f>Sheet1!$A$2:$A$9</c:f>
              <c:strCache>
                <c:ptCount val="8"/>
                <c:pt idx="0">
                  <c:v>Environmental Analysis &amp; Outcomes</c:v>
                </c:pt>
                <c:pt idx="1">
                  <c:v>Industrial</c:v>
                </c:pt>
                <c:pt idx="2">
                  <c:v>Municipal</c:v>
                </c:pt>
                <c:pt idx="3">
                  <c:v>Operations (Commissioner's office included)</c:v>
                </c:pt>
                <c:pt idx="4">
                  <c:v>Remediation</c:v>
                </c:pt>
                <c:pt idx="5">
                  <c:v>Resource Management &amp; Assistance</c:v>
                </c:pt>
                <c:pt idx="6">
                  <c:v>Watershed</c:v>
                </c:pt>
                <c:pt idx="7">
                  <c:v>EQB</c:v>
                </c:pt>
              </c:strCache>
            </c:strRef>
          </c:cat>
          <c:val>
            <c:numRef>
              <c:f>Sheet1!$B$2:$B$9</c:f>
              <c:numCache>
                <c:formatCode>_("$"* #,##0_);_("$"* \(#,##0\);_("$"* "-"??_);_(@_)</c:formatCode>
                <c:ptCount val="8"/>
                <c:pt idx="0">
                  <c:v>51486</c:v>
                </c:pt>
                <c:pt idx="1">
                  <c:v>35541</c:v>
                </c:pt>
                <c:pt idx="2">
                  <c:v>30830</c:v>
                </c:pt>
                <c:pt idx="3">
                  <c:v>78728</c:v>
                </c:pt>
                <c:pt idx="4">
                  <c:v>76287</c:v>
                </c:pt>
                <c:pt idx="5">
                  <c:v>85110</c:v>
                </c:pt>
                <c:pt idx="6">
                  <c:v>67530</c:v>
                </c:pt>
                <c:pt idx="7">
                  <c:v>2528</c:v>
                </c:pt>
              </c:numCache>
            </c:numRef>
          </c:val>
          <c:extLst>
            <c:ext xmlns:c16="http://schemas.microsoft.com/office/drawing/2014/chart" uri="{C3380CC4-5D6E-409C-BE32-E72D297353CC}">
              <c16:uniqueId val="{00000010-8B47-47DF-B604-BBF0FB8623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lumMod val="85000"/>
        <a:alpha val="50000"/>
      </a:schemeClr>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81A4-4F3D-824D-146B068CA6B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81A4-4F3D-824D-146B068CA6B5}"/>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81A4-4F3D-824D-146B068CA6B5}"/>
              </c:ext>
            </c:extLst>
          </c:dPt>
          <c:dPt>
            <c:idx val="3"/>
            <c:bubble3D val="0"/>
            <c:spPr>
              <a:solidFill>
                <a:schemeClr val="bg1">
                  <a:lumMod val="75000"/>
                  <a:alpha val="98000"/>
                </a:schemeClr>
              </a:solidFill>
              <a:ln w="19050">
                <a:solidFill>
                  <a:schemeClr val="lt1"/>
                </a:solidFill>
              </a:ln>
              <a:effectLst/>
            </c:spPr>
            <c:extLst>
              <c:ext xmlns:c16="http://schemas.microsoft.com/office/drawing/2014/chart" uri="{C3380CC4-5D6E-409C-BE32-E72D297353CC}">
                <c16:uniqueId val="{00000007-81A4-4F3D-824D-146B068CA6B5}"/>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81A4-4F3D-824D-146B068CA6B5}"/>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81A4-4F3D-824D-146B068CA6B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1A4-4F3D-824D-146B068CA6B5}"/>
              </c:ext>
            </c:extLst>
          </c:dPt>
          <c:dPt>
            <c:idx val="7"/>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F-81A4-4F3D-824D-146B068CA6B5}"/>
              </c:ext>
            </c:extLst>
          </c:dPt>
          <c:dLbls>
            <c:dLbl>
              <c:idx val="0"/>
              <c:layout>
                <c:manualLayout>
                  <c:x val="3.8059506233595726E-2"/>
                  <c:y val="2.5602248993293435E-4"/>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9270312500000001"/>
                      <c:h val="0.13885555248181888"/>
                    </c:manualLayout>
                  </c15:layout>
                </c:ext>
                <c:ext xmlns:c16="http://schemas.microsoft.com/office/drawing/2014/chart" uri="{C3380CC4-5D6E-409C-BE32-E72D297353CC}">
                  <c16:uniqueId val="{00000001-81A4-4F3D-824D-146B068CA6B5}"/>
                </c:ext>
              </c:extLst>
            </c:dLbl>
            <c:dLbl>
              <c:idx val="3"/>
              <c:layout>
                <c:manualLayout>
                  <c:x val="-0.14557291666666666"/>
                  <c:y val="-0.1808366119623755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7734374999999999"/>
                      <c:h val="0.31956994774702024"/>
                    </c:manualLayout>
                  </c15:layout>
                </c:ext>
                <c:ext xmlns:c16="http://schemas.microsoft.com/office/drawing/2014/chart" uri="{C3380CC4-5D6E-409C-BE32-E72D297353CC}">
                  <c16:uniqueId val="{00000007-81A4-4F3D-824D-146B068CA6B5}"/>
                </c:ext>
              </c:extLst>
            </c:dLbl>
            <c:dLbl>
              <c:idx val="4"/>
              <c:layout/>
              <c:tx>
                <c:rich>
                  <a:bodyPr/>
                  <a:lstStyle/>
                  <a:p>
                    <a:fld id="{7030C034-9C49-4488-9B13-22D97DEACB60}" type="CATEGORYNAME">
                      <a:rPr lang="en-US" smtClean="0"/>
                      <a:pPr/>
                      <a:t>[CATEGORY NAME]</a:t>
                    </a:fld>
                    <a:endParaRPr lang="en-US"/>
                  </a:p>
                </c:rich>
              </c:tx>
              <c:showLegendKey val="0"/>
              <c:showVal val="0"/>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81A4-4F3D-824D-146B068CA6B5}"/>
                </c:ext>
              </c:extLst>
            </c:dLbl>
            <c:dLbl>
              <c:idx val="6"/>
              <c:layout/>
              <c:tx>
                <c:rich>
                  <a:bodyPr/>
                  <a:lstStyle/>
                  <a:p>
                    <a:fld id="{10E33F99-4291-405D-9A82-8E1F7632BAC2}" type="CATEGORYNAME">
                      <a:rPr lang="en-US" smtClean="0"/>
                      <a:pPr/>
                      <a:t>[CATEGORY NAME]</a:t>
                    </a:fld>
                    <a:r>
                      <a:rPr lang="en-US" baseline="0" dirty="0" smtClean="0"/>
                      <a:t> </a:t>
                    </a:r>
                  </a:p>
                  <a:p>
                    <a:fld id="{0CDE207F-C0F7-4A7F-8A88-E44354E8B3CA}" type="VALUE">
                      <a:rPr lang="en-US" baseline="0" smtClean="0"/>
                      <a:pPr/>
                      <a:t>[VALUE]</a:t>
                    </a:fld>
                    <a:endParaRPr lang="en-US" baseline="0" dirty="0" smtClean="0"/>
                  </a:p>
                  <a:p>
                    <a:fld id="{181F4BAF-A66D-4EBD-B43F-6BFD9895B6B9}" type="PERCENTAGE">
                      <a:rPr lang="en-US" baseline="0" smtClean="0"/>
                      <a:pPr/>
                      <a:t>[PERCENTAGE]</a:t>
                    </a:fld>
                    <a:endParaRPr lang="en-US"/>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81A4-4F3D-824D-146B068CA6B5}"/>
                </c:ext>
              </c:extLst>
            </c:dLbl>
            <c:dLbl>
              <c:idx val="7"/>
              <c:layout>
                <c:manualLayout>
                  <c:x val="-0.20952632874015747"/>
                  <c:y val="6.4073883012010741E-5"/>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r>
                      <a:rPr lang="en-US" sz="1800" dirty="0" smtClean="0">
                        <a:solidFill>
                          <a:schemeClr val="bg1">
                            <a:lumMod val="50000"/>
                          </a:schemeClr>
                        </a:solidFill>
                      </a:rPr>
                      <a:t>Environmental Quality Board</a:t>
                    </a:r>
                    <a:endParaRPr lang="en-US" sz="1800" dirty="0">
                      <a:solidFill>
                        <a:schemeClr val="bg1">
                          <a:lumMod val="5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45051562499999992"/>
                      <c:h val="7.4601557910829355E-2"/>
                    </c:manualLayout>
                  </c15:layout>
                </c:ext>
                <c:ext xmlns:c16="http://schemas.microsoft.com/office/drawing/2014/chart" uri="{C3380CC4-5D6E-409C-BE32-E72D297353CC}">
                  <c16:uniqueId val="{0000000F-81A4-4F3D-824D-146B068CA6B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15:layout/>
              </c:ext>
            </c:extLst>
          </c:dLbls>
          <c:cat>
            <c:strRef>
              <c:f>Sheet1!$A$2:$A$9</c:f>
              <c:strCache>
                <c:ptCount val="8"/>
                <c:pt idx="0">
                  <c:v>Environmental Analysis &amp; Outcomes</c:v>
                </c:pt>
                <c:pt idx="1">
                  <c:v>Industrial</c:v>
                </c:pt>
                <c:pt idx="2">
                  <c:v>Municipal</c:v>
                </c:pt>
                <c:pt idx="3">
                  <c:v>Operations (Commissioner's office included)</c:v>
                </c:pt>
                <c:pt idx="4">
                  <c:v>Remediation</c:v>
                </c:pt>
                <c:pt idx="5">
                  <c:v>Resource Management &amp; Assistance</c:v>
                </c:pt>
                <c:pt idx="6">
                  <c:v>Watershed</c:v>
                </c:pt>
                <c:pt idx="7">
                  <c:v>EQB</c:v>
                </c:pt>
              </c:strCache>
            </c:strRef>
          </c:cat>
          <c:val>
            <c:numRef>
              <c:f>Sheet1!$B$2:$B$9</c:f>
              <c:numCache>
                <c:formatCode>_("$"* #,##0_);_("$"* \(#,##0\);_("$"* "-"??_);_(@_)</c:formatCode>
                <c:ptCount val="8"/>
                <c:pt idx="0">
                  <c:v>51486</c:v>
                </c:pt>
                <c:pt idx="1">
                  <c:v>35541</c:v>
                </c:pt>
                <c:pt idx="2">
                  <c:v>30830</c:v>
                </c:pt>
                <c:pt idx="3">
                  <c:v>78728</c:v>
                </c:pt>
                <c:pt idx="4">
                  <c:v>76287</c:v>
                </c:pt>
                <c:pt idx="5">
                  <c:v>85110</c:v>
                </c:pt>
                <c:pt idx="6">
                  <c:v>67530</c:v>
                </c:pt>
                <c:pt idx="7">
                  <c:v>2528</c:v>
                </c:pt>
              </c:numCache>
            </c:numRef>
          </c:val>
          <c:extLst>
            <c:ext xmlns:c16="http://schemas.microsoft.com/office/drawing/2014/chart" uri="{C3380CC4-5D6E-409C-BE32-E72D297353CC}">
              <c16:uniqueId val="{00000010-81A4-4F3D-824D-146B068CA6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lumMod val="85000"/>
        <a:alpha val="50000"/>
      </a:schemeClr>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lumMod val="85000"/>
              </a:schemeClr>
            </a:solidFill>
          </c:spPr>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0E8E-4521-9FA3-6ED4D1C6BC71}"/>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0E8E-4521-9FA3-6ED4D1C6BC71}"/>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0E8E-4521-9FA3-6ED4D1C6BC7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E8E-4521-9FA3-6ED4D1C6BC71}"/>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0E8E-4521-9FA3-6ED4D1C6BC71}"/>
              </c:ext>
            </c:extLst>
          </c:dPt>
          <c:dPt>
            <c:idx val="5"/>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B-0E8E-4521-9FA3-6ED4D1C6BC71}"/>
              </c:ext>
            </c:extLst>
          </c:dPt>
          <c:dPt>
            <c:idx val="6"/>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D-0E8E-4521-9FA3-6ED4D1C6BC71}"/>
              </c:ext>
            </c:extLst>
          </c:dPt>
          <c:dPt>
            <c:idx val="7"/>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F-0E8E-4521-9FA3-6ED4D1C6BC71}"/>
              </c:ext>
            </c:extLst>
          </c:dPt>
          <c:dLbls>
            <c:dLbl>
              <c:idx val="0"/>
              <c:layout>
                <c:manualLayout>
                  <c:x val="3.8059506233595726E-2"/>
                  <c:y val="2.5602248993293435E-4"/>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9270312500000001"/>
                      <c:h val="0.13885555248181888"/>
                    </c:manualLayout>
                  </c15:layout>
                </c:ext>
                <c:ext xmlns:c16="http://schemas.microsoft.com/office/drawing/2014/chart" uri="{C3380CC4-5D6E-409C-BE32-E72D297353CC}">
                  <c16:uniqueId val="{00000001-0E8E-4521-9FA3-6ED4D1C6BC71}"/>
                </c:ext>
              </c:extLst>
            </c:dLbl>
            <c:dLbl>
              <c:idx val="3"/>
              <c:layout>
                <c:manualLayout>
                  <c:x val="-0.14661458333333333"/>
                  <c:y val="-0.14864219125298656"/>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fld id="{A00BCC82-DF9B-486C-80CF-14EA888DAA45}" type="CATEGORYNAME">
                      <a:rPr lang="en-US"/>
                      <a:pPr>
                        <a:defRPr sz="1800" b="1">
                          <a:solidFill>
                            <a:schemeClr val="bg1"/>
                          </a:solidFill>
                        </a:defRPr>
                      </a:pPr>
                      <a:t>[CATEGORY NAME]</a:t>
                    </a:fld>
                    <a:r>
                      <a:rPr lang="en-US" baseline="0" dirty="0"/>
                      <a:t> </a:t>
                    </a:r>
                    <a:fld id="{47ECA9CC-4616-40F6-B048-FC7294AB245E}" type="VALUE">
                      <a:rPr lang="en-US" baseline="0" smtClean="0"/>
                      <a:pPr>
                        <a:defRPr sz="1800" b="1">
                          <a:solidFill>
                            <a:schemeClr val="bg1"/>
                          </a:solidFill>
                        </a:defRPr>
                      </a:pPr>
                      <a:t>[VALUE]</a:t>
                    </a:fld>
                    <a:endParaRPr lang="en-US" baseline="0" dirty="0" smtClean="0"/>
                  </a:p>
                  <a:p>
                    <a:pPr>
                      <a:defRPr sz="1800" b="1">
                        <a:solidFill>
                          <a:schemeClr val="bg1"/>
                        </a:solidFill>
                      </a:defRPr>
                    </a:pPr>
                    <a:r>
                      <a:rPr lang="en-US" baseline="0" dirty="0" smtClean="0"/>
                      <a:t> </a:t>
                    </a:r>
                    <a:fld id="{715389E6-D25A-48FA-A358-DA9AB439EA15}" type="PERCENTAGE">
                      <a:rPr lang="en-US" baseline="0"/>
                      <a:pPr>
                        <a:defRPr sz="1800" b="1">
                          <a:solidFill>
                            <a:schemeClr val="bg1"/>
                          </a:solidFill>
                        </a:defRPr>
                      </a:pPr>
                      <a:t>[PERCENTAGE]</a:t>
                    </a:fld>
                    <a:endParaRPr lang="en-US" baseline="0" dirty="0" smtClean="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734374999999999"/>
                      <c:h val="0.31956994774702024"/>
                    </c:manualLayout>
                  </c15:layout>
                  <c15:dlblFieldTable/>
                  <c15:showDataLabelsRange val="0"/>
                </c:ext>
                <c:ext xmlns:c16="http://schemas.microsoft.com/office/drawing/2014/chart" uri="{C3380CC4-5D6E-409C-BE32-E72D297353CC}">
                  <c16:uniqueId val="{00000007-0E8E-4521-9FA3-6ED4D1C6BC71}"/>
                </c:ext>
              </c:extLst>
            </c:dLbl>
            <c:dLbl>
              <c:idx val="4"/>
              <c:layout/>
              <c:tx>
                <c:rich>
                  <a:bodyPr/>
                  <a:lstStyle/>
                  <a:p>
                    <a:fld id="{7030C034-9C49-4488-9B13-22D97DEACB60}" type="CATEGORYNAME">
                      <a:rPr lang="en-US" smtClean="0"/>
                      <a:pPr/>
                      <a:t>[CATEGORY NAME]</a:t>
                    </a:fld>
                    <a:endParaRPr lang="en-US"/>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0E8E-4521-9FA3-6ED4D1C6BC71}"/>
                </c:ext>
              </c:extLst>
            </c:dLbl>
            <c:dLbl>
              <c:idx val="7"/>
              <c:layout>
                <c:manualLayout>
                  <c:x val="-0.20952632874015747"/>
                  <c:y val="6.4073883012010741E-5"/>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r>
                      <a:rPr lang="en-US" sz="1800" dirty="0" smtClean="0">
                        <a:solidFill>
                          <a:schemeClr val="bg1">
                            <a:lumMod val="50000"/>
                          </a:schemeClr>
                        </a:solidFill>
                      </a:rPr>
                      <a:t>Environmental Quality Board</a:t>
                    </a:r>
                    <a:endParaRPr lang="en-US" sz="1800" dirty="0">
                      <a:solidFill>
                        <a:schemeClr val="bg1">
                          <a:lumMod val="5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45051562499999992"/>
                      <c:h val="7.4601557910829355E-2"/>
                    </c:manualLayout>
                  </c15:layout>
                </c:ext>
                <c:ext xmlns:c16="http://schemas.microsoft.com/office/drawing/2014/chart" uri="{C3380CC4-5D6E-409C-BE32-E72D297353CC}">
                  <c16:uniqueId val="{0000000F-0E8E-4521-9FA3-6ED4D1C6BC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15:layout/>
              </c:ext>
            </c:extLst>
          </c:dLbls>
          <c:cat>
            <c:strRef>
              <c:f>Sheet1!$A$2:$A$9</c:f>
              <c:strCache>
                <c:ptCount val="8"/>
                <c:pt idx="0">
                  <c:v>Environmental Analysis &amp; Outcomes</c:v>
                </c:pt>
                <c:pt idx="1">
                  <c:v>Industrial</c:v>
                </c:pt>
                <c:pt idx="2">
                  <c:v>Municipal</c:v>
                </c:pt>
                <c:pt idx="3">
                  <c:v>Operations (Commissioner's office included)</c:v>
                </c:pt>
                <c:pt idx="4">
                  <c:v>Remediation</c:v>
                </c:pt>
                <c:pt idx="5">
                  <c:v>Resource Management &amp; Assistance</c:v>
                </c:pt>
                <c:pt idx="6">
                  <c:v>Watershed</c:v>
                </c:pt>
                <c:pt idx="7">
                  <c:v>EQB</c:v>
                </c:pt>
              </c:strCache>
            </c:strRef>
          </c:cat>
          <c:val>
            <c:numRef>
              <c:f>Sheet1!$B$2:$B$9</c:f>
              <c:numCache>
                <c:formatCode>_("$"* #,##0_);_("$"* \(#,##0\);_("$"* "-"??_);_(@_)</c:formatCode>
                <c:ptCount val="8"/>
                <c:pt idx="0">
                  <c:v>51486</c:v>
                </c:pt>
                <c:pt idx="1">
                  <c:v>35541</c:v>
                </c:pt>
                <c:pt idx="2">
                  <c:v>30830</c:v>
                </c:pt>
                <c:pt idx="3">
                  <c:v>78728</c:v>
                </c:pt>
                <c:pt idx="4">
                  <c:v>76287</c:v>
                </c:pt>
                <c:pt idx="5">
                  <c:v>85110</c:v>
                </c:pt>
                <c:pt idx="6">
                  <c:v>67530</c:v>
                </c:pt>
                <c:pt idx="7">
                  <c:v>2528</c:v>
                </c:pt>
              </c:numCache>
            </c:numRef>
          </c:val>
          <c:extLst>
            <c:ext xmlns:c16="http://schemas.microsoft.com/office/drawing/2014/chart" uri="{C3380CC4-5D6E-409C-BE32-E72D297353CC}">
              <c16:uniqueId val="{00000010-0E8E-4521-9FA3-6ED4D1C6BC7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lumMod val="85000"/>
        <a:alpha val="50000"/>
      </a:schemeClr>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59-41A6-8E0E-15EF1AA0BD9E}"/>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D59-41A6-8E0E-15EF1AA0BD9E}"/>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3D59-41A6-8E0E-15EF1AA0BD9E}"/>
              </c:ext>
            </c:extLst>
          </c:dPt>
          <c:dPt>
            <c:idx val="3"/>
            <c:bubble3D val="0"/>
            <c:spPr>
              <a:solidFill>
                <a:schemeClr val="bg1">
                  <a:lumMod val="75000"/>
                  <a:alpha val="98000"/>
                </a:schemeClr>
              </a:solidFill>
              <a:ln w="19050">
                <a:solidFill>
                  <a:schemeClr val="lt1"/>
                </a:solidFill>
              </a:ln>
              <a:effectLst/>
            </c:spPr>
            <c:extLst>
              <c:ext xmlns:c16="http://schemas.microsoft.com/office/drawing/2014/chart" uri="{C3380CC4-5D6E-409C-BE32-E72D297353CC}">
                <c16:uniqueId val="{00000007-3D59-41A6-8E0E-15EF1AA0BD9E}"/>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3D59-41A6-8E0E-15EF1AA0BD9E}"/>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3D59-41A6-8E0E-15EF1AA0BD9E}"/>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3D59-41A6-8E0E-15EF1AA0BD9E}"/>
              </c:ext>
            </c:extLst>
          </c:dPt>
          <c:dPt>
            <c:idx val="7"/>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F-3D59-41A6-8E0E-15EF1AA0BD9E}"/>
              </c:ext>
            </c:extLst>
          </c:dPt>
          <c:dLbls>
            <c:dLbl>
              <c:idx val="0"/>
              <c:layout>
                <c:manualLayout>
                  <c:x val="5.368454724409441E-2"/>
                  <c:y val="2.328423972910121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459710DF-12CE-47C1-82A8-D68AD2F76158}" type="CATEGORYNAME">
                      <a:rPr lang="fr-FR" dirty="0"/>
                      <a:pPr>
                        <a:defRPr sz="1800" b="1">
                          <a:solidFill>
                            <a:schemeClr val="tx1"/>
                          </a:solidFill>
                        </a:defRPr>
                      </a:pPr>
                      <a:t>[CATEGORY NAME]</a:t>
                    </a:fld>
                    <a:r>
                      <a:rPr lang="fr-FR" baseline="0" dirty="0"/>
                      <a:t> </a:t>
                    </a:r>
                    <a:fld id="{CF52E9C5-443D-488B-8999-25057EFB5463}" type="VALUE">
                      <a:rPr lang="fr-FR" baseline="0" dirty="0"/>
                      <a:pPr>
                        <a:defRPr sz="1800" b="1">
                          <a:solidFill>
                            <a:schemeClr val="tx1"/>
                          </a:solidFill>
                        </a:defRPr>
                      </a:pPr>
                      <a:t>[VALUE]</a:t>
                    </a:fld>
                    <a:r>
                      <a:rPr lang="fr-FR" baseline="0" dirty="0"/>
                      <a:t> </a:t>
                    </a:r>
                    <a:endParaRPr lang="fr-FR" baseline="0" dirty="0" smtClean="0"/>
                  </a:p>
                  <a:p>
                    <a:pPr>
                      <a:defRPr sz="1800" b="1">
                        <a:solidFill>
                          <a:schemeClr val="tx1"/>
                        </a:solidFill>
                      </a:defRPr>
                    </a:pPr>
                    <a:fld id="{E91EF544-6ABA-445D-9351-430228ACBB9A}" type="PERCENTAGE">
                      <a:rPr lang="fr-FR" baseline="0" smtClean="0"/>
                      <a:pPr>
                        <a:defRPr sz="1800" b="1">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9270316601049867"/>
                      <c:h val="0.21715148300762924"/>
                    </c:manualLayout>
                  </c15:layout>
                  <c15:dlblFieldTable/>
                  <c15:showDataLabelsRange val="0"/>
                </c:ext>
                <c:ext xmlns:c16="http://schemas.microsoft.com/office/drawing/2014/chart" uri="{C3380CC4-5D6E-409C-BE32-E72D297353CC}">
                  <c16:uniqueId val="{00000001-3D59-41A6-8E0E-15EF1AA0BD9E}"/>
                </c:ext>
              </c:extLst>
            </c:dLbl>
            <c:dLbl>
              <c:idx val="3"/>
              <c:layout>
                <c:manualLayout>
                  <c:x val="-0.14557291666666666"/>
                  <c:y val="-0.1808366119623755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7734374999999999"/>
                      <c:h val="0.31956994774702024"/>
                    </c:manualLayout>
                  </c15:layout>
                </c:ext>
                <c:ext xmlns:c16="http://schemas.microsoft.com/office/drawing/2014/chart" uri="{C3380CC4-5D6E-409C-BE32-E72D297353CC}">
                  <c16:uniqueId val="{00000007-3D59-41A6-8E0E-15EF1AA0BD9E}"/>
                </c:ext>
              </c:extLst>
            </c:dLbl>
            <c:dLbl>
              <c:idx val="4"/>
              <c:layout/>
              <c:tx>
                <c:rich>
                  <a:bodyPr/>
                  <a:lstStyle/>
                  <a:p>
                    <a:fld id="{7030C034-9C49-4488-9B13-22D97DEACB60}" type="CATEGORYNAME">
                      <a:rPr lang="en-US" smtClean="0"/>
                      <a:pPr/>
                      <a:t>[CATEGORY NAME]</a:t>
                    </a:fld>
                    <a:endParaRPr lang="en-US"/>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3D59-41A6-8E0E-15EF1AA0BD9E}"/>
                </c:ext>
              </c:extLst>
            </c:dLbl>
            <c:dLbl>
              <c:idx val="7"/>
              <c:layout>
                <c:manualLayout>
                  <c:x val="-0.20952632874015747"/>
                  <c:y val="6.4073883012010741E-5"/>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r>
                      <a:rPr lang="en-US" sz="1800" dirty="0" smtClean="0">
                        <a:solidFill>
                          <a:schemeClr val="bg1">
                            <a:lumMod val="50000"/>
                          </a:schemeClr>
                        </a:solidFill>
                      </a:rPr>
                      <a:t>Environmental Quality Board</a:t>
                    </a:r>
                    <a:endParaRPr lang="en-US" sz="1800" dirty="0">
                      <a:solidFill>
                        <a:schemeClr val="bg1">
                          <a:lumMod val="5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45051562499999992"/>
                      <c:h val="7.4601557910829355E-2"/>
                    </c:manualLayout>
                  </c15:layout>
                </c:ext>
                <c:ext xmlns:c16="http://schemas.microsoft.com/office/drawing/2014/chart" uri="{C3380CC4-5D6E-409C-BE32-E72D297353CC}">
                  <c16:uniqueId val="{0000000F-3D59-41A6-8E0E-15EF1AA0BD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layout/>
              </c:ext>
            </c:extLst>
          </c:dLbls>
          <c:cat>
            <c:strRef>
              <c:f>Sheet1!$A$2:$A$9</c:f>
              <c:strCache>
                <c:ptCount val="8"/>
                <c:pt idx="0">
                  <c:v>Environmental Analysis &amp; Outcomes</c:v>
                </c:pt>
                <c:pt idx="1">
                  <c:v>Industrial</c:v>
                </c:pt>
                <c:pt idx="2">
                  <c:v>Municipal</c:v>
                </c:pt>
                <c:pt idx="3">
                  <c:v>Operations (Commissioner's office included)</c:v>
                </c:pt>
                <c:pt idx="4">
                  <c:v>Remediation</c:v>
                </c:pt>
                <c:pt idx="5">
                  <c:v>Resource Management &amp; Assistance</c:v>
                </c:pt>
                <c:pt idx="6">
                  <c:v>Watershed</c:v>
                </c:pt>
                <c:pt idx="7">
                  <c:v>EQB</c:v>
                </c:pt>
              </c:strCache>
            </c:strRef>
          </c:cat>
          <c:val>
            <c:numRef>
              <c:f>Sheet1!$B$2:$B$9</c:f>
              <c:numCache>
                <c:formatCode>_("$"* #,##0_);_("$"* \(#,##0\);_("$"* "-"??_);_(@_)</c:formatCode>
                <c:ptCount val="8"/>
                <c:pt idx="0">
                  <c:v>51486</c:v>
                </c:pt>
                <c:pt idx="1">
                  <c:v>35541</c:v>
                </c:pt>
                <c:pt idx="2">
                  <c:v>30830</c:v>
                </c:pt>
                <c:pt idx="3">
                  <c:v>78728</c:v>
                </c:pt>
                <c:pt idx="4">
                  <c:v>76287</c:v>
                </c:pt>
                <c:pt idx="5">
                  <c:v>85110</c:v>
                </c:pt>
                <c:pt idx="6">
                  <c:v>67530</c:v>
                </c:pt>
                <c:pt idx="7">
                  <c:v>2528</c:v>
                </c:pt>
              </c:numCache>
            </c:numRef>
          </c:val>
          <c:extLst>
            <c:ext xmlns:c16="http://schemas.microsoft.com/office/drawing/2014/chart" uri="{C3380CC4-5D6E-409C-BE32-E72D297353CC}">
              <c16:uniqueId val="{00000010-3D59-41A6-8E0E-15EF1AA0BD9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1">
        <a:lumMod val="85000"/>
        <a:alpha val="50000"/>
      </a:schemeClr>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7735-4871-AB12-1D2B0CC6E328}"/>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7735-4871-AB12-1D2B0CC6E328}"/>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7735-4871-AB12-1D2B0CC6E328}"/>
              </c:ext>
            </c:extLst>
          </c:dPt>
          <c:dPt>
            <c:idx val="3"/>
            <c:bubble3D val="0"/>
            <c:spPr>
              <a:solidFill>
                <a:schemeClr val="bg1">
                  <a:lumMod val="75000"/>
                  <a:alpha val="98000"/>
                </a:schemeClr>
              </a:solidFill>
              <a:ln w="19050">
                <a:solidFill>
                  <a:schemeClr val="lt1"/>
                </a:solidFill>
              </a:ln>
              <a:effectLst/>
            </c:spPr>
            <c:extLst>
              <c:ext xmlns:c16="http://schemas.microsoft.com/office/drawing/2014/chart" uri="{C3380CC4-5D6E-409C-BE32-E72D297353CC}">
                <c16:uniqueId val="{00000007-7735-4871-AB12-1D2B0CC6E328}"/>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7735-4871-AB12-1D2B0CC6E32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735-4871-AB12-1D2B0CC6E328}"/>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7735-4871-AB12-1D2B0CC6E328}"/>
              </c:ext>
            </c:extLst>
          </c:dPt>
          <c:dPt>
            <c:idx val="7"/>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F-7735-4871-AB12-1D2B0CC6E328}"/>
              </c:ext>
            </c:extLst>
          </c:dPt>
          <c:dLbls>
            <c:dLbl>
              <c:idx val="0"/>
              <c:layout>
                <c:manualLayout>
                  <c:x val="5.3684547244094487E-2"/>
                  <c:y val="-6.177322543901238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fld id="{459710DF-12CE-47C1-82A8-D68AD2F76158}" type="CATEGORYNAME">
                      <a:rPr lang="en-US" smtClean="0">
                        <a:solidFill>
                          <a:schemeClr val="bg1">
                            <a:lumMod val="50000"/>
                          </a:schemeClr>
                        </a:solidFill>
                      </a:rPr>
                      <a:pPr>
                        <a:defRPr sz="1800" b="1">
                          <a:solidFill>
                            <a:schemeClr val="bg1">
                              <a:lumMod val="50000"/>
                            </a:schemeClr>
                          </a:solidFill>
                        </a:defRPr>
                      </a:pPr>
                      <a:t>[CATEGORY NAME]</a:t>
                    </a:fld>
                    <a:r>
                      <a:rPr lang="en-US" baseline="0" dirty="0" smtClean="0">
                        <a:solidFill>
                          <a:schemeClr val="bg1">
                            <a:lumMod val="50000"/>
                          </a:schemeClr>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9270316601049867"/>
                      <c:h val="9.3013485383292599E-2"/>
                    </c:manualLayout>
                  </c15:layout>
                  <c15:dlblFieldTable/>
                  <c15:showDataLabelsRange val="0"/>
                </c:ext>
                <c:ext xmlns:c16="http://schemas.microsoft.com/office/drawing/2014/chart" uri="{C3380CC4-5D6E-409C-BE32-E72D297353CC}">
                  <c16:uniqueId val="{00000001-7735-4871-AB12-1D2B0CC6E328}"/>
                </c:ext>
              </c:extLst>
            </c:dLbl>
            <c:dLbl>
              <c:idx val="3"/>
              <c:layout>
                <c:manualLayout>
                  <c:x val="-0.14557291666666666"/>
                  <c:y val="-0.1808366119623755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7734374999999999"/>
                      <c:h val="0.31956994774702024"/>
                    </c:manualLayout>
                  </c15:layout>
                </c:ext>
                <c:ext xmlns:c16="http://schemas.microsoft.com/office/drawing/2014/chart" uri="{C3380CC4-5D6E-409C-BE32-E72D297353CC}">
                  <c16:uniqueId val="{00000007-7735-4871-AB12-1D2B0CC6E328}"/>
                </c:ext>
              </c:extLst>
            </c:dLbl>
            <c:dLbl>
              <c:idx val="4"/>
              <c:layout/>
              <c:tx>
                <c:rich>
                  <a:bodyPr/>
                  <a:lstStyle/>
                  <a:p>
                    <a:fld id="{7030C034-9C49-4488-9B13-22D97DEACB60}" type="CATEGORYNAME">
                      <a:rPr lang="en-US" smtClean="0"/>
                      <a:pPr/>
                      <a:t>[CATEGORY NAME]</a:t>
                    </a:fld>
                    <a:endParaRPr lang="en-US"/>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7735-4871-AB12-1D2B0CC6E328}"/>
                </c:ext>
              </c:extLst>
            </c:dLbl>
            <c:dLbl>
              <c:idx val="5"/>
              <c:layout/>
              <c:tx>
                <c:rich>
                  <a:bodyPr/>
                  <a:lstStyle/>
                  <a:p>
                    <a:fld id="{0EEEDE07-047F-4D57-AD60-2D5B1E65FFAC}" type="CATEGORYNAME">
                      <a:rPr lang="fr-FR"/>
                      <a:pPr/>
                      <a:t>[CATEGORY NAME]</a:t>
                    </a:fld>
                    <a:r>
                      <a:rPr lang="fr-FR" baseline="0" dirty="0"/>
                      <a:t> </a:t>
                    </a:r>
                    <a:endParaRPr lang="fr-FR" baseline="0" dirty="0" smtClean="0"/>
                  </a:p>
                  <a:p>
                    <a:fld id="{601475D6-6BB5-4ACD-BE51-FDC8D4148A69}" type="VALUE">
                      <a:rPr lang="fr-FR" baseline="0" smtClean="0"/>
                      <a:pPr/>
                      <a:t>[VALUE]</a:t>
                    </a:fld>
                    <a:endParaRPr lang="fr-FR" baseline="0" dirty="0" smtClean="0"/>
                  </a:p>
                  <a:p>
                    <a:fld id="{6085043B-2BFE-4878-95E7-FFCCADC44B98}" type="PERCENTAGE">
                      <a:rPr lang="fr-FR" baseline="0" smtClean="0"/>
                      <a:pPr/>
                      <a:t>[PERCENTAGE]</a:t>
                    </a:fld>
                    <a:endParaRPr lang="en-US"/>
                  </a:p>
                </c:rich>
              </c:tx>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7735-4871-AB12-1D2B0CC6E328}"/>
                </c:ext>
              </c:extLst>
            </c:dLbl>
            <c:dLbl>
              <c:idx val="7"/>
              <c:layout>
                <c:manualLayout>
                  <c:x val="-0.20952632874015747"/>
                  <c:y val="6.4073883012010741E-5"/>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r>
                      <a:rPr lang="en-US" sz="1800" dirty="0" smtClean="0">
                        <a:solidFill>
                          <a:schemeClr val="bg1">
                            <a:lumMod val="50000"/>
                          </a:schemeClr>
                        </a:solidFill>
                      </a:rPr>
                      <a:t>Environmental Quality Board</a:t>
                    </a:r>
                    <a:endParaRPr lang="en-US" sz="1800" dirty="0">
                      <a:solidFill>
                        <a:schemeClr val="bg1">
                          <a:lumMod val="5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45051562499999992"/>
                      <c:h val="7.4601557910829355E-2"/>
                    </c:manualLayout>
                  </c15:layout>
                </c:ext>
                <c:ext xmlns:c16="http://schemas.microsoft.com/office/drawing/2014/chart" uri="{C3380CC4-5D6E-409C-BE32-E72D297353CC}">
                  <c16:uniqueId val="{0000000F-7735-4871-AB12-1D2B0CC6E32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15:layout/>
              </c:ext>
            </c:extLst>
          </c:dLbls>
          <c:cat>
            <c:strRef>
              <c:f>Sheet1!$A$2:$A$9</c:f>
              <c:strCache>
                <c:ptCount val="8"/>
                <c:pt idx="0">
                  <c:v>Environmental Analysis &amp; Outcomes</c:v>
                </c:pt>
                <c:pt idx="1">
                  <c:v>Industrial</c:v>
                </c:pt>
                <c:pt idx="2">
                  <c:v>Municipal</c:v>
                </c:pt>
                <c:pt idx="3">
                  <c:v>Operations (Commissioner's office included)</c:v>
                </c:pt>
                <c:pt idx="4">
                  <c:v>Remediation</c:v>
                </c:pt>
                <c:pt idx="5">
                  <c:v>Resource Management &amp; Assistance</c:v>
                </c:pt>
                <c:pt idx="6">
                  <c:v>Watershed</c:v>
                </c:pt>
                <c:pt idx="7">
                  <c:v>EQB</c:v>
                </c:pt>
              </c:strCache>
            </c:strRef>
          </c:cat>
          <c:val>
            <c:numRef>
              <c:f>Sheet1!$B$2:$B$9</c:f>
              <c:numCache>
                <c:formatCode>_("$"* #,##0_);_("$"* \(#,##0\);_("$"* "-"??_);_(@_)</c:formatCode>
                <c:ptCount val="8"/>
                <c:pt idx="0">
                  <c:v>51486</c:v>
                </c:pt>
                <c:pt idx="1">
                  <c:v>35541</c:v>
                </c:pt>
                <c:pt idx="2">
                  <c:v>30830</c:v>
                </c:pt>
                <c:pt idx="3">
                  <c:v>78728</c:v>
                </c:pt>
                <c:pt idx="4">
                  <c:v>76287</c:v>
                </c:pt>
                <c:pt idx="5">
                  <c:v>85110</c:v>
                </c:pt>
                <c:pt idx="6">
                  <c:v>67530</c:v>
                </c:pt>
                <c:pt idx="7">
                  <c:v>2528</c:v>
                </c:pt>
              </c:numCache>
            </c:numRef>
          </c:val>
          <c:extLst>
            <c:ext xmlns:c16="http://schemas.microsoft.com/office/drawing/2014/chart" uri="{C3380CC4-5D6E-409C-BE32-E72D297353CC}">
              <c16:uniqueId val="{00000010-7735-4871-AB12-1D2B0CC6E32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lumMod val="85000"/>
        <a:alpha val="50000"/>
      </a:schemeClr>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5680-4A26-9212-F8E878764B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80-4A26-9212-F8E878764B58}"/>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5680-4A26-9212-F8E878764B58}"/>
              </c:ext>
            </c:extLst>
          </c:dPt>
          <c:dPt>
            <c:idx val="3"/>
            <c:bubble3D val="0"/>
            <c:spPr>
              <a:solidFill>
                <a:schemeClr val="bg1">
                  <a:lumMod val="75000"/>
                  <a:alpha val="98000"/>
                </a:schemeClr>
              </a:solidFill>
              <a:ln w="19050">
                <a:solidFill>
                  <a:schemeClr val="lt1"/>
                </a:solidFill>
              </a:ln>
              <a:effectLst/>
            </c:spPr>
            <c:extLst>
              <c:ext xmlns:c16="http://schemas.microsoft.com/office/drawing/2014/chart" uri="{C3380CC4-5D6E-409C-BE32-E72D297353CC}">
                <c16:uniqueId val="{00000007-5680-4A26-9212-F8E878764B58}"/>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5680-4A26-9212-F8E878764B58}"/>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5680-4A26-9212-F8E878764B58}"/>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5680-4A26-9212-F8E878764B58}"/>
              </c:ext>
            </c:extLst>
          </c:dPt>
          <c:dPt>
            <c:idx val="7"/>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F-5680-4A26-9212-F8E878764B58}"/>
              </c:ext>
            </c:extLst>
          </c:dPt>
          <c:dLbls>
            <c:dLbl>
              <c:idx val="0"/>
              <c:layout>
                <c:manualLayout>
                  <c:x val="5.3684547244094487E-2"/>
                  <c:y val="-6.177322543901238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fld id="{459710DF-12CE-47C1-82A8-D68AD2F76158}" type="CATEGORYNAME">
                      <a:rPr lang="en-US" smtClean="0">
                        <a:solidFill>
                          <a:schemeClr val="bg1">
                            <a:lumMod val="50000"/>
                          </a:schemeClr>
                        </a:solidFill>
                      </a:rPr>
                      <a:pPr>
                        <a:defRPr sz="1800" b="1">
                          <a:solidFill>
                            <a:schemeClr val="bg1">
                              <a:lumMod val="50000"/>
                            </a:schemeClr>
                          </a:solidFill>
                        </a:defRPr>
                      </a:pPr>
                      <a:t>[CATEGORY NAME]</a:t>
                    </a:fld>
                    <a:r>
                      <a:rPr lang="en-US" baseline="0" dirty="0" smtClean="0">
                        <a:solidFill>
                          <a:schemeClr val="bg1">
                            <a:lumMod val="50000"/>
                          </a:schemeClr>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9270316601049867"/>
                      <c:h val="9.3013485383292599E-2"/>
                    </c:manualLayout>
                  </c15:layout>
                  <c15:dlblFieldTable/>
                  <c15:showDataLabelsRange val="0"/>
                </c:ext>
                <c:ext xmlns:c16="http://schemas.microsoft.com/office/drawing/2014/chart" uri="{C3380CC4-5D6E-409C-BE32-E72D297353CC}">
                  <c16:uniqueId val="{00000001-5680-4A26-9212-F8E878764B58}"/>
                </c:ext>
              </c:extLst>
            </c:dLbl>
            <c:dLbl>
              <c:idx val="1"/>
              <c:layout>
                <c:manualLayout>
                  <c:x val="-8.3520587270341201E-2"/>
                  <c:y val="0.113052583944248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9E8FA9A-3DB6-48DF-9BEA-10A216E0682D}" type="CATEGORYNAME">
                      <a:rPr lang="en-US">
                        <a:solidFill>
                          <a:schemeClr val="tx1"/>
                        </a:solidFill>
                      </a:rPr>
                      <a:pPr>
                        <a:defRPr sz="1800" b="1">
                          <a:solidFill>
                            <a:schemeClr val="tx1"/>
                          </a:solidFill>
                        </a:defRPr>
                      </a:pPr>
                      <a:t>[CATEGORY NAME]</a:t>
                    </a:fld>
                    <a:r>
                      <a:rPr lang="en-US" baseline="0" dirty="0">
                        <a:solidFill>
                          <a:schemeClr val="tx1"/>
                        </a:solidFill>
                      </a:rPr>
                      <a:t> </a:t>
                    </a:r>
                    <a:endParaRPr lang="en-US" baseline="0" dirty="0" smtClean="0">
                      <a:solidFill>
                        <a:schemeClr val="tx1"/>
                      </a:solidFill>
                    </a:endParaRPr>
                  </a:p>
                  <a:p>
                    <a:pPr>
                      <a:defRPr sz="1800" b="1">
                        <a:solidFill>
                          <a:schemeClr val="tx1"/>
                        </a:solidFill>
                      </a:defRPr>
                    </a:pPr>
                    <a:fld id="{7F1D26E0-6CF0-4E71-8FAC-C4A6911E3F0B}" type="VALUE">
                      <a:rPr lang="en-US" baseline="0" smtClean="0">
                        <a:solidFill>
                          <a:schemeClr val="tx1"/>
                        </a:solidFill>
                      </a:rPr>
                      <a:pPr>
                        <a:defRPr sz="1800" b="1">
                          <a:solidFill>
                            <a:schemeClr val="tx1"/>
                          </a:solidFill>
                        </a:defRPr>
                      </a:pPr>
                      <a:t>[VALUE]</a:t>
                    </a:fld>
                    <a:r>
                      <a:rPr lang="en-US" baseline="0" dirty="0">
                        <a:solidFill>
                          <a:schemeClr val="tx1"/>
                        </a:solidFill>
                      </a:rPr>
                      <a:t> </a:t>
                    </a:r>
                    <a:endParaRPr lang="en-US" baseline="0" dirty="0" smtClean="0">
                      <a:solidFill>
                        <a:schemeClr val="tx1"/>
                      </a:solidFill>
                    </a:endParaRPr>
                  </a:p>
                  <a:p>
                    <a:pPr>
                      <a:defRPr sz="1800" b="1">
                        <a:solidFill>
                          <a:schemeClr val="tx1"/>
                        </a:solidFill>
                      </a:defRPr>
                    </a:pPr>
                    <a:fld id="{C7241142-C374-43CC-850C-3D09DCE71153}" type="PERCENTAGE">
                      <a:rPr lang="en-US" baseline="0" smtClean="0">
                        <a:solidFill>
                          <a:schemeClr val="tx1"/>
                        </a:solidFill>
                      </a:rPr>
                      <a:pPr>
                        <a:defRPr sz="1800" b="1">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5680-4A26-9212-F8E878764B58}"/>
                </c:ext>
              </c:extLst>
            </c:dLbl>
            <c:dLbl>
              <c:idx val="3"/>
              <c:layout>
                <c:manualLayout>
                  <c:x val="-0.14557291666666666"/>
                  <c:y val="-0.1808366119623755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7734374999999999"/>
                      <c:h val="0.31956994774702024"/>
                    </c:manualLayout>
                  </c15:layout>
                </c:ext>
                <c:ext xmlns:c16="http://schemas.microsoft.com/office/drawing/2014/chart" uri="{C3380CC4-5D6E-409C-BE32-E72D297353CC}">
                  <c16:uniqueId val="{00000007-5680-4A26-9212-F8E878764B58}"/>
                </c:ext>
              </c:extLst>
            </c:dLbl>
            <c:dLbl>
              <c:idx val="4"/>
              <c:layout/>
              <c:tx>
                <c:rich>
                  <a:bodyPr/>
                  <a:lstStyle/>
                  <a:p>
                    <a:fld id="{7030C034-9C49-4488-9B13-22D97DEACB60}" type="CATEGORYNAME">
                      <a:rPr lang="en-US" smtClean="0"/>
                      <a:pPr/>
                      <a:t>[CATEGORY NAME]</a:t>
                    </a:fld>
                    <a:endParaRPr lang="en-US"/>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5680-4A26-9212-F8E878764B58}"/>
                </c:ext>
              </c:extLst>
            </c:dLbl>
            <c:dLbl>
              <c:idx val="5"/>
              <c:layout>
                <c:manualLayout>
                  <c:x val="0.13881709317585295"/>
                  <c:y val="-1.2912209249705941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fld id="{0EEEDE07-047F-4D57-AD60-2D5B1E65FFAC}" type="CATEGORYNAME">
                      <a:rPr lang="en-US"/>
                      <a:pPr>
                        <a:defRPr sz="1800" b="1">
                          <a:solidFill>
                            <a:schemeClr val="bg1"/>
                          </a:solidFill>
                        </a:defRPr>
                      </a:pPr>
                      <a:t>[CATEGORY NAME]</a:t>
                    </a:fld>
                    <a:r>
                      <a:rPr lang="en-US" baseline="0"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eparator> </c:separator>
              <c:extLst>
                <c:ext xmlns:c15="http://schemas.microsoft.com/office/drawing/2012/chart" uri="{CE6537A1-D6FC-4f65-9D91-7224C49458BB}">
                  <c15:layout>
                    <c:manualLayout>
                      <c:w val="0.12838541666666667"/>
                      <c:h val="0.25045977011494247"/>
                    </c:manualLayout>
                  </c15:layout>
                  <c15:dlblFieldTable/>
                  <c15:showDataLabelsRange val="0"/>
                </c:ext>
                <c:ext xmlns:c16="http://schemas.microsoft.com/office/drawing/2014/chart" uri="{C3380CC4-5D6E-409C-BE32-E72D297353CC}">
                  <c16:uniqueId val="{0000000B-5680-4A26-9212-F8E878764B58}"/>
                </c:ext>
              </c:extLst>
            </c:dLbl>
            <c:dLbl>
              <c:idx val="7"/>
              <c:layout>
                <c:manualLayout>
                  <c:x val="-0.20952632874015747"/>
                  <c:y val="6.4073883012010741E-5"/>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r>
                      <a:rPr lang="en-US" sz="1800" dirty="0" smtClean="0">
                        <a:solidFill>
                          <a:schemeClr val="bg1">
                            <a:lumMod val="50000"/>
                          </a:schemeClr>
                        </a:solidFill>
                      </a:rPr>
                      <a:t>Environmental Quality Board</a:t>
                    </a:r>
                    <a:endParaRPr lang="en-US" sz="1800" dirty="0">
                      <a:solidFill>
                        <a:schemeClr val="bg1">
                          <a:lumMod val="5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45051562499999992"/>
                      <c:h val="7.4601557910829355E-2"/>
                    </c:manualLayout>
                  </c15:layout>
                </c:ext>
                <c:ext xmlns:c16="http://schemas.microsoft.com/office/drawing/2014/chart" uri="{C3380CC4-5D6E-409C-BE32-E72D297353CC}">
                  <c16:uniqueId val="{0000000F-5680-4A26-9212-F8E878764B5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15:layout/>
              </c:ext>
            </c:extLst>
          </c:dLbls>
          <c:cat>
            <c:strRef>
              <c:f>Sheet1!$A$2:$A$9</c:f>
              <c:strCache>
                <c:ptCount val="8"/>
                <c:pt idx="0">
                  <c:v>Environmental Analysis &amp; Outcomes</c:v>
                </c:pt>
                <c:pt idx="1">
                  <c:v>Industrial</c:v>
                </c:pt>
                <c:pt idx="2">
                  <c:v>Municipal</c:v>
                </c:pt>
                <c:pt idx="3">
                  <c:v>Operations (Commissioner's office included)</c:v>
                </c:pt>
                <c:pt idx="4">
                  <c:v>Remediation</c:v>
                </c:pt>
                <c:pt idx="5">
                  <c:v>Resource Management &amp; Assistance</c:v>
                </c:pt>
                <c:pt idx="6">
                  <c:v>Watershed</c:v>
                </c:pt>
                <c:pt idx="7">
                  <c:v>EQB</c:v>
                </c:pt>
              </c:strCache>
            </c:strRef>
          </c:cat>
          <c:val>
            <c:numRef>
              <c:f>Sheet1!$B$2:$B$9</c:f>
              <c:numCache>
                <c:formatCode>_("$"* #,##0_);_("$"* \(#,##0\);_("$"* "-"??_);_(@_)</c:formatCode>
                <c:ptCount val="8"/>
                <c:pt idx="0">
                  <c:v>51486</c:v>
                </c:pt>
                <c:pt idx="1">
                  <c:v>35541</c:v>
                </c:pt>
                <c:pt idx="2">
                  <c:v>30830</c:v>
                </c:pt>
                <c:pt idx="3">
                  <c:v>78728</c:v>
                </c:pt>
                <c:pt idx="4">
                  <c:v>76287</c:v>
                </c:pt>
                <c:pt idx="5">
                  <c:v>85110</c:v>
                </c:pt>
                <c:pt idx="6">
                  <c:v>67530</c:v>
                </c:pt>
                <c:pt idx="7">
                  <c:v>2528</c:v>
                </c:pt>
              </c:numCache>
            </c:numRef>
          </c:val>
          <c:extLst>
            <c:ext xmlns:c16="http://schemas.microsoft.com/office/drawing/2014/chart" uri="{C3380CC4-5D6E-409C-BE32-E72D297353CC}">
              <c16:uniqueId val="{00000010-5680-4A26-9212-F8E878764B5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lumMod val="85000"/>
        <a:alpha val="50000"/>
      </a:schemeClr>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19B6-4D4E-975F-9F1C4129EF98}"/>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19B6-4D4E-975F-9F1C4129EF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9B6-4D4E-975F-9F1C4129EF98}"/>
              </c:ext>
            </c:extLst>
          </c:dPt>
          <c:dPt>
            <c:idx val="3"/>
            <c:bubble3D val="0"/>
            <c:spPr>
              <a:solidFill>
                <a:schemeClr val="bg1">
                  <a:lumMod val="75000"/>
                  <a:alpha val="98000"/>
                </a:schemeClr>
              </a:solidFill>
              <a:ln w="19050">
                <a:solidFill>
                  <a:schemeClr val="lt1"/>
                </a:solidFill>
              </a:ln>
              <a:effectLst/>
            </c:spPr>
            <c:extLst>
              <c:ext xmlns:c16="http://schemas.microsoft.com/office/drawing/2014/chart" uri="{C3380CC4-5D6E-409C-BE32-E72D297353CC}">
                <c16:uniqueId val="{00000007-19B6-4D4E-975F-9F1C4129EF98}"/>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19B6-4D4E-975F-9F1C4129EF98}"/>
              </c:ext>
            </c:extLst>
          </c:dPt>
          <c:dPt>
            <c:idx val="5"/>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B-19B6-4D4E-975F-9F1C4129EF98}"/>
              </c:ext>
            </c:extLst>
          </c:dPt>
          <c:dPt>
            <c:idx val="6"/>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D-19B6-4D4E-975F-9F1C4129EF98}"/>
              </c:ext>
            </c:extLst>
          </c:dPt>
          <c:dPt>
            <c:idx val="7"/>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F-19B6-4D4E-975F-9F1C4129EF98}"/>
              </c:ext>
            </c:extLst>
          </c:dPt>
          <c:dLbls>
            <c:dLbl>
              <c:idx val="0"/>
              <c:layout>
                <c:manualLayout>
                  <c:x val="5.3684547244094487E-2"/>
                  <c:y val="-6.177322543901238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fld id="{459710DF-12CE-47C1-82A8-D68AD2F76158}" type="CATEGORYNAME">
                      <a:rPr lang="en-US" smtClean="0">
                        <a:solidFill>
                          <a:schemeClr val="bg1">
                            <a:lumMod val="50000"/>
                          </a:schemeClr>
                        </a:solidFill>
                      </a:rPr>
                      <a:pPr>
                        <a:defRPr sz="1800" b="1">
                          <a:solidFill>
                            <a:schemeClr val="bg1">
                              <a:lumMod val="50000"/>
                            </a:schemeClr>
                          </a:solidFill>
                        </a:defRPr>
                      </a:pPr>
                      <a:t>[CATEGORY NAME]</a:t>
                    </a:fld>
                    <a:r>
                      <a:rPr lang="en-US" baseline="0" dirty="0" smtClean="0">
                        <a:solidFill>
                          <a:schemeClr val="bg1">
                            <a:lumMod val="50000"/>
                          </a:schemeClr>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29270316601049867"/>
                      <c:h val="9.3013485383292599E-2"/>
                    </c:manualLayout>
                  </c15:layout>
                  <c15:dlblFieldTable/>
                  <c15:showDataLabelsRange val="0"/>
                </c:ext>
                <c:ext xmlns:c16="http://schemas.microsoft.com/office/drawing/2014/chart" uri="{C3380CC4-5D6E-409C-BE32-E72D297353CC}">
                  <c16:uniqueId val="{00000001-19B6-4D4E-975F-9F1C4129EF98}"/>
                </c:ext>
              </c:extLst>
            </c:dLbl>
            <c:dLbl>
              <c:idx val="1"/>
              <c:layout>
                <c:manualLayout>
                  <c:x val="-8.3520587270341284E-2"/>
                  <c:y val="7.8569825323558648E-2"/>
                </c:manualLayout>
              </c:layout>
              <c:tx>
                <c:rich>
                  <a:bodyPr/>
                  <a:lstStyle/>
                  <a:p>
                    <a:fld id="{F9E8FA9A-3DB6-48DF-9BEA-10A216E0682D}" type="CATEGORYNAME">
                      <a:rPr lang="en-US">
                        <a:solidFill>
                          <a:schemeClr val="bg1"/>
                        </a:solidFill>
                      </a:rPr>
                      <a:pPr/>
                      <a:t>[CATEGORY NAME]</a:t>
                    </a:fld>
                    <a:r>
                      <a:rPr lang="en-US" baseline="0" dirty="0">
                        <a:solidFill>
                          <a:schemeClr val="bg1"/>
                        </a:solidFill>
                      </a:rPr>
                      <a:t> </a:t>
                    </a:r>
                  </a:p>
                </c:rich>
              </c:tx>
              <c:showLegendKey val="0"/>
              <c:showVal val="0"/>
              <c:showCatName val="1"/>
              <c:showSerName val="0"/>
              <c:showPercent val="0"/>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19B6-4D4E-975F-9F1C4129EF98}"/>
                </c:ext>
              </c:extLst>
            </c:dLbl>
            <c:dLbl>
              <c:idx val="2"/>
              <c:layout>
                <c:manualLayout>
                  <c:x val="-5.333169291338583E-3"/>
                  <c:y val="-3.040944881889763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E20C80B-F946-4458-8D6A-E3B196D5805E}" type="CATEGORYNAME">
                      <a:rPr lang="en-US">
                        <a:solidFill>
                          <a:schemeClr val="tx1"/>
                        </a:solidFill>
                      </a:rPr>
                      <a:pPr>
                        <a:defRPr sz="1800" b="1">
                          <a:solidFill>
                            <a:schemeClr val="tx1"/>
                          </a:solidFill>
                        </a:defRPr>
                      </a:pPr>
                      <a:t>[CATEGORY NAME]</a:t>
                    </a:fld>
                    <a:r>
                      <a:rPr lang="en-US" baseline="0" dirty="0">
                        <a:solidFill>
                          <a:schemeClr val="tx1"/>
                        </a:solidFill>
                      </a:rPr>
                      <a:t> </a:t>
                    </a:r>
                    <a:endParaRPr lang="en-US" baseline="0" dirty="0" smtClean="0">
                      <a:solidFill>
                        <a:schemeClr val="tx1"/>
                      </a:solidFill>
                    </a:endParaRPr>
                  </a:p>
                  <a:p>
                    <a:pPr>
                      <a:defRPr sz="1800" b="1">
                        <a:solidFill>
                          <a:schemeClr val="tx1"/>
                        </a:solidFill>
                      </a:defRPr>
                    </a:pPr>
                    <a:fld id="{87BE61EB-F607-4E9C-A899-3528B053FA64}" type="VALUE">
                      <a:rPr lang="en-US" baseline="0" smtClean="0">
                        <a:solidFill>
                          <a:schemeClr val="tx1"/>
                        </a:solidFill>
                      </a:rPr>
                      <a:pPr>
                        <a:defRPr sz="1800" b="1">
                          <a:solidFill>
                            <a:schemeClr val="tx1"/>
                          </a:solidFill>
                        </a:defRPr>
                      </a:pPr>
                      <a:t>[VALUE]</a:t>
                    </a:fld>
                    <a:r>
                      <a:rPr lang="en-US" baseline="0" dirty="0">
                        <a:solidFill>
                          <a:schemeClr val="tx1"/>
                        </a:solidFill>
                      </a:rPr>
                      <a:t> </a:t>
                    </a:r>
                    <a:endParaRPr lang="en-US" baseline="0" dirty="0" smtClean="0">
                      <a:solidFill>
                        <a:schemeClr val="tx1"/>
                      </a:solidFill>
                    </a:endParaRPr>
                  </a:p>
                  <a:p>
                    <a:pPr>
                      <a:defRPr sz="1800" b="1">
                        <a:solidFill>
                          <a:schemeClr val="tx1"/>
                        </a:solidFill>
                      </a:defRPr>
                    </a:pPr>
                    <a:fld id="{33F5E75E-963D-4AF4-B38D-FB901C6C130A}" type="PERCENTAGE">
                      <a:rPr lang="en-US" baseline="0" smtClean="0">
                        <a:solidFill>
                          <a:schemeClr val="tx1"/>
                        </a:solidFill>
                      </a:rPr>
                      <a:pPr>
                        <a:defRPr sz="1800" b="1">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19B6-4D4E-975F-9F1C4129EF98}"/>
                </c:ext>
              </c:extLst>
            </c:dLbl>
            <c:dLbl>
              <c:idx val="3"/>
              <c:layout>
                <c:manualLayout>
                  <c:x val="-0.14557291666666666"/>
                  <c:y val="-0.1808366119623755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7734374999999999"/>
                      <c:h val="0.31956994774702024"/>
                    </c:manualLayout>
                  </c15:layout>
                </c:ext>
                <c:ext xmlns:c16="http://schemas.microsoft.com/office/drawing/2014/chart" uri="{C3380CC4-5D6E-409C-BE32-E72D297353CC}">
                  <c16:uniqueId val="{00000007-19B6-4D4E-975F-9F1C4129EF98}"/>
                </c:ext>
              </c:extLst>
            </c:dLbl>
            <c:dLbl>
              <c:idx val="4"/>
              <c:layout/>
              <c:tx>
                <c:rich>
                  <a:bodyPr/>
                  <a:lstStyle/>
                  <a:p>
                    <a:fld id="{7030C034-9C49-4488-9B13-22D97DEACB60}" type="CATEGORYNAME">
                      <a:rPr lang="en-US" smtClean="0"/>
                      <a:pPr/>
                      <a:t>[CATEGORY NAME]</a:t>
                    </a:fld>
                    <a:endParaRPr lang="en-US"/>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19B6-4D4E-975F-9F1C4129EF98}"/>
                </c:ext>
              </c:extLst>
            </c:dLbl>
            <c:dLbl>
              <c:idx val="5"/>
              <c:layout>
                <c:manualLayout>
                  <c:x val="0.13881709317585295"/>
                  <c:y val="-1.2912209249705941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fld id="{0EEEDE07-047F-4D57-AD60-2D5B1E65FFAC}" type="CATEGORYNAME">
                      <a:rPr lang="en-US"/>
                      <a:pPr>
                        <a:defRPr sz="1800" b="1">
                          <a:solidFill>
                            <a:schemeClr val="bg1"/>
                          </a:solidFill>
                        </a:defRPr>
                      </a:pPr>
                      <a:t>[CATEGORY NAME]</a:t>
                    </a:fld>
                    <a:r>
                      <a:rPr lang="en-US" baseline="0"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eparator> </c:separator>
              <c:extLst>
                <c:ext xmlns:c15="http://schemas.microsoft.com/office/drawing/2012/chart" uri="{CE6537A1-D6FC-4f65-9D91-7224C49458BB}">
                  <c15:layout>
                    <c:manualLayout>
                      <c:w val="0.12838541666666667"/>
                      <c:h val="0.25045977011494247"/>
                    </c:manualLayout>
                  </c15:layout>
                  <c15:dlblFieldTable/>
                  <c15:showDataLabelsRange val="0"/>
                </c:ext>
                <c:ext xmlns:c16="http://schemas.microsoft.com/office/drawing/2014/chart" uri="{C3380CC4-5D6E-409C-BE32-E72D297353CC}">
                  <c16:uniqueId val="{0000000B-19B6-4D4E-975F-9F1C4129EF98}"/>
                </c:ext>
              </c:extLst>
            </c:dLbl>
            <c:dLbl>
              <c:idx val="7"/>
              <c:layout>
                <c:manualLayout>
                  <c:x val="-0.20952632874015747"/>
                  <c:y val="6.4073883012010741E-5"/>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r>
                      <a:rPr lang="en-US" sz="1800" dirty="0" smtClean="0">
                        <a:solidFill>
                          <a:schemeClr val="bg1">
                            <a:lumMod val="50000"/>
                          </a:schemeClr>
                        </a:solidFill>
                      </a:rPr>
                      <a:t>Environmental Quality Board</a:t>
                    </a:r>
                    <a:endParaRPr lang="en-US" sz="1800" dirty="0">
                      <a:solidFill>
                        <a:schemeClr val="bg1">
                          <a:lumMod val="50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lumMod val="50000"/>
                        </a:schemeClr>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45051562499999992"/>
                      <c:h val="7.4601557910829355E-2"/>
                    </c:manualLayout>
                  </c15:layout>
                </c:ext>
                <c:ext xmlns:c16="http://schemas.microsoft.com/office/drawing/2014/chart" uri="{C3380CC4-5D6E-409C-BE32-E72D297353CC}">
                  <c16:uniqueId val="{0000000F-19B6-4D4E-975F-9F1C4129EF9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bg1">
                      <a:lumMod val="50000"/>
                    </a:schemeClr>
                  </a:solidFill>
                  <a:round/>
                </a:ln>
                <a:effectLst/>
              </c:spPr>
            </c:leaderLines>
            <c:extLst>
              <c:ext xmlns:c15="http://schemas.microsoft.com/office/drawing/2012/chart" uri="{CE6537A1-D6FC-4f65-9D91-7224C49458BB}">
                <c15:layout/>
              </c:ext>
            </c:extLst>
          </c:dLbls>
          <c:cat>
            <c:strRef>
              <c:f>Sheet1!$A$2:$A$9</c:f>
              <c:strCache>
                <c:ptCount val="8"/>
                <c:pt idx="0">
                  <c:v>Environmental Analysis &amp; Outcomes</c:v>
                </c:pt>
                <c:pt idx="1">
                  <c:v>Industrial</c:v>
                </c:pt>
                <c:pt idx="2">
                  <c:v>Municipal</c:v>
                </c:pt>
                <c:pt idx="3">
                  <c:v>Operations (Commissioner's office included)</c:v>
                </c:pt>
                <c:pt idx="4">
                  <c:v>Remediation</c:v>
                </c:pt>
                <c:pt idx="5">
                  <c:v>Resource Management &amp; Assistance</c:v>
                </c:pt>
                <c:pt idx="6">
                  <c:v>Watershed</c:v>
                </c:pt>
                <c:pt idx="7">
                  <c:v>EQB</c:v>
                </c:pt>
              </c:strCache>
            </c:strRef>
          </c:cat>
          <c:val>
            <c:numRef>
              <c:f>Sheet1!$B$2:$B$9</c:f>
              <c:numCache>
                <c:formatCode>_("$"* #,##0_);_("$"* \(#,##0\);_("$"* "-"??_);_(@_)</c:formatCode>
                <c:ptCount val="8"/>
                <c:pt idx="0">
                  <c:v>51486</c:v>
                </c:pt>
                <c:pt idx="1">
                  <c:v>35541</c:v>
                </c:pt>
                <c:pt idx="2">
                  <c:v>30830</c:v>
                </c:pt>
                <c:pt idx="3">
                  <c:v>78728</c:v>
                </c:pt>
                <c:pt idx="4">
                  <c:v>76287</c:v>
                </c:pt>
                <c:pt idx="5">
                  <c:v>85110</c:v>
                </c:pt>
                <c:pt idx="6">
                  <c:v>67530</c:v>
                </c:pt>
                <c:pt idx="7">
                  <c:v>2528</c:v>
                </c:pt>
              </c:numCache>
            </c:numRef>
          </c:val>
          <c:extLst>
            <c:ext xmlns:c16="http://schemas.microsoft.com/office/drawing/2014/chart" uri="{C3380CC4-5D6E-409C-BE32-E72D297353CC}">
              <c16:uniqueId val="{00000010-19B6-4D4E-975F-9F1C4129EF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lumMod val="85000"/>
        <a:alpha val="5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BC77A7-7606-49F5-8934-A71825E2D4EA}"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C0AD6540-BE35-4D05-AC50-27E9D0C698B2}">
      <dgm:prSet phldrT="[Text]"/>
      <dgm:spPr/>
      <dgm:t>
        <a:bodyPr/>
        <a:lstStyle/>
        <a:p>
          <a:r>
            <a:rPr lang="en-US" dirty="0" smtClean="0"/>
            <a:t>Timeliness</a:t>
          </a:r>
          <a:endParaRPr lang="en-US" dirty="0"/>
        </a:p>
      </dgm:t>
    </dgm:pt>
    <dgm:pt modelId="{8A629CE0-62E2-4E62-9D0B-88C82E580ABE}" type="parTrans" cxnId="{2F12A8EA-A8C4-49D8-8A0B-3B95BDEBD22E}">
      <dgm:prSet/>
      <dgm:spPr/>
      <dgm:t>
        <a:bodyPr/>
        <a:lstStyle/>
        <a:p>
          <a:endParaRPr lang="en-US"/>
        </a:p>
      </dgm:t>
    </dgm:pt>
    <dgm:pt modelId="{9BC05D55-F0FA-4A54-95AC-A00E20A4F0D2}" type="sibTrans" cxnId="{2F12A8EA-A8C4-49D8-8A0B-3B95BDEBD22E}">
      <dgm:prSet/>
      <dgm:spPr/>
      <dgm:t>
        <a:bodyPr/>
        <a:lstStyle/>
        <a:p>
          <a:endParaRPr lang="en-US"/>
        </a:p>
      </dgm:t>
    </dgm:pt>
    <dgm:pt modelId="{33F08D33-FD01-4A46-84F9-331B54F24F65}">
      <dgm:prSet phldrT="[Text]"/>
      <dgm:spPr/>
      <dgm:t>
        <a:bodyPr/>
        <a:lstStyle/>
        <a:p>
          <a:r>
            <a:rPr lang="en-US" dirty="0" smtClean="0"/>
            <a:t>Due Diligence</a:t>
          </a:r>
          <a:endParaRPr lang="en-US" dirty="0"/>
        </a:p>
      </dgm:t>
    </dgm:pt>
    <dgm:pt modelId="{F555A4BD-3988-4635-8220-2EDCD5FF2A14}" type="parTrans" cxnId="{65E30C59-4A11-4F2A-9721-39E535B9228F}">
      <dgm:prSet/>
      <dgm:spPr/>
      <dgm:t>
        <a:bodyPr/>
        <a:lstStyle/>
        <a:p>
          <a:endParaRPr lang="en-US"/>
        </a:p>
      </dgm:t>
    </dgm:pt>
    <dgm:pt modelId="{3A4969A6-D1E3-4021-9A29-6FA8C5EBEFE4}" type="sibTrans" cxnId="{65E30C59-4A11-4F2A-9721-39E535B9228F}">
      <dgm:prSet/>
      <dgm:spPr/>
      <dgm:t>
        <a:bodyPr/>
        <a:lstStyle/>
        <a:p>
          <a:endParaRPr lang="en-US"/>
        </a:p>
      </dgm:t>
    </dgm:pt>
    <dgm:pt modelId="{E9A52883-A91B-4D05-8A93-51AF08FCC042}" type="pres">
      <dgm:prSet presAssocID="{CDBC77A7-7606-49F5-8934-A71825E2D4EA}" presName="cycle" presStyleCnt="0">
        <dgm:presLayoutVars>
          <dgm:dir/>
          <dgm:resizeHandles val="exact"/>
        </dgm:presLayoutVars>
      </dgm:prSet>
      <dgm:spPr/>
      <dgm:t>
        <a:bodyPr/>
        <a:lstStyle/>
        <a:p>
          <a:endParaRPr lang="en-US"/>
        </a:p>
      </dgm:t>
    </dgm:pt>
    <dgm:pt modelId="{9CDFFF3F-DFB4-47CE-A29F-F04542F2638C}" type="pres">
      <dgm:prSet presAssocID="{C0AD6540-BE35-4D05-AC50-27E9D0C698B2}" presName="arrow" presStyleLbl="node1" presStyleIdx="0" presStyleCnt="2" custRadScaleRad="94167" custRadScaleInc="-593">
        <dgm:presLayoutVars>
          <dgm:bulletEnabled val="1"/>
        </dgm:presLayoutVars>
      </dgm:prSet>
      <dgm:spPr/>
      <dgm:t>
        <a:bodyPr/>
        <a:lstStyle/>
        <a:p>
          <a:endParaRPr lang="en-US"/>
        </a:p>
      </dgm:t>
    </dgm:pt>
    <dgm:pt modelId="{DA718F48-69B5-4552-BBD5-72A0807947B0}" type="pres">
      <dgm:prSet presAssocID="{33F08D33-FD01-4A46-84F9-331B54F24F65}" presName="arrow" presStyleLbl="node1" presStyleIdx="1" presStyleCnt="2" custScaleY="100050">
        <dgm:presLayoutVars>
          <dgm:bulletEnabled val="1"/>
        </dgm:presLayoutVars>
      </dgm:prSet>
      <dgm:spPr/>
      <dgm:t>
        <a:bodyPr/>
        <a:lstStyle/>
        <a:p>
          <a:endParaRPr lang="en-US"/>
        </a:p>
      </dgm:t>
    </dgm:pt>
  </dgm:ptLst>
  <dgm:cxnLst>
    <dgm:cxn modelId="{37E7E7D4-C4F1-4F5B-AC67-E3A3AAECBDC2}" type="presOf" srcId="{CDBC77A7-7606-49F5-8934-A71825E2D4EA}" destId="{E9A52883-A91B-4D05-8A93-51AF08FCC042}" srcOrd="0" destOrd="0" presId="urn:microsoft.com/office/officeart/2005/8/layout/arrow1"/>
    <dgm:cxn modelId="{2F12A8EA-A8C4-49D8-8A0B-3B95BDEBD22E}" srcId="{CDBC77A7-7606-49F5-8934-A71825E2D4EA}" destId="{C0AD6540-BE35-4D05-AC50-27E9D0C698B2}" srcOrd="0" destOrd="0" parTransId="{8A629CE0-62E2-4E62-9D0B-88C82E580ABE}" sibTransId="{9BC05D55-F0FA-4A54-95AC-A00E20A4F0D2}"/>
    <dgm:cxn modelId="{01DF9461-B45C-4955-81C3-3039E47F2B12}" type="presOf" srcId="{33F08D33-FD01-4A46-84F9-331B54F24F65}" destId="{DA718F48-69B5-4552-BBD5-72A0807947B0}" srcOrd="0" destOrd="0" presId="urn:microsoft.com/office/officeart/2005/8/layout/arrow1"/>
    <dgm:cxn modelId="{65E30C59-4A11-4F2A-9721-39E535B9228F}" srcId="{CDBC77A7-7606-49F5-8934-A71825E2D4EA}" destId="{33F08D33-FD01-4A46-84F9-331B54F24F65}" srcOrd="1" destOrd="0" parTransId="{F555A4BD-3988-4635-8220-2EDCD5FF2A14}" sibTransId="{3A4969A6-D1E3-4021-9A29-6FA8C5EBEFE4}"/>
    <dgm:cxn modelId="{ABFF6679-C9EE-4045-B375-0B11CCB5CE4E}" type="presOf" srcId="{C0AD6540-BE35-4D05-AC50-27E9D0C698B2}" destId="{9CDFFF3F-DFB4-47CE-A29F-F04542F2638C}" srcOrd="0" destOrd="0" presId="urn:microsoft.com/office/officeart/2005/8/layout/arrow1"/>
    <dgm:cxn modelId="{3DE057E3-CCA5-4919-BF1F-18EA64B8D86F}" type="presParOf" srcId="{E9A52883-A91B-4D05-8A93-51AF08FCC042}" destId="{9CDFFF3F-DFB4-47CE-A29F-F04542F2638C}" srcOrd="0" destOrd="0" presId="urn:microsoft.com/office/officeart/2005/8/layout/arrow1"/>
    <dgm:cxn modelId="{0AD6F076-702D-4008-A9E0-2DCEDDC3EF36}" type="presParOf" srcId="{E9A52883-A91B-4D05-8A93-51AF08FCC042}" destId="{DA718F48-69B5-4552-BBD5-72A0807947B0}"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BC77A7-7606-49F5-8934-A71825E2D4EA}"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C0AD6540-BE35-4D05-AC50-27E9D0C698B2}">
      <dgm:prSet phldrT="[Text]"/>
      <dgm:spPr/>
      <dgm:t>
        <a:bodyPr/>
        <a:lstStyle/>
        <a:p>
          <a:r>
            <a:rPr lang="en-US" dirty="0" smtClean="0"/>
            <a:t>Engagement</a:t>
          </a:r>
          <a:endParaRPr lang="en-US" dirty="0"/>
        </a:p>
      </dgm:t>
    </dgm:pt>
    <dgm:pt modelId="{8A629CE0-62E2-4E62-9D0B-88C82E580ABE}" type="parTrans" cxnId="{2F12A8EA-A8C4-49D8-8A0B-3B95BDEBD22E}">
      <dgm:prSet/>
      <dgm:spPr/>
      <dgm:t>
        <a:bodyPr/>
        <a:lstStyle/>
        <a:p>
          <a:endParaRPr lang="en-US"/>
        </a:p>
      </dgm:t>
    </dgm:pt>
    <dgm:pt modelId="{9BC05D55-F0FA-4A54-95AC-A00E20A4F0D2}" type="sibTrans" cxnId="{2F12A8EA-A8C4-49D8-8A0B-3B95BDEBD22E}">
      <dgm:prSet/>
      <dgm:spPr/>
      <dgm:t>
        <a:bodyPr/>
        <a:lstStyle/>
        <a:p>
          <a:endParaRPr lang="en-US"/>
        </a:p>
      </dgm:t>
    </dgm:pt>
    <dgm:pt modelId="{33F08D33-FD01-4A46-84F9-331B54F24F65}">
      <dgm:prSet phldrT="[Text]"/>
      <dgm:spPr/>
      <dgm:t>
        <a:bodyPr/>
        <a:lstStyle/>
        <a:p>
          <a:r>
            <a:rPr lang="en-US" dirty="0" smtClean="0"/>
            <a:t>Efficiency</a:t>
          </a:r>
          <a:endParaRPr lang="en-US" dirty="0"/>
        </a:p>
      </dgm:t>
    </dgm:pt>
    <dgm:pt modelId="{F555A4BD-3988-4635-8220-2EDCD5FF2A14}" type="parTrans" cxnId="{65E30C59-4A11-4F2A-9721-39E535B9228F}">
      <dgm:prSet/>
      <dgm:spPr/>
      <dgm:t>
        <a:bodyPr/>
        <a:lstStyle/>
        <a:p>
          <a:endParaRPr lang="en-US"/>
        </a:p>
      </dgm:t>
    </dgm:pt>
    <dgm:pt modelId="{3A4969A6-D1E3-4021-9A29-6FA8C5EBEFE4}" type="sibTrans" cxnId="{65E30C59-4A11-4F2A-9721-39E535B9228F}">
      <dgm:prSet/>
      <dgm:spPr/>
      <dgm:t>
        <a:bodyPr/>
        <a:lstStyle/>
        <a:p>
          <a:endParaRPr lang="en-US"/>
        </a:p>
      </dgm:t>
    </dgm:pt>
    <dgm:pt modelId="{E9A52883-A91B-4D05-8A93-51AF08FCC042}" type="pres">
      <dgm:prSet presAssocID="{CDBC77A7-7606-49F5-8934-A71825E2D4EA}" presName="cycle" presStyleCnt="0">
        <dgm:presLayoutVars>
          <dgm:dir/>
          <dgm:resizeHandles val="exact"/>
        </dgm:presLayoutVars>
      </dgm:prSet>
      <dgm:spPr/>
      <dgm:t>
        <a:bodyPr/>
        <a:lstStyle/>
        <a:p>
          <a:endParaRPr lang="en-US"/>
        </a:p>
      </dgm:t>
    </dgm:pt>
    <dgm:pt modelId="{9CDFFF3F-DFB4-47CE-A29F-F04542F2638C}" type="pres">
      <dgm:prSet presAssocID="{C0AD6540-BE35-4D05-AC50-27E9D0C698B2}" presName="arrow" presStyleLbl="node1" presStyleIdx="0" presStyleCnt="2" custRadScaleRad="94167" custRadScaleInc="-593">
        <dgm:presLayoutVars>
          <dgm:bulletEnabled val="1"/>
        </dgm:presLayoutVars>
      </dgm:prSet>
      <dgm:spPr/>
      <dgm:t>
        <a:bodyPr/>
        <a:lstStyle/>
        <a:p>
          <a:endParaRPr lang="en-US"/>
        </a:p>
      </dgm:t>
    </dgm:pt>
    <dgm:pt modelId="{DA718F48-69B5-4552-BBD5-72A0807947B0}" type="pres">
      <dgm:prSet presAssocID="{33F08D33-FD01-4A46-84F9-331B54F24F65}" presName="arrow" presStyleLbl="node1" presStyleIdx="1" presStyleCnt="2" custScaleY="100050" custRadScaleRad="109850" custRadScaleInc="10578">
        <dgm:presLayoutVars>
          <dgm:bulletEnabled val="1"/>
        </dgm:presLayoutVars>
      </dgm:prSet>
      <dgm:spPr/>
      <dgm:t>
        <a:bodyPr/>
        <a:lstStyle/>
        <a:p>
          <a:endParaRPr lang="en-US"/>
        </a:p>
      </dgm:t>
    </dgm:pt>
  </dgm:ptLst>
  <dgm:cxnLst>
    <dgm:cxn modelId="{37E7E7D4-C4F1-4F5B-AC67-E3A3AAECBDC2}" type="presOf" srcId="{CDBC77A7-7606-49F5-8934-A71825E2D4EA}" destId="{E9A52883-A91B-4D05-8A93-51AF08FCC042}" srcOrd="0" destOrd="0" presId="urn:microsoft.com/office/officeart/2005/8/layout/arrow1"/>
    <dgm:cxn modelId="{2F12A8EA-A8C4-49D8-8A0B-3B95BDEBD22E}" srcId="{CDBC77A7-7606-49F5-8934-A71825E2D4EA}" destId="{C0AD6540-BE35-4D05-AC50-27E9D0C698B2}" srcOrd="0" destOrd="0" parTransId="{8A629CE0-62E2-4E62-9D0B-88C82E580ABE}" sibTransId="{9BC05D55-F0FA-4A54-95AC-A00E20A4F0D2}"/>
    <dgm:cxn modelId="{01DF9461-B45C-4955-81C3-3039E47F2B12}" type="presOf" srcId="{33F08D33-FD01-4A46-84F9-331B54F24F65}" destId="{DA718F48-69B5-4552-BBD5-72A0807947B0}" srcOrd="0" destOrd="0" presId="urn:microsoft.com/office/officeart/2005/8/layout/arrow1"/>
    <dgm:cxn modelId="{65E30C59-4A11-4F2A-9721-39E535B9228F}" srcId="{CDBC77A7-7606-49F5-8934-A71825E2D4EA}" destId="{33F08D33-FD01-4A46-84F9-331B54F24F65}" srcOrd="1" destOrd="0" parTransId="{F555A4BD-3988-4635-8220-2EDCD5FF2A14}" sibTransId="{3A4969A6-D1E3-4021-9A29-6FA8C5EBEFE4}"/>
    <dgm:cxn modelId="{ABFF6679-C9EE-4045-B375-0B11CCB5CE4E}" type="presOf" srcId="{C0AD6540-BE35-4D05-AC50-27E9D0C698B2}" destId="{9CDFFF3F-DFB4-47CE-A29F-F04542F2638C}" srcOrd="0" destOrd="0" presId="urn:microsoft.com/office/officeart/2005/8/layout/arrow1"/>
    <dgm:cxn modelId="{3DE057E3-CCA5-4919-BF1F-18EA64B8D86F}" type="presParOf" srcId="{E9A52883-A91B-4D05-8A93-51AF08FCC042}" destId="{9CDFFF3F-DFB4-47CE-A29F-F04542F2638C}" srcOrd="0" destOrd="0" presId="urn:microsoft.com/office/officeart/2005/8/layout/arrow1"/>
    <dgm:cxn modelId="{0AD6F076-702D-4008-A9E0-2DCEDDC3EF36}" type="presParOf" srcId="{E9A52883-A91B-4D05-8A93-51AF08FCC042}" destId="{DA718F48-69B5-4552-BBD5-72A0807947B0}" srcOrd="1" destOrd="0" presId="urn:microsoft.com/office/officeart/2005/8/layout/arrow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FFF3F-DFB4-47CE-A29F-F04542F2638C}">
      <dsp:nvSpPr>
        <dsp:cNvPr id="0" name=""/>
        <dsp:cNvSpPr/>
      </dsp:nvSpPr>
      <dsp:spPr>
        <a:xfrm rot="16200000">
          <a:off x="73944" y="2264"/>
          <a:ext cx="2165647" cy="2165647"/>
        </a:xfrm>
        <a:prstGeom prst="up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Timeliness</a:t>
          </a:r>
          <a:endParaRPr lang="en-US" sz="2500" kern="1200" dirty="0"/>
        </a:p>
      </dsp:txBody>
      <dsp:txXfrm rot="5400000">
        <a:off x="452932" y="543676"/>
        <a:ext cx="1786659" cy="1082823"/>
      </dsp:txXfrm>
    </dsp:sp>
    <dsp:sp modelId="{DA718F48-69B5-4552-BBD5-72A0807947B0}">
      <dsp:nvSpPr>
        <dsp:cNvPr id="0" name=""/>
        <dsp:cNvSpPr/>
      </dsp:nvSpPr>
      <dsp:spPr>
        <a:xfrm rot="5400000">
          <a:off x="2507319" y="590"/>
          <a:ext cx="2165647" cy="2166730"/>
        </a:xfrm>
        <a:prstGeom prst="up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Due Diligence</a:t>
          </a:r>
          <a:endParaRPr lang="en-US" sz="2500" kern="1200" dirty="0"/>
        </a:p>
      </dsp:txBody>
      <dsp:txXfrm rot="-5400000">
        <a:off x="2506778" y="542543"/>
        <a:ext cx="1787742" cy="1082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FFF3F-DFB4-47CE-A29F-F04542F2638C}">
      <dsp:nvSpPr>
        <dsp:cNvPr id="0" name=""/>
        <dsp:cNvSpPr/>
      </dsp:nvSpPr>
      <dsp:spPr>
        <a:xfrm rot="16200000">
          <a:off x="73944" y="2264"/>
          <a:ext cx="2165647" cy="2165647"/>
        </a:xfrm>
        <a:prstGeom prst="up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Engagement</a:t>
          </a:r>
          <a:endParaRPr lang="en-US" sz="2200" kern="1200" dirty="0"/>
        </a:p>
      </dsp:txBody>
      <dsp:txXfrm rot="5400000">
        <a:off x="452932" y="543676"/>
        <a:ext cx="1786659" cy="1082823"/>
      </dsp:txXfrm>
    </dsp:sp>
    <dsp:sp modelId="{DA718F48-69B5-4552-BBD5-72A0807947B0}">
      <dsp:nvSpPr>
        <dsp:cNvPr id="0" name=""/>
        <dsp:cNvSpPr/>
      </dsp:nvSpPr>
      <dsp:spPr>
        <a:xfrm rot="5400000">
          <a:off x="2507410" y="1723"/>
          <a:ext cx="2165647" cy="2166730"/>
        </a:xfrm>
        <a:prstGeom prst="upArrow">
          <a:avLst>
            <a:gd name="adj1" fmla="val 50000"/>
            <a:gd name="adj2" fmla="val 3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Efficiency</a:t>
          </a:r>
          <a:endParaRPr lang="en-US" sz="2200" kern="1200" dirty="0"/>
        </a:p>
      </dsp:txBody>
      <dsp:txXfrm rot="-5400000">
        <a:off x="2506869" y="543676"/>
        <a:ext cx="1787742" cy="1082823"/>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F2A04DE5-F1A9-4D45-BF54-BEFDBA739CA2}" type="datetimeFigureOut">
              <a:rPr lang="en-US" smtClean="0">
                <a:latin typeface="NeueHaasGroteskText Std" panose="020B0504020202020204" pitchFamily="34" charset="0"/>
              </a:rPr>
              <a:t>2/12/2019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atin typeface="NeueHaasGroteskText Std" panose="020B0504020202020204" pitchFamily="34" charset="0"/>
              </a:defRPr>
            </a:lvl1pPr>
          </a:lstStyle>
          <a:p>
            <a:fld id="{A50CD39D-89B0-4C68-805A-35C75A7C20C8}" type="datetimeFigureOut">
              <a:rPr lang="en-US" smtClean="0"/>
              <a:pPr/>
              <a:t>2/12/2019</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88136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318749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1034194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67045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272571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3131404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1142179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4192262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3663213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196640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719331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2716388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3445130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953179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339501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NeueHaasGroteskText Std" panose="020B0504020202020204" pitchFamily="34" charset="0"/>
                <a:ea typeface="+mn-ea"/>
                <a:cs typeface="+mn-cs"/>
              </a:rPr>
              <a:t>Economy vs. Environment – It’s a false choice. We need both, and they are inextricable. This can be tricky for specific projects, though, because often the economic question is more immediate (getting a new project off the ground) while the environmental question is longer-term (cumulative or long-term impacts of a new emission or discharge). It’s also important to note that an element of environmental regulations is preserving capacity for </a:t>
            </a:r>
            <a:r>
              <a:rPr lang="en-US" sz="1200" i="1" kern="1200" dirty="0" smtClean="0">
                <a:solidFill>
                  <a:schemeClr val="tx1"/>
                </a:solidFill>
                <a:effectLst/>
                <a:latin typeface="NeueHaasGroteskText Std" panose="020B0504020202020204" pitchFamily="34" charset="0"/>
                <a:ea typeface="+mn-ea"/>
                <a:cs typeface="+mn-cs"/>
              </a:rPr>
              <a:t>future</a:t>
            </a:r>
            <a:r>
              <a:rPr lang="en-US" sz="1200" kern="1200" dirty="0" smtClean="0">
                <a:solidFill>
                  <a:schemeClr val="tx1"/>
                </a:solidFill>
                <a:effectLst/>
                <a:latin typeface="NeueHaasGroteskText Std" panose="020B0504020202020204" pitchFamily="34" charset="0"/>
                <a:ea typeface="+mn-ea"/>
                <a:cs typeface="+mn-cs"/>
              </a:rPr>
              <a:t> economic development (i.e. if we allow one project to use up all the space between the current conditions and the standard, that project will prevent future projects/growth).</a:t>
            </a:r>
          </a:p>
          <a:p>
            <a:r>
              <a:rPr lang="en-US" sz="1200" kern="1200" dirty="0" smtClean="0">
                <a:solidFill>
                  <a:schemeClr val="tx1"/>
                </a:solidFill>
                <a:effectLst/>
                <a:latin typeface="NeueHaasGroteskText Std" panose="020B0504020202020204" pitchFamily="34" charset="0"/>
                <a:ea typeface="+mn-ea"/>
                <a:cs typeface="+mn-cs"/>
              </a:rPr>
              <a:t> </a:t>
            </a:r>
          </a:p>
          <a:p>
            <a:r>
              <a:rPr lang="en-US" sz="1200" kern="1200" dirty="0" smtClean="0">
                <a:solidFill>
                  <a:schemeClr val="tx1"/>
                </a:solidFill>
                <a:effectLst/>
                <a:latin typeface="NeueHaasGroteskText Std" panose="020B0504020202020204" pitchFamily="34" charset="0"/>
                <a:ea typeface="+mn-ea"/>
                <a:cs typeface="+mn-cs"/>
              </a:rPr>
              <a:t>Timeliness vs. Due Diligence – We know we need to make expeditious decisions; we also have a responsibility to ensure the relevant information is reviewed and confirmed.</a:t>
            </a:r>
          </a:p>
          <a:p>
            <a:r>
              <a:rPr lang="en-US" sz="1200" kern="1200" dirty="0" smtClean="0">
                <a:solidFill>
                  <a:schemeClr val="tx1"/>
                </a:solidFill>
                <a:effectLst/>
                <a:latin typeface="NeueHaasGroteskText Std" panose="020B0504020202020204" pitchFamily="34" charset="0"/>
                <a:ea typeface="+mn-ea"/>
                <a:cs typeface="+mn-cs"/>
              </a:rPr>
              <a:t> </a:t>
            </a:r>
          </a:p>
          <a:p>
            <a:r>
              <a:rPr lang="en-US" sz="1200" kern="1200" dirty="0" smtClean="0">
                <a:solidFill>
                  <a:schemeClr val="tx1"/>
                </a:solidFill>
                <a:effectLst/>
                <a:latin typeface="NeueHaasGroteskText Std" panose="020B0504020202020204" pitchFamily="34" charset="0"/>
                <a:ea typeface="+mn-ea"/>
                <a:cs typeface="+mn-cs"/>
              </a:rPr>
              <a:t>Risk and Uncertainty – Our science can quantify risk and uncertainty, but it can’t make it go away. Best practices and regulations can minimize risk, but to what level? Everyone has a different comfort level with risk and uncertainty, and often that comfort level is project-dependent. Our laws are set up for deliberative processes (public notice and comment, hearings, etc.) to ensure Minnesotans have a voice in these risk decisions.</a:t>
            </a:r>
          </a:p>
          <a:p>
            <a:r>
              <a:rPr lang="en-US" sz="1200" kern="1200" dirty="0" smtClean="0">
                <a:solidFill>
                  <a:schemeClr val="tx1"/>
                </a:solidFill>
                <a:effectLst/>
                <a:latin typeface="NeueHaasGroteskText Std" panose="020B0504020202020204" pitchFamily="34" charset="0"/>
                <a:ea typeface="+mn-ea"/>
                <a:cs typeface="+mn-cs"/>
              </a:rPr>
              <a:t> </a:t>
            </a:r>
          </a:p>
          <a:p>
            <a:r>
              <a:rPr lang="en-US" sz="1200" kern="1200" dirty="0" smtClean="0">
                <a:solidFill>
                  <a:schemeClr val="tx1"/>
                </a:solidFill>
                <a:effectLst/>
                <a:latin typeface="NeueHaasGroteskText Std" panose="020B0504020202020204" pitchFamily="34" charset="0"/>
                <a:ea typeface="+mn-ea"/>
                <a:cs typeface="+mn-cs"/>
              </a:rPr>
              <a:t>Transparency vs. Expediency – It is important that Minnesotans have a say in the decisions that affect our environment. Engagement processes take time, though, and at the end of the day there is often still controversy because of differing values.</a:t>
            </a:r>
          </a:p>
          <a:p>
            <a:r>
              <a:rPr lang="en-US" sz="1200" kern="1200" dirty="0" smtClean="0">
                <a:solidFill>
                  <a:schemeClr val="tx1"/>
                </a:solidFill>
                <a:effectLst/>
                <a:latin typeface="NeueHaasGroteskText Std" panose="020B0504020202020204" pitchFamily="34" charset="0"/>
                <a:ea typeface="+mn-ea"/>
                <a:cs typeface="+mn-cs"/>
              </a:rPr>
              <a:t> </a:t>
            </a:r>
          </a:p>
          <a:p>
            <a:r>
              <a:rPr lang="en-US" sz="1200" kern="1200" dirty="0" smtClean="0">
                <a:solidFill>
                  <a:schemeClr val="tx1"/>
                </a:solidFill>
                <a:effectLst/>
                <a:latin typeface="NeueHaasGroteskText Std" panose="020B0504020202020204" pitchFamily="34" charset="0"/>
                <a:ea typeface="+mn-ea"/>
                <a:cs typeface="+mn-cs"/>
              </a:rPr>
              <a:t>What We Can Measure vs. What We Know How to Manage – Science is advancing faster in the measurement arena than the management (treatment of prevention) arena. That means we can now measure a lot more chemicals in the environment at a lot lower concentrations, but we either don’t have the scientific data yet to know the impacts (or not) of those chemicals, or we know the impacts but we don’t have a cost-effective means of treating for them.</a:t>
            </a:r>
          </a:p>
          <a:p>
            <a:r>
              <a:rPr lang="en-US" sz="1200" kern="1200" dirty="0" smtClean="0">
                <a:solidFill>
                  <a:schemeClr val="tx1"/>
                </a:solidFill>
                <a:effectLst/>
                <a:latin typeface="NeueHaasGroteskText Std" panose="020B0504020202020204" pitchFamily="34" charset="0"/>
                <a:ea typeface="+mn-ea"/>
                <a:cs typeface="+mn-cs"/>
              </a:rPr>
              <a:t> </a:t>
            </a:r>
          </a:p>
          <a:p>
            <a:r>
              <a:rPr lang="en-US" sz="1200" kern="1200" dirty="0" smtClean="0">
                <a:solidFill>
                  <a:schemeClr val="tx1"/>
                </a:solidFill>
                <a:effectLst/>
                <a:latin typeface="NeueHaasGroteskText Std" panose="020B0504020202020204" pitchFamily="34" charset="0"/>
                <a:ea typeface="+mn-ea"/>
                <a:cs typeface="+mn-cs"/>
              </a:rPr>
              <a:t>Environmental and Human Health Science is Constantly Evolving – The fact that science is always advancing is a great thing for Minnesota overall – scientific innovation regularly leads to improved quality of life. It also means that things we once thought were safe are found to be unsafe – and vice versa. Which means that we regularly find ourselves revisiting closed remediation sites or revision permit requirements to incorporate new information. Doing so is critical to our mission of protecting human health and the environment, but it also frustrating to Minnesotans when the “goalposts change,” or the conclusions about a site are revised due to new information.</a:t>
            </a:r>
          </a:p>
          <a:p>
            <a:r>
              <a:rPr lang="en-US" sz="1200" kern="1200" dirty="0" smtClean="0">
                <a:solidFill>
                  <a:schemeClr val="tx1"/>
                </a:solidFill>
                <a:effectLst/>
                <a:latin typeface="NeueHaasGroteskText Std" panose="020B0504020202020204" pitchFamily="34" charset="0"/>
                <a:ea typeface="+mn-ea"/>
                <a:cs typeface="+mn-cs"/>
              </a:rPr>
              <a:t> </a:t>
            </a:r>
          </a:p>
          <a:p>
            <a:r>
              <a:rPr lang="en-US" sz="1200" kern="1200" dirty="0" smtClean="0">
                <a:solidFill>
                  <a:schemeClr val="tx1"/>
                </a:solidFill>
                <a:effectLst/>
                <a:latin typeface="NeueHaasGroteskText Std" panose="020B0504020202020204" pitchFamily="34" charset="0"/>
                <a:ea typeface="+mn-ea"/>
                <a:cs typeface="+mn-cs"/>
              </a:rPr>
              <a:t>What is true in general may not be true in particular: </a:t>
            </a:r>
          </a:p>
          <a:p>
            <a:pPr lvl="0"/>
            <a:r>
              <a:rPr lang="en-US" sz="1200" kern="1200" dirty="0" smtClean="0">
                <a:solidFill>
                  <a:schemeClr val="tx1"/>
                </a:solidFill>
                <a:effectLst/>
                <a:latin typeface="NeueHaasGroteskText Std" panose="020B0504020202020204" pitchFamily="34" charset="0"/>
                <a:ea typeface="+mn-ea"/>
                <a:cs typeface="+mn-cs"/>
              </a:rPr>
              <a:t>Yes, we complete 97% of our priority permits within the established 90- 150- and 210-day goals. But that doesn’t matter to a business or city in the 3% that is anxiously awaiting their permit issuance.</a:t>
            </a:r>
          </a:p>
          <a:p>
            <a:pPr lvl="0"/>
            <a:r>
              <a:rPr lang="en-US" sz="1200" kern="1200" dirty="0" smtClean="0">
                <a:solidFill>
                  <a:schemeClr val="tx1"/>
                </a:solidFill>
                <a:effectLst/>
                <a:latin typeface="NeueHaasGroteskText Std" panose="020B0504020202020204" pitchFamily="34" charset="0"/>
                <a:ea typeface="+mn-ea"/>
                <a:cs typeface="+mn-cs"/>
              </a:rPr>
              <a:t>Yes, air quality is generally good across Minnesota and we don’t have significant non-attainment areas. But that isn’t good enough for the family that lives next to an interstate highway and therefore experiences poor air quality,  and has a child suffering from asthma.</a:t>
            </a:r>
          </a:p>
          <a:p>
            <a:r>
              <a:rPr lang="en-US" sz="1200" kern="1200" smtClean="0">
                <a:solidFill>
                  <a:schemeClr val="tx1"/>
                </a:solidFill>
                <a:effectLst/>
                <a:latin typeface="NeueHaasGroteskText Std" panose="020B0504020202020204" pitchFamily="34" charset="0"/>
                <a:ea typeface="+mn-ea"/>
                <a:cs typeface="+mn-cs"/>
              </a:rPr>
              <a:t> </a:t>
            </a:r>
          </a:p>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225232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a:p>
            <a:endParaRPr lang="en-US" dirty="0">
              <a:latin typeface="+mn-lt"/>
            </a:endParaRPr>
          </a:p>
          <a:p>
            <a:r>
              <a:rPr lang="en-US" dirty="0">
                <a:latin typeface="+mn-lt"/>
              </a:rPr>
              <a:t>Two major oil spills happened in the early 1960s – both the result of industrial accidents -the end result was that the Mississippi coated in oil from St. Paul to Lake Pepin.  </a:t>
            </a:r>
          </a:p>
          <a:p>
            <a:pPr marL="173422" indent="-173422">
              <a:buFont typeface="Arial" panose="020B0604020202020204" pitchFamily="34" charset="0"/>
              <a:buChar char="•"/>
            </a:pPr>
            <a:r>
              <a:rPr lang="en-US" dirty="0">
                <a:latin typeface="+mn-lt"/>
              </a:rPr>
              <a:t>The first spill was at the Richards Oil Plant in Savage in December 1962, when a ruptured oil pipe put 1 million gallons of petroleum into the Minnesota River.  </a:t>
            </a:r>
          </a:p>
          <a:p>
            <a:pPr marL="173422" indent="-173422">
              <a:buFont typeface="Arial" panose="020B0604020202020204" pitchFamily="34" charset="0"/>
              <a:buChar char="•"/>
            </a:pPr>
            <a:r>
              <a:rPr lang="en-US" dirty="0">
                <a:latin typeface="+mn-lt"/>
              </a:rPr>
              <a:t>The second spill was at </a:t>
            </a:r>
            <a:r>
              <a:rPr lang="en-US" dirty="0" err="1">
                <a:latin typeface="+mn-lt"/>
              </a:rPr>
              <a:t>Honeymead</a:t>
            </a:r>
            <a:r>
              <a:rPr lang="en-US" dirty="0">
                <a:latin typeface="+mn-lt"/>
              </a:rPr>
              <a:t> Products Company in Mankato in January 1963, when a storage tank collapsed and 2.5 million gallons of soybean oil went into the Minnesota River.  </a:t>
            </a:r>
          </a:p>
          <a:p>
            <a:endParaRPr lang="en-US" dirty="0">
              <a:latin typeface="+mn-lt"/>
            </a:endParaRPr>
          </a:p>
          <a:p>
            <a:pPr marL="173422" indent="-173422">
              <a:buFont typeface="Arial" panose="020B0604020202020204" pitchFamily="34" charset="0"/>
              <a:buChar char="•"/>
            </a:pPr>
            <a:r>
              <a:rPr lang="en-US" dirty="0">
                <a:latin typeface="+mn-lt"/>
              </a:rPr>
              <a:t>This picture shows George </a:t>
            </a:r>
            <a:r>
              <a:rPr lang="en-US" dirty="0" err="1">
                <a:latin typeface="+mn-lt"/>
              </a:rPr>
              <a:t>Serbesku</a:t>
            </a:r>
            <a:r>
              <a:rPr lang="en-US" dirty="0">
                <a:latin typeface="+mn-lt"/>
              </a:rPr>
              <a:t>, a Pine Bend resident who worked at a St. Paul stockyard, and Governor Karl Rolvaag.  Mr. </a:t>
            </a:r>
            <a:r>
              <a:rPr lang="en-US" dirty="0" err="1">
                <a:latin typeface="+mn-lt"/>
              </a:rPr>
              <a:t>Serbesku</a:t>
            </a:r>
            <a:r>
              <a:rPr lang="en-US" dirty="0">
                <a:latin typeface="+mn-lt"/>
              </a:rPr>
              <a:t> brought two bushel baskets of dead oily ducks – and dumped them in the </a:t>
            </a:r>
            <a:r>
              <a:rPr lang="en-US" dirty="0" err="1">
                <a:latin typeface="+mn-lt"/>
              </a:rPr>
              <a:t>Caapitol</a:t>
            </a:r>
            <a:r>
              <a:rPr lang="en-US" dirty="0">
                <a:latin typeface="+mn-lt"/>
              </a:rPr>
              <a:t> Rotunda –  urging for funds to help rescue and clean waterfowl. </a:t>
            </a:r>
          </a:p>
          <a:p>
            <a:pPr marL="173422" indent="-173422">
              <a:buFont typeface="Arial" panose="020B0604020202020204" pitchFamily="34" charset="0"/>
              <a:buChar char="•"/>
            </a:pPr>
            <a:endParaRPr lang="en-US" dirty="0">
              <a:latin typeface="+mn-lt"/>
            </a:endParaRPr>
          </a:p>
          <a:p>
            <a:pPr marL="173422" indent="-173422">
              <a:buFont typeface="Arial" panose="020B0604020202020204" pitchFamily="34" charset="0"/>
              <a:buChar char="•"/>
            </a:pPr>
            <a:r>
              <a:rPr lang="en-US" dirty="0">
                <a:latin typeface="+mn-lt"/>
              </a:rPr>
              <a:t>Governor Rolvaag issued a state of emergency.</a:t>
            </a:r>
          </a:p>
          <a:p>
            <a:pPr marL="173422" indent="-173422">
              <a:buFont typeface="Arial" panose="020B0604020202020204" pitchFamily="34" charset="0"/>
              <a:buChar char="•"/>
            </a:pPr>
            <a:r>
              <a:rPr lang="en-US" dirty="0" smtClean="0"/>
              <a:t>The only agency regulating water pollution at the time  was the Water Pollution Control Commission (WPCC). The WPCC was part of Public Health Services and could only act if a health emergency was created. </a:t>
            </a:r>
            <a:endParaRPr lang="en-US" dirty="0">
              <a:latin typeface="+mn-lt"/>
            </a:endParaRPr>
          </a:p>
          <a:p>
            <a:pPr marL="173422" indent="-173422">
              <a:buFont typeface="Arial" panose="020B0604020202020204" pitchFamily="34" charset="0"/>
              <a:buChar char="•"/>
            </a:pPr>
            <a:r>
              <a:rPr lang="en-US" dirty="0">
                <a:latin typeface="+mn-lt"/>
              </a:rPr>
              <a:t>In the end, two units of the MN National Guard were activated. </a:t>
            </a:r>
          </a:p>
          <a:p>
            <a:pPr marL="173422" indent="-173422">
              <a:buFont typeface="Arial" panose="020B0604020202020204" pitchFamily="34" charset="0"/>
              <a:buChar char="•"/>
            </a:pPr>
            <a:endParaRPr lang="en-US" dirty="0">
              <a:latin typeface="+mn-lt"/>
            </a:endParaRPr>
          </a:p>
          <a:p>
            <a:pPr marL="173422" indent="-173422">
              <a:buFont typeface="Arial" panose="020B0604020202020204" pitchFamily="34" charset="0"/>
              <a:buChar char="•"/>
            </a:pPr>
            <a:r>
              <a:rPr lang="en-US" dirty="0">
                <a:latin typeface="+mn-lt"/>
              </a:rPr>
              <a:t>Today there are 229 state laws governing MPCA and our work</a:t>
            </a:r>
          </a:p>
          <a:p>
            <a:endParaRPr lang="en-US" dirty="0">
              <a:latin typeface="+mn-lt"/>
            </a:endParaRPr>
          </a:p>
          <a:p>
            <a:pPr marL="173422" indent="-173422">
              <a:buFont typeface="Arial" panose="020B0604020202020204" pitchFamily="34" charset="0"/>
              <a:buChar char="•"/>
            </a:pPr>
            <a:r>
              <a:rPr lang="en-US" dirty="0">
                <a:latin typeface="+mn-lt"/>
              </a:rPr>
              <a:t>The MPCA is delegated by the Federal Government to implement 3 major federal laws in Minnesota: </a:t>
            </a:r>
          </a:p>
          <a:p>
            <a:pPr marL="635879" lvl="1" indent="-173422">
              <a:buFont typeface="Arial" panose="020B0604020202020204" pitchFamily="34" charset="0"/>
              <a:buChar char="•"/>
            </a:pPr>
            <a:r>
              <a:rPr lang="en-US" dirty="0">
                <a:latin typeface="+mn-lt"/>
              </a:rPr>
              <a:t>The Clean Water Act</a:t>
            </a:r>
          </a:p>
          <a:p>
            <a:pPr marL="635879" lvl="1" indent="-173422">
              <a:buFont typeface="Arial" panose="020B0604020202020204" pitchFamily="34" charset="0"/>
              <a:buChar char="•"/>
            </a:pPr>
            <a:r>
              <a:rPr lang="en-US" dirty="0">
                <a:latin typeface="+mn-lt"/>
              </a:rPr>
              <a:t>The Clean Air Act</a:t>
            </a:r>
          </a:p>
          <a:p>
            <a:pPr marL="635879" lvl="1" indent="-173422">
              <a:buFont typeface="Arial" panose="020B0604020202020204" pitchFamily="34" charset="0"/>
              <a:buChar char="•"/>
            </a:pPr>
            <a:r>
              <a:rPr lang="en-US" dirty="0">
                <a:latin typeface="+mn-lt"/>
              </a:rPr>
              <a:t>The Resource Conservation and Recovery Act</a:t>
            </a:r>
          </a:p>
          <a:p>
            <a:pPr marL="1098337" lvl="2" indent="-173422">
              <a:buFont typeface="Arial" panose="020B0604020202020204" pitchFamily="34" charset="0"/>
              <a:buChar char="•"/>
            </a:pPr>
            <a:r>
              <a:rPr lang="en-US" dirty="0"/>
              <a:t>The Resource Conservation and Recovery Act (</a:t>
            </a:r>
            <a:r>
              <a:rPr lang="en-US" b="1" dirty="0"/>
              <a:t>RCRA</a:t>
            </a:r>
            <a:r>
              <a:rPr lang="en-US" dirty="0"/>
              <a:t>) is the public </a:t>
            </a:r>
            <a:r>
              <a:rPr lang="en-US" b="1" dirty="0"/>
              <a:t>law</a:t>
            </a:r>
            <a:r>
              <a:rPr lang="en-US" dirty="0"/>
              <a:t> that creates the framework for the proper management of hazardous and non-hazardous solid waste. The </a:t>
            </a:r>
            <a:r>
              <a:rPr lang="en-US" b="1" dirty="0"/>
              <a:t>law</a:t>
            </a:r>
            <a:r>
              <a:rPr lang="en-US" dirty="0"/>
              <a:t> describes the waste management program mandated by Congress that gave EPA authority to develop the </a:t>
            </a:r>
            <a:r>
              <a:rPr lang="en-US" b="1" dirty="0"/>
              <a:t>RCRA</a:t>
            </a:r>
            <a:r>
              <a:rPr lang="en-US" dirty="0"/>
              <a:t> program.</a:t>
            </a:r>
            <a:endParaRPr lang="en-US" dirty="0">
              <a:latin typeface="+mn-lt"/>
            </a:endParaRPr>
          </a:p>
          <a:p>
            <a:pPr marL="173422" indent="-173422">
              <a:buFont typeface="Arial" panose="020B0604020202020204" pitchFamily="34" charset="0"/>
              <a:buChar char="•"/>
            </a:pPr>
            <a:endParaRPr lang="en-US" dirty="0" smtClean="0"/>
          </a:p>
          <a:p>
            <a:pPr marL="173422" indent="-173422">
              <a:buFont typeface="Arial" panose="020B0604020202020204" pitchFamily="34" charset="0"/>
              <a:buChar char="•"/>
            </a:pPr>
            <a:r>
              <a:rPr lang="en-US" dirty="0" smtClean="0"/>
              <a:t>For new members, a Key Point about environmental agencies: </a:t>
            </a:r>
            <a:r>
              <a:rPr lang="en-US" baseline="0" dirty="0" smtClean="0"/>
              <a:t> The complexity of your work Legislating over these agencies depends on whether or not the agencies have federal delegations.  </a:t>
            </a:r>
          </a:p>
          <a:p>
            <a:pPr marL="635879" lvl="1" indent="-173422">
              <a:buFont typeface="Arial" panose="020B0604020202020204" pitchFamily="34" charset="0"/>
              <a:buChar char="•"/>
            </a:pPr>
            <a:r>
              <a:rPr lang="en-US" baseline="0" dirty="0" smtClean="0"/>
              <a:t>BWSR and DNR are governed mostly by state laws.   And state laws can be changed by the state legislature. </a:t>
            </a:r>
          </a:p>
          <a:p>
            <a:pPr marL="635879" lvl="1" indent="-173422">
              <a:buFont typeface="Arial" panose="020B0604020202020204" pitchFamily="34" charset="0"/>
              <a:buChar char="•"/>
            </a:pPr>
            <a:r>
              <a:rPr lang="en-US" baseline="0" dirty="0" smtClean="0"/>
              <a:t>MPCA, and the Health and Agriculture Departments, are governed by state laws but also have federal laws they most follow.  These agencies are delegated – via formal agreements with federal agencies -  to enforce and implement federal law, with oversight from federal agencies.  </a:t>
            </a:r>
          </a:p>
          <a:p>
            <a:pPr marL="635879" lvl="1" indent="-173422">
              <a:buFont typeface="Arial" panose="020B0604020202020204" pitchFamily="34" charset="0"/>
              <a:buChar char="•"/>
            </a:pPr>
            <a:r>
              <a:rPr lang="en-US" baseline="0" dirty="0" smtClean="0"/>
              <a:t>THUS many of the things MPCA and these other ‘federal delegated” agencies do cannot be changed by state lawmakers. </a:t>
            </a:r>
          </a:p>
          <a:p>
            <a:pPr marL="635879" lvl="1" indent="-173422">
              <a:buFont typeface="Arial" panose="020B0604020202020204" pitchFamily="34" charset="0"/>
              <a:buChar char="•"/>
            </a:pPr>
            <a:r>
              <a:rPr lang="en-US" baseline="0" dirty="0" smtClean="0"/>
              <a:t>AND some bills proposed by state legislators are problematic for MPCA if those bills conflict with federal law. </a:t>
            </a:r>
          </a:p>
          <a:p>
            <a:pPr marL="462458" lvl="1"/>
            <a:endParaRPr lang="en-US" baseline="0" dirty="0" smtClean="0"/>
          </a:p>
          <a:p>
            <a:pPr marL="924916" lvl="2"/>
            <a:endParaRPr lang="en-US" baseline="0" dirty="0" smtClean="0"/>
          </a:p>
        </p:txBody>
      </p:sp>
      <p:sp>
        <p:nvSpPr>
          <p:cNvPr id="4" name="Slide Number Placeholder 3"/>
          <p:cNvSpPr>
            <a:spLocks noGrp="1"/>
          </p:cNvSpPr>
          <p:nvPr>
            <p:ph type="sldNum" sz="quarter" idx="10"/>
          </p:nvPr>
        </p:nvSpPr>
        <p:spPr/>
        <p:txBody>
          <a:bodyPr/>
          <a:lstStyle/>
          <a:p>
            <a:fld id="{5B97547C-8228-4E26-985D-D48F01DEC8BB}" type="slidenum">
              <a:rPr lang="en-US" smtClean="0"/>
              <a:pPr/>
              <a:t>4</a:t>
            </a:fld>
            <a:endParaRPr lang="en-US" dirty="0"/>
          </a:p>
        </p:txBody>
      </p:sp>
    </p:spTree>
    <p:extLst>
      <p:ext uri="{BB962C8B-B14F-4D97-AF65-F5344CB8AC3E}">
        <p14:creationId xmlns:p14="http://schemas.microsoft.com/office/powerpoint/2010/main" val="215355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Photo: </a:t>
            </a:r>
            <a:r>
              <a:rPr lang="en-US" dirty="0">
                <a:latin typeface="+mn-lt"/>
              </a:rPr>
              <a:t>Sappi North America's paper mill in </a:t>
            </a:r>
            <a:r>
              <a:rPr lang="en-US" dirty="0" err="1">
                <a:latin typeface="+mn-lt"/>
              </a:rPr>
              <a:t>Cloquet</a:t>
            </a:r>
            <a:r>
              <a:rPr lang="en-US" dirty="0">
                <a:latin typeface="+mn-lt"/>
              </a:rPr>
              <a:t>, Minn., received the Minnesota Governor's Award for Excellence in Waste and Pollution Prevention in 2009</a:t>
            </a:r>
          </a:p>
          <a:p>
            <a:endParaRPr lang="en-US" dirty="0">
              <a:latin typeface="+mn-lt"/>
            </a:endParaRPr>
          </a:p>
          <a:p>
            <a:r>
              <a:rPr lang="en-US" dirty="0">
                <a:latin typeface="+mn-lt"/>
              </a:rPr>
              <a:t>MPCA has a network of 1200 citizens who voluntarily monitor water quality around the state. </a:t>
            </a:r>
          </a:p>
          <a:p>
            <a:endParaRPr lang="en-US" b="0"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5</a:t>
            </a:fld>
            <a:endParaRPr lang="en-US" dirty="0"/>
          </a:p>
        </p:txBody>
      </p:sp>
    </p:spTree>
    <p:extLst>
      <p:ext uri="{BB962C8B-B14F-4D97-AF65-F5344CB8AC3E}">
        <p14:creationId xmlns:p14="http://schemas.microsoft.com/office/powerpoint/2010/main" val="5871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 staff in St. Paul and %</a:t>
            </a:r>
            <a:r>
              <a:rPr lang="en-US" baseline="0" dirty="0" smtClean="0">
                <a:solidFill>
                  <a:srgbClr val="FF0000"/>
                </a:solidFill>
              </a:rPr>
              <a:t> staff located in Regional offices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15323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419733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86296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804924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204056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2/12/2019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2/12/2019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2/12/2019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2/12/2019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2/12/2019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2/12/2019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2/12/2019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2377" y="1746254"/>
            <a:ext cx="5447246" cy="838875"/>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2/12/2019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2/12/2019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3" name="Date Placeholder 2"/>
          <p:cNvSpPr>
            <a:spLocks noGrp="1"/>
          </p:cNvSpPr>
          <p:nvPr>
            <p:ph type="dt" sz="half" idx="10"/>
          </p:nvPr>
        </p:nvSpPr>
        <p:spPr/>
        <p:txBody>
          <a:bodyPr/>
          <a:lstStyle/>
          <a:p>
            <a:fld id="{8DC79626-CE5A-4834-975C-E7305BA2E281}" type="datetime1">
              <a:rPr lang="en-US" smtClean="0"/>
              <a:t>2/12/2019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fld id="{1815FB38-58F3-410A-8DA4-4B706967601F}" type="datetime1">
              <a:rPr lang="en-US" smtClean="0"/>
              <a:t>2/12/2019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3" name="Date Placeholder 2"/>
          <p:cNvSpPr>
            <a:spLocks noGrp="1"/>
          </p:cNvSpPr>
          <p:nvPr>
            <p:ph type="dt" sz="half" idx="10"/>
          </p:nvPr>
        </p:nvSpPr>
        <p:spPr/>
        <p:txBody>
          <a:bodyPr/>
          <a:lstStyle/>
          <a:p>
            <a:fld id="{7F519661-29C3-4FE0-9FC3-375A85A42C46}" type="datetime1">
              <a:rPr lang="en-US" smtClean="0"/>
              <a:t>2/12/2019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fld id="{0366E0EA-2D80-452F-9963-33FA7A36BC09}" type="datetime1">
              <a:rPr lang="en-US" smtClean="0"/>
              <a:t>2/12/2019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2/12/2019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2/12/2019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553" y="5947868"/>
            <a:ext cx="2968836" cy="457200"/>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2/12/2019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2/12/2019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2/12/2019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2/12/2019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2/12/2019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2/12/2019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9A198C9B-0587-4A1E-9E03-E4C9FE222F08}" type="datetime1">
              <a:rPr lang="en-US" smtClean="0"/>
              <a:t>2/12/2019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2/12/2019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2/12/2019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2/12/2019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2/12/2019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75342"/>
            <a:ext cx="2968836" cy="457200"/>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2/12/2019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2/12/2019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2/12/2019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2/12/2019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2/12/2019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7.png"/><Relationship Id="rId5" Type="http://schemas.openxmlformats.org/officeDocument/2006/relationships/image" Target="../media/image14.png"/><Relationship Id="rId10" Type="http://schemas.openxmlformats.org/officeDocument/2006/relationships/image" Target="../media/image26.png"/><Relationship Id="rId4" Type="http://schemas.openxmlformats.org/officeDocument/2006/relationships/image" Target="../media/image13.png"/><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59960"/>
            <a:ext cx="12192000" cy="1199223"/>
          </a:xfrm>
        </p:spPr>
        <p:txBody>
          <a:bodyPr/>
          <a:lstStyle/>
          <a:p>
            <a:r>
              <a:rPr lang="en-US" dirty="0" smtClean="0"/>
              <a:t>MPCA overview</a:t>
            </a:r>
            <a:endParaRPr lang="en-US" dirty="0"/>
          </a:p>
        </p:txBody>
      </p:sp>
      <p:sp>
        <p:nvSpPr>
          <p:cNvPr id="2" name="Text Placeholder 1"/>
          <p:cNvSpPr>
            <a:spLocks noGrp="1"/>
          </p:cNvSpPr>
          <p:nvPr>
            <p:ph type="body" sz="quarter" idx="14"/>
          </p:nvPr>
        </p:nvSpPr>
        <p:spPr/>
        <p:txBody>
          <a:bodyPr>
            <a:normAutofit fontScale="85000" lnSpcReduction="20000"/>
          </a:bodyPr>
          <a:lstStyle/>
          <a:p>
            <a:r>
              <a:rPr lang="en-US" dirty="0" smtClean="0"/>
              <a:t>Greta Gauthier </a:t>
            </a:r>
            <a:r>
              <a:rPr lang="en-US" dirty="0" smtClean="0">
                <a:solidFill>
                  <a:schemeClr val="accent2"/>
                </a:solidFill>
              </a:rPr>
              <a:t>|</a:t>
            </a:r>
            <a:r>
              <a:rPr lang="en-US" dirty="0" smtClean="0"/>
              <a:t> Assistant Commissioner</a:t>
            </a:r>
          </a:p>
          <a:p>
            <a:r>
              <a:rPr lang="en-US" dirty="0" smtClean="0"/>
              <a:t>Joshua Bunker </a:t>
            </a:r>
            <a:r>
              <a:rPr lang="en-US" dirty="0">
                <a:solidFill>
                  <a:schemeClr val="accent2"/>
                </a:solidFill>
              </a:rPr>
              <a:t>|</a:t>
            </a:r>
            <a:r>
              <a:rPr lang="en-US" dirty="0" smtClean="0"/>
              <a:t> Chief Financial Officer</a:t>
            </a:r>
            <a:endParaRPr lang="en-US" dirty="0"/>
          </a:p>
          <a:p>
            <a:r>
              <a:rPr lang="en-US" dirty="0" smtClean="0"/>
              <a:t>February 14, 2019</a:t>
            </a:r>
            <a:endParaRPr lang="en-US" dirty="0"/>
          </a:p>
        </p:txBody>
      </p:sp>
      <p:pic>
        <p:nvPicPr>
          <p:cNvPr id="6" name="Picture 5" descr="MPCA Logo RGB (Reverse).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23613" y="1650829"/>
            <a:ext cx="7177548" cy="1236324"/>
          </a:xfrm>
          <a:prstGeom prst="rect">
            <a:avLst/>
          </a:prstGeom>
        </p:spPr>
      </p:pic>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the money goes</a:t>
            </a:r>
            <a:endParaRPr lang="en-US" dirty="0"/>
          </a:p>
        </p:txBody>
      </p:sp>
      <p:graphicFrame>
        <p:nvGraphicFramePr>
          <p:cNvPr id="6" name="Chart 5"/>
          <p:cNvGraphicFramePr/>
          <p:nvPr>
            <p:extLst>
              <p:ext uri="{D42A27DB-BD31-4B8C-83A1-F6EECF244321}">
                <p14:modId xmlns:p14="http://schemas.microsoft.com/office/powerpoint/2010/main" val="3209727869"/>
              </p:ext>
            </p:extLst>
          </p:nvPr>
        </p:nvGraphicFramePr>
        <p:xfrm>
          <a:off x="2032000" y="1439333"/>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8927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Remediation Division</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38" t="9991" r="238" b="21804"/>
          <a:stretch/>
        </p:blipFill>
        <p:spPr>
          <a:xfrm>
            <a:off x="0" y="1364342"/>
            <a:ext cx="12192000" cy="5493657"/>
          </a:xfrm>
          <a:prstGeom prst="rect">
            <a:avLst/>
          </a:prstGeom>
        </p:spPr>
      </p:pic>
      <p:graphicFrame>
        <p:nvGraphicFramePr>
          <p:cNvPr id="6" name="Chart 5"/>
          <p:cNvGraphicFramePr/>
          <p:nvPr>
            <p:extLst>
              <p:ext uri="{D42A27DB-BD31-4B8C-83A1-F6EECF244321}">
                <p14:modId xmlns:p14="http://schemas.microsoft.com/office/powerpoint/2010/main" val="2085581452"/>
              </p:ext>
            </p:extLst>
          </p:nvPr>
        </p:nvGraphicFramePr>
        <p:xfrm>
          <a:off x="0" y="1364342"/>
          <a:ext cx="12192000" cy="54936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7261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Remediation Division</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38" t="9991" r="238" b="21804"/>
          <a:stretch/>
        </p:blipFill>
        <p:spPr>
          <a:xfrm>
            <a:off x="0" y="1364342"/>
            <a:ext cx="12192000" cy="5493657"/>
          </a:xfrm>
          <a:prstGeom prst="rect">
            <a:avLst/>
          </a:prstGeom>
        </p:spPr>
      </p:pic>
      <p:sp>
        <p:nvSpPr>
          <p:cNvPr id="5" name="TextBox 4"/>
          <p:cNvSpPr txBox="1"/>
          <p:nvPr/>
        </p:nvSpPr>
        <p:spPr>
          <a:xfrm>
            <a:off x="6618513" y="1770743"/>
            <a:ext cx="4853215" cy="4462760"/>
          </a:xfrm>
          <a:prstGeom prst="rect">
            <a:avLst/>
          </a:prstGeom>
          <a:solidFill>
            <a:srgbClr val="003865">
              <a:alpha val="87843"/>
            </a:srgbClr>
          </a:solidFill>
        </p:spPr>
        <p:txBody>
          <a:bodyPr wrap="square" rtlCol="0">
            <a:spAutoFit/>
          </a:bodyPr>
          <a:lstStyle/>
          <a:p>
            <a:r>
              <a:rPr lang="en-US" sz="3200" b="1" dirty="0" smtClean="0">
                <a:solidFill>
                  <a:schemeClr val="bg1"/>
                </a:solidFill>
              </a:rPr>
              <a:t>Key work: </a:t>
            </a:r>
          </a:p>
          <a:p>
            <a:pPr marL="285750" indent="-285750">
              <a:buFont typeface="Arial" panose="020B0604020202020204" pitchFamily="34" charset="0"/>
              <a:buChar char="•"/>
            </a:pPr>
            <a:r>
              <a:rPr lang="en-US" sz="2800" dirty="0" smtClean="0">
                <a:solidFill>
                  <a:schemeClr val="bg1"/>
                </a:solidFill>
              </a:rPr>
              <a:t>Clean up contaminated properties, including landfills</a:t>
            </a:r>
          </a:p>
          <a:p>
            <a:pPr marL="285750" indent="-285750">
              <a:buFont typeface="Arial" panose="020B0604020202020204" pitchFamily="34" charset="0"/>
              <a:buChar char="•"/>
            </a:pPr>
            <a:r>
              <a:rPr lang="en-US" sz="2800" dirty="0" smtClean="0">
                <a:solidFill>
                  <a:schemeClr val="bg1"/>
                </a:solidFill>
              </a:rPr>
              <a:t>Manage long-term projects to remediate past pollution, such as PFC contamination in the east Metro and industrial pollution in the St. Louis River </a:t>
            </a:r>
          </a:p>
          <a:p>
            <a:pPr marL="285750" indent="-285750">
              <a:buFont typeface="Arial" panose="020B0604020202020204" pitchFamily="34" charset="0"/>
              <a:buChar char="•"/>
            </a:pPr>
            <a:r>
              <a:rPr lang="en-US" sz="2800" dirty="0" smtClean="0">
                <a:solidFill>
                  <a:schemeClr val="bg1"/>
                </a:solidFill>
              </a:rPr>
              <a:t>Superfund, Closed Landfill programs</a:t>
            </a:r>
          </a:p>
        </p:txBody>
      </p:sp>
    </p:spTree>
    <p:extLst>
      <p:ext uri="{BB962C8B-B14F-4D97-AF65-F5344CB8AC3E}">
        <p14:creationId xmlns:p14="http://schemas.microsoft.com/office/powerpoint/2010/main" val="1086537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Watershed Division</a:t>
            </a:r>
            <a:endParaRPr lang="en-US" dirty="0"/>
          </a:p>
        </p:txBody>
      </p:sp>
      <p:sp>
        <p:nvSpPr>
          <p:cNvPr id="5" name="TextBox 4"/>
          <p:cNvSpPr txBox="1"/>
          <p:nvPr/>
        </p:nvSpPr>
        <p:spPr>
          <a:xfrm>
            <a:off x="6224814" y="3011455"/>
            <a:ext cx="5812972" cy="3135086"/>
          </a:xfrm>
          <a:prstGeom prst="rect">
            <a:avLst/>
          </a:prstGeom>
          <a:solidFill>
            <a:srgbClr val="003865">
              <a:alpha val="87843"/>
            </a:srgbClr>
          </a:solidFill>
        </p:spPr>
        <p:txBody>
          <a:bodyPr wrap="square" rtlCol="0">
            <a:spAutoFit/>
          </a:bodyPr>
          <a:lstStyle/>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4" t="3611" r="-104" b="35972"/>
          <a:stretch/>
        </p:blipFill>
        <p:spPr>
          <a:xfrm>
            <a:off x="0" y="1320800"/>
            <a:ext cx="12192000" cy="5524500"/>
          </a:xfrm>
          <a:prstGeom prst="rect">
            <a:avLst/>
          </a:prstGeom>
        </p:spPr>
      </p:pic>
      <p:graphicFrame>
        <p:nvGraphicFramePr>
          <p:cNvPr id="6" name="Chart 5"/>
          <p:cNvGraphicFramePr/>
          <p:nvPr>
            <p:extLst>
              <p:ext uri="{D42A27DB-BD31-4B8C-83A1-F6EECF244321}">
                <p14:modId xmlns:p14="http://schemas.microsoft.com/office/powerpoint/2010/main" val="2395803789"/>
              </p:ext>
            </p:extLst>
          </p:nvPr>
        </p:nvGraphicFramePr>
        <p:xfrm>
          <a:off x="0" y="1320800"/>
          <a:ext cx="12192000" cy="553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8388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Watershed Division</a:t>
            </a:r>
            <a:endParaRPr lang="en-US" dirty="0"/>
          </a:p>
        </p:txBody>
      </p:sp>
      <p:sp>
        <p:nvSpPr>
          <p:cNvPr id="5" name="TextBox 4"/>
          <p:cNvSpPr txBox="1"/>
          <p:nvPr/>
        </p:nvSpPr>
        <p:spPr>
          <a:xfrm>
            <a:off x="6224814" y="3011455"/>
            <a:ext cx="5812972" cy="3135086"/>
          </a:xfrm>
          <a:prstGeom prst="rect">
            <a:avLst/>
          </a:prstGeom>
          <a:solidFill>
            <a:srgbClr val="003865">
              <a:alpha val="87843"/>
            </a:srgbClr>
          </a:solidFill>
        </p:spPr>
        <p:txBody>
          <a:bodyPr wrap="square" rtlCol="0">
            <a:spAutoFit/>
          </a:bodyPr>
          <a:lstStyle/>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4" t="3611" r="-104" b="35972"/>
          <a:stretch/>
        </p:blipFill>
        <p:spPr>
          <a:xfrm>
            <a:off x="0" y="1320800"/>
            <a:ext cx="12192000" cy="5524500"/>
          </a:xfrm>
          <a:prstGeom prst="rect">
            <a:avLst/>
          </a:prstGeom>
        </p:spPr>
      </p:pic>
      <p:sp>
        <p:nvSpPr>
          <p:cNvPr id="8" name="TextBox 7"/>
          <p:cNvSpPr txBox="1"/>
          <p:nvPr/>
        </p:nvSpPr>
        <p:spPr>
          <a:xfrm>
            <a:off x="6618513" y="1770743"/>
            <a:ext cx="4853215" cy="4031873"/>
          </a:xfrm>
          <a:prstGeom prst="rect">
            <a:avLst/>
          </a:prstGeom>
          <a:solidFill>
            <a:srgbClr val="003865">
              <a:alpha val="87843"/>
            </a:srgbClr>
          </a:solidFill>
        </p:spPr>
        <p:txBody>
          <a:bodyPr wrap="square" rtlCol="0">
            <a:spAutoFit/>
          </a:bodyPr>
          <a:lstStyle/>
          <a:p>
            <a:r>
              <a:rPr lang="en-US" sz="3200" b="1" dirty="0" smtClean="0">
                <a:solidFill>
                  <a:schemeClr val="bg1"/>
                </a:solidFill>
              </a:rPr>
              <a:t>Key work: </a:t>
            </a:r>
          </a:p>
          <a:p>
            <a:pPr marL="285750" indent="-285750">
              <a:buFont typeface="Arial" panose="020B0604020202020204" pitchFamily="34" charset="0"/>
              <a:buChar char="•"/>
            </a:pPr>
            <a:r>
              <a:rPr lang="en-US" sz="2800" dirty="0" smtClean="0">
                <a:solidFill>
                  <a:schemeClr val="bg1"/>
                </a:solidFill>
              </a:rPr>
              <a:t>Investigate causes, sources, and potential solutions for water pollution problems</a:t>
            </a:r>
          </a:p>
          <a:p>
            <a:pPr marL="285750" indent="-285750">
              <a:buFont typeface="Arial" panose="020B0604020202020204" pitchFamily="34" charset="0"/>
              <a:buChar char="•"/>
            </a:pPr>
            <a:r>
              <a:rPr lang="en-US" sz="2800" dirty="0" smtClean="0">
                <a:solidFill>
                  <a:schemeClr val="bg1"/>
                </a:solidFill>
              </a:rPr>
              <a:t>Issue permits for animal feedlots</a:t>
            </a:r>
          </a:p>
          <a:p>
            <a:pPr marL="285750" indent="-285750">
              <a:buFont typeface="Arial" panose="020B0604020202020204" pitchFamily="34" charset="0"/>
              <a:buChar char="•"/>
            </a:pPr>
            <a:r>
              <a:rPr lang="en-US" sz="2800" dirty="0" smtClean="0">
                <a:solidFill>
                  <a:schemeClr val="bg1"/>
                </a:solidFill>
              </a:rPr>
              <a:t>Manage several grant programs that benefit local partners</a:t>
            </a:r>
          </a:p>
        </p:txBody>
      </p:sp>
    </p:spTree>
    <p:extLst>
      <p:ext uri="{BB962C8B-B14F-4D97-AF65-F5344CB8AC3E}">
        <p14:creationId xmlns:p14="http://schemas.microsoft.com/office/powerpoint/2010/main" val="99315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Division</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973" t="10866" r="217" b="27188"/>
          <a:stretch/>
        </p:blipFill>
        <p:spPr>
          <a:xfrm>
            <a:off x="0" y="1335315"/>
            <a:ext cx="12192000" cy="5544456"/>
          </a:xfrm>
          <a:prstGeom prst="rect">
            <a:avLst/>
          </a:prstGeom>
        </p:spPr>
      </p:pic>
      <p:graphicFrame>
        <p:nvGraphicFramePr>
          <p:cNvPr id="5" name="Chart 4"/>
          <p:cNvGraphicFramePr/>
          <p:nvPr>
            <p:extLst>
              <p:ext uri="{D42A27DB-BD31-4B8C-83A1-F6EECF244321}">
                <p14:modId xmlns:p14="http://schemas.microsoft.com/office/powerpoint/2010/main" val="987253665"/>
              </p:ext>
            </p:extLst>
          </p:nvPr>
        </p:nvGraphicFramePr>
        <p:xfrm>
          <a:off x="0" y="1335315"/>
          <a:ext cx="12192000" cy="55226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4528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Division</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973" t="10866" r="217" b="27188"/>
          <a:stretch/>
        </p:blipFill>
        <p:spPr>
          <a:xfrm>
            <a:off x="0" y="1335315"/>
            <a:ext cx="12192000" cy="5544456"/>
          </a:xfrm>
          <a:prstGeom prst="rect">
            <a:avLst/>
          </a:prstGeom>
        </p:spPr>
      </p:pic>
      <p:sp>
        <p:nvSpPr>
          <p:cNvPr id="7" name="TextBox 6"/>
          <p:cNvSpPr txBox="1"/>
          <p:nvPr/>
        </p:nvSpPr>
        <p:spPr>
          <a:xfrm>
            <a:off x="6618513" y="1770743"/>
            <a:ext cx="4853215" cy="4893647"/>
          </a:xfrm>
          <a:prstGeom prst="rect">
            <a:avLst/>
          </a:prstGeom>
          <a:solidFill>
            <a:srgbClr val="003865">
              <a:alpha val="87843"/>
            </a:srgbClr>
          </a:solidFill>
        </p:spPr>
        <p:txBody>
          <a:bodyPr wrap="square" rtlCol="0">
            <a:spAutoFit/>
          </a:bodyPr>
          <a:lstStyle/>
          <a:p>
            <a:r>
              <a:rPr lang="en-US" sz="3200" b="1" dirty="0" smtClean="0">
                <a:solidFill>
                  <a:schemeClr val="bg1"/>
                </a:solidFill>
              </a:rPr>
              <a:t>Key work: </a:t>
            </a:r>
          </a:p>
          <a:p>
            <a:r>
              <a:rPr lang="en-US" sz="2800" dirty="0" smtClean="0">
                <a:solidFill>
                  <a:schemeClr val="bg1"/>
                </a:solidFill>
              </a:rPr>
              <a:t>Provide services that benefit all agency programs: </a:t>
            </a:r>
          </a:p>
          <a:p>
            <a:pPr marL="742950" lvl="1" indent="-285750">
              <a:buFont typeface="Arial" panose="020B0604020202020204" pitchFamily="34" charset="0"/>
              <a:buChar char="•"/>
            </a:pPr>
            <a:r>
              <a:rPr lang="en-US" sz="2800" dirty="0" smtClean="0">
                <a:solidFill>
                  <a:schemeClr val="bg1"/>
                </a:solidFill>
              </a:rPr>
              <a:t>Fiscal &amp; contracting</a:t>
            </a:r>
          </a:p>
          <a:p>
            <a:pPr marL="742950" lvl="1" indent="-285750">
              <a:buFont typeface="Arial" panose="020B0604020202020204" pitchFamily="34" charset="0"/>
              <a:buChar char="•"/>
            </a:pPr>
            <a:r>
              <a:rPr lang="en-US" sz="2800" dirty="0" smtClean="0">
                <a:solidFill>
                  <a:schemeClr val="bg1"/>
                </a:solidFill>
              </a:rPr>
              <a:t>Human resources</a:t>
            </a:r>
          </a:p>
          <a:p>
            <a:pPr marL="742950" lvl="1" indent="-285750">
              <a:buFont typeface="Arial" panose="020B0604020202020204" pitchFamily="34" charset="0"/>
              <a:buChar char="•"/>
            </a:pPr>
            <a:r>
              <a:rPr lang="en-US" sz="2800" dirty="0" smtClean="0">
                <a:solidFill>
                  <a:schemeClr val="bg1"/>
                </a:solidFill>
              </a:rPr>
              <a:t>Legal services</a:t>
            </a:r>
          </a:p>
          <a:p>
            <a:pPr marL="742950" lvl="1" indent="-285750">
              <a:buFont typeface="Arial" panose="020B0604020202020204" pitchFamily="34" charset="0"/>
              <a:buChar char="•"/>
            </a:pPr>
            <a:r>
              <a:rPr lang="en-US" sz="2800" dirty="0" smtClean="0">
                <a:solidFill>
                  <a:schemeClr val="bg1"/>
                </a:solidFill>
              </a:rPr>
              <a:t>Communication</a:t>
            </a:r>
          </a:p>
          <a:p>
            <a:pPr marL="742950" lvl="1" indent="-285750">
              <a:buFont typeface="Arial" panose="020B0604020202020204" pitchFamily="34" charset="0"/>
              <a:buChar char="•"/>
            </a:pPr>
            <a:r>
              <a:rPr lang="en-US" sz="2800" dirty="0" smtClean="0">
                <a:solidFill>
                  <a:schemeClr val="bg1"/>
                </a:solidFill>
              </a:rPr>
              <a:t>Data management</a:t>
            </a:r>
          </a:p>
          <a:p>
            <a:pPr marL="742950" lvl="1" indent="-285750">
              <a:buFont typeface="Arial" panose="020B0604020202020204" pitchFamily="34" charset="0"/>
              <a:buChar char="•"/>
            </a:pPr>
            <a:r>
              <a:rPr lang="en-US" sz="2800" dirty="0" smtClean="0">
                <a:solidFill>
                  <a:schemeClr val="bg1"/>
                </a:solidFill>
              </a:rPr>
              <a:t>Emergency management</a:t>
            </a:r>
          </a:p>
          <a:p>
            <a:pPr marL="742950" lvl="1" indent="-285750">
              <a:buFont typeface="Arial" panose="020B0604020202020204" pitchFamily="34" charset="0"/>
              <a:buChar char="•"/>
            </a:pPr>
            <a:r>
              <a:rPr lang="en-US" sz="2800" dirty="0" smtClean="0">
                <a:solidFill>
                  <a:schemeClr val="bg1"/>
                </a:solidFill>
              </a:rPr>
              <a:t>Facilities &amp; fleet</a:t>
            </a:r>
          </a:p>
          <a:p>
            <a:pPr marL="742950" lvl="1" indent="-285750">
              <a:buFont typeface="Arial" panose="020B0604020202020204" pitchFamily="34" charset="0"/>
              <a:buChar char="•"/>
            </a:pPr>
            <a:endParaRPr lang="en-US" sz="2800" dirty="0" smtClean="0">
              <a:solidFill>
                <a:schemeClr val="bg1"/>
              </a:solidFill>
            </a:endParaRPr>
          </a:p>
        </p:txBody>
      </p:sp>
    </p:spTree>
    <p:extLst>
      <p:ext uri="{BB962C8B-B14F-4D97-AF65-F5344CB8AC3E}">
        <p14:creationId xmlns:p14="http://schemas.microsoft.com/office/powerpoint/2010/main" val="939755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0829" r="8704" b="17118"/>
          <a:stretch/>
        </p:blipFill>
        <p:spPr>
          <a:xfrm flipH="1">
            <a:off x="0" y="1343025"/>
            <a:ext cx="12192000" cy="5523152"/>
          </a:xfrm>
          <a:prstGeom prst="rect">
            <a:avLst/>
          </a:prstGeom>
        </p:spPr>
      </p:pic>
      <p:sp>
        <p:nvSpPr>
          <p:cNvPr id="2" name="Title 1"/>
          <p:cNvSpPr>
            <a:spLocks noGrp="1"/>
          </p:cNvSpPr>
          <p:nvPr>
            <p:ph type="title"/>
          </p:nvPr>
        </p:nvSpPr>
        <p:spPr/>
        <p:txBody>
          <a:bodyPr/>
          <a:lstStyle/>
          <a:p>
            <a:r>
              <a:rPr lang="en-US" dirty="0" smtClean="0"/>
              <a:t>Environmental Analysis and Outcomes Division</a:t>
            </a:r>
            <a:endParaRPr lang="en-US" dirty="0"/>
          </a:p>
        </p:txBody>
      </p:sp>
      <p:graphicFrame>
        <p:nvGraphicFramePr>
          <p:cNvPr id="5" name="Chart 4"/>
          <p:cNvGraphicFramePr/>
          <p:nvPr>
            <p:extLst>
              <p:ext uri="{D42A27DB-BD31-4B8C-83A1-F6EECF244321}">
                <p14:modId xmlns:p14="http://schemas.microsoft.com/office/powerpoint/2010/main" val="3762415096"/>
              </p:ext>
            </p:extLst>
          </p:nvPr>
        </p:nvGraphicFramePr>
        <p:xfrm>
          <a:off x="0" y="1343025"/>
          <a:ext cx="12192000" cy="5514975"/>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flipV="1">
            <a:off x="7172325" y="1971675"/>
            <a:ext cx="952500" cy="952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611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0829" r="8704" b="17118"/>
          <a:stretch/>
        </p:blipFill>
        <p:spPr>
          <a:xfrm flipH="1">
            <a:off x="0" y="1343025"/>
            <a:ext cx="12192000" cy="5523152"/>
          </a:xfrm>
          <a:prstGeom prst="rect">
            <a:avLst/>
          </a:prstGeom>
        </p:spPr>
      </p:pic>
      <p:sp>
        <p:nvSpPr>
          <p:cNvPr id="2" name="Title 1"/>
          <p:cNvSpPr>
            <a:spLocks noGrp="1"/>
          </p:cNvSpPr>
          <p:nvPr>
            <p:ph type="title"/>
          </p:nvPr>
        </p:nvSpPr>
        <p:spPr/>
        <p:txBody>
          <a:bodyPr/>
          <a:lstStyle/>
          <a:p>
            <a:r>
              <a:rPr lang="en-US" dirty="0" smtClean="0"/>
              <a:t>Environmental Analysis and Outcomes Division</a:t>
            </a:r>
            <a:endParaRPr lang="en-US" dirty="0"/>
          </a:p>
        </p:txBody>
      </p:sp>
      <p:sp>
        <p:nvSpPr>
          <p:cNvPr id="6" name="TextBox 5"/>
          <p:cNvSpPr txBox="1"/>
          <p:nvPr/>
        </p:nvSpPr>
        <p:spPr>
          <a:xfrm>
            <a:off x="6618513" y="1770743"/>
            <a:ext cx="4853215" cy="3600986"/>
          </a:xfrm>
          <a:prstGeom prst="rect">
            <a:avLst/>
          </a:prstGeom>
          <a:solidFill>
            <a:srgbClr val="003865">
              <a:alpha val="87843"/>
            </a:srgbClr>
          </a:solidFill>
        </p:spPr>
        <p:txBody>
          <a:bodyPr wrap="square" rtlCol="0">
            <a:spAutoFit/>
          </a:bodyPr>
          <a:lstStyle/>
          <a:p>
            <a:r>
              <a:rPr lang="en-US" sz="3200" b="1" dirty="0" smtClean="0">
                <a:solidFill>
                  <a:schemeClr val="bg1"/>
                </a:solidFill>
              </a:rPr>
              <a:t>Key work: </a:t>
            </a:r>
          </a:p>
          <a:p>
            <a:pPr marL="457200" indent="-457200">
              <a:buFont typeface="Arial" panose="020B0604020202020204" pitchFamily="34" charset="0"/>
              <a:buChar char="•"/>
            </a:pPr>
            <a:r>
              <a:rPr lang="en-US" sz="2800" dirty="0" smtClean="0">
                <a:solidFill>
                  <a:schemeClr val="bg1"/>
                </a:solidFill>
              </a:rPr>
              <a:t>Monitor and evaluate environmental conditions</a:t>
            </a:r>
          </a:p>
          <a:p>
            <a:pPr marL="457200" indent="-457200">
              <a:buFont typeface="Arial" panose="020B0604020202020204" pitchFamily="34" charset="0"/>
              <a:buChar char="•"/>
            </a:pPr>
            <a:r>
              <a:rPr lang="en-US" sz="2800" dirty="0" smtClean="0">
                <a:solidFill>
                  <a:schemeClr val="bg1"/>
                </a:solidFill>
              </a:rPr>
              <a:t>Develop environmental standards </a:t>
            </a:r>
          </a:p>
          <a:p>
            <a:pPr marL="457200" indent="-457200">
              <a:buFont typeface="Arial" panose="020B0604020202020204" pitchFamily="34" charset="0"/>
              <a:buChar char="•"/>
            </a:pPr>
            <a:r>
              <a:rPr lang="en-US" sz="2800" dirty="0" smtClean="0">
                <a:solidFill>
                  <a:schemeClr val="bg1"/>
                </a:solidFill>
              </a:rPr>
              <a:t>Make environmental data broadly accessible to stakeholders &amp; the public</a:t>
            </a:r>
          </a:p>
        </p:txBody>
      </p:sp>
    </p:spTree>
    <p:extLst>
      <p:ext uri="{BB962C8B-B14F-4D97-AF65-F5344CB8AC3E}">
        <p14:creationId xmlns:p14="http://schemas.microsoft.com/office/powerpoint/2010/main" val="84573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Management &amp; Assistance Division</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56" t="19295" r="-156" b="12705"/>
          <a:stretch/>
        </p:blipFill>
        <p:spPr>
          <a:xfrm flipH="1">
            <a:off x="0" y="1333500"/>
            <a:ext cx="12192000" cy="5505450"/>
          </a:xfrm>
          <a:prstGeom prst="rect">
            <a:avLst/>
          </a:prstGeom>
        </p:spPr>
      </p:pic>
      <p:graphicFrame>
        <p:nvGraphicFramePr>
          <p:cNvPr id="5" name="Chart 4"/>
          <p:cNvGraphicFramePr/>
          <p:nvPr>
            <p:extLst>
              <p:ext uri="{D42A27DB-BD31-4B8C-83A1-F6EECF244321}">
                <p14:modId xmlns:p14="http://schemas.microsoft.com/office/powerpoint/2010/main" val="159337277"/>
              </p:ext>
            </p:extLst>
          </p:nvPr>
        </p:nvGraphicFramePr>
        <p:xfrm>
          <a:off x="0" y="1333501"/>
          <a:ext cx="12192000" cy="5524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0723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1389685"/>
            <a:ext cx="10515600" cy="1340989"/>
          </a:xfrm>
        </p:spPr>
        <p:txBody>
          <a:bodyPr/>
          <a:lstStyle/>
          <a:p>
            <a:r>
              <a:rPr lang="en-US" b="1" dirty="0" smtClean="0"/>
              <a:t>Our mission</a:t>
            </a:r>
            <a:endParaRPr lang="en-US" b="1" dirty="0"/>
          </a:p>
        </p:txBody>
      </p:sp>
      <p:sp>
        <p:nvSpPr>
          <p:cNvPr id="8" name="Content Placeholder 2"/>
          <p:cNvSpPr>
            <a:spLocks noGrp="1"/>
          </p:cNvSpPr>
          <p:nvPr>
            <p:ph type="body" sz="quarter" idx="13"/>
          </p:nvPr>
        </p:nvSpPr>
        <p:spPr>
          <a:xfrm>
            <a:off x="1504334" y="2925699"/>
            <a:ext cx="9099755" cy="2673435"/>
          </a:xfrm>
        </p:spPr>
        <p:txBody>
          <a:bodyPr>
            <a:normAutofit/>
          </a:bodyPr>
          <a:lstStyle/>
          <a:p>
            <a:r>
              <a:rPr lang="en-US" sz="3600" b="1" i="1" dirty="0"/>
              <a:t>Protect and improve the environment and enhance human health</a:t>
            </a:r>
            <a:r>
              <a:rPr lang="en-US" sz="3600" i="1" dirty="0"/>
              <a:t>.</a:t>
            </a:r>
          </a:p>
        </p:txBody>
      </p:sp>
      <p:pic>
        <p:nvPicPr>
          <p:cNvPr id="9" name="Picture 8" descr="MPCA Logo RGB (Revers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68800" y="5982443"/>
            <a:ext cx="3461774" cy="596286"/>
          </a:xfrm>
          <a:prstGeom prst="rect">
            <a:avLst/>
          </a:prstGeom>
        </p:spPr>
      </p:pic>
    </p:spTree>
    <p:extLst>
      <p:ext uri="{BB962C8B-B14F-4D97-AF65-F5344CB8AC3E}">
        <p14:creationId xmlns:p14="http://schemas.microsoft.com/office/powerpoint/2010/main" val="402841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Management &amp; Assistance Division</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56" t="19295" r="-156" b="12705"/>
          <a:stretch/>
        </p:blipFill>
        <p:spPr>
          <a:xfrm flipH="1">
            <a:off x="0" y="1333500"/>
            <a:ext cx="12192000" cy="5505450"/>
          </a:xfrm>
          <a:prstGeom prst="rect">
            <a:avLst/>
          </a:prstGeom>
        </p:spPr>
      </p:pic>
      <p:sp>
        <p:nvSpPr>
          <p:cNvPr id="7" name="TextBox 6"/>
          <p:cNvSpPr txBox="1"/>
          <p:nvPr/>
        </p:nvSpPr>
        <p:spPr>
          <a:xfrm>
            <a:off x="6618513" y="1770743"/>
            <a:ext cx="4853215" cy="4031873"/>
          </a:xfrm>
          <a:prstGeom prst="rect">
            <a:avLst/>
          </a:prstGeom>
          <a:solidFill>
            <a:srgbClr val="003865">
              <a:alpha val="87843"/>
            </a:srgbClr>
          </a:solidFill>
        </p:spPr>
        <p:txBody>
          <a:bodyPr wrap="square" rtlCol="0">
            <a:spAutoFit/>
          </a:bodyPr>
          <a:lstStyle/>
          <a:p>
            <a:r>
              <a:rPr lang="en-US" sz="3200" b="1" dirty="0" smtClean="0">
                <a:solidFill>
                  <a:schemeClr val="bg1"/>
                </a:solidFill>
              </a:rPr>
              <a:t>Key work: </a:t>
            </a:r>
          </a:p>
          <a:p>
            <a:pPr marL="457200" indent="-457200">
              <a:buFont typeface="Arial" panose="020B0604020202020204" pitchFamily="34" charset="0"/>
              <a:buChar char="•"/>
            </a:pPr>
            <a:r>
              <a:rPr lang="en-US" sz="2800" dirty="0" smtClean="0">
                <a:solidFill>
                  <a:schemeClr val="bg1"/>
                </a:solidFill>
              </a:rPr>
              <a:t>Address pollution through </a:t>
            </a:r>
            <a:r>
              <a:rPr lang="en-US" sz="2800" dirty="0" err="1" smtClean="0">
                <a:solidFill>
                  <a:schemeClr val="bg1"/>
                </a:solidFill>
              </a:rPr>
              <a:t>nonregulatory</a:t>
            </a:r>
            <a:r>
              <a:rPr lang="en-US" sz="2800" dirty="0" smtClean="0">
                <a:solidFill>
                  <a:schemeClr val="bg1"/>
                </a:solidFill>
              </a:rPr>
              <a:t> approaches (prevention, technical &amp; financial assistance, education)</a:t>
            </a:r>
          </a:p>
          <a:p>
            <a:pPr marL="457200" indent="-457200">
              <a:buFont typeface="Arial" panose="020B0604020202020204" pitchFamily="34" charset="0"/>
              <a:buChar char="•"/>
            </a:pPr>
            <a:r>
              <a:rPr lang="en-US" sz="2800" dirty="0" smtClean="0">
                <a:solidFill>
                  <a:schemeClr val="bg1"/>
                </a:solidFill>
              </a:rPr>
              <a:t>Manage solid waste, hazardous waste, rulemaking, and tanks</a:t>
            </a:r>
          </a:p>
        </p:txBody>
      </p:sp>
    </p:spTree>
    <p:extLst>
      <p:ext uri="{BB962C8B-B14F-4D97-AF65-F5344CB8AC3E}">
        <p14:creationId xmlns:p14="http://schemas.microsoft.com/office/powerpoint/2010/main" val="3280631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76" t="23085" r="-476" b="8930"/>
          <a:stretch/>
        </p:blipFill>
        <p:spPr>
          <a:xfrm>
            <a:off x="0" y="1333500"/>
            <a:ext cx="12192000" cy="5524500"/>
          </a:xfrm>
          <a:prstGeom prst="rect">
            <a:avLst/>
          </a:prstGeom>
        </p:spPr>
      </p:pic>
      <p:sp>
        <p:nvSpPr>
          <p:cNvPr id="2" name="Title 1"/>
          <p:cNvSpPr>
            <a:spLocks noGrp="1"/>
          </p:cNvSpPr>
          <p:nvPr>
            <p:ph type="title"/>
          </p:nvPr>
        </p:nvSpPr>
        <p:spPr/>
        <p:txBody>
          <a:bodyPr/>
          <a:lstStyle/>
          <a:p>
            <a:r>
              <a:rPr lang="en-US" dirty="0" smtClean="0"/>
              <a:t>Industrial Division</a:t>
            </a:r>
            <a:endParaRPr lang="en-US" dirty="0"/>
          </a:p>
        </p:txBody>
      </p:sp>
      <p:graphicFrame>
        <p:nvGraphicFramePr>
          <p:cNvPr id="5" name="Chart 4"/>
          <p:cNvGraphicFramePr/>
          <p:nvPr>
            <p:extLst>
              <p:ext uri="{D42A27DB-BD31-4B8C-83A1-F6EECF244321}">
                <p14:modId xmlns:p14="http://schemas.microsoft.com/office/powerpoint/2010/main" val="2245659991"/>
              </p:ext>
            </p:extLst>
          </p:nvPr>
        </p:nvGraphicFramePr>
        <p:xfrm>
          <a:off x="0" y="1333501"/>
          <a:ext cx="12192000" cy="5524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4270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76" t="23085" r="-476" b="8930"/>
          <a:stretch/>
        </p:blipFill>
        <p:spPr>
          <a:xfrm>
            <a:off x="0" y="1333500"/>
            <a:ext cx="12192000" cy="5524500"/>
          </a:xfrm>
          <a:prstGeom prst="rect">
            <a:avLst/>
          </a:prstGeom>
        </p:spPr>
      </p:pic>
      <p:sp>
        <p:nvSpPr>
          <p:cNvPr id="2" name="Title 1"/>
          <p:cNvSpPr>
            <a:spLocks noGrp="1"/>
          </p:cNvSpPr>
          <p:nvPr>
            <p:ph type="title"/>
          </p:nvPr>
        </p:nvSpPr>
        <p:spPr/>
        <p:txBody>
          <a:bodyPr/>
          <a:lstStyle/>
          <a:p>
            <a:r>
              <a:rPr lang="en-US" dirty="0" smtClean="0"/>
              <a:t>Industrial Division</a:t>
            </a:r>
            <a:endParaRPr lang="en-US" dirty="0"/>
          </a:p>
        </p:txBody>
      </p:sp>
      <p:sp>
        <p:nvSpPr>
          <p:cNvPr id="7" name="TextBox 6"/>
          <p:cNvSpPr txBox="1"/>
          <p:nvPr/>
        </p:nvSpPr>
        <p:spPr>
          <a:xfrm>
            <a:off x="6618513" y="1770743"/>
            <a:ext cx="4853215" cy="4462760"/>
          </a:xfrm>
          <a:prstGeom prst="rect">
            <a:avLst/>
          </a:prstGeom>
          <a:solidFill>
            <a:srgbClr val="003865">
              <a:alpha val="87843"/>
            </a:srgbClr>
          </a:solidFill>
        </p:spPr>
        <p:txBody>
          <a:bodyPr wrap="square" rtlCol="0">
            <a:spAutoFit/>
          </a:bodyPr>
          <a:lstStyle/>
          <a:p>
            <a:r>
              <a:rPr lang="en-US" sz="3200" b="1" dirty="0" smtClean="0">
                <a:solidFill>
                  <a:schemeClr val="bg1"/>
                </a:solidFill>
              </a:rPr>
              <a:t>Key work: </a:t>
            </a:r>
          </a:p>
          <a:p>
            <a:pPr marL="285750" indent="-285750">
              <a:buFont typeface="Arial" panose="020B0604020202020204" pitchFamily="34" charset="0"/>
              <a:buChar char="•"/>
            </a:pPr>
            <a:r>
              <a:rPr lang="en-US" sz="2800" dirty="0" smtClean="0">
                <a:solidFill>
                  <a:schemeClr val="bg1"/>
                </a:solidFill>
              </a:rPr>
              <a:t>Work with larger private industrial facilities on permitting, compliance, and enforcement</a:t>
            </a:r>
          </a:p>
          <a:p>
            <a:pPr marL="285750" indent="-285750">
              <a:buFont typeface="Arial" panose="020B0604020202020204" pitchFamily="34" charset="0"/>
              <a:buChar char="•"/>
            </a:pPr>
            <a:r>
              <a:rPr lang="en-US" sz="2800" dirty="0" smtClean="0">
                <a:solidFill>
                  <a:schemeClr val="bg1"/>
                </a:solidFill>
              </a:rPr>
              <a:t>This work encompasses regulations on air quality, water quality, hazardous waste, and underground storage tanks.</a:t>
            </a:r>
          </a:p>
        </p:txBody>
      </p:sp>
    </p:spTree>
    <p:extLst>
      <p:ext uri="{BB962C8B-B14F-4D97-AF65-F5344CB8AC3E}">
        <p14:creationId xmlns:p14="http://schemas.microsoft.com/office/powerpoint/2010/main" val="3062940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Municipal Division</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9" t="3279" r="119" b="28936"/>
          <a:stretch/>
        </p:blipFill>
        <p:spPr>
          <a:xfrm>
            <a:off x="0" y="1349828"/>
            <a:ext cx="12192000" cy="5508171"/>
          </a:xfrm>
          <a:prstGeom prst="rect">
            <a:avLst/>
          </a:prstGeom>
        </p:spPr>
      </p:pic>
      <p:graphicFrame>
        <p:nvGraphicFramePr>
          <p:cNvPr id="5" name="Chart 4"/>
          <p:cNvGraphicFramePr/>
          <p:nvPr>
            <p:extLst>
              <p:ext uri="{D42A27DB-BD31-4B8C-83A1-F6EECF244321}">
                <p14:modId xmlns:p14="http://schemas.microsoft.com/office/powerpoint/2010/main" val="2644646733"/>
              </p:ext>
            </p:extLst>
          </p:nvPr>
        </p:nvGraphicFramePr>
        <p:xfrm>
          <a:off x="0" y="1349828"/>
          <a:ext cx="12192000" cy="5524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9366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Municipal Division</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9" t="3279" r="119" b="28936"/>
          <a:stretch/>
        </p:blipFill>
        <p:spPr>
          <a:xfrm>
            <a:off x="0" y="1349828"/>
            <a:ext cx="12192000" cy="5508171"/>
          </a:xfrm>
          <a:prstGeom prst="rect">
            <a:avLst/>
          </a:prstGeom>
        </p:spPr>
      </p:pic>
      <p:sp>
        <p:nvSpPr>
          <p:cNvPr id="7" name="TextBox 6"/>
          <p:cNvSpPr txBox="1"/>
          <p:nvPr/>
        </p:nvSpPr>
        <p:spPr>
          <a:xfrm>
            <a:off x="6618513" y="1770743"/>
            <a:ext cx="4853215" cy="4031873"/>
          </a:xfrm>
          <a:prstGeom prst="rect">
            <a:avLst/>
          </a:prstGeom>
          <a:solidFill>
            <a:srgbClr val="003865">
              <a:alpha val="87843"/>
            </a:srgbClr>
          </a:solidFill>
        </p:spPr>
        <p:txBody>
          <a:bodyPr wrap="square" rtlCol="0">
            <a:spAutoFit/>
          </a:bodyPr>
          <a:lstStyle/>
          <a:p>
            <a:r>
              <a:rPr lang="en-US" sz="3200" b="1" dirty="0" smtClean="0">
                <a:solidFill>
                  <a:schemeClr val="bg1"/>
                </a:solidFill>
              </a:rPr>
              <a:t>Key work: </a:t>
            </a:r>
          </a:p>
          <a:p>
            <a:pPr marL="285750" indent="-285750">
              <a:buFont typeface="Arial" panose="020B0604020202020204" pitchFamily="34" charset="0"/>
              <a:buChar char="•"/>
            </a:pPr>
            <a:r>
              <a:rPr lang="en-US" sz="2800" dirty="0" smtClean="0">
                <a:solidFill>
                  <a:schemeClr val="bg1"/>
                </a:solidFill>
              </a:rPr>
              <a:t>Work with cities and towns to ensure proper management of wastewater, </a:t>
            </a:r>
            <a:r>
              <a:rPr lang="en-US" sz="2800" dirty="0" err="1" smtClean="0">
                <a:solidFill>
                  <a:schemeClr val="bg1"/>
                </a:solidFill>
              </a:rPr>
              <a:t>stormwater</a:t>
            </a:r>
            <a:r>
              <a:rPr lang="en-US" sz="2800" dirty="0" smtClean="0">
                <a:solidFill>
                  <a:schemeClr val="bg1"/>
                </a:solidFill>
              </a:rPr>
              <a:t>, and septic systems</a:t>
            </a:r>
          </a:p>
          <a:p>
            <a:pPr marL="285750" indent="-285750">
              <a:buFont typeface="Arial" panose="020B0604020202020204" pitchFamily="34" charset="0"/>
              <a:buChar char="•"/>
            </a:pPr>
            <a:r>
              <a:rPr lang="en-US" sz="2800" dirty="0" smtClean="0">
                <a:solidFill>
                  <a:schemeClr val="bg1"/>
                </a:solidFill>
              </a:rPr>
              <a:t>This work includes technical assistance, permitting, compliance &amp; enforcement, and development of policy</a:t>
            </a:r>
          </a:p>
        </p:txBody>
      </p:sp>
    </p:spTree>
    <p:extLst>
      <p:ext uri="{BB962C8B-B14F-4D97-AF65-F5344CB8AC3E}">
        <p14:creationId xmlns:p14="http://schemas.microsoft.com/office/powerpoint/2010/main" val="2772819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MPCA Organizational Structure</a:t>
            </a:r>
            <a:endParaRPr lang="en-US" dirty="0"/>
          </a:p>
        </p:txBody>
      </p:sp>
      <p:grpSp>
        <p:nvGrpSpPr>
          <p:cNvPr id="28" name="Group 27"/>
          <p:cNvGrpSpPr/>
          <p:nvPr/>
        </p:nvGrpSpPr>
        <p:grpSpPr>
          <a:xfrm>
            <a:off x="189723" y="1782147"/>
            <a:ext cx="11821884" cy="3741576"/>
            <a:chOff x="189723" y="1782147"/>
            <a:chExt cx="11821884" cy="3741576"/>
          </a:xfrm>
        </p:grpSpPr>
        <p:sp>
          <p:nvSpPr>
            <p:cNvPr id="9" name="Rounded Rectangle 8"/>
            <p:cNvSpPr/>
            <p:nvPr/>
          </p:nvSpPr>
          <p:spPr>
            <a:xfrm>
              <a:off x="4121020" y="1782147"/>
              <a:ext cx="3949959" cy="765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Commissioner’s Office</a:t>
              </a:r>
              <a:endParaRPr lang="en-US" sz="2400" dirty="0"/>
            </a:p>
          </p:txBody>
        </p:sp>
        <p:grpSp>
          <p:nvGrpSpPr>
            <p:cNvPr id="49" name="Group 48"/>
            <p:cNvGrpSpPr/>
            <p:nvPr/>
          </p:nvGrpSpPr>
          <p:grpSpPr>
            <a:xfrm>
              <a:off x="189723" y="2538119"/>
              <a:ext cx="11821884" cy="2985604"/>
              <a:chOff x="189723" y="2538119"/>
              <a:chExt cx="11821884" cy="2985604"/>
            </a:xfrm>
          </p:grpSpPr>
          <p:sp>
            <p:nvSpPr>
              <p:cNvPr id="10" name="Rounded Rectangle 9"/>
              <p:cNvSpPr/>
              <p:nvPr/>
            </p:nvSpPr>
            <p:spPr>
              <a:xfrm>
                <a:off x="3610947" y="2967135"/>
                <a:ext cx="1558212" cy="2556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Operations</a:t>
                </a:r>
              </a:p>
            </p:txBody>
          </p:sp>
          <p:sp>
            <p:nvSpPr>
              <p:cNvPr id="11" name="Rounded Rectangle 10"/>
              <p:cNvSpPr/>
              <p:nvPr/>
            </p:nvSpPr>
            <p:spPr>
              <a:xfrm>
                <a:off x="5321559" y="2967135"/>
                <a:ext cx="1558212" cy="2556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Environmental Analysis &amp; Outcomes</a:t>
                </a:r>
                <a:endParaRPr lang="en-US" sz="1600" dirty="0"/>
              </a:p>
            </p:txBody>
          </p:sp>
          <p:sp>
            <p:nvSpPr>
              <p:cNvPr id="12" name="Rounded Rectangle 11"/>
              <p:cNvSpPr/>
              <p:nvPr/>
            </p:nvSpPr>
            <p:spPr>
              <a:xfrm>
                <a:off x="7032171" y="2967135"/>
                <a:ext cx="1558212" cy="2556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Resource Management &amp; Assistance</a:t>
                </a:r>
                <a:endParaRPr lang="en-US" sz="1600" dirty="0"/>
              </a:p>
            </p:txBody>
          </p:sp>
          <p:sp>
            <p:nvSpPr>
              <p:cNvPr id="13" name="Rounded Rectangle 12"/>
              <p:cNvSpPr/>
              <p:nvPr/>
            </p:nvSpPr>
            <p:spPr>
              <a:xfrm>
                <a:off x="189723" y="2967135"/>
                <a:ext cx="1558212" cy="2556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Remediation</a:t>
                </a:r>
                <a:endParaRPr lang="en-US" dirty="0"/>
              </a:p>
            </p:txBody>
          </p:sp>
          <p:sp>
            <p:nvSpPr>
              <p:cNvPr id="14" name="Rounded Rectangle 13"/>
              <p:cNvSpPr/>
              <p:nvPr/>
            </p:nvSpPr>
            <p:spPr>
              <a:xfrm>
                <a:off x="1900335" y="2967135"/>
                <a:ext cx="1558212" cy="2556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Watershed</a:t>
                </a:r>
                <a:endParaRPr lang="en-US" dirty="0"/>
              </a:p>
            </p:txBody>
          </p:sp>
          <p:sp>
            <p:nvSpPr>
              <p:cNvPr id="15" name="Rounded Rectangle 14"/>
              <p:cNvSpPr/>
              <p:nvPr/>
            </p:nvSpPr>
            <p:spPr>
              <a:xfrm>
                <a:off x="10453395" y="2967135"/>
                <a:ext cx="1558212" cy="2556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Municipal</a:t>
                </a:r>
                <a:endParaRPr lang="en-US" dirty="0"/>
              </a:p>
            </p:txBody>
          </p:sp>
          <p:sp>
            <p:nvSpPr>
              <p:cNvPr id="16" name="Rounded Rectangle 15"/>
              <p:cNvSpPr/>
              <p:nvPr/>
            </p:nvSpPr>
            <p:spPr>
              <a:xfrm>
                <a:off x="8742783" y="2967135"/>
                <a:ext cx="1558212" cy="2556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Industrial</a:t>
                </a:r>
                <a:endParaRPr lang="en-US" dirty="0"/>
              </a:p>
            </p:txBody>
          </p:sp>
          <p:cxnSp>
            <p:nvCxnSpPr>
              <p:cNvPr id="4" name="Straight Connector 3"/>
              <p:cNvCxnSpPr/>
              <p:nvPr/>
            </p:nvCxnSpPr>
            <p:spPr>
              <a:xfrm>
                <a:off x="980388" y="2752627"/>
                <a:ext cx="10284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80388" y="2752627"/>
                <a:ext cx="0" cy="21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07063" y="2752627"/>
                <a:ext cx="0" cy="21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94462" y="2752627"/>
                <a:ext cx="0" cy="21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00713" y="2752627"/>
                <a:ext cx="0" cy="21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835246" y="2752627"/>
                <a:ext cx="0" cy="21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503790" y="2752627"/>
                <a:ext cx="0" cy="21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265031" y="2752627"/>
                <a:ext cx="0" cy="21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100713" y="2538119"/>
                <a:ext cx="0" cy="214508"/>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86" y="4119513"/>
                <a:ext cx="1212354" cy="12123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9182" y="4121307"/>
                <a:ext cx="1210560" cy="12105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6532" y="4119513"/>
                <a:ext cx="1212354" cy="121235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9520" y="4119513"/>
                <a:ext cx="1108540" cy="1108540"/>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0761" y="4119513"/>
                <a:ext cx="1108540" cy="1108540"/>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985" y="4125064"/>
                <a:ext cx="1206805" cy="1206803"/>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7521" y="4119513"/>
                <a:ext cx="1108540" cy="1108540"/>
              </a:xfrm>
              <a:prstGeom prst="rect">
                <a:avLst/>
              </a:prstGeom>
            </p:spPr>
          </p:pic>
        </p:grpSp>
      </p:grpSp>
      <p:grpSp>
        <p:nvGrpSpPr>
          <p:cNvPr id="37" name="Group 36"/>
          <p:cNvGrpSpPr/>
          <p:nvPr/>
        </p:nvGrpSpPr>
        <p:grpSpPr>
          <a:xfrm>
            <a:off x="567652" y="2953995"/>
            <a:ext cx="11056694" cy="2484111"/>
            <a:chOff x="3605892" y="7419345"/>
            <a:chExt cx="11056694" cy="2484111"/>
          </a:xfrm>
        </p:grpSpPr>
        <p:sp>
          <p:nvSpPr>
            <p:cNvPr id="27" name="Rounded Rectangle 26"/>
            <p:cNvSpPr/>
            <p:nvPr/>
          </p:nvSpPr>
          <p:spPr>
            <a:xfrm>
              <a:off x="3605892" y="7419345"/>
              <a:ext cx="2494821" cy="2479398"/>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chemeClr val="bg1"/>
                  </a:solidFill>
                </a:rPr>
                <a:t>Air</a:t>
              </a:r>
              <a:endParaRPr lang="en-US" sz="2400" b="1" dirty="0">
                <a:solidFill>
                  <a:schemeClr val="bg1"/>
                </a:solidFill>
              </a:endParaRPr>
            </a:p>
          </p:txBody>
        </p:sp>
        <p:sp>
          <p:nvSpPr>
            <p:cNvPr id="30" name="Rounded Rectangle 29"/>
            <p:cNvSpPr/>
            <p:nvPr/>
          </p:nvSpPr>
          <p:spPr>
            <a:xfrm>
              <a:off x="6445223" y="7419345"/>
              <a:ext cx="2494821" cy="2479398"/>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solidFill>
                    <a:schemeClr val="bg1"/>
                  </a:solidFill>
                </a:rPr>
                <a:t>Water</a:t>
              </a:r>
            </a:p>
          </p:txBody>
        </p:sp>
        <p:sp>
          <p:nvSpPr>
            <p:cNvPr id="31" name="Rounded Rectangle 30"/>
            <p:cNvSpPr/>
            <p:nvPr/>
          </p:nvSpPr>
          <p:spPr>
            <a:xfrm>
              <a:off x="9283739" y="7424058"/>
              <a:ext cx="2494821" cy="2479398"/>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solidFill>
                    <a:schemeClr val="bg1"/>
                  </a:solidFill>
                </a:rPr>
                <a:t>Land</a:t>
              </a:r>
            </a:p>
          </p:txBody>
        </p:sp>
        <p:sp>
          <p:nvSpPr>
            <p:cNvPr id="32" name="Rounded Rectangle 31"/>
            <p:cNvSpPr/>
            <p:nvPr/>
          </p:nvSpPr>
          <p:spPr>
            <a:xfrm>
              <a:off x="12167765" y="7419345"/>
              <a:ext cx="2494821" cy="2479398"/>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a:solidFill>
                    <a:schemeClr val="bg1"/>
                  </a:solidFill>
                </a:rPr>
                <a:t>Operations</a:t>
              </a: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04202" y="8198922"/>
              <a:ext cx="1458714" cy="1458714"/>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81234" y="8189271"/>
              <a:ext cx="1467594" cy="1467594"/>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755" y="8189271"/>
              <a:ext cx="1458714" cy="1458714"/>
            </a:xfrm>
            <a:prstGeom prst="rect">
              <a:avLst/>
            </a:prstGeom>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660842" y="8198922"/>
              <a:ext cx="1467594" cy="1467594"/>
            </a:xfrm>
            <a:prstGeom prst="rect">
              <a:avLst/>
            </a:prstGeom>
          </p:spPr>
        </p:pic>
      </p:grpSp>
      <p:grpSp>
        <p:nvGrpSpPr>
          <p:cNvPr id="48" name="Group 47"/>
          <p:cNvGrpSpPr/>
          <p:nvPr/>
        </p:nvGrpSpPr>
        <p:grpSpPr>
          <a:xfrm>
            <a:off x="183827" y="3272803"/>
            <a:ext cx="11824343" cy="1478914"/>
            <a:chOff x="187264" y="5616938"/>
            <a:chExt cx="11824343" cy="1478914"/>
          </a:xfrm>
        </p:grpSpPr>
        <p:sp>
          <p:nvSpPr>
            <p:cNvPr id="40" name="Rounded Rectangle 39"/>
            <p:cNvSpPr/>
            <p:nvPr/>
          </p:nvSpPr>
          <p:spPr>
            <a:xfrm>
              <a:off x="187264" y="5616938"/>
              <a:ext cx="1538900" cy="140998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Continuous Improvement Management Team</a:t>
              </a:r>
              <a:endParaRPr lang="en-US" sz="1600" dirty="0"/>
            </a:p>
          </p:txBody>
        </p:sp>
        <p:sp>
          <p:nvSpPr>
            <p:cNvPr id="41" name="Rounded Rectangle 40"/>
            <p:cNvSpPr/>
            <p:nvPr/>
          </p:nvSpPr>
          <p:spPr>
            <a:xfrm>
              <a:off x="1915842" y="5630048"/>
              <a:ext cx="1538900" cy="140998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Emergency Preparedness Management Team</a:t>
              </a:r>
              <a:endParaRPr lang="en-US" sz="1600" dirty="0"/>
            </a:p>
          </p:txBody>
        </p:sp>
        <p:sp>
          <p:nvSpPr>
            <p:cNvPr id="42" name="Rounded Rectangle 41"/>
            <p:cNvSpPr/>
            <p:nvPr/>
          </p:nvSpPr>
          <p:spPr>
            <a:xfrm>
              <a:off x="3608488" y="5640474"/>
              <a:ext cx="1538900" cy="140998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Environmental Results Management Team</a:t>
              </a:r>
              <a:endParaRPr lang="en-US" sz="1600" dirty="0"/>
            </a:p>
          </p:txBody>
        </p:sp>
        <p:sp>
          <p:nvSpPr>
            <p:cNvPr id="43" name="Rounded Rectangle 42"/>
            <p:cNvSpPr/>
            <p:nvPr/>
          </p:nvSpPr>
          <p:spPr>
            <a:xfrm>
              <a:off x="5319100" y="5662327"/>
              <a:ext cx="1538900" cy="140998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External Engagement Management Team</a:t>
              </a:r>
              <a:endParaRPr lang="en-US" sz="1600" dirty="0"/>
            </a:p>
          </p:txBody>
        </p:sp>
        <p:sp>
          <p:nvSpPr>
            <p:cNvPr id="44" name="Rounded Rectangle 43"/>
            <p:cNvSpPr/>
            <p:nvPr/>
          </p:nvSpPr>
          <p:spPr>
            <a:xfrm>
              <a:off x="7047678" y="5675437"/>
              <a:ext cx="1538900" cy="140998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Fiscal Systems Management Team</a:t>
              </a:r>
              <a:endParaRPr lang="en-US" sz="1600" dirty="0"/>
            </a:p>
          </p:txBody>
        </p:sp>
        <p:sp>
          <p:nvSpPr>
            <p:cNvPr id="45" name="Rounded Rectangle 44"/>
            <p:cNvSpPr/>
            <p:nvPr/>
          </p:nvSpPr>
          <p:spPr>
            <a:xfrm>
              <a:off x="8740324" y="5685863"/>
              <a:ext cx="1538900" cy="140998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Human Resources Management Team</a:t>
              </a:r>
              <a:endParaRPr lang="en-US" sz="1600" dirty="0"/>
            </a:p>
          </p:txBody>
        </p:sp>
        <p:sp>
          <p:nvSpPr>
            <p:cNvPr id="46" name="Rounded Rectangle 45"/>
            <p:cNvSpPr/>
            <p:nvPr/>
          </p:nvSpPr>
          <p:spPr>
            <a:xfrm>
              <a:off x="10472707" y="5675436"/>
              <a:ext cx="1538900" cy="140998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Information Systems Management Team</a:t>
              </a:r>
              <a:endParaRPr lang="en-US" sz="1600" dirty="0"/>
            </a:p>
          </p:txBody>
        </p:sp>
      </p:grpSp>
      <p:grpSp>
        <p:nvGrpSpPr>
          <p:cNvPr id="53" name="Group 52"/>
          <p:cNvGrpSpPr/>
          <p:nvPr/>
        </p:nvGrpSpPr>
        <p:grpSpPr>
          <a:xfrm>
            <a:off x="696574" y="3627333"/>
            <a:ext cx="10535927" cy="704995"/>
            <a:chOff x="215829" y="6615593"/>
            <a:chExt cx="10535927" cy="704995"/>
          </a:xfrm>
        </p:grpSpPr>
        <p:sp>
          <p:nvSpPr>
            <p:cNvPr id="50" name="Rounded Rectangle 49"/>
            <p:cNvSpPr/>
            <p:nvPr/>
          </p:nvSpPr>
          <p:spPr>
            <a:xfrm>
              <a:off x="215829" y="6615593"/>
              <a:ext cx="3389221" cy="70499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solidFill>
                    <a:schemeClr val="tx1"/>
                  </a:solidFill>
                </a:rPr>
                <a:t>Enforcement Lateral Team</a:t>
              </a:r>
              <a:endParaRPr lang="en-US" sz="2000" b="1" dirty="0">
                <a:solidFill>
                  <a:schemeClr val="tx1"/>
                </a:solidFill>
              </a:endParaRPr>
            </a:p>
          </p:txBody>
        </p:sp>
        <p:sp>
          <p:nvSpPr>
            <p:cNvPr id="51" name="Rounded Rectangle 50"/>
            <p:cNvSpPr/>
            <p:nvPr/>
          </p:nvSpPr>
          <p:spPr>
            <a:xfrm>
              <a:off x="3789182" y="6615593"/>
              <a:ext cx="3389221" cy="70499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solidFill>
                    <a:schemeClr val="tx1"/>
                  </a:solidFill>
                </a:rPr>
                <a:t>Permit Managers Team</a:t>
              </a:r>
              <a:endParaRPr lang="en-US" sz="2000" b="1" dirty="0">
                <a:solidFill>
                  <a:schemeClr val="tx1"/>
                </a:solidFill>
              </a:endParaRPr>
            </a:p>
          </p:txBody>
        </p:sp>
        <p:sp>
          <p:nvSpPr>
            <p:cNvPr id="52" name="Rounded Rectangle 51"/>
            <p:cNvSpPr/>
            <p:nvPr/>
          </p:nvSpPr>
          <p:spPr>
            <a:xfrm>
              <a:off x="7362535" y="6615593"/>
              <a:ext cx="3389221" cy="70499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smtClean="0">
                  <a:solidFill>
                    <a:schemeClr val="tx1"/>
                  </a:solidFill>
                </a:rPr>
                <a:t>Regulatory Action Team</a:t>
              </a:r>
              <a:endParaRPr lang="en-US" sz="2000" b="1" dirty="0">
                <a:solidFill>
                  <a:schemeClr val="tx1"/>
                </a:solidFill>
              </a:endParaRPr>
            </a:p>
          </p:txBody>
        </p:sp>
      </p:grpSp>
    </p:spTree>
    <p:extLst>
      <p:ext uri="{BB962C8B-B14F-4D97-AF65-F5344CB8AC3E}">
        <p14:creationId xmlns:p14="http://schemas.microsoft.com/office/powerpoint/2010/main" val="353832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7"/>
                                        </p:tgtEl>
                                      </p:cBhvr>
                                    </p:animEffect>
                                    <p:set>
                                      <p:cBhvr>
                                        <p:cTn id="16" dur="1" fill="hold">
                                          <p:stCondLst>
                                            <p:cond delay="499"/>
                                          </p:stCondLst>
                                        </p:cTn>
                                        <p:tgtEl>
                                          <p:spTgt spid="3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8"/>
                                        </p:tgtEl>
                                      </p:cBhvr>
                                    </p:animEffect>
                                    <p:set>
                                      <p:cBhvr>
                                        <p:cTn id="25" dur="1" fill="hold">
                                          <p:stCondLst>
                                            <p:cond delay="499"/>
                                          </p:stCondLst>
                                        </p:cTn>
                                        <p:tgtEl>
                                          <p:spTgt spid="48"/>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 and Tandems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26</a:t>
            </a:fld>
            <a:endParaRPr lang="en-US" dirty="0"/>
          </a:p>
        </p:txBody>
      </p:sp>
      <p:graphicFrame>
        <p:nvGraphicFramePr>
          <p:cNvPr id="7" name="Diagram 6"/>
          <p:cNvGraphicFramePr/>
          <p:nvPr>
            <p:extLst>
              <p:ext uri="{D42A27DB-BD31-4B8C-83A1-F6EECF244321}">
                <p14:modId xmlns:p14="http://schemas.microsoft.com/office/powerpoint/2010/main" val="2836317530"/>
              </p:ext>
            </p:extLst>
          </p:nvPr>
        </p:nvGraphicFramePr>
        <p:xfrm>
          <a:off x="1012702" y="1632953"/>
          <a:ext cx="4673599" cy="2167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400758564"/>
              </p:ext>
            </p:extLst>
          </p:nvPr>
        </p:nvGraphicFramePr>
        <p:xfrm>
          <a:off x="6680201" y="4480857"/>
          <a:ext cx="4673599" cy="2167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5" name="Group 14"/>
          <p:cNvGrpSpPr/>
          <p:nvPr/>
        </p:nvGrpSpPr>
        <p:grpSpPr>
          <a:xfrm>
            <a:off x="793369" y="4991308"/>
            <a:ext cx="5157097" cy="1147013"/>
            <a:chOff x="793369" y="4991308"/>
            <a:chExt cx="5157097" cy="1147013"/>
          </a:xfrm>
        </p:grpSpPr>
        <p:sp>
          <p:nvSpPr>
            <p:cNvPr id="11" name="Rounded Rectangle 10"/>
            <p:cNvSpPr/>
            <p:nvPr/>
          </p:nvSpPr>
          <p:spPr>
            <a:xfrm>
              <a:off x="793369" y="4991310"/>
              <a:ext cx="2165685" cy="1147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Risk</a:t>
              </a:r>
              <a:endParaRPr lang="en-US" sz="3200" dirty="0">
                <a:solidFill>
                  <a:schemeClr val="bg1"/>
                </a:solidFill>
              </a:endParaRPr>
            </a:p>
          </p:txBody>
        </p:sp>
        <p:sp>
          <p:nvSpPr>
            <p:cNvPr id="13" name="Rounded Rectangle 12"/>
            <p:cNvSpPr/>
            <p:nvPr/>
          </p:nvSpPr>
          <p:spPr>
            <a:xfrm>
              <a:off x="3784781" y="4991308"/>
              <a:ext cx="2165685" cy="1147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Uncertainty</a:t>
              </a:r>
              <a:endParaRPr lang="en-US" sz="2800" dirty="0">
                <a:solidFill>
                  <a:schemeClr val="bg1"/>
                </a:solidFill>
              </a:endParaRPr>
            </a:p>
          </p:txBody>
        </p:sp>
        <p:sp>
          <p:nvSpPr>
            <p:cNvPr id="14" name="Plus 13"/>
            <p:cNvSpPr/>
            <p:nvPr/>
          </p:nvSpPr>
          <p:spPr>
            <a:xfrm>
              <a:off x="2959054" y="5139699"/>
              <a:ext cx="780896" cy="85023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438451" y="2143402"/>
            <a:ext cx="5157097" cy="1147013"/>
            <a:chOff x="793369" y="4991308"/>
            <a:chExt cx="5157097" cy="1147013"/>
          </a:xfrm>
        </p:grpSpPr>
        <p:sp>
          <p:nvSpPr>
            <p:cNvPr id="17" name="Rounded Rectangle 16"/>
            <p:cNvSpPr/>
            <p:nvPr/>
          </p:nvSpPr>
          <p:spPr>
            <a:xfrm>
              <a:off x="793369" y="4991310"/>
              <a:ext cx="2165685" cy="1147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Environment</a:t>
              </a:r>
              <a:endParaRPr lang="en-US" sz="2800" dirty="0">
                <a:solidFill>
                  <a:schemeClr val="bg1"/>
                </a:solidFill>
              </a:endParaRPr>
            </a:p>
          </p:txBody>
        </p:sp>
        <p:sp>
          <p:nvSpPr>
            <p:cNvPr id="18" name="Rounded Rectangle 17"/>
            <p:cNvSpPr/>
            <p:nvPr/>
          </p:nvSpPr>
          <p:spPr>
            <a:xfrm>
              <a:off x="3784781" y="4991308"/>
              <a:ext cx="2165685" cy="1147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Economy</a:t>
              </a:r>
              <a:endParaRPr lang="en-US" sz="2800" dirty="0">
                <a:solidFill>
                  <a:schemeClr val="bg1"/>
                </a:solidFill>
              </a:endParaRPr>
            </a:p>
          </p:txBody>
        </p:sp>
        <p:sp>
          <p:nvSpPr>
            <p:cNvPr id="19" name="Plus 18"/>
            <p:cNvSpPr/>
            <p:nvPr/>
          </p:nvSpPr>
          <p:spPr>
            <a:xfrm>
              <a:off x="2959054" y="5139699"/>
              <a:ext cx="780896" cy="85023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7923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Tradeoffs</a:t>
            </a:r>
            <a:endParaRPr lang="en-US" dirty="0"/>
          </a:p>
        </p:txBody>
      </p:sp>
      <p:sp>
        <p:nvSpPr>
          <p:cNvPr id="3" name="Content Placeholder 2"/>
          <p:cNvSpPr>
            <a:spLocks noGrp="1"/>
          </p:cNvSpPr>
          <p:nvPr>
            <p:ph idx="1"/>
          </p:nvPr>
        </p:nvSpPr>
        <p:spPr>
          <a:xfrm>
            <a:off x="838200" y="1825625"/>
            <a:ext cx="5488172" cy="4319994"/>
          </a:xfrm>
        </p:spPr>
        <p:txBody>
          <a:bodyPr/>
          <a:lstStyle/>
          <a:p>
            <a:r>
              <a:rPr lang="en-US" dirty="0"/>
              <a:t>Environmental and Human Health Science is constantly </a:t>
            </a:r>
            <a:r>
              <a:rPr lang="en-US" dirty="0" smtClean="0"/>
              <a:t>evolving</a:t>
            </a:r>
          </a:p>
          <a:p>
            <a:r>
              <a:rPr lang="en-US" dirty="0" smtClean="0"/>
              <a:t>Detection technology has accelerated much faster than cleanup technology</a:t>
            </a:r>
            <a:endParaRPr lang="en-US" dirty="0"/>
          </a:p>
          <a:p>
            <a:r>
              <a:rPr lang="en-US" dirty="0" smtClean="0"/>
              <a:t>What we can measure versus what we can manage</a:t>
            </a:r>
          </a:p>
        </p:txBody>
      </p:sp>
      <p:sp>
        <p:nvSpPr>
          <p:cNvPr id="6" name="Slide Number Placeholder 5"/>
          <p:cNvSpPr>
            <a:spLocks noGrp="1"/>
          </p:cNvSpPr>
          <p:nvPr>
            <p:ph type="sldNum" sz="quarter" idx="12"/>
          </p:nvPr>
        </p:nvSpPr>
        <p:spPr/>
        <p:txBody>
          <a:bodyPr/>
          <a:lstStyle/>
          <a:p>
            <a:fld id="{48F63A3B-78C7-47BE-AE5E-E10140E04643}" type="slidenum">
              <a:rPr lang="en-US" smtClean="0"/>
              <a:t>27</a:t>
            </a:fld>
            <a:endParaRPr lang="en-US" dirty="0"/>
          </a:p>
        </p:txBody>
      </p:sp>
      <p:pic>
        <p:nvPicPr>
          <p:cNvPr id="4" name="Picture 3"/>
          <p:cNvPicPr>
            <a:picLocks noChangeAspect="1"/>
          </p:cNvPicPr>
          <p:nvPr/>
        </p:nvPicPr>
        <p:blipFill>
          <a:blip r:embed="rId3"/>
          <a:stretch>
            <a:fillRect/>
          </a:stretch>
        </p:blipFill>
        <p:spPr>
          <a:xfrm>
            <a:off x="6326372" y="1403497"/>
            <a:ext cx="3774504" cy="2129390"/>
          </a:xfrm>
          <a:prstGeom prst="rect">
            <a:avLst/>
          </a:prstGeom>
          <a:ln>
            <a:solidFill>
              <a:schemeClr val="accent1"/>
            </a:solidFill>
          </a:ln>
        </p:spPr>
      </p:pic>
      <p:pic>
        <p:nvPicPr>
          <p:cNvPr id="5" name="Picture 4"/>
          <p:cNvPicPr>
            <a:picLocks noChangeAspect="1"/>
          </p:cNvPicPr>
          <p:nvPr/>
        </p:nvPicPr>
        <p:blipFill rotWithShape="1">
          <a:blip r:embed="rId4"/>
          <a:srcRect r="8789"/>
          <a:stretch/>
        </p:blipFill>
        <p:spPr>
          <a:xfrm>
            <a:off x="6954897" y="2599880"/>
            <a:ext cx="4964201" cy="1866014"/>
          </a:xfrm>
          <a:prstGeom prst="rect">
            <a:avLst/>
          </a:prstGeom>
          <a:ln>
            <a:solidFill>
              <a:schemeClr val="accent1"/>
            </a:solidFill>
          </a:ln>
        </p:spPr>
      </p:pic>
      <p:pic>
        <p:nvPicPr>
          <p:cNvPr id="7" name="Picture 6"/>
          <p:cNvPicPr>
            <a:picLocks noChangeAspect="1"/>
          </p:cNvPicPr>
          <p:nvPr/>
        </p:nvPicPr>
        <p:blipFill>
          <a:blip r:embed="rId5"/>
          <a:stretch>
            <a:fillRect/>
          </a:stretch>
        </p:blipFill>
        <p:spPr>
          <a:xfrm>
            <a:off x="6326372" y="3955015"/>
            <a:ext cx="4560590" cy="1935790"/>
          </a:xfrm>
          <a:prstGeom prst="rect">
            <a:avLst/>
          </a:prstGeom>
          <a:ln>
            <a:solidFill>
              <a:schemeClr val="accent1"/>
            </a:solidFill>
          </a:ln>
        </p:spPr>
      </p:pic>
    </p:spTree>
    <p:extLst>
      <p:ext uri="{BB962C8B-B14F-4D97-AF65-F5344CB8AC3E}">
        <p14:creationId xmlns:p14="http://schemas.microsoft.com/office/powerpoint/2010/main" val="2496246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12733"/>
            <a:ext cx="10515600" cy="1472163"/>
          </a:xfrm>
        </p:spPr>
        <p:txBody>
          <a:bodyPr/>
          <a:lstStyle/>
          <a:p>
            <a:r>
              <a:rPr lang="en-US" dirty="0" smtClean="0"/>
              <a:t>Thank you!</a:t>
            </a:r>
            <a:endParaRPr lang="en-US" dirty="0"/>
          </a:p>
        </p:txBody>
      </p:sp>
      <p:sp>
        <p:nvSpPr>
          <p:cNvPr id="8" name="Text Placeholder 7"/>
          <p:cNvSpPr>
            <a:spLocks noGrp="1"/>
          </p:cNvSpPr>
          <p:nvPr>
            <p:ph type="body" sz="quarter" idx="13"/>
          </p:nvPr>
        </p:nvSpPr>
        <p:spPr>
          <a:xfrm>
            <a:off x="838200" y="3684897"/>
            <a:ext cx="10515600" cy="2517600"/>
          </a:xfrm>
        </p:spPr>
        <p:txBody>
          <a:bodyPr/>
          <a:lstStyle/>
          <a:p>
            <a:r>
              <a:rPr lang="en-US" sz="2700" b="1" dirty="0" smtClean="0"/>
              <a:t>Greta Gauthier</a:t>
            </a:r>
          </a:p>
          <a:p>
            <a:r>
              <a:rPr lang="en-US" sz="2200" i="1" dirty="0" smtClean="0"/>
              <a:t>Greta.Gauthier@state.mn.us</a:t>
            </a:r>
          </a:p>
          <a:p>
            <a:endParaRPr lang="en-US" sz="2200" dirty="0"/>
          </a:p>
        </p:txBody>
      </p:sp>
      <p:pic>
        <p:nvPicPr>
          <p:cNvPr id="9" name="Picture 8" descr="MPCA Logo RGB (Revers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7999" y="5749106"/>
            <a:ext cx="3771743" cy="649678"/>
          </a:xfrm>
          <a:prstGeom prst="rect">
            <a:avLst/>
          </a:prstGeom>
        </p:spPr>
      </p:pic>
    </p:spTree>
    <p:extLst>
      <p:ext uri="{BB962C8B-B14F-4D97-AF65-F5344CB8AC3E}">
        <p14:creationId xmlns:p14="http://schemas.microsoft.com/office/powerpoint/2010/main" val="3373072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products and services</a:t>
            </a:r>
            <a:endParaRPr lang="en-US" dirty="0"/>
          </a:p>
        </p:txBody>
      </p:sp>
      <p:pic>
        <p:nvPicPr>
          <p:cNvPr id="7" name="Picture Placeholder 6" descr="Lake at sunset"/>
          <p:cNvPicPr>
            <a:picLocks noChangeAspect="1"/>
          </p:cNvPicPr>
          <p:nvPr/>
        </p:nvPicPr>
        <p:blipFill rotWithShape="1">
          <a:blip r:embed="rId3" cstate="screen">
            <a:extLst>
              <a:ext uri="{28A0092B-C50C-407E-A947-70E740481C1C}">
                <a14:useLocalDpi xmlns:a14="http://schemas.microsoft.com/office/drawing/2010/main"/>
              </a:ext>
            </a:extLst>
          </a:blip>
          <a:srcRect t="1801"/>
          <a:stretch/>
        </p:blipFill>
        <p:spPr>
          <a:xfrm flipH="1">
            <a:off x="0" y="1320800"/>
            <a:ext cx="12192000" cy="5537200"/>
          </a:xfrm>
          <a:prstGeom prst="rect">
            <a:avLst/>
          </a:prstGeom>
        </p:spPr>
      </p:pic>
      <p:sp>
        <p:nvSpPr>
          <p:cNvPr id="5" name="TextBox 4"/>
          <p:cNvSpPr txBox="1"/>
          <p:nvPr/>
        </p:nvSpPr>
        <p:spPr>
          <a:xfrm>
            <a:off x="6108700" y="1643742"/>
            <a:ext cx="5930900" cy="3108543"/>
          </a:xfrm>
          <a:prstGeom prst="rect">
            <a:avLst/>
          </a:prstGeom>
          <a:solidFill>
            <a:srgbClr val="003865">
              <a:alpha val="60000"/>
            </a:srgbClr>
          </a:solidFill>
        </p:spPr>
        <p:txBody>
          <a:bodyPr wrap="square" rtlCol="0">
            <a:spAutoFit/>
          </a:bodyPr>
          <a:lstStyle/>
          <a:p>
            <a:pPr marL="285750" indent="-285750">
              <a:buFont typeface="Arial" panose="020B0604020202020204" pitchFamily="34" charset="0"/>
              <a:buChar char="•"/>
            </a:pPr>
            <a:r>
              <a:rPr lang="en-US" sz="2800" dirty="0">
                <a:solidFill>
                  <a:schemeClr val="bg1"/>
                </a:solidFill>
              </a:rPr>
              <a:t>Monitor air, land, and water for </a:t>
            </a:r>
            <a:r>
              <a:rPr lang="en-US" sz="2800" dirty="0" smtClean="0">
                <a:solidFill>
                  <a:schemeClr val="bg1"/>
                </a:solidFill>
              </a:rPr>
              <a:t>contaminants</a:t>
            </a: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Issue permits and enforce </a:t>
            </a:r>
            <a:r>
              <a:rPr lang="en-US" sz="2800" dirty="0" smtClean="0">
                <a:solidFill>
                  <a:schemeClr val="bg1"/>
                </a:solidFill>
              </a:rPr>
              <a:t>regulations</a:t>
            </a: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Educate to prevent </a:t>
            </a:r>
            <a:r>
              <a:rPr lang="en-US" sz="2800" dirty="0" smtClean="0">
                <a:solidFill>
                  <a:schemeClr val="bg1"/>
                </a:solidFill>
              </a:rPr>
              <a:t>pollution</a:t>
            </a: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Find and clean up contamination </a:t>
            </a:r>
          </a:p>
          <a:p>
            <a:pPr marL="285750" indent="-285750">
              <a:buFont typeface="Arial" panose="020B0604020202020204" pitchFamily="34" charset="0"/>
              <a:buChar char="•"/>
            </a:pPr>
            <a:r>
              <a:rPr lang="en-US" sz="2800" dirty="0">
                <a:solidFill>
                  <a:schemeClr val="bg1"/>
                </a:solidFill>
              </a:rPr>
              <a:t>Respond to emergencies and </a:t>
            </a:r>
            <a:r>
              <a:rPr lang="en-US" sz="2800" dirty="0" smtClean="0">
                <a:solidFill>
                  <a:schemeClr val="bg1"/>
                </a:solidFill>
              </a:rPr>
              <a:t>spills</a:t>
            </a: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Set environmental rules and policies</a:t>
            </a:r>
          </a:p>
        </p:txBody>
      </p:sp>
    </p:spTree>
    <p:extLst>
      <p:ext uri="{BB962C8B-B14F-4D97-AF65-F5344CB8AC3E}">
        <p14:creationId xmlns:p14="http://schemas.microsoft.com/office/powerpoint/2010/main" val="2039940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Statutory authority </a:t>
            </a:r>
            <a:endParaRPr lang="en-US" sz="4000" dirty="0"/>
          </a:p>
        </p:txBody>
      </p:sp>
      <p:sp>
        <p:nvSpPr>
          <p:cNvPr id="4" name="Slide Number Placeholder 3"/>
          <p:cNvSpPr>
            <a:spLocks noGrp="1"/>
          </p:cNvSpPr>
          <p:nvPr>
            <p:ph type="sldNum" sz="quarter" idx="12"/>
          </p:nvPr>
        </p:nvSpPr>
        <p:spPr/>
        <p:txBody>
          <a:bodyPr/>
          <a:lstStyle/>
          <a:p>
            <a:fld id="{027BFFB2-5BA2-4AC9-963A-5046B9CCD5E5}" type="slidenum">
              <a:rPr lang="en-US" smtClean="0"/>
              <a:pPr/>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98811862"/>
              </p:ext>
            </p:extLst>
          </p:nvPr>
        </p:nvGraphicFramePr>
        <p:xfrm>
          <a:off x="1007166" y="1752600"/>
          <a:ext cx="6536636" cy="4333260"/>
        </p:xfrm>
        <a:graphic>
          <a:graphicData uri="http://schemas.openxmlformats.org/drawingml/2006/table">
            <a:tbl>
              <a:tblPr>
                <a:tableStyleId>{5C22544A-7EE6-4342-B048-85BDC9FD1C3A}</a:tableStyleId>
              </a:tblPr>
              <a:tblGrid>
                <a:gridCol w="1969944">
                  <a:extLst>
                    <a:ext uri="{9D8B030D-6E8A-4147-A177-3AD203B41FA5}">
                      <a16:colId xmlns:a16="http://schemas.microsoft.com/office/drawing/2014/main" val="3854401289"/>
                    </a:ext>
                  </a:extLst>
                </a:gridCol>
                <a:gridCol w="4566692">
                  <a:extLst>
                    <a:ext uri="{9D8B030D-6E8A-4147-A177-3AD203B41FA5}">
                      <a16:colId xmlns:a16="http://schemas.microsoft.com/office/drawing/2014/main" val="720524924"/>
                    </a:ext>
                  </a:extLst>
                </a:gridCol>
              </a:tblGrid>
              <a:tr h="980460">
                <a:tc>
                  <a:txBody>
                    <a:bodyPr/>
                    <a:lstStyle/>
                    <a:p>
                      <a:pPr marL="0" marR="0">
                        <a:lnSpc>
                          <a:spcPct val="100000"/>
                        </a:lnSpc>
                        <a:spcBef>
                          <a:spcPts val="0"/>
                        </a:spcBef>
                        <a:spcAft>
                          <a:spcPts val="0"/>
                        </a:spcAft>
                      </a:pPr>
                      <a:r>
                        <a:rPr lang="en-US" sz="2000" dirty="0">
                          <a:solidFill>
                            <a:schemeClr val="tx1"/>
                          </a:solidFill>
                          <a:effectLst/>
                          <a:latin typeface="+mn-lt"/>
                        </a:rPr>
                        <a:t>State Laws </a:t>
                      </a:r>
                      <a:endParaRPr lang="en-US" sz="20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2000" b="1" dirty="0">
                          <a:solidFill>
                            <a:schemeClr val="tx1"/>
                          </a:solidFill>
                          <a:effectLst/>
                          <a:latin typeface="+mn-lt"/>
                        </a:rPr>
                        <a:t>229 state laws </a:t>
                      </a:r>
                      <a:r>
                        <a:rPr lang="en-US" sz="2000" dirty="0">
                          <a:solidFill>
                            <a:schemeClr val="tx1"/>
                          </a:solidFill>
                          <a:effectLst/>
                          <a:latin typeface="+mn-lt"/>
                        </a:rPr>
                        <a:t>(not including appropriations) apply to the MPCA and direct program operations. </a:t>
                      </a:r>
                      <a:endParaRPr lang="en-US" sz="20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014868"/>
                  </a:ext>
                </a:extLst>
              </a:tr>
              <a:tr h="3026301">
                <a:tc>
                  <a:txBody>
                    <a:bodyPr/>
                    <a:lstStyle/>
                    <a:p>
                      <a:pPr marL="0" marR="0">
                        <a:lnSpc>
                          <a:spcPct val="100000"/>
                        </a:lnSpc>
                        <a:spcBef>
                          <a:spcPts val="0"/>
                        </a:spcBef>
                        <a:spcAft>
                          <a:spcPts val="0"/>
                        </a:spcAft>
                      </a:pPr>
                      <a:r>
                        <a:rPr lang="en-US" sz="2000" i="0" dirty="0" smtClean="0">
                          <a:solidFill>
                            <a:schemeClr val="tx1"/>
                          </a:solidFill>
                          <a:effectLst/>
                          <a:latin typeface="+mn-lt"/>
                        </a:rPr>
                        <a:t>EPA delegations </a:t>
                      </a:r>
                      <a:endParaRPr lang="en-US" sz="2000" i="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6032" marR="0" indent="-256032">
                        <a:lnSpc>
                          <a:spcPct val="100000"/>
                        </a:lnSpc>
                        <a:spcBef>
                          <a:spcPts val="0"/>
                        </a:spcBef>
                        <a:spcAft>
                          <a:spcPts val="0"/>
                        </a:spcAft>
                        <a:buFont typeface="Wingdings" charset="2"/>
                        <a:buChar char="§"/>
                      </a:pPr>
                      <a:r>
                        <a:rPr lang="en-US" sz="2000" b="0" i="0" dirty="0" smtClean="0">
                          <a:solidFill>
                            <a:schemeClr val="tx1"/>
                          </a:solidFill>
                          <a:effectLst/>
                          <a:latin typeface="+mn-lt"/>
                        </a:rPr>
                        <a:t>Air programs: Outdoor air monitoring, permitting, air toxics, compliance &amp; enforcement, regional haze, rules, etc. </a:t>
                      </a:r>
                    </a:p>
                    <a:p>
                      <a:pPr marL="256032" marR="0" indent="-256032">
                        <a:lnSpc>
                          <a:spcPct val="100000"/>
                        </a:lnSpc>
                        <a:spcBef>
                          <a:spcPts val="0"/>
                        </a:spcBef>
                        <a:spcAft>
                          <a:spcPts val="0"/>
                        </a:spcAft>
                        <a:buFont typeface="Wingdings" charset="2"/>
                        <a:buChar char="§"/>
                      </a:pPr>
                      <a:r>
                        <a:rPr lang="en-US" sz="2000" b="0" i="0" dirty="0" smtClean="0">
                          <a:solidFill>
                            <a:schemeClr val="tx1"/>
                          </a:solidFill>
                          <a:effectLst/>
                          <a:latin typeface="+mn-lt"/>
                        </a:rPr>
                        <a:t>Water </a:t>
                      </a:r>
                      <a:r>
                        <a:rPr lang="en-US" sz="2000" b="0" i="0" dirty="0">
                          <a:solidFill>
                            <a:schemeClr val="tx1"/>
                          </a:solidFill>
                          <a:effectLst/>
                          <a:latin typeface="+mn-lt"/>
                        </a:rPr>
                        <a:t>p</a:t>
                      </a:r>
                      <a:r>
                        <a:rPr lang="en-US" sz="2000" b="0" i="0" dirty="0" smtClean="0">
                          <a:solidFill>
                            <a:schemeClr val="tx1"/>
                          </a:solidFill>
                          <a:effectLst/>
                          <a:latin typeface="+mn-lt"/>
                        </a:rPr>
                        <a:t>rograms</a:t>
                      </a:r>
                      <a:r>
                        <a:rPr lang="en-US" sz="2000" b="0" i="0" dirty="0">
                          <a:solidFill>
                            <a:schemeClr val="tx1"/>
                          </a:solidFill>
                          <a:effectLst/>
                          <a:latin typeface="+mn-lt"/>
                        </a:rPr>
                        <a:t>: Monitoring, </a:t>
                      </a:r>
                      <a:r>
                        <a:rPr lang="en-US" sz="2000" b="0" i="0" dirty="0" smtClean="0">
                          <a:solidFill>
                            <a:schemeClr val="tx1"/>
                          </a:solidFill>
                          <a:effectLst/>
                          <a:latin typeface="+mn-lt"/>
                        </a:rPr>
                        <a:t>permitting, </a:t>
                      </a:r>
                      <a:r>
                        <a:rPr lang="en-US" sz="2000" b="0" i="0" dirty="0">
                          <a:solidFill>
                            <a:schemeClr val="tx1"/>
                          </a:solidFill>
                          <a:effectLst/>
                          <a:latin typeface="+mn-lt"/>
                        </a:rPr>
                        <a:t>TMDL, C&amp;E, </a:t>
                      </a:r>
                      <a:r>
                        <a:rPr lang="en-US" sz="2000" b="0" i="0" dirty="0" err="1" smtClean="0">
                          <a:solidFill>
                            <a:schemeClr val="tx1"/>
                          </a:solidFill>
                          <a:effectLst/>
                          <a:latin typeface="+mn-lt"/>
                        </a:rPr>
                        <a:t>stormwater</a:t>
                      </a:r>
                      <a:r>
                        <a:rPr lang="en-US" sz="2000" b="0" i="0" dirty="0" smtClean="0">
                          <a:solidFill>
                            <a:schemeClr val="tx1"/>
                          </a:solidFill>
                          <a:effectLst/>
                          <a:latin typeface="+mn-lt"/>
                        </a:rPr>
                        <a:t>,</a:t>
                      </a:r>
                      <a:r>
                        <a:rPr lang="en-US" sz="2000" b="0" i="0" baseline="0" dirty="0" smtClean="0">
                          <a:solidFill>
                            <a:schemeClr val="tx1"/>
                          </a:solidFill>
                          <a:effectLst/>
                          <a:latin typeface="+mn-lt"/>
                        </a:rPr>
                        <a:t> f</a:t>
                      </a:r>
                      <a:r>
                        <a:rPr lang="en-US" sz="2000" b="0" i="0" dirty="0" smtClean="0">
                          <a:solidFill>
                            <a:schemeClr val="tx1"/>
                          </a:solidFill>
                          <a:effectLst/>
                          <a:latin typeface="+mn-lt"/>
                        </a:rPr>
                        <a:t>eedlot</a:t>
                      </a:r>
                      <a:r>
                        <a:rPr lang="en-US" sz="2000" b="0" i="0" dirty="0">
                          <a:solidFill>
                            <a:schemeClr val="tx1"/>
                          </a:solidFill>
                          <a:effectLst/>
                          <a:latin typeface="+mn-lt"/>
                        </a:rPr>
                        <a:t>, etc. </a:t>
                      </a:r>
                    </a:p>
                    <a:p>
                      <a:pPr marL="256032" marR="0" lvl="0" indent="-256032" algn="l" defTabSz="914400" rtl="0" eaLnBrk="1" fontAlgn="auto" latinLnBrk="0" hangingPunct="1">
                        <a:lnSpc>
                          <a:spcPct val="100000"/>
                        </a:lnSpc>
                        <a:spcBef>
                          <a:spcPts val="0"/>
                        </a:spcBef>
                        <a:spcAft>
                          <a:spcPts val="0"/>
                        </a:spcAft>
                        <a:buClrTx/>
                        <a:buSzTx/>
                        <a:buFont typeface="Wingdings" charset="2"/>
                        <a:buChar char="§"/>
                        <a:tabLst/>
                        <a:defRPr/>
                      </a:pPr>
                      <a:r>
                        <a:rPr lang="en-US" sz="2000" b="0" i="0" dirty="0" smtClean="0">
                          <a:solidFill>
                            <a:schemeClr val="tx1"/>
                          </a:solidFill>
                          <a:effectLst/>
                          <a:latin typeface="+mn-lt"/>
                        </a:rPr>
                        <a:t>Land </a:t>
                      </a:r>
                      <a:r>
                        <a:rPr lang="en-US" sz="2000" b="0" i="0" dirty="0">
                          <a:solidFill>
                            <a:schemeClr val="tx1"/>
                          </a:solidFill>
                          <a:effectLst/>
                          <a:latin typeface="+mn-lt"/>
                        </a:rPr>
                        <a:t>p</a:t>
                      </a:r>
                      <a:r>
                        <a:rPr lang="en-US" sz="2000" b="0" i="0" dirty="0" smtClean="0">
                          <a:solidFill>
                            <a:schemeClr val="tx1"/>
                          </a:solidFill>
                          <a:effectLst/>
                          <a:latin typeface="+mn-lt"/>
                        </a:rPr>
                        <a:t>rograms</a:t>
                      </a:r>
                      <a:r>
                        <a:rPr lang="en-US" sz="2000" b="0" i="0" dirty="0">
                          <a:solidFill>
                            <a:schemeClr val="tx1"/>
                          </a:solidFill>
                          <a:effectLst/>
                          <a:latin typeface="+mn-lt"/>
                        </a:rPr>
                        <a:t>: Solid </a:t>
                      </a:r>
                      <a:r>
                        <a:rPr lang="en-US" sz="2000" b="0" i="0" dirty="0" smtClean="0">
                          <a:solidFill>
                            <a:schemeClr val="tx1"/>
                          </a:solidFill>
                          <a:effectLst/>
                          <a:latin typeface="+mn-lt"/>
                        </a:rPr>
                        <a:t>waste</a:t>
                      </a:r>
                      <a:r>
                        <a:rPr lang="en-US" sz="2000" b="0" i="0" dirty="0">
                          <a:solidFill>
                            <a:schemeClr val="tx1"/>
                          </a:solidFill>
                          <a:effectLst/>
                          <a:latin typeface="+mn-lt"/>
                        </a:rPr>
                        <a:t>, </a:t>
                      </a:r>
                      <a:r>
                        <a:rPr lang="en-US" sz="2000" b="0" i="0" dirty="0" smtClean="0">
                          <a:solidFill>
                            <a:schemeClr val="tx1"/>
                          </a:solidFill>
                          <a:effectLst/>
                          <a:latin typeface="+mn-lt"/>
                        </a:rPr>
                        <a:t>hazardous waste monitoring </a:t>
                      </a:r>
                      <a:r>
                        <a:rPr lang="en-US" sz="2000" b="0" i="0" dirty="0">
                          <a:solidFill>
                            <a:schemeClr val="tx1"/>
                          </a:solidFill>
                          <a:effectLst/>
                          <a:latin typeface="+mn-lt"/>
                        </a:rPr>
                        <a:t>&amp; </a:t>
                      </a:r>
                      <a:r>
                        <a:rPr lang="en-US" sz="2000" b="0" i="0" dirty="0" smtClean="0">
                          <a:solidFill>
                            <a:schemeClr val="tx1"/>
                          </a:solidFill>
                          <a:effectLst/>
                          <a:latin typeface="+mn-lt"/>
                        </a:rPr>
                        <a:t>enforcement</a:t>
                      </a:r>
                      <a:r>
                        <a:rPr lang="en-US" sz="2000" b="0" i="0" dirty="0">
                          <a:solidFill>
                            <a:schemeClr val="tx1"/>
                          </a:solidFill>
                          <a:effectLst/>
                          <a:latin typeface="+mn-lt"/>
                        </a:rPr>
                        <a:t>, </a:t>
                      </a:r>
                      <a:r>
                        <a:rPr lang="en-US" sz="2000" b="0" kern="1200" dirty="0" smtClean="0">
                          <a:solidFill>
                            <a:schemeClr val="tx1"/>
                          </a:solidFill>
                          <a:effectLst/>
                          <a:latin typeface="+mn-lt"/>
                          <a:ea typeface="+mn-ea"/>
                          <a:cs typeface="+mn-cs"/>
                        </a:rPr>
                        <a:t>Resource Conservation and Recovery Act</a:t>
                      </a:r>
                      <a:r>
                        <a:rPr lang="en-US" sz="2000" b="0" kern="1200" baseline="0" dirty="0" smtClean="0">
                          <a:solidFill>
                            <a:schemeClr val="tx1"/>
                          </a:solidFill>
                          <a:effectLst/>
                          <a:latin typeface="+mn-lt"/>
                          <a:ea typeface="+mn-ea"/>
                          <a:cs typeface="+mn-cs"/>
                        </a:rPr>
                        <a:t> (</a:t>
                      </a:r>
                      <a:r>
                        <a:rPr lang="en-US" sz="2000" b="0" i="0" dirty="0" smtClean="0">
                          <a:solidFill>
                            <a:schemeClr val="tx1"/>
                          </a:solidFill>
                          <a:effectLst/>
                          <a:latin typeface="+mn-lt"/>
                        </a:rPr>
                        <a:t>RCRA), </a:t>
                      </a:r>
                      <a:r>
                        <a:rPr lang="en-US" sz="2000" b="0" i="0" dirty="0">
                          <a:solidFill>
                            <a:schemeClr val="tx1"/>
                          </a:solidFill>
                          <a:effectLst/>
                          <a:latin typeface="+mn-lt"/>
                        </a:rPr>
                        <a:t>etc. </a:t>
                      </a:r>
                    </a:p>
                    <a:p>
                      <a:pPr marL="0" marR="0">
                        <a:lnSpc>
                          <a:spcPct val="100000"/>
                        </a:lnSpc>
                        <a:spcBef>
                          <a:spcPts val="0"/>
                        </a:spcBef>
                        <a:spcAft>
                          <a:spcPts val="0"/>
                        </a:spcAft>
                      </a:pPr>
                      <a:endParaRPr lang="en-US" sz="2000" i="0" dirty="0" smtClean="0">
                        <a:solidFill>
                          <a:schemeClr val="tx1"/>
                        </a:solidFill>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6926294"/>
                  </a:ext>
                </a:extLst>
              </a:tr>
            </a:tbl>
          </a:graphicData>
        </a:graphic>
      </p:graphicFrame>
      <p:pic>
        <p:nvPicPr>
          <p:cNvPr id="6" name="Picture 5" descr="Governor Rolva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7626" y="1396348"/>
            <a:ext cx="3307012" cy="5364528"/>
          </a:xfrm>
          <a:prstGeom prst="rect">
            <a:avLst/>
          </a:prstGeom>
        </p:spPr>
      </p:pic>
    </p:spTree>
    <p:extLst>
      <p:ext uri="{BB962C8B-B14F-4D97-AF65-F5344CB8AC3E}">
        <p14:creationId xmlns:p14="http://schemas.microsoft.com/office/powerpoint/2010/main" val="1015267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Our partners</a:t>
            </a:r>
          </a:p>
        </p:txBody>
      </p:sp>
      <p:sp>
        <p:nvSpPr>
          <p:cNvPr id="4" name="Slide Number Placeholder 3"/>
          <p:cNvSpPr>
            <a:spLocks noGrp="1"/>
          </p:cNvSpPr>
          <p:nvPr>
            <p:ph type="sldNum" sz="quarter" idx="12"/>
          </p:nvPr>
        </p:nvSpPr>
        <p:spPr/>
        <p:txBody>
          <a:bodyPr/>
          <a:lstStyle/>
          <a:p>
            <a:fld id="{027BFFB2-5BA2-4AC9-963A-5046B9CCD5E5}" type="slidenum">
              <a:rPr lang="en-US" smtClean="0"/>
              <a:pPr/>
              <a:t>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1" y="1752600"/>
            <a:ext cx="3376862" cy="2250690"/>
          </a:xfrm>
          <a:prstGeom prst="rect">
            <a:avLst/>
          </a:prstGeom>
        </p:spPr>
      </p:pic>
      <p:pic>
        <p:nvPicPr>
          <p:cNvPr id="7" name="Picture 6" descr="citizen water monitoring.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1" y="4177921"/>
            <a:ext cx="3376862" cy="2543554"/>
          </a:xfrm>
          <a:prstGeom prst="rect">
            <a:avLst/>
          </a:prstGeom>
        </p:spPr>
      </p:pic>
      <p:sp>
        <p:nvSpPr>
          <p:cNvPr id="8" name="Content Placeholder 2"/>
          <p:cNvSpPr txBox="1">
            <a:spLocks/>
          </p:cNvSpPr>
          <p:nvPr/>
        </p:nvSpPr>
        <p:spPr>
          <a:xfrm>
            <a:off x="433136" y="1584158"/>
            <a:ext cx="6224338" cy="4772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2"/>
              </a:buClr>
              <a:buSzPct val="80000"/>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Clr>
                <a:srgbClr val="002060"/>
              </a:buClr>
              <a:buSzPct val="80000"/>
              <a:buFont typeface="Wingdings" pitchFamily="2" charset="2"/>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r>
              <a:rPr lang="en-US" dirty="0">
                <a:solidFill>
                  <a:schemeClr val="tx1"/>
                </a:solidFill>
              </a:rPr>
              <a:t>Business large and </a:t>
            </a:r>
            <a:r>
              <a:rPr lang="en-US" dirty="0" smtClean="0">
                <a:solidFill>
                  <a:schemeClr val="tx1"/>
                </a:solidFill>
              </a:rPr>
              <a:t>small</a:t>
            </a:r>
          </a:p>
          <a:p>
            <a:pPr marL="256032" indent="-256032"/>
            <a:r>
              <a:rPr lang="en-US" dirty="0" smtClean="0">
                <a:solidFill>
                  <a:schemeClr val="tx1"/>
                </a:solidFill>
              </a:rPr>
              <a:t>All </a:t>
            </a:r>
            <a:r>
              <a:rPr lang="en-US" dirty="0">
                <a:solidFill>
                  <a:schemeClr val="tx1"/>
                </a:solidFill>
              </a:rPr>
              <a:t>levels of government (international, federal, state, </a:t>
            </a:r>
            <a:r>
              <a:rPr lang="en-US" dirty="0" smtClean="0">
                <a:solidFill>
                  <a:schemeClr val="tx1"/>
                </a:solidFill>
              </a:rPr>
              <a:t>county, municipal)</a:t>
            </a:r>
          </a:p>
          <a:p>
            <a:pPr marL="256032" indent="-256032"/>
            <a:r>
              <a:rPr lang="en-US" dirty="0" smtClean="0">
                <a:solidFill>
                  <a:schemeClr val="tx1"/>
                </a:solidFill>
              </a:rPr>
              <a:t>Tribal Nations</a:t>
            </a:r>
          </a:p>
          <a:p>
            <a:pPr marL="256032" indent="-256032"/>
            <a:r>
              <a:rPr lang="en-US" dirty="0" smtClean="0">
                <a:solidFill>
                  <a:schemeClr val="tx1"/>
                </a:solidFill>
              </a:rPr>
              <a:t>Non-governmental organizations</a:t>
            </a:r>
          </a:p>
          <a:p>
            <a:pPr marL="256032" indent="-256032"/>
            <a:r>
              <a:rPr lang="en-US" dirty="0" smtClean="0">
                <a:solidFill>
                  <a:schemeClr val="tx1"/>
                </a:solidFill>
              </a:rPr>
              <a:t>Citizen water monitors</a:t>
            </a:r>
          </a:p>
          <a:p>
            <a:pPr marL="256032" indent="-256032"/>
            <a:r>
              <a:rPr lang="en-US" dirty="0" smtClean="0">
                <a:solidFill>
                  <a:schemeClr val="tx1"/>
                </a:solidFill>
              </a:rPr>
              <a:t>Minnesota residents</a:t>
            </a:r>
            <a:endParaRPr lang="en-US" dirty="0">
              <a:solidFill>
                <a:schemeClr val="tx1"/>
              </a:solidFill>
            </a:endParaRPr>
          </a:p>
        </p:txBody>
      </p:sp>
    </p:spTree>
    <p:extLst>
      <p:ext uri="{BB962C8B-B14F-4D97-AF65-F5344CB8AC3E}">
        <p14:creationId xmlns:p14="http://schemas.microsoft.com/office/powerpoint/2010/main" val="3299976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MPCA Organizational Structure</a:t>
            </a:r>
            <a:endParaRPr lang="en-US" dirty="0"/>
          </a:p>
        </p:txBody>
      </p:sp>
      <p:sp>
        <p:nvSpPr>
          <p:cNvPr id="4" name="TextBox 3"/>
          <p:cNvSpPr txBox="1"/>
          <p:nvPr/>
        </p:nvSpPr>
        <p:spPr>
          <a:xfrm>
            <a:off x="0" y="1338606"/>
            <a:ext cx="12192000" cy="5519394"/>
          </a:xfrm>
          <a:prstGeom prst="rect">
            <a:avLst/>
          </a:prstGeom>
          <a:solidFill>
            <a:schemeClr val="bg1"/>
          </a:solidFill>
        </p:spPr>
        <p:txBody>
          <a:bodyPr wrap="square" rtlCol="0">
            <a:spAutoFit/>
          </a:bodyPr>
          <a:lstStyle/>
          <a:p>
            <a:endParaRPr lang="en-US"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100000" l="442" r="100000">
                        <a14:foregroundMark x1="60530" y1="61436" x2="60530" y2="61436"/>
                        <a14:foregroundMark x1="73785" y1="60904" x2="73785" y2="60904"/>
                        <a14:foregroundMark x1="60677" y1="61303" x2="73343" y2="60771"/>
                        <a14:foregroundMark x1="66863" y1="60771" x2="67010" y2="70346"/>
                        <a14:foregroundMark x1="74227" y1="61702" x2="73638" y2="67819"/>
                        <a14:foregroundMark x1="73343" y1="68351" x2="61708" y2="68617"/>
                        <a14:foregroundMark x1="61414" y1="68883" x2="58027" y2="71941"/>
                        <a14:foregroundMark x1="58174" y1="69681" x2="60383" y2="61303"/>
                        <a14:foregroundMark x1="58321" y1="74734" x2="74374" y2="75798"/>
                        <a14:foregroundMark x1="74374" y1="75798" x2="71429" y2="82979"/>
                        <a14:foregroundMark x1="71723" y1="83245" x2="61119" y2="80851"/>
                      </a14:backgroundRemoval>
                    </a14:imgEffect>
                  </a14:imgLayer>
                </a14:imgProps>
              </a:ext>
              <a:ext uri="{28A0092B-C50C-407E-A947-70E740481C1C}">
                <a14:useLocalDpi xmlns:a14="http://schemas.microsoft.com/office/drawing/2010/main" val="0"/>
              </a:ext>
            </a:extLst>
          </a:blip>
          <a:stretch>
            <a:fillRect/>
          </a:stretch>
        </p:blipFill>
        <p:spPr>
          <a:xfrm>
            <a:off x="180932" y="0"/>
            <a:ext cx="6147887" cy="6808853"/>
          </a:xfrm>
          <a:prstGeom prst="rect">
            <a:avLst/>
          </a:prstGeom>
        </p:spPr>
      </p:pic>
      <p:sp>
        <p:nvSpPr>
          <p:cNvPr id="17" name="Rectangle 16"/>
          <p:cNvSpPr/>
          <p:nvPr/>
        </p:nvSpPr>
        <p:spPr>
          <a:xfrm>
            <a:off x="6509750" y="1809946"/>
            <a:ext cx="5337693" cy="4358116"/>
          </a:xfrm>
          <a:prstGeom prst="rect">
            <a:avLst/>
          </a:prstGeom>
        </p:spPr>
        <p:txBody>
          <a:bodyPr wrap="square">
            <a:spAutoFit/>
          </a:bodyPr>
          <a:lstStyle/>
          <a:p>
            <a:pPr>
              <a:lnSpc>
                <a:spcPct val="110000"/>
              </a:lnSpc>
            </a:pPr>
            <a:r>
              <a:rPr lang="en-US" sz="3600" dirty="0" smtClean="0">
                <a:latin typeface="Calibri"/>
              </a:rPr>
              <a:t>Six Regional Offices: </a:t>
            </a:r>
          </a:p>
          <a:p>
            <a:pPr>
              <a:lnSpc>
                <a:spcPct val="110000"/>
              </a:lnSpc>
            </a:pPr>
            <a:r>
              <a:rPr lang="en-US" sz="3600" dirty="0">
                <a:latin typeface="Calibri"/>
              </a:rPr>
              <a:t>	</a:t>
            </a:r>
            <a:r>
              <a:rPr lang="en-US" sz="3600" dirty="0" smtClean="0">
                <a:latin typeface="Calibri"/>
              </a:rPr>
              <a:t>Duluth</a:t>
            </a:r>
          </a:p>
          <a:p>
            <a:pPr>
              <a:lnSpc>
                <a:spcPct val="110000"/>
              </a:lnSpc>
            </a:pPr>
            <a:r>
              <a:rPr lang="en-US" sz="3600" dirty="0">
                <a:latin typeface="Calibri"/>
              </a:rPr>
              <a:t>	</a:t>
            </a:r>
            <a:r>
              <a:rPr lang="en-US" sz="3600" dirty="0" smtClean="0">
                <a:latin typeface="Calibri"/>
              </a:rPr>
              <a:t>Detroit Lakes</a:t>
            </a:r>
            <a:r>
              <a:rPr lang="en-US" sz="3600" dirty="0">
                <a:latin typeface="Calibri"/>
              </a:rPr>
              <a:t>	</a:t>
            </a:r>
            <a:r>
              <a:rPr lang="en-US" sz="3600" dirty="0" smtClean="0">
                <a:latin typeface="Calibri"/>
              </a:rPr>
              <a:t>Brainerd</a:t>
            </a:r>
          </a:p>
          <a:p>
            <a:pPr>
              <a:lnSpc>
                <a:spcPct val="110000"/>
              </a:lnSpc>
            </a:pPr>
            <a:r>
              <a:rPr lang="en-US" sz="3600" dirty="0">
                <a:latin typeface="Calibri"/>
              </a:rPr>
              <a:t>	</a:t>
            </a:r>
            <a:r>
              <a:rPr lang="en-US" sz="3600" dirty="0" smtClean="0">
                <a:latin typeface="Calibri"/>
              </a:rPr>
              <a:t>Marshall	</a:t>
            </a:r>
          </a:p>
          <a:p>
            <a:pPr>
              <a:lnSpc>
                <a:spcPct val="110000"/>
              </a:lnSpc>
            </a:pPr>
            <a:r>
              <a:rPr lang="en-US" sz="3600" dirty="0">
                <a:latin typeface="Calibri"/>
              </a:rPr>
              <a:t>	</a:t>
            </a:r>
            <a:r>
              <a:rPr lang="en-US" sz="3600" dirty="0" smtClean="0">
                <a:latin typeface="Calibri"/>
              </a:rPr>
              <a:t>Mankato	</a:t>
            </a:r>
          </a:p>
          <a:p>
            <a:pPr>
              <a:lnSpc>
                <a:spcPct val="110000"/>
              </a:lnSpc>
            </a:pPr>
            <a:r>
              <a:rPr lang="en-US" sz="3600" dirty="0">
                <a:latin typeface="Calibri"/>
              </a:rPr>
              <a:t>	</a:t>
            </a:r>
            <a:r>
              <a:rPr lang="en-US" sz="3600" dirty="0" smtClean="0">
                <a:latin typeface="Calibri"/>
              </a:rPr>
              <a:t>Rochester</a:t>
            </a:r>
            <a:endParaRPr lang="en-US" sz="3600" dirty="0">
              <a:latin typeface="Calibri"/>
            </a:endParaRPr>
          </a:p>
        </p:txBody>
      </p:sp>
    </p:spTree>
    <p:extLst>
      <p:ext uri="{BB962C8B-B14F-4D97-AF65-F5344CB8AC3E}">
        <p14:creationId xmlns:p14="http://schemas.microsoft.com/office/powerpoint/2010/main" val="687331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Mostly Scientists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2/12/2019</a:t>
            </a:fld>
            <a:endParaRPr lang="en-US" dirty="0"/>
          </a:p>
        </p:txBody>
      </p:sp>
      <p:sp>
        <p:nvSpPr>
          <p:cNvPr id="5" name="Footer Placeholder 4"/>
          <p:cNvSpPr>
            <a:spLocks noGrp="1"/>
          </p:cNvSpPr>
          <p:nvPr>
            <p:ph type="ftr" sz="quarter" idx="3"/>
          </p:nvPr>
        </p:nvSpPr>
        <p:spPr/>
        <p:txBody>
          <a:body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7</a:t>
            </a:fld>
            <a:endParaRPr lang="en-US" dirty="0"/>
          </a:p>
        </p:txBody>
      </p:sp>
      <p:sp>
        <p:nvSpPr>
          <p:cNvPr id="7" name="Rectangle 6"/>
          <p:cNvSpPr/>
          <p:nvPr/>
        </p:nvSpPr>
        <p:spPr>
          <a:xfrm>
            <a:off x="533400" y="1683987"/>
            <a:ext cx="6096000" cy="4561249"/>
          </a:xfrm>
          <a:prstGeom prst="rect">
            <a:avLst/>
          </a:prstGeom>
        </p:spPr>
        <p:txBody>
          <a:bodyPr>
            <a:spAutoFit/>
          </a:bodyPr>
          <a:lstStyle/>
          <a:p>
            <a:pPr marL="285750" indent="-285750">
              <a:lnSpc>
                <a:spcPct val="110000"/>
              </a:lnSpc>
              <a:buFont typeface="Arial" panose="020B0604020202020204" pitchFamily="34" charset="0"/>
              <a:buChar char="•"/>
            </a:pPr>
            <a:r>
              <a:rPr lang="en-US" sz="2400" dirty="0"/>
              <a:t>Established in 1967 </a:t>
            </a:r>
          </a:p>
          <a:p>
            <a:pPr marL="285750" indent="-285750">
              <a:lnSpc>
                <a:spcPct val="110000"/>
              </a:lnSpc>
              <a:buFont typeface="Arial" panose="020B0604020202020204" pitchFamily="34" charset="0"/>
              <a:buChar char="•"/>
            </a:pPr>
            <a:r>
              <a:rPr lang="en-US" sz="2400" dirty="0"/>
              <a:t>Medium-sized </a:t>
            </a:r>
            <a:r>
              <a:rPr lang="en-US" sz="2400" dirty="0" smtClean="0"/>
              <a:t>agency (about 900 FTE)</a:t>
            </a:r>
          </a:p>
          <a:p>
            <a:pPr marL="285750" indent="-285750">
              <a:lnSpc>
                <a:spcPct val="110000"/>
              </a:lnSpc>
              <a:buFont typeface="Arial" panose="020B0604020202020204" pitchFamily="34" charset="0"/>
              <a:buChar char="•"/>
            </a:pPr>
            <a:r>
              <a:rPr lang="en-US" sz="2400" dirty="0" smtClean="0"/>
              <a:t>Low turnover rate (2.5%)</a:t>
            </a:r>
          </a:p>
          <a:p>
            <a:pPr marL="285750" indent="-285750">
              <a:lnSpc>
                <a:spcPct val="110000"/>
              </a:lnSpc>
              <a:buFont typeface="Arial" panose="020B0604020202020204" pitchFamily="34" charset="0"/>
              <a:buChar char="•"/>
            </a:pPr>
            <a:r>
              <a:rPr lang="en-US" sz="2400" dirty="0" smtClean="0"/>
              <a:t>48% women</a:t>
            </a:r>
          </a:p>
          <a:p>
            <a:pPr marL="285750" indent="-285750">
              <a:lnSpc>
                <a:spcPct val="110000"/>
              </a:lnSpc>
              <a:buFont typeface="Arial" panose="020B0604020202020204" pitchFamily="34" charset="0"/>
              <a:buChar char="•"/>
            </a:pPr>
            <a:r>
              <a:rPr lang="en-US" sz="2400" dirty="0" smtClean="0"/>
              <a:t>70</a:t>
            </a:r>
            <a:r>
              <a:rPr lang="en-US" sz="2400" dirty="0"/>
              <a:t>% of staff are scientists</a:t>
            </a:r>
          </a:p>
          <a:p>
            <a:pPr marL="560070" lvl="1" indent="-285750">
              <a:lnSpc>
                <a:spcPct val="110000"/>
              </a:lnSpc>
              <a:buFont typeface="Arial" panose="020B0604020202020204" pitchFamily="34" charset="0"/>
              <a:buChar char="•"/>
            </a:pPr>
            <a:r>
              <a:rPr lang="en-US" sz="2400" dirty="0"/>
              <a:t>Engineers</a:t>
            </a:r>
          </a:p>
          <a:p>
            <a:pPr marL="560070" lvl="1" indent="-285750">
              <a:lnSpc>
                <a:spcPct val="110000"/>
              </a:lnSpc>
              <a:buFont typeface="Arial" panose="020B0604020202020204" pitchFamily="34" charset="0"/>
              <a:buChar char="•"/>
            </a:pPr>
            <a:r>
              <a:rPr lang="en-US" sz="2400" dirty="0"/>
              <a:t>Hydrologists</a:t>
            </a:r>
          </a:p>
          <a:p>
            <a:pPr marL="560070" lvl="1" indent="-285750">
              <a:lnSpc>
                <a:spcPct val="110000"/>
              </a:lnSpc>
              <a:buFont typeface="Arial" panose="020B0604020202020204" pitchFamily="34" charset="0"/>
              <a:buChar char="•"/>
            </a:pPr>
            <a:r>
              <a:rPr lang="en-US" sz="2400" dirty="0"/>
              <a:t>Soil Scientists</a:t>
            </a:r>
          </a:p>
          <a:p>
            <a:pPr marL="560070" lvl="1" indent="-285750">
              <a:lnSpc>
                <a:spcPct val="110000"/>
              </a:lnSpc>
              <a:buFont typeface="Arial" panose="020B0604020202020204" pitchFamily="34" charset="0"/>
              <a:buChar char="•"/>
            </a:pPr>
            <a:r>
              <a:rPr lang="en-US" sz="2400" dirty="0"/>
              <a:t>Chemists</a:t>
            </a:r>
          </a:p>
          <a:p>
            <a:pPr marL="560070" lvl="1" indent="-285750">
              <a:lnSpc>
                <a:spcPct val="110000"/>
              </a:lnSpc>
              <a:buFont typeface="Arial" panose="020B0604020202020204" pitchFamily="34" charset="0"/>
              <a:buChar char="•"/>
            </a:pPr>
            <a:r>
              <a:rPr lang="en-US" sz="2400" dirty="0"/>
              <a:t>Biologists</a:t>
            </a:r>
          </a:p>
          <a:p>
            <a:pPr marL="560070" lvl="1" indent="-285750">
              <a:lnSpc>
                <a:spcPct val="110000"/>
              </a:lnSpc>
              <a:buFont typeface="Arial" panose="020B0604020202020204" pitchFamily="34" charset="0"/>
              <a:buChar char="•"/>
            </a:pPr>
            <a:r>
              <a:rPr lang="en-US" sz="2400" dirty="0"/>
              <a:t>Environmental Specialists</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12072"/>
          <a:stretch/>
        </p:blipFill>
        <p:spPr>
          <a:xfrm>
            <a:off x="6272362" y="1899122"/>
            <a:ext cx="5491482" cy="4130980"/>
          </a:xfrm>
          <a:prstGeom prst="rect">
            <a:avLst/>
          </a:prstGeom>
        </p:spPr>
      </p:pic>
    </p:spTree>
    <p:extLst>
      <p:ext uri="{BB962C8B-B14F-4D97-AF65-F5344CB8AC3E}">
        <p14:creationId xmlns:p14="http://schemas.microsoft.com/office/powerpoint/2010/main" val="2389021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MPCA Organizational Structure</a:t>
            </a:r>
            <a:endParaRPr lang="en-US" dirty="0"/>
          </a:p>
        </p:txBody>
      </p:sp>
      <p:sp>
        <p:nvSpPr>
          <p:cNvPr id="9" name="Rounded Rectangle 8"/>
          <p:cNvSpPr/>
          <p:nvPr/>
        </p:nvSpPr>
        <p:spPr>
          <a:xfrm>
            <a:off x="4121020" y="1782147"/>
            <a:ext cx="3949959" cy="765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Commissioner’s Office</a:t>
            </a:r>
            <a:endParaRPr lang="en-US" sz="2400" dirty="0"/>
          </a:p>
        </p:txBody>
      </p:sp>
      <p:sp>
        <p:nvSpPr>
          <p:cNvPr id="10" name="Rounded Rectangle 9"/>
          <p:cNvSpPr/>
          <p:nvPr/>
        </p:nvSpPr>
        <p:spPr>
          <a:xfrm>
            <a:off x="3610947" y="2967135"/>
            <a:ext cx="1558212" cy="2556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Operations</a:t>
            </a:r>
          </a:p>
        </p:txBody>
      </p:sp>
      <p:sp>
        <p:nvSpPr>
          <p:cNvPr id="11" name="Rounded Rectangle 10"/>
          <p:cNvSpPr/>
          <p:nvPr/>
        </p:nvSpPr>
        <p:spPr>
          <a:xfrm>
            <a:off x="5321559" y="2967135"/>
            <a:ext cx="1558212" cy="2556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Environmental Analysis &amp; Outcomes</a:t>
            </a:r>
            <a:endParaRPr lang="en-US" sz="1600" dirty="0"/>
          </a:p>
        </p:txBody>
      </p:sp>
      <p:sp>
        <p:nvSpPr>
          <p:cNvPr id="12" name="Rounded Rectangle 11"/>
          <p:cNvSpPr/>
          <p:nvPr/>
        </p:nvSpPr>
        <p:spPr>
          <a:xfrm>
            <a:off x="7032171" y="2967135"/>
            <a:ext cx="1558212" cy="2556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Resource Management &amp; Assistance</a:t>
            </a:r>
            <a:endParaRPr lang="en-US" sz="1600" dirty="0"/>
          </a:p>
        </p:txBody>
      </p:sp>
      <p:sp>
        <p:nvSpPr>
          <p:cNvPr id="13" name="Rounded Rectangle 12"/>
          <p:cNvSpPr/>
          <p:nvPr/>
        </p:nvSpPr>
        <p:spPr>
          <a:xfrm>
            <a:off x="189723" y="2967135"/>
            <a:ext cx="1558212" cy="2556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Remediation</a:t>
            </a:r>
            <a:endParaRPr lang="en-US" dirty="0"/>
          </a:p>
        </p:txBody>
      </p:sp>
      <p:sp>
        <p:nvSpPr>
          <p:cNvPr id="14" name="Rounded Rectangle 13"/>
          <p:cNvSpPr/>
          <p:nvPr/>
        </p:nvSpPr>
        <p:spPr>
          <a:xfrm>
            <a:off x="1900335" y="2967135"/>
            <a:ext cx="1558212" cy="2556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Watershed</a:t>
            </a:r>
            <a:endParaRPr lang="en-US" dirty="0"/>
          </a:p>
        </p:txBody>
      </p:sp>
      <p:sp>
        <p:nvSpPr>
          <p:cNvPr id="15" name="Rounded Rectangle 14"/>
          <p:cNvSpPr/>
          <p:nvPr/>
        </p:nvSpPr>
        <p:spPr>
          <a:xfrm>
            <a:off x="10453395" y="2967135"/>
            <a:ext cx="1558212" cy="2556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Municipal</a:t>
            </a:r>
            <a:endParaRPr lang="en-US" dirty="0"/>
          </a:p>
        </p:txBody>
      </p:sp>
      <p:sp>
        <p:nvSpPr>
          <p:cNvPr id="16" name="Rounded Rectangle 15"/>
          <p:cNvSpPr/>
          <p:nvPr/>
        </p:nvSpPr>
        <p:spPr>
          <a:xfrm>
            <a:off x="8742783" y="2967135"/>
            <a:ext cx="1558212" cy="2556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Industrial</a:t>
            </a:r>
            <a:endParaRPr lang="en-US" dirty="0"/>
          </a:p>
        </p:txBody>
      </p:sp>
      <p:cxnSp>
        <p:nvCxnSpPr>
          <p:cNvPr id="4" name="Straight Connector 3"/>
          <p:cNvCxnSpPr/>
          <p:nvPr/>
        </p:nvCxnSpPr>
        <p:spPr>
          <a:xfrm>
            <a:off x="980388" y="2752627"/>
            <a:ext cx="10284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80388" y="2752627"/>
            <a:ext cx="0" cy="21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07063" y="2752627"/>
            <a:ext cx="0" cy="21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94462" y="2752627"/>
            <a:ext cx="0" cy="21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00713" y="2752627"/>
            <a:ext cx="0" cy="21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835246" y="2752627"/>
            <a:ext cx="0" cy="21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503790" y="2752627"/>
            <a:ext cx="0" cy="21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265031" y="2752627"/>
            <a:ext cx="0" cy="2145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100713" y="2538119"/>
            <a:ext cx="0" cy="214508"/>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86" y="4119513"/>
            <a:ext cx="1212354" cy="12123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9182" y="4121307"/>
            <a:ext cx="1210560" cy="12105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6532" y="4119513"/>
            <a:ext cx="1212354" cy="121235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9520" y="4119513"/>
            <a:ext cx="1108540" cy="1108540"/>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0761" y="4119513"/>
            <a:ext cx="1108540" cy="1108540"/>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985" y="4125064"/>
            <a:ext cx="1206805" cy="1206803"/>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7521" y="4119513"/>
            <a:ext cx="1108540" cy="1108540"/>
          </a:xfrm>
          <a:prstGeom prst="rect">
            <a:avLst/>
          </a:prstGeom>
        </p:spPr>
      </p:pic>
    </p:spTree>
    <p:extLst>
      <p:ext uri="{BB962C8B-B14F-4D97-AF65-F5344CB8AC3E}">
        <p14:creationId xmlns:p14="http://schemas.microsoft.com/office/powerpoint/2010/main" val="2124700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the money comes from</a:t>
            </a:r>
            <a:endParaRPr lang="en-US" dirty="0"/>
          </a:p>
        </p:txBody>
      </p:sp>
      <p:graphicFrame>
        <p:nvGraphicFramePr>
          <p:cNvPr id="6" name="Chart 5"/>
          <p:cNvGraphicFramePr/>
          <p:nvPr>
            <p:extLst>
              <p:ext uri="{D42A27DB-BD31-4B8C-83A1-F6EECF244321}">
                <p14:modId xmlns:p14="http://schemas.microsoft.com/office/powerpoint/2010/main" val="3083101530"/>
              </p:ext>
            </p:extLst>
          </p:nvPr>
        </p:nvGraphicFramePr>
        <p:xfrm>
          <a:off x="2000302" y="1397000"/>
          <a:ext cx="8191396" cy="546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8463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226A1386-9537-4EA6-B9A3-FB7D154FAC23}">
  <ds:schemaRefs>
    <ds:schemaRef ds:uri="http://schemas.microsoft.com/office/infopath/2007/PartnerControls"/>
    <ds:schemaRef ds:uri="http://purl.org/dc/terms/"/>
    <ds:schemaRef ds:uri="http://purl.org/dc/elements/1.1/"/>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MN.IT</Template>
  <TotalTime>15663</TotalTime>
  <Words>1336</Words>
  <Application>Microsoft Office PowerPoint</Application>
  <PresentationFormat>Widescreen</PresentationFormat>
  <Paragraphs>269</Paragraphs>
  <Slides>28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NeueHaasGroteskText Std</vt:lpstr>
      <vt:lpstr>Wingdings</vt:lpstr>
      <vt:lpstr>MN.IT</vt:lpstr>
      <vt:lpstr>MPCA overview</vt:lpstr>
      <vt:lpstr>Our mission</vt:lpstr>
      <vt:lpstr>Core products and services</vt:lpstr>
      <vt:lpstr>Statutory authority </vt:lpstr>
      <vt:lpstr>Our partners</vt:lpstr>
      <vt:lpstr>MPCA Organizational Structure</vt:lpstr>
      <vt:lpstr>Mostly Scientists</vt:lpstr>
      <vt:lpstr>MPCA Organizational Structure</vt:lpstr>
      <vt:lpstr>Where the money comes from</vt:lpstr>
      <vt:lpstr>Where the money goes</vt:lpstr>
      <vt:lpstr>Remediation Division</vt:lpstr>
      <vt:lpstr>Remediation Division</vt:lpstr>
      <vt:lpstr>Watershed Division</vt:lpstr>
      <vt:lpstr>Watershed Division</vt:lpstr>
      <vt:lpstr>Operations Division</vt:lpstr>
      <vt:lpstr>Operations Division</vt:lpstr>
      <vt:lpstr>Environmental Analysis and Outcomes Division</vt:lpstr>
      <vt:lpstr>Environmental Analysis and Outcomes Division</vt:lpstr>
      <vt:lpstr>Resource Management &amp; Assistance Division</vt:lpstr>
      <vt:lpstr>Resource Management &amp; Assistance Division</vt:lpstr>
      <vt:lpstr>Industrial Division</vt:lpstr>
      <vt:lpstr>Industrial Division</vt:lpstr>
      <vt:lpstr>Municipal Division</vt:lpstr>
      <vt:lpstr>Municipal Division</vt:lpstr>
      <vt:lpstr>MPCA Organizational Structure</vt:lpstr>
      <vt:lpstr>Trade-offs and Tandems </vt:lpstr>
      <vt:lpstr>21st Century Tradeoffs</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Gauthier, Greta (MPCA)</cp:lastModifiedBy>
  <cp:revision>696</cp:revision>
  <cp:lastPrinted>2019-02-12T21:53:11Z</cp:lastPrinted>
  <dcterms:created xsi:type="dcterms:W3CDTF">2016-01-06T16:54:03Z</dcterms:created>
  <dcterms:modified xsi:type="dcterms:W3CDTF">2019-02-13T02:00:04Z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