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3" r:id="rId5"/>
    <p:sldId id="262" r:id="rId6"/>
    <p:sldId id="264" r:id="rId7"/>
    <p:sldId id="276" r:id="rId8"/>
    <p:sldId id="278" r:id="rId9"/>
    <p:sldId id="280" r:id="rId10"/>
    <p:sldId id="282" r:id="rId11"/>
    <p:sldId id="265" r:id="rId12"/>
    <p:sldId id="29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029" autoAdjust="0"/>
  </p:normalViewPr>
  <p:slideViewPr>
    <p:cSldViewPr>
      <p:cViewPr varScale="1">
        <p:scale>
          <a:sx n="57" d="100"/>
          <a:sy n="57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64"/>
    </p:cViewPr>
  </p:sorterViewPr>
  <p:notesViewPr>
    <p:cSldViewPr>
      <p:cViewPr>
        <p:scale>
          <a:sx n="100" d="100"/>
          <a:sy n="100" d="100"/>
        </p:scale>
        <p:origin x="-1100" y="286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986003715827699"/>
          <c:y val="5.0783528619321103E-2"/>
          <c:w val="0.68392285234008798"/>
          <c:h val="0.730157480314959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18-24</c:v>
                </c:pt>
              </c:strCache>
            </c:strRef>
          </c:tx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  <c:pt idx="7">
                  <c:v>2020</c:v>
                </c:pt>
                <c:pt idx="8">
                  <c:v>2030</c:v>
                </c:pt>
                <c:pt idx="9">
                  <c:v>2040</c:v>
                </c:pt>
                <c:pt idx="10">
                  <c:v>2050</c:v>
                </c:pt>
                <c:pt idx="11">
                  <c:v>2060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296471</c:v>
                </c:pt>
                <c:pt idx="1">
                  <c:v>284222</c:v>
                </c:pt>
                <c:pt idx="2">
                  <c:v>433382</c:v>
                </c:pt>
                <c:pt idx="3">
                  <c:v>558498</c:v>
                </c:pt>
                <c:pt idx="4">
                  <c:v>442809</c:v>
                </c:pt>
                <c:pt idx="5">
                  <c:v>470434</c:v>
                </c:pt>
                <c:pt idx="6">
                  <c:v>529464</c:v>
                </c:pt>
                <c:pt idx="7">
                  <c:v>495630</c:v>
                </c:pt>
                <c:pt idx="8">
                  <c:v>545252</c:v>
                </c:pt>
                <c:pt idx="9">
                  <c:v>592853</c:v>
                </c:pt>
                <c:pt idx="10">
                  <c:v>591725</c:v>
                </c:pt>
                <c:pt idx="11">
                  <c:v>671188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65+</c:v>
                </c:pt>
              </c:strCache>
            </c:strRef>
          </c:tx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  <c:pt idx="7">
                  <c:v>2020</c:v>
                </c:pt>
                <c:pt idx="8">
                  <c:v>2030</c:v>
                </c:pt>
                <c:pt idx="9">
                  <c:v>2040</c:v>
                </c:pt>
                <c:pt idx="10">
                  <c:v>2050</c:v>
                </c:pt>
                <c:pt idx="11">
                  <c:v>2060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269130</c:v>
                </c:pt>
                <c:pt idx="1">
                  <c:v>354351</c:v>
                </c:pt>
                <c:pt idx="2">
                  <c:v>408919</c:v>
                </c:pt>
                <c:pt idx="3">
                  <c:v>479564</c:v>
                </c:pt>
                <c:pt idx="4">
                  <c:v>546934</c:v>
                </c:pt>
                <c:pt idx="5">
                  <c:v>594266</c:v>
                </c:pt>
                <c:pt idx="6">
                  <c:v>677270</c:v>
                </c:pt>
                <c:pt idx="7">
                  <c:v>947520</c:v>
                </c:pt>
                <c:pt idx="8">
                  <c:v>1299460</c:v>
                </c:pt>
                <c:pt idx="9">
                  <c:v>1399739</c:v>
                </c:pt>
                <c:pt idx="10">
                  <c:v>1475202</c:v>
                </c:pt>
                <c:pt idx="11">
                  <c:v>1556161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5-17</c:v>
                </c:pt>
              </c:strCache>
            </c:strRef>
          </c:tx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1950</c:v>
                </c:pt>
                <c:pt idx="1">
                  <c:v>1960</c:v>
                </c:pt>
                <c:pt idx="2">
                  <c:v>1970</c:v>
                </c:pt>
                <c:pt idx="3">
                  <c:v>1980</c:v>
                </c:pt>
                <c:pt idx="4">
                  <c:v>1990</c:v>
                </c:pt>
                <c:pt idx="5">
                  <c:v>2000</c:v>
                </c:pt>
                <c:pt idx="6">
                  <c:v>2010</c:v>
                </c:pt>
                <c:pt idx="7">
                  <c:v>2020</c:v>
                </c:pt>
                <c:pt idx="8">
                  <c:v>2030</c:v>
                </c:pt>
                <c:pt idx="9">
                  <c:v>2040</c:v>
                </c:pt>
                <c:pt idx="10">
                  <c:v>2050</c:v>
                </c:pt>
                <c:pt idx="11">
                  <c:v>2060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615540</c:v>
                </c:pt>
                <c:pt idx="1">
                  <c:v>860827</c:v>
                </c:pt>
                <c:pt idx="2">
                  <c:v>1049716</c:v>
                </c:pt>
                <c:pt idx="3">
                  <c:v>864559</c:v>
                </c:pt>
                <c:pt idx="4">
                  <c:v>829983</c:v>
                </c:pt>
                <c:pt idx="5" formatCode="#,##0">
                  <c:v>957300</c:v>
                </c:pt>
                <c:pt idx="6">
                  <c:v>909434</c:v>
                </c:pt>
                <c:pt idx="7">
                  <c:v>1001163</c:v>
                </c:pt>
                <c:pt idx="8">
                  <c:v>1033279</c:v>
                </c:pt>
                <c:pt idx="9">
                  <c:v>1050721</c:v>
                </c:pt>
                <c:pt idx="10">
                  <c:v>1165029</c:v>
                </c:pt>
                <c:pt idx="11">
                  <c:v>1254770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521536"/>
        <c:axId val="83523072"/>
      </c:lineChart>
      <c:catAx>
        <c:axId val="8352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en-US"/>
          </a:p>
        </c:txPr>
        <c:crossAx val="83523072"/>
        <c:crosses val="autoZero"/>
        <c:auto val="1"/>
        <c:lblAlgn val="ctr"/>
        <c:lblOffset val="100"/>
        <c:noMultiLvlLbl val="0"/>
      </c:catAx>
      <c:valAx>
        <c:axId val="8352307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3521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Boomer’s Plans </a:t>
            </a:r>
          </a:p>
        </c:rich>
      </c:tx>
      <c:layout>
        <c:manualLayout>
          <c:xMode val="edge"/>
          <c:yMode val="edge"/>
          <c:x val="1.935574025469038E-2"/>
          <c:y val="1.562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708577535106615"/>
          <c:y val="0.13274008028408213"/>
          <c:w val="0.70978187581297703"/>
          <c:h val="0.7857605758838969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PowerPoint]Sheet1'!$A$2:$A$9</c:f>
              <c:strCache>
                <c:ptCount val="8"/>
                <c:pt idx="0">
                  <c:v>No answer</c:v>
                </c:pt>
                <c:pt idx="1">
                  <c:v>Something else</c:v>
                </c:pt>
                <c:pt idx="2">
                  <c:v>Support from children/family</c:v>
                </c:pt>
                <c:pt idx="3">
                  <c:v>Home equity (e.g., reverse mortgage)</c:v>
                </c:pt>
                <c:pt idx="4">
                  <c:v>Long-term care insurance</c:v>
                </c:pt>
                <c:pt idx="5">
                  <c:v>A government program</c:v>
                </c:pt>
                <c:pt idx="6">
                  <c:v>Personal savings or investments</c:v>
                </c:pt>
                <c:pt idx="7">
                  <c:v>Don't know</c:v>
                </c:pt>
              </c:strCache>
            </c:strRef>
          </c:cat>
          <c:val>
            <c:numRef>
              <c:f>'[Chart in Microsoft PowerPoint]Sheet1'!$B$2:$B$9</c:f>
              <c:numCache>
                <c:formatCode>0%</c:formatCode>
                <c:ptCount val="8"/>
                <c:pt idx="0">
                  <c:v>0.05</c:v>
                </c:pt>
                <c:pt idx="1">
                  <c:v>0.01</c:v>
                </c:pt>
                <c:pt idx="2">
                  <c:v>0.01</c:v>
                </c:pt>
                <c:pt idx="3">
                  <c:v>0.05</c:v>
                </c:pt>
                <c:pt idx="4">
                  <c:v>0.16</c:v>
                </c:pt>
                <c:pt idx="5">
                  <c:v>0.18</c:v>
                </c:pt>
                <c:pt idx="6">
                  <c:v>0.22</c:v>
                </c:pt>
                <c:pt idx="7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456000"/>
        <c:axId val="83457536"/>
      </c:barChart>
      <c:catAx>
        <c:axId val="83456000"/>
        <c:scaling>
          <c:orientation val="minMax"/>
        </c:scaling>
        <c:delete val="0"/>
        <c:axPos val="l"/>
        <c:majorTickMark val="out"/>
        <c:minorTickMark val="none"/>
        <c:tickLblPos val="nextTo"/>
        <c:crossAx val="83457536"/>
        <c:crosses val="autoZero"/>
        <c:auto val="1"/>
        <c:lblAlgn val="ctr"/>
        <c:lblOffset val="100"/>
        <c:noMultiLvlLbl val="0"/>
      </c:catAx>
      <c:valAx>
        <c:axId val="834575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3456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0.56481</cdr:x>
      <cdr:y>0.3125</cdr:y>
    </cdr:from>
    <cdr:to>
      <cdr:x>0.64815</cdr:x>
      <cdr:y>0.45313</cdr:y>
    </cdr:to>
    <cdr:sp macro="" textlink="">
      <cdr:nvSpPr>
        <cdr:cNvPr id="2" name="Oval 1"/>
        <cdr:cNvSpPr/>
      </cdr:nvSpPr>
      <cdr:spPr>
        <a:xfrm xmlns:a="http://schemas.openxmlformats.org/drawingml/2006/main">
          <a:off x="4648200" y="1524000"/>
          <a:ext cx="685800" cy="685800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0.01818</cdr:x>
      <cdr:y>0.875</cdr:y>
    </cdr:from>
    <cdr:to>
      <cdr:x>0.24074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9614" y="4267200"/>
          <a:ext cx="1831586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i="1" dirty="0" smtClean="0"/>
            <a:t>Source: Transform 2010,</a:t>
          </a:r>
        </a:p>
        <a:p xmlns:a="http://schemas.openxmlformats.org/drawingml/2006/main">
          <a:r>
            <a:rPr lang="en-US" i="1" dirty="0" smtClean="0"/>
            <a:t>MN Department of </a:t>
          </a:r>
        </a:p>
        <a:p xmlns:a="http://schemas.openxmlformats.org/drawingml/2006/main">
          <a:r>
            <a:rPr lang="en-US" i="1" dirty="0" smtClean="0"/>
            <a:t>Human Services, 2010</a:t>
          </a:r>
          <a:endParaRPr lang="en-US" sz="1100" i="1" dirty="0"/>
        </a:p>
      </cdr:txBody>
    </cdr:sp>
  </cdr:relSizeAnchor>
  <cdr:relSizeAnchor xmlns:cdr="http://schemas.openxmlformats.org/drawingml/2006/chartDrawing">
    <cdr:from>
      <cdr:x>0.37037</cdr:x>
      <cdr:y>0.07813</cdr:y>
    </cdr:from>
    <cdr:to>
      <cdr:x>1</cdr:x>
      <cdr:y>0.25</cdr:y>
    </cdr:to>
    <cdr:sp macro="" textlink="">
      <cdr:nvSpPr>
        <cdr:cNvPr id="4" name="Oval 3"/>
        <cdr:cNvSpPr/>
      </cdr:nvSpPr>
      <cdr:spPr>
        <a:xfrm xmlns:a="http://schemas.openxmlformats.org/drawingml/2006/main">
          <a:off x="3048000" y="381000"/>
          <a:ext cx="5181600" cy="838200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6E10C-DE58-4AD2-9E40-6F2B9B39E6EE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0EEB4-1B7E-4AED-94D2-74FF84C5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49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3B516D-2E31-4C74-A33F-BF565B6489AB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6A4FEF-7699-4203-9E56-7B488247F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8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23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0A141B-0C92-4455-BBFF-CDE278B30DE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43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86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02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47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23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19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84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415790"/>
            <a:ext cx="6324600" cy="4423410"/>
          </a:xfrm>
        </p:spPr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4FEF-7699-4203-9E56-7B488247FA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0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9467" y="4415790"/>
            <a:ext cx="6231467" cy="4415790"/>
          </a:xfrm>
        </p:spPr>
        <p:txBody>
          <a:bodyPr>
            <a:normAutofit/>
          </a:bodyPr>
          <a:lstStyle/>
          <a:p>
            <a:endParaRPr lang="en-US" sz="1400" dirty="0"/>
          </a:p>
          <a:p>
            <a:r>
              <a:rPr lang="en-US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0A141B-0C92-4455-BBFF-CDE278B30DE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0A141B-0C92-4455-BBFF-CDE278B30DE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82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0A141B-0C92-4455-BBFF-CDE278B30DE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3172" y="32004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365" y="0"/>
            <a:ext cx="2219635" cy="13241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Tuesday, February 17,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699" y="0"/>
            <a:ext cx="1510301" cy="9009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Tuesday, February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Tuesday, February 17,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1"/>
            <a:ext cx="8686800" cy="1828799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Own Your Future</a:t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76600"/>
            <a:ext cx="8534400" cy="3276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Commissioner Cindy Jesson, MN Dept of Human Services</a:t>
            </a:r>
          </a:p>
          <a:p>
            <a:pPr>
              <a:defRPr/>
            </a:pPr>
            <a:r>
              <a:rPr lang="en-US" dirty="0" smtClean="0"/>
              <a:t>Gayle Kvenvold, President and CEO, LeadingAgeMN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Presentation to the Aging and LTC Committee, </a:t>
            </a:r>
          </a:p>
          <a:p>
            <a:pPr>
              <a:defRPr/>
            </a:pPr>
            <a:r>
              <a:rPr lang="en-US" dirty="0" smtClean="0"/>
              <a:t>Minnesota House of Representatives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February 18, 2015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Overarching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Develop a LTC Help Center to provide a single point of contact for consumers on long-term care risk, needs, products, funding and other issues.</a:t>
            </a:r>
          </a:p>
          <a:p>
            <a:r>
              <a:rPr lang="en-US" dirty="0" smtClean="0"/>
              <a:t>Champion changes at the state and national level that support more LTC financing options for the middle- income market.</a:t>
            </a:r>
          </a:p>
          <a:p>
            <a:r>
              <a:rPr lang="en-US" dirty="0" smtClean="0"/>
              <a:t>Develop </a:t>
            </a:r>
            <a:r>
              <a:rPr lang="en-US" dirty="0"/>
              <a:t>stronger partnerships with employers, to educate and encourage provision of LTC-related </a:t>
            </a:r>
            <a:r>
              <a:rPr lang="en-US" dirty="0" smtClean="0"/>
              <a:t>benefits.</a:t>
            </a:r>
          </a:p>
          <a:p>
            <a:r>
              <a:rPr lang="en-US" dirty="0" smtClean="0"/>
              <a:t>Establish </a:t>
            </a:r>
            <a:r>
              <a:rPr lang="en-US" dirty="0"/>
              <a:t>a mechanism to obtain consumer feedback on products and options being studied.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990600"/>
            <a:ext cx="7391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Products with most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Combination term and long-term care insurance product</a:t>
            </a:r>
          </a:p>
          <a:p>
            <a:r>
              <a:rPr lang="en-US" dirty="0" smtClean="0"/>
              <a:t>A term life insurance product that converts into a LTCI product at retirement</a:t>
            </a:r>
          </a:p>
          <a:p>
            <a:r>
              <a:rPr lang="en-US" dirty="0" smtClean="0"/>
              <a:t>Appears to have strong consumer interest</a:t>
            </a:r>
          </a:p>
          <a:p>
            <a:r>
              <a:rPr lang="en-US" dirty="0" smtClean="0"/>
              <a:t>Actuarial analysis looks affordable</a:t>
            </a:r>
          </a:p>
          <a:p>
            <a:r>
              <a:rPr lang="en-US" dirty="0" smtClean="0"/>
              <a:t>Has potential to be a “game changer” because it offers lifetime protection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LTC coverage in Medicare products </a:t>
            </a:r>
          </a:p>
          <a:p>
            <a:r>
              <a:rPr lang="en-US" dirty="0" smtClean="0"/>
              <a:t>Studying the possible addition of a home health benefit to all Medicare supplemental policies sold in Minnesota</a:t>
            </a:r>
          </a:p>
          <a:p>
            <a:r>
              <a:rPr lang="en-US" dirty="0" smtClean="0"/>
              <a:t>Also looking at creating a LTC benefit in Medicare out of existing nursing facility, home health, therapy and hospice benefits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143000"/>
            <a:ext cx="7391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Continues on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LTC information and education center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Further develop combination </a:t>
            </a:r>
            <a:r>
              <a:rPr lang="en-US" dirty="0"/>
              <a:t>term and LTC insurance product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Study </a:t>
            </a:r>
            <a:r>
              <a:rPr lang="en-US" dirty="0" smtClean="0"/>
              <a:t>adding </a:t>
            </a:r>
            <a:r>
              <a:rPr lang="en-US" dirty="0"/>
              <a:t>a LTC benefit to Medicare supplemental plans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state-specific simulation model for a new LTC financing </a:t>
            </a:r>
            <a:r>
              <a:rPr lang="en-US" dirty="0" smtClean="0"/>
              <a:t>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Change state LTCI tax credit to focus more on middle income households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Reduce the minimum inflation level required for Partnership policies from 3% to 1%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381000" y="1295400"/>
            <a:ext cx="83820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7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Why Own </a:t>
            </a:r>
            <a:r>
              <a:rPr lang="en-US" altLang="en-US" sz="3200" dirty="0"/>
              <a:t>Your Future </a:t>
            </a:r>
            <a:r>
              <a:rPr lang="en-US" altLang="en-US" sz="3200" dirty="0" smtClean="0"/>
              <a:t>is important </a:t>
            </a:r>
            <a:r>
              <a:rPr lang="en-US" altLang="en-US" sz="3200" dirty="0"/>
              <a:t>to </a:t>
            </a:r>
            <a:r>
              <a:rPr lang="en-US" altLang="en-US" sz="3200" dirty="0" smtClean="0"/>
              <a:t>Minnesota</a:t>
            </a:r>
            <a:endParaRPr lang="en-US" altLang="en-US" sz="3200" dirty="0"/>
          </a:p>
          <a:p>
            <a:r>
              <a:rPr lang="en-US" altLang="en-US" sz="3200" dirty="0" smtClean="0"/>
              <a:t>Overview of potential concepts that use private financing to pay for long-term care</a:t>
            </a:r>
          </a:p>
          <a:p>
            <a:r>
              <a:rPr lang="en-US" altLang="en-US" sz="3200" dirty="0" smtClean="0"/>
              <a:t>Next steps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33400" y="1371600"/>
            <a:ext cx="7924800" cy="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86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 the first time in history: by 2020, there will be      more persons 65+ than school-age children in MN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61164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64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Plans to Pay for Long-Term Care</a:t>
            </a:r>
            <a:endParaRPr lang="en-US" dirty="0"/>
          </a:p>
        </p:txBody>
      </p:sp>
      <p:graphicFrame>
        <p:nvGraphicFramePr>
          <p:cNvPr id="4" name="Content Placeholder 3" descr="2010 Minnesota Boomer survey reports 32% of the people surveyed don't have plans to cover the cost of long-term care; 22% will use personal savings or investments; 18% plan to use a government program; 16% plan to use long-term care insurance; 5% plan to use home equity; 1% plan to use support from children/family; 1% plans to use something else and 5% had no answer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343791"/>
              </p:ext>
            </p:extLst>
          </p:nvPr>
        </p:nvGraphicFramePr>
        <p:xfrm>
          <a:off x="457200" y="14478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81000" y="1219200"/>
            <a:ext cx="838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94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990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Beyond Reform 2020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Our </a:t>
            </a:r>
            <a:r>
              <a:rPr lang="en-US" sz="3200" dirty="0" smtClean="0"/>
              <a:t>Reform 2020 is </a:t>
            </a:r>
            <a:r>
              <a:rPr lang="en-US" sz="3200" dirty="0"/>
              <a:t>focused on </a:t>
            </a:r>
            <a:r>
              <a:rPr lang="en-US" sz="3200" i="1" dirty="0">
                <a:solidFill>
                  <a:srgbClr val="FF0000"/>
                </a:solidFill>
              </a:rPr>
              <a:t>service </a:t>
            </a:r>
            <a:r>
              <a:rPr lang="en-US" sz="3200" i="1" dirty="0" smtClean="0">
                <a:solidFill>
                  <a:srgbClr val="FF0000"/>
                </a:solidFill>
              </a:rPr>
              <a:t>provision and delivery</a:t>
            </a:r>
            <a:r>
              <a:rPr lang="en-US" sz="3200" i="1" dirty="0" smtClean="0"/>
              <a:t> </a:t>
            </a:r>
            <a:r>
              <a:rPr lang="en-US" sz="3200" dirty="0"/>
              <a:t>and the way that Medical Assistance (MA) pays for </a:t>
            </a:r>
            <a:r>
              <a:rPr lang="en-US" sz="3200" dirty="0" smtClean="0"/>
              <a:t>services </a:t>
            </a:r>
            <a:endParaRPr lang="en-US" sz="3200" dirty="0"/>
          </a:p>
          <a:p>
            <a:r>
              <a:rPr lang="en-US" sz="3200" dirty="0" smtClean="0"/>
              <a:t>Own </a:t>
            </a:r>
            <a:r>
              <a:rPr lang="en-US" sz="3200" dirty="0"/>
              <a:t>Your Future </a:t>
            </a:r>
            <a:r>
              <a:rPr lang="en-US" sz="3200" dirty="0" smtClean="0"/>
              <a:t>is our vehicle for working to reform LTC </a:t>
            </a:r>
            <a:r>
              <a:rPr lang="en-US" sz="3200" i="1" dirty="0" smtClean="0">
                <a:solidFill>
                  <a:srgbClr val="FF0000"/>
                </a:solidFill>
              </a:rPr>
              <a:t>financing</a:t>
            </a:r>
            <a:r>
              <a:rPr lang="en-US" sz="3200" i="1" dirty="0" smtClean="0"/>
              <a:t> </a:t>
            </a:r>
            <a:r>
              <a:rPr lang="en-US" sz="3200" dirty="0" smtClean="0"/>
              <a:t>for the future to prevent individuals from needing to use the MA safety net</a:t>
            </a:r>
            <a:endParaRPr lang="en-US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371600"/>
            <a:ext cx="838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7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Own Your Future (OYF) in Minnesota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Federal/state </a:t>
            </a:r>
            <a:r>
              <a:rPr lang="en-US" sz="2800" dirty="0"/>
              <a:t>effort to encourage individuals to plan for their long-term care, including how to pay for it.</a:t>
            </a:r>
          </a:p>
          <a:p>
            <a:r>
              <a:rPr lang="en-US" sz="2800" dirty="0"/>
              <a:t>Minnesota launched </a:t>
            </a:r>
            <a:r>
              <a:rPr lang="en-US" sz="2800" dirty="0" smtClean="0"/>
              <a:t>a public </a:t>
            </a:r>
            <a:r>
              <a:rPr lang="en-US" sz="2800" dirty="0"/>
              <a:t>awareness campaign in October </a:t>
            </a:r>
            <a:r>
              <a:rPr lang="en-US" sz="2800" dirty="0" smtClean="0"/>
              <a:t>2012.</a:t>
            </a:r>
            <a:endParaRPr lang="en-US" sz="2800" dirty="0"/>
          </a:p>
          <a:p>
            <a:r>
              <a:rPr lang="en-US" sz="2800" dirty="0"/>
              <a:t>Minnesota added two </a:t>
            </a:r>
            <a:r>
              <a:rPr lang="en-US" sz="2800" dirty="0" smtClean="0"/>
              <a:t>additional components</a:t>
            </a:r>
            <a:r>
              <a:rPr lang="en-US" sz="2800" dirty="0"/>
              <a:t>:</a:t>
            </a:r>
          </a:p>
          <a:p>
            <a:pPr lvl="1"/>
            <a:r>
              <a:rPr lang="en-US" sz="2800" dirty="0"/>
              <a:t>Make more </a:t>
            </a:r>
            <a:r>
              <a:rPr lang="en-US" sz="2800" dirty="0" smtClean="0"/>
              <a:t>affordable LTC </a:t>
            </a:r>
            <a:r>
              <a:rPr lang="en-US" sz="2800" dirty="0"/>
              <a:t>products available to middle-income households.</a:t>
            </a:r>
          </a:p>
          <a:p>
            <a:pPr lvl="1"/>
            <a:r>
              <a:rPr lang="en-US" sz="2800" dirty="0"/>
              <a:t>Evaluate </a:t>
            </a:r>
            <a:r>
              <a:rPr lang="en-US" sz="2800" dirty="0" smtClean="0"/>
              <a:t>possible changes in </a:t>
            </a:r>
            <a:r>
              <a:rPr lang="en-US" sz="2800" dirty="0"/>
              <a:t>MA to better support private payment for LTC.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219200"/>
            <a:ext cx="838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4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OYF Advisory Panel Studied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2800" dirty="0"/>
              <a:t>Defined </a:t>
            </a:r>
            <a:r>
              <a:rPr lang="en-US" sz="2800" dirty="0" smtClean="0"/>
              <a:t>middle-income </a:t>
            </a:r>
            <a:r>
              <a:rPr lang="en-US" sz="2800" dirty="0"/>
              <a:t>as households with </a:t>
            </a:r>
            <a:r>
              <a:rPr lang="en-US" sz="2800" dirty="0" smtClean="0"/>
              <a:t>incomes </a:t>
            </a:r>
            <a:r>
              <a:rPr lang="en-US" sz="2800" dirty="0"/>
              <a:t>between $50,000 - $</a:t>
            </a:r>
            <a:r>
              <a:rPr lang="en-US" sz="2800" dirty="0" smtClean="0"/>
              <a:t>125,000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Provided members with a base of information on current products, new ideas, changes underway in insurance and financial services.</a:t>
            </a:r>
          </a:p>
          <a:p>
            <a:r>
              <a:rPr lang="en-US" sz="2800" dirty="0" smtClean="0"/>
              <a:t>Spent significant time hearing presentations, identifying and researching approaches, analyzing existing products and new concepts.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143000"/>
            <a:ext cx="723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69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 to Help Middle-Income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Stimulate the LTCI market to develop better products for the middle-income (more “short and fat”).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Modify legislation and regulations to allow needed changes in some products.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Identify options for including LTC in Medicare supplemental policies.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Find easier and safe options to access home equity for LTC.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Find options that incent use of tax-favored savings for LTC.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7200" y="1143000"/>
            <a:ext cx="723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15 Initial Proposals 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534318"/>
              </p:ext>
            </p:extLst>
          </p:nvPr>
        </p:nvGraphicFramePr>
        <p:xfrm>
          <a:off x="0" y="914399"/>
          <a:ext cx="9144000" cy="58646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9573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Stimulate the LTCI market to offer new products for middle income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Modify laws or regulations to allow changes in products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Modernize</a:t>
                      </a:r>
                      <a:r>
                        <a:rPr lang="en-US" sz="1400" baseline="0" dirty="0" smtClean="0"/>
                        <a:t> Medicare and related  products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Improve access</a:t>
                      </a:r>
                      <a:r>
                        <a:rPr lang="en-US" sz="1400" baseline="0" dirty="0" smtClean="0"/>
                        <a:t> to and  safety of home equity options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Increase use of tax-favored savings plans</a:t>
                      </a:r>
                      <a:endParaRPr lang="en-US" sz="1400" dirty="0"/>
                    </a:p>
                  </a:txBody>
                  <a:tcPr/>
                </a:tc>
              </a:tr>
              <a:tr h="13896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Encourage marketing of starter or transition LTCI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Work on state reciprocity for group and hybrid partnership products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feasibility of</a:t>
                      </a:r>
                      <a:r>
                        <a:rPr lang="en-US" sz="1400" baseline="0" dirty="0" smtClean="0"/>
                        <a:t> including LTC  in Medicare supplemental policies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Make reforms in MN reverse mortgage laws to improve market and consumer protection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Create new or modify existing  HSA</a:t>
                      </a:r>
                      <a:r>
                        <a:rPr lang="en-US" sz="1400" baseline="0" dirty="0" smtClean="0"/>
                        <a:t> provisions to allow use for LTC protection and expenses</a:t>
                      </a:r>
                      <a:endParaRPr lang="en-US" sz="1400" dirty="0"/>
                    </a:p>
                  </a:txBody>
                  <a:tcPr/>
                </a:tc>
              </a:tr>
              <a:tr h="13868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Encourage marketing</a:t>
                      </a:r>
                      <a:r>
                        <a:rPr lang="en-US" sz="1400" baseline="0" dirty="0" smtClean="0"/>
                        <a:t> of </a:t>
                      </a:r>
                      <a:r>
                        <a:rPr lang="en-US" sz="1400" dirty="0" smtClean="0"/>
                        <a:t>streamlined</a:t>
                      </a:r>
                      <a:r>
                        <a:rPr lang="en-US" sz="1400" baseline="0" dirty="0" smtClean="0"/>
                        <a:t> basic LTCI plan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Further development of combination term insurance and LTCI for lifetime protection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Consolidate</a:t>
                      </a:r>
                      <a:r>
                        <a:rPr lang="en-US" sz="1400" baseline="0" dirty="0" smtClean="0"/>
                        <a:t> the Medicare nursing facility, home health and hospice benefit into a flexible LTC benefit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Support new options</a:t>
                      </a:r>
                      <a:r>
                        <a:rPr lang="en-US" sz="1400" baseline="0" dirty="0" smtClean="0"/>
                        <a:t> for accessing home equity for LTC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Modify provisions of tax-deferred savings plans to  allow use for LTC protection and expenses</a:t>
                      </a:r>
                      <a:endParaRPr lang="en-US" sz="1400" dirty="0"/>
                    </a:p>
                  </a:txBody>
                  <a:tcPr/>
                </a:tc>
              </a:tr>
              <a:tr h="1173488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Encourage marketing of high deductible, catastrophic LTCI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pros/cons of establishing life settlement trust funds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Support federal Commission</a:t>
                      </a:r>
                      <a:r>
                        <a:rPr lang="en-US" sz="1400" baseline="0" dirty="0" smtClean="0"/>
                        <a:t> recommendations on Medicare changes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9573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how a  public LTCI  option  might work in MN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feasibility of new reinsurance options for LTCI market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8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</TotalTime>
  <Words>795</Words>
  <Application>Microsoft Office PowerPoint</Application>
  <PresentationFormat>On-screen Show (4:3)</PresentationFormat>
  <Paragraphs>101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 Own Your Future </vt:lpstr>
      <vt:lpstr>Outline of Presentation</vt:lpstr>
      <vt:lpstr>For the first time in history: by 2020, there will be      more persons 65+ than school-age children in MN</vt:lpstr>
      <vt:lpstr>Plans to Pay for Long-Term Care</vt:lpstr>
      <vt:lpstr>Beyond Reform 2020</vt:lpstr>
      <vt:lpstr>Own Your Future (OYF) in Minnesota</vt:lpstr>
      <vt:lpstr>OYF Advisory Panel Studied Options</vt:lpstr>
      <vt:lpstr>Strategies to Help Middle-Income</vt:lpstr>
      <vt:lpstr>15 Initial Proposals </vt:lpstr>
      <vt:lpstr>Overarching Recommendations</vt:lpstr>
      <vt:lpstr>Products with most potential</vt:lpstr>
      <vt:lpstr>Work Continues on Next Steps</vt:lpstr>
    </vt:vector>
  </TitlesOfParts>
  <Company>MN Dept of Human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minnesota model</dc:title>
  <dc:creator>Knatterud, Larhae</dc:creator>
  <cp:lastModifiedBy>Twite, Stacy</cp:lastModifiedBy>
  <cp:revision>71</cp:revision>
  <cp:lastPrinted>2015-02-11T22:10:00Z</cp:lastPrinted>
  <dcterms:created xsi:type="dcterms:W3CDTF">2014-11-03T14:55:32Z</dcterms:created>
  <dcterms:modified xsi:type="dcterms:W3CDTF">2015-02-17T17:21:57Z</dcterms:modified>
</cp:coreProperties>
</file>