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3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4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9.xml" ContentType="application/vnd.openxmlformats-officedocument.presentationml.notesSlid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30.xml" ContentType="application/vnd.openxmlformats-officedocument.presentationml.notesSlid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31.xml" ContentType="application/vnd.openxmlformats-officedocument.presentationml.notesSlid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34.xml" ContentType="application/vnd.openxmlformats-officedocument.presentationml.notesSlide+xml"/>
  <Override PartName="/ppt/charts/chart2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35.xml" ContentType="application/vnd.openxmlformats-officedocument.presentationml.notesSlide+xml"/>
  <Override PartName="/ppt/charts/chart28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9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56" r:id="rId5"/>
    <p:sldId id="259" r:id="rId6"/>
    <p:sldId id="288" r:id="rId7"/>
    <p:sldId id="289" r:id="rId8"/>
    <p:sldId id="315" r:id="rId9"/>
    <p:sldId id="280" r:id="rId10"/>
    <p:sldId id="274" r:id="rId11"/>
    <p:sldId id="290" r:id="rId12"/>
    <p:sldId id="316" r:id="rId13"/>
    <p:sldId id="282" r:id="rId14"/>
    <p:sldId id="279" r:id="rId15"/>
    <p:sldId id="257" r:id="rId16"/>
    <p:sldId id="263" r:id="rId17"/>
    <p:sldId id="303" r:id="rId18"/>
    <p:sldId id="317" r:id="rId19"/>
    <p:sldId id="261" r:id="rId20"/>
    <p:sldId id="296" r:id="rId21"/>
    <p:sldId id="298" r:id="rId22"/>
    <p:sldId id="295" r:id="rId23"/>
    <p:sldId id="299" r:id="rId24"/>
    <p:sldId id="318" r:id="rId25"/>
    <p:sldId id="304" r:id="rId26"/>
    <p:sldId id="300" r:id="rId27"/>
    <p:sldId id="305" r:id="rId28"/>
    <p:sldId id="321" r:id="rId29"/>
    <p:sldId id="306" r:id="rId30"/>
    <p:sldId id="323" r:id="rId31"/>
    <p:sldId id="307" r:id="rId32"/>
    <p:sldId id="308" r:id="rId33"/>
    <p:sldId id="309" r:id="rId34"/>
    <p:sldId id="310" r:id="rId35"/>
    <p:sldId id="320" r:id="rId36"/>
    <p:sldId id="311" r:id="rId37"/>
    <p:sldId id="312" r:id="rId38"/>
    <p:sldId id="313" r:id="rId39"/>
    <p:sldId id="271" r:id="rId40"/>
    <p:sldId id="294" r:id="rId41"/>
  </p:sldIdLst>
  <p:sldSz cx="123444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Debra (MDH)" initials="B(" lastIdx="3" clrIdx="0">
    <p:extLst>
      <p:ext uri="{19B8F6BF-5375-455C-9EA6-DF929625EA0E}">
        <p15:presenceInfo xmlns:p15="http://schemas.microsoft.com/office/powerpoint/2012/main" userId="S::debra.burns@state.mn.us::d29e5174-7934-4f85-ab62-81b244abd909" providerId="AD"/>
      </p:ext>
    </p:extLst>
  </p:cmAuthor>
  <p:cmAuthor id="2" name="Schommer, Michael (MDH)" initials="SM(" lastIdx="1" clrIdx="1">
    <p:extLst>
      <p:ext uri="{19B8F6BF-5375-455C-9EA6-DF929625EA0E}">
        <p15:presenceInfo xmlns:p15="http://schemas.microsoft.com/office/powerpoint/2012/main" userId="S-1-5-21-1314793539-288207475-437156019-226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94C"/>
    <a:srgbClr val="00174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83303" autoAdjust="0"/>
  </p:normalViewPr>
  <p:slideViewPr>
    <p:cSldViewPr snapToGrid="0" showGuides="1">
      <p:cViewPr varScale="1">
        <p:scale>
          <a:sx n="74" d="100"/>
          <a:sy n="74" d="100"/>
        </p:scale>
        <p:origin x="869" y="67"/>
      </p:cViewPr>
      <p:guideLst>
        <p:guide orient="horz" pos="2160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ta2fb\fbhomes\eo\kellym1\20-21%20budget\budget%20overview%20slide%20deck%20division%20budget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ta2fb\fbhomes\eo\kellym1\20-21%20budget\budget%20overview%20slide%20deck%20division%20budget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data2fb\fbhomes\eo\kellym1\20-21%20budget\budget%20overview%20slide%20deck%20division%20budgets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ta2fb\fbhomes\eo\kellym1\20-21%20budget\budget%20overview%20slide%20deck%20division%20budget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ta2fb\fbhomes\eo\kellym1\20-21%20budget\budget%20overview%20slide%20deck%20division%20budgets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ta2fb\fbhomes\eo\kellym1\20-21%20budget\budget%20overview%20slide%20deck%20division%20budgets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ta2fb\fbhomes\eo\kellym1\20-21%20budget\budget%20overview%20slide%20deck%20division%20budgets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ta2fb\fbhomes\eo\kellym1\20-21%20budget\budget%20overview%20slide%20deck%20division%20budgets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ta2fb\fbhomes\eo\kellym1\20-21%20budget\budget%20overview%20slide%20deck%20division%20budgets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ta2fb\fbhomes\eo\kellym1\20-21%20budget\budget%20overview%20slide%20deck%20division%20budgets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ta2fb\fbhomes\eo\kellym1\20-21%20budget\budget%20overview%20slide%20deck%20dhs%20mdh%20comparis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14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C2C-4077-850C-500BD54CCFE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C2C-4077-850C-500BD54CCFE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C2C-4077-850C-500BD54CCFE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C2C-4077-850C-500BD54CCFE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C2C-4077-850C-500BD54CCFEE}"/>
              </c:ext>
            </c:extLst>
          </c:dPt>
          <c:dLbls>
            <c:dLbl>
              <c:idx val="0"/>
              <c:layout>
                <c:manualLayout>
                  <c:x val="3.3843103220006533E-2"/>
                  <c:y val="9.41885398847472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6809A6A-8247-41F6-AACA-9F09A2226056}" type="CATEGORYNAME">
                      <a:rPr lang="en-US" sz="2000"/>
                      <a:pPr>
                        <a:defRPr sz="1600" b="1"/>
                      </a:pPr>
                      <a:t>[CATEGORY NAME]</a:t>
                    </a:fld>
                    <a:r>
                      <a:rPr lang="en-US" sz="2000" dirty="0"/>
                      <a:t>
 (education, employment, income, family, community) </a:t>
                    </a:r>
                  </a:p>
                  <a:p>
                    <a:pPr>
                      <a:defRPr sz="1600" b="1"/>
                    </a:pPr>
                    <a:fld id="{F2643273-53A2-4C21-94D1-46828B016D7F}" type="PERCENTAGE">
                      <a:rPr lang="en-US" sz="2000"/>
                      <a:pPr>
                        <a:defRPr sz="1600" b="1"/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C2C-4077-850C-500BD54CCFEE}"/>
                </c:ext>
                <c:ext xmlns:c15="http://schemas.microsoft.com/office/drawing/2012/chart" uri="{CE6537A1-D6FC-4f65-9D91-7224C49458BB}">
                  <c15:layout>
                    <c:manualLayout>
                      <c:w val="0.24466065581115864"/>
                      <c:h val="0.4818562184817162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6.0967121668622865E-2"/>
                  <c:y val="-8.9089384216504294E-2"/>
                </c:manualLayout>
              </c:layout>
              <c:tx>
                <c:rich>
                  <a:bodyPr/>
                  <a:lstStyle/>
                  <a:p>
                    <a:fld id="{18E4DE27-6377-4F62-8C51-6C27C662A8D2}" type="CATEGORYNAME">
                      <a:rPr lang="en-US"/>
                      <a:pPr/>
                      <a:t>[CATEGORY NAME]</a:t>
                    </a:fld>
                    <a:r>
                      <a:rPr lang="en-US" dirty="0"/>
                      <a:t> (tobacco, diet, alcohol, sexual activity)
</a:t>
                    </a:r>
                    <a:fld id="{58C8EAA9-14AA-4655-B144-D41A3B9D0BBA}" type="PERCENTAGE">
                      <a:rPr lang="en-US"/>
                      <a:pPr/>
                      <a:t>[PERCENTAGE]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C2C-4077-850C-500BD54CCFEE}"/>
                </c:ext>
                <c:ext xmlns:c15="http://schemas.microsoft.com/office/drawing/2012/chart" uri="{CE6537A1-D6FC-4f65-9D91-7224C49458BB}">
                  <c15:layout>
                    <c:manualLayout>
                      <c:w val="0.30953424779032196"/>
                      <c:h val="0.1886677113777238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4.8115396501814234E-2"/>
                  <c:y val="-6.3946784497343027E-3"/>
                </c:manualLayout>
              </c:layout>
              <c:tx>
                <c:rich>
                  <a:bodyPr/>
                  <a:lstStyle/>
                  <a:p>
                    <a:fld id="{4195513A-B34D-48BF-B7E1-8685DA4C34EE}" type="CATEGORYNAME">
                      <a:rPr lang="en-US"/>
                      <a:pPr/>
                      <a:t>[CATEGORY NAME]</a:t>
                    </a:fld>
                    <a:r>
                      <a:rPr lang="en-US" dirty="0"/>
                      <a:t>
 (access &amp; </a:t>
                    </a:r>
                  </a:p>
                  <a:p>
                    <a:r>
                      <a:rPr lang="en-US" dirty="0"/>
                      <a:t>quality of care) </a:t>
                    </a:r>
                  </a:p>
                  <a:p>
                    <a:fld id="{96507CB8-6500-4540-A428-DE075EA39E9B}" type="PERCENTAGE">
                      <a:rPr lang="en-US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C2C-4077-850C-500BD54CCFE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9.4453426757154887E-2"/>
                  <c:y val="2.1416820849146079E-2"/>
                </c:manualLayout>
              </c:layout>
              <c:tx>
                <c:rich>
                  <a:bodyPr/>
                  <a:lstStyle/>
                  <a:p>
                    <a:fld id="{18DA6E34-31B4-4FCF-9934-2280AE572E7C}" type="CATEGORYNAME">
                      <a:rPr lang="fr-FR"/>
                      <a:pPr/>
                      <a:t>[CATEGORY NAME]</a:t>
                    </a:fld>
                    <a:r>
                      <a:rPr lang="fr-FR" dirty="0"/>
                      <a:t>
(environmental quality; built environment)</a:t>
                    </a:r>
                  </a:p>
                  <a:p>
                    <a:fld id="{3644A5EC-2DE3-4824-81BF-34EC6F6400CB}" type="PERCENTAGE">
                      <a:rPr lang="fr-FR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C2C-4077-850C-500BD54CCFE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2.3152500103276449E-2"/>
                  <c:y val="1.854566624686545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C2C-4077-850C-500BD54CCFE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Social and Economic Factors</c:v>
                </c:pt>
                <c:pt idx="1">
                  <c:v>Health Behaviors</c:v>
                </c:pt>
                <c:pt idx="2">
                  <c:v>Clinical Care</c:v>
                </c:pt>
                <c:pt idx="3">
                  <c:v>Physical Environment</c:v>
                </c:pt>
                <c:pt idx="4">
                  <c:v>Genes and Biology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</c:v>
                </c:pt>
                <c:pt idx="1">
                  <c:v>0.3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C2C-4077-850C-500BD54CCF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9111499048063"/>
          <c:y val="0.91519270780205775"/>
          <c:w val="0.77019927792081089"/>
          <c:h val="7.08525798179331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1"/>
                </a:solidFill>
              </a:rPr>
              <a:t>Share of Agency Budget</a:t>
            </a:r>
          </a:p>
        </c:rich>
      </c:tx>
      <c:layout>
        <c:manualLayout>
          <c:xMode val="edge"/>
          <c:yMode val="edge"/>
          <c:x val="0.28040609792078458"/>
          <c:y val="0.233839794737592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Community &amp; Family Health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</c:f>
              <c:numCache>
                <c:formatCode>0%</c:formatCode>
                <c:ptCount val="1"/>
                <c:pt idx="0">
                  <c:v>0.31769876877701364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324-4371-A372-8DED969722D8}"/>
            </c:ext>
          </c:extLst>
        </c:ser>
        <c:ser>
          <c:idx val="1"/>
          <c:order val="1"/>
          <c:tx>
            <c:strRef>
              <c:f>Sheet1!$A$2</c:f>
              <c:strCache>
                <c:ptCount val="1"/>
                <c:pt idx="0">
                  <c:v>Health Promo &amp; Chronic Disease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714059715241203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B324-4371-A372-8DED969722D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</c:f>
              <c:numCache>
                <c:formatCode>0%</c:formatCode>
                <c:ptCount val="1"/>
                <c:pt idx="0">
                  <c:v>5.1785676120455662E-2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324-4371-A372-8DED969722D8}"/>
            </c:ext>
          </c:extLst>
        </c:ser>
        <c:ser>
          <c:idx val="2"/>
          <c:order val="2"/>
          <c:tx>
            <c:strRef>
              <c:f>Sheet1!$A$3</c:f>
              <c:strCache>
                <c:ptCount val="1"/>
                <c:pt idx="0">
                  <c:v>Health Partnerships &amp; Equity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Sheet1!$C$3</c:f>
              <c:numCache>
                <c:formatCode>0%</c:formatCode>
                <c:ptCount val="1"/>
                <c:pt idx="0">
                  <c:v>7.9186100612076801E-2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324-4371-A372-8DED969722D8}"/>
            </c:ext>
          </c:extLst>
        </c:ser>
        <c:ser>
          <c:idx val="3"/>
          <c:order val="3"/>
          <c:tx>
            <c:strRef>
              <c:f>Sheet1!$A$4</c:f>
              <c:strCache>
                <c:ptCount val="1"/>
                <c:pt idx="0">
                  <c:v>Statewide Health Improvement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Sheet1!$C$4</c:f>
              <c:numCache>
                <c:formatCode>0%</c:formatCode>
                <c:ptCount val="1"/>
                <c:pt idx="0">
                  <c:v>3.9769373800876931E-2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324-4371-A372-8DED969722D8}"/>
            </c:ext>
          </c:extLst>
        </c:ser>
        <c:ser>
          <c:idx val="4"/>
          <c:order val="4"/>
          <c:tx>
            <c:strRef>
              <c:f>Sheet1!$A$5</c:f>
              <c:strCache>
                <c:ptCount val="1"/>
                <c:pt idx="0">
                  <c:v>Health Policy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Sheet1!$C$5</c:f>
              <c:numCache>
                <c:formatCode>0%</c:formatCode>
                <c:ptCount val="1"/>
                <c:pt idx="0">
                  <c:v>0.19347085195895813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324-4371-A372-8DED969722D8}"/>
            </c:ext>
          </c:extLst>
        </c:ser>
        <c:ser>
          <c:idx val="5"/>
          <c:order val="5"/>
          <c:tx>
            <c:strRef>
              <c:f>Sheet1!$A$6</c:f>
              <c:strCache>
                <c:ptCount val="1"/>
                <c:pt idx="0">
                  <c:v>Medical Cannabis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Sheet1!$C$6</c:f>
              <c:numCache>
                <c:formatCode>0%</c:formatCode>
                <c:ptCount val="1"/>
                <c:pt idx="0">
                  <c:v>3.1631366346790914E-3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324-4371-A372-8DED969722D8}"/>
            </c:ext>
          </c:extLst>
        </c:ser>
        <c:ser>
          <c:idx val="6"/>
          <c:order val="6"/>
          <c:tx>
            <c:strRef>
              <c:f>Sheet1!$A$7</c:f>
              <c:strCache>
                <c:ptCount val="1"/>
                <c:pt idx="0">
                  <c:v>Environmental Health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Sheet1!$C$7</c:f>
              <c:numCache>
                <c:formatCode>0%</c:formatCode>
                <c:ptCount val="1"/>
                <c:pt idx="0">
                  <c:v>6.5847166575970353E-2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324-4371-A372-8DED969722D8}"/>
            </c:ext>
          </c:extLst>
        </c:ser>
        <c:ser>
          <c:idx val="7"/>
          <c:order val="7"/>
          <c:tx>
            <c:strRef>
              <c:f>Sheet1!$A$8</c:f>
              <c:strCache>
                <c:ptCount val="1"/>
                <c:pt idx="0">
                  <c:v>Infectious Disease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Sheet1!$C$8</c:f>
              <c:numCache>
                <c:formatCode>0%</c:formatCode>
                <c:ptCount val="1"/>
                <c:pt idx="0">
                  <c:v>5.9640086345081111E-2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324-4371-A372-8DED969722D8}"/>
            </c:ext>
          </c:extLst>
        </c:ser>
        <c:ser>
          <c:idx val="8"/>
          <c:order val="8"/>
          <c:tx>
            <c:strRef>
              <c:f>Sheet1!$A$9</c:f>
              <c:strCache>
                <c:ptCount val="1"/>
                <c:pt idx="0">
                  <c:v>Public Health Laboratory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Sheet1!$C$9</c:f>
              <c:numCache>
                <c:formatCode>0%</c:formatCode>
                <c:ptCount val="1"/>
                <c:pt idx="0">
                  <c:v>4.4115398589740847E-2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B324-4371-A372-8DED969722D8}"/>
            </c:ext>
          </c:extLst>
        </c:ser>
        <c:ser>
          <c:idx val="9"/>
          <c:order val="9"/>
          <c:tx>
            <c:strRef>
              <c:f>Sheet1!$A$10</c:f>
              <c:strCache>
                <c:ptCount val="1"/>
                <c:pt idx="0">
                  <c:v>Health Regulation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Sheet1!$C$10</c:f>
              <c:numCache>
                <c:formatCode>0%</c:formatCode>
                <c:ptCount val="1"/>
                <c:pt idx="0">
                  <c:v>7.0114277353158283E-2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324-4371-A372-8DED969722D8}"/>
            </c:ext>
          </c:extLst>
        </c:ser>
        <c:ser>
          <c:idx val="10"/>
          <c:order val="10"/>
          <c:tx>
            <c:strRef>
              <c:f>Sheet1!$A$11</c:f>
              <c:strCache>
                <c:ptCount val="1"/>
                <c:pt idx="0">
                  <c:v>Health Operations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Sheet1!$C$11</c:f>
              <c:numCache>
                <c:formatCode>0%</c:formatCode>
                <c:ptCount val="1"/>
                <c:pt idx="0">
                  <c:v>7.5209163231989104E-2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B324-4371-A372-8DED969722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3020032"/>
        <c:axId val="503021208"/>
      </c:barChart>
      <c:catAx>
        <c:axId val="5030200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3021208"/>
        <c:crosses val="autoZero"/>
        <c:auto val="1"/>
        <c:lblAlgn val="ctr"/>
        <c:lblOffset val="100"/>
        <c:noMultiLvlLbl val="0"/>
      </c:catAx>
      <c:valAx>
        <c:axId val="50302120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5030200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1"/>
                </a:solidFill>
              </a:rPr>
              <a:t>Funding Sources</a:t>
            </a:r>
          </a:p>
        </c:rich>
      </c:tx>
      <c:layout>
        <c:manualLayout>
          <c:xMode val="edge"/>
          <c:yMode val="edge"/>
          <c:x val="0.32807500906772918"/>
          <c:y val="0.19127774049732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3633615019407646E-2"/>
          <c:y val="0.26810222015045365"/>
          <c:w val="0.93554468631070642"/>
          <c:h val="0.6812988167583310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Sheet1!$A$19</c:f>
              <c:strCache>
                <c:ptCount val="1"/>
                <c:pt idx="0">
                  <c:v>General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Sheet1!$B$19</c:f>
              <c:numCache>
                <c:formatCode>General</c:formatCode>
                <c:ptCount val="1"/>
                <c:pt idx="0">
                  <c:v>20866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B58-4B85-ABC9-AECB3320D5EF}"/>
            </c:ext>
          </c:extLst>
        </c:ser>
        <c:ser>
          <c:idx val="1"/>
          <c:order val="1"/>
          <c:tx>
            <c:strRef>
              <c:f>Sheet1!$A$20</c:f>
              <c:strCache>
                <c:ptCount val="1"/>
                <c:pt idx="0">
                  <c:v>Federal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Sheet1!$B$20</c:f>
              <c:numCache>
                <c:formatCode>General</c:formatCode>
                <c:ptCount val="1"/>
                <c:pt idx="0">
                  <c:v>37910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B58-4B85-ABC9-AECB3320D5EF}"/>
            </c:ext>
          </c:extLst>
        </c:ser>
        <c:ser>
          <c:idx val="2"/>
          <c:order val="2"/>
          <c:tx>
            <c:strRef>
              <c:f>Sheet1!$A$21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8656270808408357E-3"/>
                  <c:y val="0.30693251327724758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B58-4B85-ABC9-AECB3320D5E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Sheet1!$B$21</c:f>
              <c:numCache>
                <c:formatCode>General</c:formatCode>
                <c:ptCount val="1"/>
                <c:pt idx="0">
                  <c:v>4222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B58-4B85-ABC9-AECB3320D5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0210824"/>
        <c:axId val="220208472"/>
      </c:barChart>
      <c:catAx>
        <c:axId val="2202108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0208472"/>
        <c:crosses val="autoZero"/>
        <c:auto val="1"/>
        <c:lblAlgn val="ctr"/>
        <c:lblOffset val="100"/>
        <c:noMultiLvlLbl val="0"/>
      </c:catAx>
      <c:valAx>
        <c:axId val="2202084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021082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1"/>
                </a:solidFill>
              </a:rPr>
              <a:t>Share of Agency Budget</a:t>
            </a:r>
          </a:p>
        </c:rich>
      </c:tx>
      <c:layout>
        <c:manualLayout>
          <c:xMode val="edge"/>
          <c:yMode val="edge"/>
          <c:x val="0.28040609792078458"/>
          <c:y val="0.233839794737592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Community &amp; Family Health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</c:f>
              <c:numCache>
                <c:formatCode>0%</c:formatCode>
                <c:ptCount val="1"/>
                <c:pt idx="0">
                  <c:v>0.31769876877701364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51C-44EE-AC5A-19CBDF40F390}"/>
            </c:ext>
          </c:extLst>
        </c:ser>
        <c:ser>
          <c:idx val="1"/>
          <c:order val="1"/>
          <c:tx>
            <c:strRef>
              <c:f>Sheet1!$A$2</c:f>
              <c:strCache>
                <c:ptCount val="1"/>
                <c:pt idx="0">
                  <c:v>Health Promo &amp; Chronic Disease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0%</c:formatCode>
                <c:ptCount val="1"/>
                <c:pt idx="0">
                  <c:v>5.1785676120455662E-2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51C-44EE-AC5A-19CBDF40F390}"/>
            </c:ext>
          </c:extLst>
        </c:ser>
        <c:ser>
          <c:idx val="2"/>
          <c:order val="2"/>
          <c:tx>
            <c:strRef>
              <c:f>Sheet1!$A$3</c:f>
              <c:strCache>
                <c:ptCount val="1"/>
                <c:pt idx="0">
                  <c:v>Health Partnerships &amp; Equity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5278851352704443E-2"/>
                  <c:y val="-6.98807789891063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751C-44EE-AC5A-19CBDF40F39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Sheet1!$C$3</c:f>
              <c:numCache>
                <c:formatCode>0%</c:formatCode>
                <c:ptCount val="1"/>
                <c:pt idx="0">
                  <c:v>7.9186100612076801E-2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51C-44EE-AC5A-19CBDF40F390}"/>
            </c:ext>
          </c:extLst>
        </c:ser>
        <c:ser>
          <c:idx val="3"/>
          <c:order val="3"/>
          <c:tx>
            <c:strRef>
              <c:f>Sheet1!$A$4</c:f>
              <c:strCache>
                <c:ptCount val="1"/>
                <c:pt idx="0">
                  <c:v>Statewide Health Improvement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Sheet1!$C$4</c:f>
              <c:numCache>
                <c:formatCode>0%</c:formatCode>
                <c:ptCount val="1"/>
                <c:pt idx="0">
                  <c:v>3.9769373800876931E-2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51C-44EE-AC5A-19CBDF40F390}"/>
            </c:ext>
          </c:extLst>
        </c:ser>
        <c:ser>
          <c:idx val="4"/>
          <c:order val="4"/>
          <c:tx>
            <c:strRef>
              <c:f>Sheet1!$A$5</c:f>
              <c:strCache>
                <c:ptCount val="1"/>
                <c:pt idx="0">
                  <c:v>Health Policy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Sheet1!$C$5</c:f>
              <c:numCache>
                <c:formatCode>0%</c:formatCode>
                <c:ptCount val="1"/>
                <c:pt idx="0">
                  <c:v>0.19347085195895813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51C-44EE-AC5A-19CBDF40F390}"/>
            </c:ext>
          </c:extLst>
        </c:ser>
        <c:ser>
          <c:idx val="5"/>
          <c:order val="5"/>
          <c:tx>
            <c:strRef>
              <c:f>Sheet1!$A$6</c:f>
              <c:strCache>
                <c:ptCount val="1"/>
                <c:pt idx="0">
                  <c:v>Medical Cannabis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Sheet1!$C$6</c:f>
              <c:numCache>
                <c:formatCode>0%</c:formatCode>
                <c:ptCount val="1"/>
                <c:pt idx="0">
                  <c:v>3.1631366346790914E-3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51C-44EE-AC5A-19CBDF40F390}"/>
            </c:ext>
          </c:extLst>
        </c:ser>
        <c:ser>
          <c:idx val="6"/>
          <c:order val="6"/>
          <c:tx>
            <c:strRef>
              <c:f>Sheet1!$A$7</c:f>
              <c:strCache>
                <c:ptCount val="1"/>
                <c:pt idx="0">
                  <c:v>Environmental Health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Sheet1!$C$7</c:f>
              <c:numCache>
                <c:formatCode>0%</c:formatCode>
                <c:ptCount val="1"/>
                <c:pt idx="0">
                  <c:v>6.5847166575970353E-2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751C-44EE-AC5A-19CBDF40F390}"/>
            </c:ext>
          </c:extLst>
        </c:ser>
        <c:ser>
          <c:idx val="7"/>
          <c:order val="7"/>
          <c:tx>
            <c:strRef>
              <c:f>Sheet1!$A$8</c:f>
              <c:strCache>
                <c:ptCount val="1"/>
                <c:pt idx="0">
                  <c:v>Infectious Disease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Sheet1!$C$8</c:f>
              <c:numCache>
                <c:formatCode>0%</c:formatCode>
                <c:ptCount val="1"/>
                <c:pt idx="0">
                  <c:v>5.9640086345081111E-2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51C-44EE-AC5A-19CBDF40F390}"/>
            </c:ext>
          </c:extLst>
        </c:ser>
        <c:ser>
          <c:idx val="8"/>
          <c:order val="8"/>
          <c:tx>
            <c:strRef>
              <c:f>Sheet1!$A$9</c:f>
              <c:strCache>
                <c:ptCount val="1"/>
                <c:pt idx="0">
                  <c:v>Public Health Laboratory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Sheet1!$C$9</c:f>
              <c:numCache>
                <c:formatCode>0%</c:formatCode>
                <c:ptCount val="1"/>
                <c:pt idx="0">
                  <c:v>4.4115398589740847E-2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751C-44EE-AC5A-19CBDF40F390}"/>
            </c:ext>
          </c:extLst>
        </c:ser>
        <c:ser>
          <c:idx val="9"/>
          <c:order val="9"/>
          <c:tx>
            <c:strRef>
              <c:f>Sheet1!$A$10</c:f>
              <c:strCache>
                <c:ptCount val="1"/>
                <c:pt idx="0">
                  <c:v>Health Regulation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Sheet1!$C$10</c:f>
              <c:numCache>
                <c:formatCode>0%</c:formatCode>
                <c:ptCount val="1"/>
                <c:pt idx="0">
                  <c:v>7.0114277353158283E-2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751C-44EE-AC5A-19CBDF40F390}"/>
            </c:ext>
          </c:extLst>
        </c:ser>
        <c:ser>
          <c:idx val="10"/>
          <c:order val="10"/>
          <c:tx>
            <c:strRef>
              <c:f>Sheet1!$A$11</c:f>
              <c:strCache>
                <c:ptCount val="1"/>
                <c:pt idx="0">
                  <c:v>Health Operations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Sheet1!$C$11</c:f>
              <c:numCache>
                <c:formatCode>0%</c:formatCode>
                <c:ptCount val="1"/>
                <c:pt idx="0">
                  <c:v>7.5209163231989104E-2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751C-44EE-AC5A-19CBDF40F3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0208864"/>
        <c:axId val="220211216"/>
      </c:barChart>
      <c:catAx>
        <c:axId val="220208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0211216"/>
        <c:crosses val="autoZero"/>
        <c:auto val="1"/>
        <c:lblAlgn val="ctr"/>
        <c:lblOffset val="100"/>
        <c:noMultiLvlLbl val="0"/>
      </c:catAx>
      <c:valAx>
        <c:axId val="2202112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020886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1"/>
                </a:solidFill>
              </a:rPr>
              <a:t>Funding Sources</a:t>
            </a:r>
          </a:p>
        </c:rich>
      </c:tx>
      <c:layout>
        <c:manualLayout>
          <c:xMode val="edge"/>
          <c:yMode val="edge"/>
          <c:x val="0.31245122484689414"/>
          <c:y val="0.230141054194506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Sheet1!$A$33</c:f>
              <c:strCache>
                <c:ptCount val="1"/>
                <c:pt idx="0">
                  <c:v>General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Sheet1!$B$33</c:f>
              <c:numCache>
                <c:formatCode>General</c:formatCode>
                <c:ptCount val="1"/>
                <c:pt idx="0">
                  <c:v>56102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CBF-46DE-BDCE-A56B78874B95}"/>
            </c:ext>
          </c:extLst>
        </c:ser>
        <c:ser>
          <c:idx val="1"/>
          <c:order val="1"/>
          <c:tx>
            <c:strRef>
              <c:f>Sheet1!$A$34</c:f>
              <c:strCache>
                <c:ptCount val="1"/>
                <c:pt idx="0">
                  <c:v>Federal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Sheet1!$B$34</c:f>
              <c:numCache>
                <c:formatCode>General</c:formatCode>
                <c:ptCount val="1"/>
                <c:pt idx="0">
                  <c:v>38691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CBF-46DE-BDCE-A56B78874B95}"/>
            </c:ext>
          </c:extLst>
        </c:ser>
        <c:ser>
          <c:idx val="2"/>
          <c:order val="2"/>
          <c:tx>
            <c:strRef>
              <c:f>Sheet1!$A$35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4019897701605494E-2"/>
                  <c:y val="0.28210838901262048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CBF-46DE-BDCE-A56B78874B9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Sheet1!$B$35</c:f>
              <c:numCache>
                <c:formatCode>General</c:formatCode>
                <c:ptCount val="1"/>
                <c:pt idx="0">
                  <c:v>1538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CBF-46DE-BDCE-A56B78874B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0209256"/>
        <c:axId val="220210040"/>
      </c:barChart>
      <c:catAx>
        <c:axId val="2202092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0210040"/>
        <c:crosses val="autoZero"/>
        <c:auto val="1"/>
        <c:lblAlgn val="ctr"/>
        <c:lblOffset val="100"/>
        <c:noMultiLvlLbl val="0"/>
      </c:catAx>
      <c:valAx>
        <c:axId val="2202100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0209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1"/>
                </a:solidFill>
              </a:rPr>
              <a:t>Share of Agency Budget</a:t>
            </a:r>
          </a:p>
        </c:rich>
      </c:tx>
      <c:layout>
        <c:manualLayout>
          <c:xMode val="edge"/>
          <c:yMode val="edge"/>
          <c:x val="0.28040609792078458"/>
          <c:y val="0.233839794737592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Community &amp; Family Health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</c:f>
              <c:numCache>
                <c:formatCode>0%</c:formatCode>
                <c:ptCount val="1"/>
                <c:pt idx="0">
                  <c:v>0.31769876877701364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42-4C99-8A72-CD3BD9387AD3}"/>
            </c:ext>
          </c:extLst>
        </c:ser>
        <c:ser>
          <c:idx val="1"/>
          <c:order val="1"/>
          <c:tx>
            <c:strRef>
              <c:f>Sheet1!$A$2</c:f>
              <c:strCache>
                <c:ptCount val="1"/>
                <c:pt idx="0">
                  <c:v>Health Promo &amp; Chronic Disease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0%</c:formatCode>
                <c:ptCount val="1"/>
                <c:pt idx="0">
                  <c:v>5.1785676120455662E-2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A42-4C99-8A72-CD3BD9387AD3}"/>
            </c:ext>
          </c:extLst>
        </c:ser>
        <c:ser>
          <c:idx val="2"/>
          <c:order val="2"/>
          <c:tx>
            <c:strRef>
              <c:f>Sheet1!$A$3</c:f>
              <c:strCache>
                <c:ptCount val="1"/>
                <c:pt idx="0">
                  <c:v>Health Partnerships &amp; Equity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Sheet1!$C$3</c:f>
              <c:numCache>
                <c:formatCode>0%</c:formatCode>
                <c:ptCount val="1"/>
                <c:pt idx="0">
                  <c:v>7.9186100612076801E-2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A42-4C99-8A72-CD3BD9387AD3}"/>
            </c:ext>
          </c:extLst>
        </c:ser>
        <c:ser>
          <c:idx val="3"/>
          <c:order val="3"/>
          <c:tx>
            <c:strRef>
              <c:f>Sheet1!$A$4</c:f>
              <c:strCache>
                <c:ptCount val="1"/>
                <c:pt idx="0">
                  <c:v>Statewide Health Improvement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819625904312823E-2"/>
                  <c:y val="-6.405664075223346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CA42-4C99-8A72-CD3BD9387AD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Sheet1!$C$4</c:f>
              <c:numCache>
                <c:formatCode>0%</c:formatCode>
                <c:ptCount val="1"/>
                <c:pt idx="0">
                  <c:v>3.9769373800876931E-2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A42-4C99-8A72-CD3BD9387AD3}"/>
            </c:ext>
          </c:extLst>
        </c:ser>
        <c:ser>
          <c:idx val="4"/>
          <c:order val="4"/>
          <c:tx>
            <c:strRef>
              <c:f>Sheet1!$A$5</c:f>
              <c:strCache>
                <c:ptCount val="1"/>
                <c:pt idx="0">
                  <c:v>Health Policy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Sheet1!$C$5</c:f>
              <c:numCache>
                <c:formatCode>0%</c:formatCode>
                <c:ptCount val="1"/>
                <c:pt idx="0">
                  <c:v>0.19347085195895813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A42-4C99-8A72-CD3BD9387AD3}"/>
            </c:ext>
          </c:extLst>
        </c:ser>
        <c:ser>
          <c:idx val="5"/>
          <c:order val="5"/>
          <c:tx>
            <c:strRef>
              <c:f>Sheet1!$A$6</c:f>
              <c:strCache>
                <c:ptCount val="1"/>
                <c:pt idx="0">
                  <c:v>Medical Cannabis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Sheet1!$C$6</c:f>
              <c:numCache>
                <c:formatCode>0%</c:formatCode>
                <c:ptCount val="1"/>
                <c:pt idx="0">
                  <c:v>3.1631366346790914E-3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A42-4C99-8A72-CD3BD9387AD3}"/>
            </c:ext>
          </c:extLst>
        </c:ser>
        <c:ser>
          <c:idx val="6"/>
          <c:order val="6"/>
          <c:tx>
            <c:strRef>
              <c:f>Sheet1!$A$7</c:f>
              <c:strCache>
                <c:ptCount val="1"/>
                <c:pt idx="0">
                  <c:v>Environmental Health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Sheet1!$C$7</c:f>
              <c:numCache>
                <c:formatCode>0%</c:formatCode>
                <c:ptCount val="1"/>
                <c:pt idx="0">
                  <c:v>6.5847166575970353E-2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A42-4C99-8A72-CD3BD9387AD3}"/>
            </c:ext>
          </c:extLst>
        </c:ser>
        <c:ser>
          <c:idx val="7"/>
          <c:order val="7"/>
          <c:tx>
            <c:strRef>
              <c:f>Sheet1!$A$8</c:f>
              <c:strCache>
                <c:ptCount val="1"/>
                <c:pt idx="0">
                  <c:v>Infectious Disease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Sheet1!$C$8</c:f>
              <c:numCache>
                <c:formatCode>0%</c:formatCode>
                <c:ptCount val="1"/>
                <c:pt idx="0">
                  <c:v>5.9640086345081111E-2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A42-4C99-8A72-CD3BD9387AD3}"/>
            </c:ext>
          </c:extLst>
        </c:ser>
        <c:ser>
          <c:idx val="8"/>
          <c:order val="8"/>
          <c:tx>
            <c:strRef>
              <c:f>Sheet1!$A$9</c:f>
              <c:strCache>
                <c:ptCount val="1"/>
                <c:pt idx="0">
                  <c:v>Public Health Laboratory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Sheet1!$C$9</c:f>
              <c:numCache>
                <c:formatCode>0%</c:formatCode>
                <c:ptCount val="1"/>
                <c:pt idx="0">
                  <c:v>4.4115398589740847E-2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A42-4C99-8A72-CD3BD9387AD3}"/>
            </c:ext>
          </c:extLst>
        </c:ser>
        <c:ser>
          <c:idx val="9"/>
          <c:order val="9"/>
          <c:tx>
            <c:strRef>
              <c:f>Sheet1!$A$10</c:f>
              <c:strCache>
                <c:ptCount val="1"/>
                <c:pt idx="0">
                  <c:v>Health Regulation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Sheet1!$C$10</c:f>
              <c:numCache>
                <c:formatCode>0%</c:formatCode>
                <c:ptCount val="1"/>
                <c:pt idx="0">
                  <c:v>7.0114277353158283E-2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CA42-4C99-8A72-CD3BD9387AD3}"/>
            </c:ext>
          </c:extLst>
        </c:ser>
        <c:ser>
          <c:idx val="10"/>
          <c:order val="10"/>
          <c:tx>
            <c:strRef>
              <c:f>Sheet1!$A$11</c:f>
              <c:strCache>
                <c:ptCount val="1"/>
                <c:pt idx="0">
                  <c:v>Health Operations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Sheet1!$C$11</c:f>
              <c:numCache>
                <c:formatCode>0%</c:formatCode>
                <c:ptCount val="1"/>
                <c:pt idx="0">
                  <c:v>7.5209163231989104E-2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CA42-4C99-8A72-CD3BD9387A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0210432"/>
        <c:axId val="500587224"/>
      </c:barChart>
      <c:catAx>
        <c:axId val="220210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0587224"/>
        <c:crosses val="autoZero"/>
        <c:auto val="1"/>
        <c:lblAlgn val="ctr"/>
        <c:lblOffset val="100"/>
        <c:noMultiLvlLbl val="0"/>
      </c:catAx>
      <c:valAx>
        <c:axId val="50058722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02104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1"/>
                </a:solidFill>
              </a:rPr>
              <a:t>Funding Sources</a:t>
            </a:r>
          </a:p>
        </c:rich>
      </c:tx>
      <c:layout>
        <c:manualLayout>
          <c:xMode val="edge"/>
          <c:yMode val="edge"/>
          <c:x val="0.35193517751070591"/>
          <c:y val="0.2307080350039777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151035322402009E-2"/>
          <c:y val="0.23937947494033415"/>
          <c:w val="0.95111283358177257"/>
          <c:h val="0.7526650755767700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Sheet1!$A$45</c:f>
              <c:strCache>
                <c:ptCount val="1"/>
                <c:pt idx="0">
                  <c:v>General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Sheet1!$B$45</c:f>
              <c:numCache>
                <c:formatCode>General</c:formatCode>
                <c:ptCount val="1"/>
                <c:pt idx="0">
                  <c:v>6730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7D-4235-BD8F-4B950E354F11}"/>
            </c:ext>
          </c:extLst>
        </c:ser>
        <c:ser>
          <c:idx val="1"/>
          <c:order val="1"/>
          <c:tx>
            <c:strRef>
              <c:f>Sheet1!$A$46</c:f>
              <c:strCache>
                <c:ptCount val="1"/>
                <c:pt idx="0">
                  <c:v>Federal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Sheet1!$B$46</c:f>
              <c:numCache>
                <c:formatCode>General</c:formatCode>
                <c:ptCount val="1"/>
                <c:pt idx="0">
                  <c:v>6466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E7D-4235-BD8F-4B950E354F11}"/>
            </c:ext>
          </c:extLst>
        </c:ser>
        <c:ser>
          <c:idx val="2"/>
          <c:order val="2"/>
          <c:tx>
            <c:strRef>
              <c:f>Sheet1!$A$47</c:f>
              <c:strCache>
                <c:ptCount val="1"/>
                <c:pt idx="0">
                  <c:v>Health Care Access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E7D-4235-BD8F-4B950E354F1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Sheet1!$B$47</c:f>
              <c:numCache>
                <c:formatCode>General</c:formatCode>
                <c:ptCount val="1"/>
                <c:pt idx="0">
                  <c:v>35158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E7D-4235-BD8F-4B950E354F11}"/>
            </c:ext>
          </c:extLst>
        </c:ser>
        <c:ser>
          <c:idx val="3"/>
          <c:order val="3"/>
          <c:tx>
            <c:strRef>
              <c:f>Sheet1!$A$48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1929824561403508E-2"/>
                  <c:y val="0.26252983293556087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E7D-4235-BD8F-4B950E354F1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Sheet1!$B$48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E7D-4235-BD8F-4B950E354F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0589576"/>
        <c:axId val="500586440"/>
      </c:barChart>
      <c:catAx>
        <c:axId val="5005895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0586440"/>
        <c:crosses val="autoZero"/>
        <c:auto val="1"/>
        <c:lblAlgn val="ctr"/>
        <c:lblOffset val="100"/>
        <c:noMultiLvlLbl val="0"/>
      </c:catAx>
      <c:valAx>
        <c:axId val="5005864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00589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1"/>
                </a:solidFill>
              </a:rPr>
              <a:t>Share of Agency Budget</a:t>
            </a:r>
          </a:p>
        </c:rich>
      </c:tx>
      <c:layout>
        <c:manualLayout>
          <c:xMode val="edge"/>
          <c:yMode val="edge"/>
          <c:x val="0.28040609792078458"/>
          <c:y val="0.233839794737592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Community &amp; Family Health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</c:f>
              <c:numCache>
                <c:formatCode>0%</c:formatCode>
                <c:ptCount val="1"/>
                <c:pt idx="0">
                  <c:v>0.31769876877701364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D25-46A3-B2AB-A0ABF126CA94}"/>
            </c:ext>
          </c:extLst>
        </c:ser>
        <c:ser>
          <c:idx val="1"/>
          <c:order val="1"/>
          <c:tx>
            <c:strRef>
              <c:f>Sheet1!$A$2</c:f>
              <c:strCache>
                <c:ptCount val="1"/>
                <c:pt idx="0">
                  <c:v>Health Promo &amp; Chronic Disease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0%</c:formatCode>
                <c:ptCount val="1"/>
                <c:pt idx="0">
                  <c:v>5.1785676120455662E-2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D25-46A3-B2AB-A0ABF126CA94}"/>
            </c:ext>
          </c:extLst>
        </c:ser>
        <c:ser>
          <c:idx val="2"/>
          <c:order val="2"/>
          <c:tx>
            <c:strRef>
              <c:f>Sheet1!$A$3</c:f>
              <c:strCache>
                <c:ptCount val="1"/>
                <c:pt idx="0">
                  <c:v>Health Partnerships &amp; Equity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Sheet1!$C$3</c:f>
              <c:numCache>
                <c:formatCode>0%</c:formatCode>
                <c:ptCount val="1"/>
                <c:pt idx="0">
                  <c:v>7.9186100612076801E-2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D25-46A3-B2AB-A0ABF126CA94}"/>
            </c:ext>
          </c:extLst>
        </c:ser>
        <c:ser>
          <c:idx val="3"/>
          <c:order val="3"/>
          <c:tx>
            <c:strRef>
              <c:f>Sheet1!$A$4</c:f>
              <c:strCache>
                <c:ptCount val="1"/>
                <c:pt idx="0">
                  <c:v>Statewide Health Improvement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Sheet1!$C$4</c:f>
              <c:numCache>
                <c:formatCode>0%</c:formatCode>
                <c:ptCount val="1"/>
                <c:pt idx="0">
                  <c:v>3.9769373800876931E-2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D25-46A3-B2AB-A0ABF126CA94}"/>
            </c:ext>
          </c:extLst>
        </c:ser>
        <c:ser>
          <c:idx val="4"/>
          <c:order val="4"/>
          <c:tx>
            <c:strRef>
              <c:f>Sheet1!$A$5</c:f>
              <c:strCache>
                <c:ptCount val="1"/>
                <c:pt idx="0">
                  <c:v>Health Policy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Sheet1!$C$5</c:f>
              <c:numCache>
                <c:formatCode>0%</c:formatCode>
                <c:ptCount val="1"/>
                <c:pt idx="0">
                  <c:v>0.19347085195895813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D25-46A3-B2AB-A0ABF126CA94}"/>
            </c:ext>
          </c:extLst>
        </c:ser>
        <c:ser>
          <c:idx val="5"/>
          <c:order val="5"/>
          <c:tx>
            <c:strRef>
              <c:f>Sheet1!$A$6</c:f>
              <c:strCache>
                <c:ptCount val="1"/>
                <c:pt idx="0">
                  <c:v>Medical Cannabis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Sheet1!$C$6</c:f>
              <c:numCache>
                <c:formatCode>0%</c:formatCode>
                <c:ptCount val="1"/>
                <c:pt idx="0">
                  <c:v>3.1631366346790914E-3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D25-46A3-B2AB-A0ABF126CA94}"/>
            </c:ext>
          </c:extLst>
        </c:ser>
        <c:ser>
          <c:idx val="6"/>
          <c:order val="6"/>
          <c:tx>
            <c:strRef>
              <c:f>Sheet1!$A$7</c:f>
              <c:strCache>
                <c:ptCount val="1"/>
                <c:pt idx="0">
                  <c:v>Environmental Health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Sheet1!$C$7</c:f>
              <c:numCache>
                <c:formatCode>0%</c:formatCode>
                <c:ptCount val="1"/>
                <c:pt idx="0">
                  <c:v>6.5847166575970353E-2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D25-46A3-B2AB-A0ABF126CA94}"/>
            </c:ext>
          </c:extLst>
        </c:ser>
        <c:ser>
          <c:idx val="7"/>
          <c:order val="7"/>
          <c:tx>
            <c:strRef>
              <c:f>Sheet1!$A$8</c:f>
              <c:strCache>
                <c:ptCount val="1"/>
                <c:pt idx="0">
                  <c:v>Infectious Disease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Sheet1!$C$8</c:f>
              <c:numCache>
                <c:formatCode>0%</c:formatCode>
                <c:ptCount val="1"/>
                <c:pt idx="0">
                  <c:v>5.9640086345081111E-2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D25-46A3-B2AB-A0ABF126CA94}"/>
            </c:ext>
          </c:extLst>
        </c:ser>
        <c:ser>
          <c:idx val="8"/>
          <c:order val="8"/>
          <c:tx>
            <c:strRef>
              <c:f>Sheet1!$A$9</c:f>
              <c:strCache>
                <c:ptCount val="1"/>
                <c:pt idx="0">
                  <c:v>Public Health Laboratory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Sheet1!$C$9</c:f>
              <c:numCache>
                <c:formatCode>0%</c:formatCode>
                <c:ptCount val="1"/>
                <c:pt idx="0">
                  <c:v>4.4115398589740847E-2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D25-46A3-B2AB-A0ABF126CA94}"/>
            </c:ext>
          </c:extLst>
        </c:ser>
        <c:ser>
          <c:idx val="9"/>
          <c:order val="9"/>
          <c:tx>
            <c:strRef>
              <c:f>Sheet1!$A$10</c:f>
              <c:strCache>
                <c:ptCount val="1"/>
                <c:pt idx="0">
                  <c:v>Health Regulation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Sheet1!$C$10</c:f>
              <c:numCache>
                <c:formatCode>0%</c:formatCode>
                <c:ptCount val="1"/>
                <c:pt idx="0">
                  <c:v>7.0114277353158283E-2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D25-46A3-B2AB-A0ABF126CA94}"/>
            </c:ext>
          </c:extLst>
        </c:ser>
        <c:ser>
          <c:idx val="10"/>
          <c:order val="10"/>
          <c:tx>
            <c:strRef>
              <c:f>Sheet1!$A$11</c:f>
              <c:strCache>
                <c:ptCount val="1"/>
                <c:pt idx="0">
                  <c:v>Health Operations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Sheet1!$C$11</c:f>
              <c:numCache>
                <c:formatCode>0%</c:formatCode>
                <c:ptCount val="1"/>
                <c:pt idx="0">
                  <c:v>7.5209163231989104E-2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6D25-46A3-B2AB-A0ABF126CA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0588400"/>
        <c:axId val="500587616"/>
      </c:barChart>
      <c:catAx>
        <c:axId val="5005884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0587616"/>
        <c:crosses val="autoZero"/>
        <c:auto val="1"/>
        <c:lblAlgn val="ctr"/>
        <c:lblOffset val="100"/>
        <c:noMultiLvlLbl val="0"/>
      </c:catAx>
      <c:valAx>
        <c:axId val="5005876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5005884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1"/>
                </a:solidFill>
              </a:rPr>
              <a:t>Funding Sources</a:t>
            </a:r>
          </a:p>
        </c:rich>
      </c:tx>
      <c:layout>
        <c:manualLayout>
          <c:xMode val="edge"/>
          <c:yMode val="edge"/>
          <c:x val="0.33467344706911634"/>
          <c:y val="0.234192037470726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Sheet1!$A$55</c:f>
              <c:strCache>
                <c:ptCount val="1"/>
                <c:pt idx="0">
                  <c:v>General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4999999999999994E-2"/>
                  <c:y val="-0.234192037470726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E85-45E0-B6F7-C22CA0AC3BE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Sheet1!$B$55</c:f>
              <c:numCache>
                <c:formatCode>General</c:formatCode>
                <c:ptCount val="1"/>
                <c:pt idx="0">
                  <c:v>22890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E85-45E0-B6F7-C22CA0AC3BE1}"/>
            </c:ext>
          </c:extLst>
        </c:ser>
        <c:ser>
          <c:idx val="1"/>
          <c:order val="1"/>
          <c:tx>
            <c:strRef>
              <c:f>Sheet1!$A$56</c:f>
              <c:strCache>
                <c:ptCount val="1"/>
                <c:pt idx="0">
                  <c:v>Federal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4032661350544627E-2"/>
                  <c:y val="0.26541764246682281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E85-45E0-B6F7-C22CA0AC3BE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Sheet1!$B$56</c:f>
              <c:numCache>
                <c:formatCode>General</c:formatCode>
                <c:ptCount val="1"/>
                <c:pt idx="0">
                  <c:v>5274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E85-45E0-B6F7-C22CA0AC3BE1}"/>
            </c:ext>
          </c:extLst>
        </c:ser>
        <c:ser>
          <c:idx val="2"/>
          <c:order val="2"/>
          <c:tx>
            <c:strRef>
              <c:f>Sheet1!$A$57</c:f>
              <c:strCache>
                <c:ptCount val="1"/>
                <c:pt idx="0">
                  <c:v>Health Care Access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98290506370271E-2"/>
                  <c:y val="0.257611548556430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E85-45E0-B6F7-C22CA0AC3BE1}"/>
                </c:ext>
                <c:ext xmlns:c15="http://schemas.microsoft.com/office/drawing/2012/chart" uri="{CE6537A1-D6FC-4f65-9D91-7224C49458BB}">
                  <c15:layout>
                    <c:manualLayout>
                      <c:w val="0.2884494040621956"/>
                      <c:h val="0.1896955503512880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Sheet1!$B$57</c:f>
              <c:numCache>
                <c:formatCode>General</c:formatCode>
                <c:ptCount val="1"/>
                <c:pt idx="0">
                  <c:v>37822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E85-45E0-B6F7-C22CA0AC3BE1}"/>
            </c:ext>
          </c:extLst>
        </c:ser>
        <c:ser>
          <c:idx val="3"/>
          <c:order val="3"/>
          <c:tx>
            <c:strRef>
              <c:f>Sheet1!$A$58</c:f>
              <c:strCache>
                <c:ptCount val="1"/>
                <c:pt idx="0">
                  <c:v>Medical Education &amp; Research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Sheet1!$B$58</c:f>
              <c:numCache>
                <c:formatCode>General</c:formatCode>
                <c:ptCount val="1"/>
                <c:pt idx="0">
                  <c:v>157982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E85-45E0-B6F7-C22CA0AC3BE1}"/>
            </c:ext>
          </c:extLst>
        </c:ser>
        <c:ser>
          <c:idx val="4"/>
          <c:order val="4"/>
          <c:tx>
            <c:strRef>
              <c:f>Sheet1!$A$59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3566387092671027E-2"/>
                  <c:y val="0.26541764246682281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E85-45E0-B6F7-C22CA0AC3BE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Sheet1!$B$59</c:f>
              <c:numCache>
                <c:formatCode>General</c:formatCode>
                <c:ptCount val="1"/>
                <c:pt idx="0">
                  <c:v>11392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5E85-45E0-B6F7-C22CA0AC3B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0588792"/>
        <c:axId val="507565032"/>
      </c:barChart>
      <c:catAx>
        <c:axId val="5005887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7565032"/>
        <c:crosses val="autoZero"/>
        <c:auto val="1"/>
        <c:lblAlgn val="ctr"/>
        <c:lblOffset val="100"/>
        <c:noMultiLvlLbl val="0"/>
      </c:catAx>
      <c:valAx>
        <c:axId val="5075650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00588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1"/>
                </a:solidFill>
              </a:rPr>
              <a:t>Share of Agency Budget</a:t>
            </a:r>
          </a:p>
        </c:rich>
      </c:tx>
      <c:layout>
        <c:manualLayout>
          <c:xMode val="edge"/>
          <c:yMode val="edge"/>
          <c:x val="0.28040609792078458"/>
          <c:y val="0.233839794737592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Community &amp; Family Health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</c:f>
              <c:numCache>
                <c:formatCode>0%</c:formatCode>
                <c:ptCount val="1"/>
                <c:pt idx="0">
                  <c:v>0.31769876877701364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D9-4884-96A6-3C1053292E54}"/>
            </c:ext>
          </c:extLst>
        </c:ser>
        <c:ser>
          <c:idx val="1"/>
          <c:order val="1"/>
          <c:tx>
            <c:strRef>
              <c:f>Sheet1!$A$2</c:f>
              <c:strCache>
                <c:ptCount val="1"/>
                <c:pt idx="0">
                  <c:v>Health Promo &amp; Chronic Disease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0%</c:formatCode>
                <c:ptCount val="1"/>
                <c:pt idx="0">
                  <c:v>5.1785676120455662E-2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FD9-4884-96A6-3C1053292E54}"/>
            </c:ext>
          </c:extLst>
        </c:ser>
        <c:ser>
          <c:idx val="2"/>
          <c:order val="2"/>
          <c:tx>
            <c:strRef>
              <c:f>Sheet1!$A$3</c:f>
              <c:strCache>
                <c:ptCount val="1"/>
                <c:pt idx="0">
                  <c:v>Health Partnerships &amp; Equity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Sheet1!$C$3</c:f>
              <c:numCache>
                <c:formatCode>0%</c:formatCode>
                <c:ptCount val="1"/>
                <c:pt idx="0">
                  <c:v>7.9186100612076801E-2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FD9-4884-96A6-3C1053292E54}"/>
            </c:ext>
          </c:extLst>
        </c:ser>
        <c:ser>
          <c:idx val="3"/>
          <c:order val="3"/>
          <c:tx>
            <c:strRef>
              <c:f>Sheet1!$A$4</c:f>
              <c:strCache>
                <c:ptCount val="1"/>
                <c:pt idx="0">
                  <c:v>Statewide Health Improvement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Sheet1!$C$4</c:f>
              <c:numCache>
                <c:formatCode>0%</c:formatCode>
                <c:ptCount val="1"/>
                <c:pt idx="0">
                  <c:v>3.9769373800876931E-2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FD9-4884-96A6-3C1053292E54}"/>
            </c:ext>
          </c:extLst>
        </c:ser>
        <c:ser>
          <c:idx val="4"/>
          <c:order val="4"/>
          <c:tx>
            <c:strRef>
              <c:f>Sheet1!$A$5</c:f>
              <c:strCache>
                <c:ptCount val="1"/>
                <c:pt idx="0">
                  <c:v>Health Policy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Sheet1!$C$5</c:f>
              <c:numCache>
                <c:formatCode>0%</c:formatCode>
                <c:ptCount val="1"/>
                <c:pt idx="0">
                  <c:v>0.19347085195895813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FD9-4884-96A6-3C1053292E54}"/>
            </c:ext>
          </c:extLst>
        </c:ser>
        <c:ser>
          <c:idx val="5"/>
          <c:order val="5"/>
          <c:tx>
            <c:strRef>
              <c:f>Sheet1!$A$6</c:f>
              <c:strCache>
                <c:ptCount val="1"/>
                <c:pt idx="0">
                  <c:v>Medical Cannabis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7313414902777572E-2"/>
                  <c:y val="0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FFD9-4884-96A6-3C1053292E5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Sheet1!$C$6</c:f>
              <c:numCache>
                <c:formatCode>0%</c:formatCode>
                <c:ptCount val="1"/>
                <c:pt idx="0">
                  <c:v>3.1631366346790914E-3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FD9-4884-96A6-3C1053292E54}"/>
            </c:ext>
          </c:extLst>
        </c:ser>
        <c:ser>
          <c:idx val="6"/>
          <c:order val="6"/>
          <c:tx>
            <c:strRef>
              <c:f>Sheet1!$A$7</c:f>
              <c:strCache>
                <c:ptCount val="1"/>
                <c:pt idx="0">
                  <c:v>Environmental Health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Sheet1!$C$7</c:f>
              <c:numCache>
                <c:formatCode>0%</c:formatCode>
                <c:ptCount val="1"/>
                <c:pt idx="0">
                  <c:v>6.5847166575970353E-2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FFD9-4884-96A6-3C1053292E54}"/>
            </c:ext>
          </c:extLst>
        </c:ser>
        <c:ser>
          <c:idx val="7"/>
          <c:order val="7"/>
          <c:tx>
            <c:strRef>
              <c:f>Sheet1!$A$8</c:f>
              <c:strCache>
                <c:ptCount val="1"/>
                <c:pt idx="0">
                  <c:v>Infectious Disease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Sheet1!$C$8</c:f>
              <c:numCache>
                <c:formatCode>0%</c:formatCode>
                <c:ptCount val="1"/>
                <c:pt idx="0">
                  <c:v>5.9640086345081111E-2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FD9-4884-96A6-3C1053292E54}"/>
            </c:ext>
          </c:extLst>
        </c:ser>
        <c:ser>
          <c:idx val="8"/>
          <c:order val="8"/>
          <c:tx>
            <c:strRef>
              <c:f>Sheet1!$A$9</c:f>
              <c:strCache>
                <c:ptCount val="1"/>
                <c:pt idx="0">
                  <c:v>Public Health Laboratory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Sheet1!$C$9</c:f>
              <c:numCache>
                <c:formatCode>0%</c:formatCode>
                <c:ptCount val="1"/>
                <c:pt idx="0">
                  <c:v>4.4115398589740847E-2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FFD9-4884-96A6-3C1053292E54}"/>
            </c:ext>
          </c:extLst>
        </c:ser>
        <c:ser>
          <c:idx val="9"/>
          <c:order val="9"/>
          <c:tx>
            <c:strRef>
              <c:f>Sheet1!$A$10</c:f>
              <c:strCache>
                <c:ptCount val="1"/>
                <c:pt idx="0">
                  <c:v>Health Regulation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Sheet1!$C$10</c:f>
              <c:numCache>
                <c:formatCode>0%</c:formatCode>
                <c:ptCount val="1"/>
                <c:pt idx="0">
                  <c:v>7.0114277353158283E-2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FFD9-4884-96A6-3C1053292E54}"/>
            </c:ext>
          </c:extLst>
        </c:ser>
        <c:ser>
          <c:idx val="10"/>
          <c:order val="10"/>
          <c:tx>
            <c:strRef>
              <c:f>Sheet1!$A$11</c:f>
              <c:strCache>
                <c:ptCount val="1"/>
                <c:pt idx="0">
                  <c:v>Health Operations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Sheet1!$C$11</c:f>
              <c:numCache>
                <c:formatCode>0%</c:formatCode>
                <c:ptCount val="1"/>
                <c:pt idx="0">
                  <c:v>7.5209163231989104E-2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FFD9-4884-96A6-3C1053292E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7565424"/>
        <c:axId val="507564640"/>
      </c:barChart>
      <c:catAx>
        <c:axId val="5075654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7564640"/>
        <c:crosses val="autoZero"/>
        <c:auto val="1"/>
        <c:lblAlgn val="ctr"/>
        <c:lblOffset val="100"/>
        <c:noMultiLvlLbl val="0"/>
      </c:catAx>
      <c:valAx>
        <c:axId val="50756464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50756542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1"/>
                </a:solidFill>
              </a:rPr>
              <a:t>Funding Sources</a:t>
            </a:r>
          </a:p>
        </c:rich>
      </c:tx>
      <c:layout>
        <c:manualLayout>
          <c:xMode val="edge"/>
          <c:yMode val="edge"/>
          <c:x val="0.35689566929133859"/>
          <c:y val="0.176600441501103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4411895250776743E-2"/>
          <c:y val="0.28818958818958818"/>
          <c:w val="0.97558810474922331"/>
          <c:h val="0.6692342895871107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Sheet1!$A$67</c:f>
              <c:strCache>
                <c:ptCount val="1"/>
                <c:pt idx="0">
                  <c:v>General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Sheet1!$B$67</c:f>
              <c:numCache>
                <c:formatCode>General</c:formatCode>
                <c:ptCount val="1"/>
                <c:pt idx="0">
                  <c:v>1524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4F-4CC2-BC3C-F112A9282C69}"/>
            </c:ext>
          </c:extLst>
        </c:ser>
        <c:ser>
          <c:idx val="1"/>
          <c:order val="1"/>
          <c:tx>
            <c:strRef>
              <c:f>Sheet1!$A$68</c:f>
              <c:strCache>
                <c:ptCount val="1"/>
                <c:pt idx="0">
                  <c:v>Fees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Sheet1!$B$68</c:f>
              <c:numCache>
                <c:formatCode>General</c:formatCode>
                <c:ptCount val="1"/>
                <c:pt idx="0">
                  <c:v>2324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94F-4CC2-BC3C-F112A9282C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7566600"/>
        <c:axId val="507563072"/>
      </c:barChart>
      <c:catAx>
        <c:axId val="5075666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7563072"/>
        <c:crosses val="autoZero"/>
        <c:auto val="1"/>
        <c:lblAlgn val="ctr"/>
        <c:lblOffset val="100"/>
        <c:noMultiLvlLbl val="0"/>
      </c:catAx>
      <c:valAx>
        <c:axId val="5075630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07566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0"/>
            </a:pPr>
            <a:r>
              <a:rPr lang="en-US" sz="2000" b="1" dirty="0" smtClean="0">
                <a:solidFill>
                  <a:schemeClr val="accent1"/>
                </a:solidFill>
              </a:rPr>
              <a:t>U.S. Distribution of Health Resources</a:t>
            </a:r>
            <a:r>
              <a:rPr lang="en-US" sz="2000" b="1" baseline="0" dirty="0" smtClean="0">
                <a:solidFill>
                  <a:schemeClr val="accent1"/>
                </a:solidFill>
              </a:rPr>
              <a:t> </a:t>
            </a:r>
            <a:endParaRPr lang="en-US" sz="2000" b="1" dirty="0">
              <a:solidFill>
                <a:schemeClr val="accent1"/>
              </a:solidFill>
            </a:endParaRPr>
          </a:p>
        </c:rich>
      </c:tx>
      <c:layout>
        <c:manualLayout>
          <c:xMode val="edge"/>
          <c:yMode val="edge"/>
          <c:x val="0.32062623750978497"/>
          <c:y val="2.9255733094855556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6609338306395912E-2"/>
          <c:y val="0.49063828737903753"/>
          <c:w val="0.9299879126951236"/>
          <c:h val="0.3159818241669377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Medical Care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C9-4EBD-878F-D07EBA3C3A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Public Health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4C9-4EBD-878F-D07EBA3C3A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24545584"/>
        <c:axId val="224546760"/>
      </c:barChart>
      <c:catAx>
        <c:axId val="224545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24546760"/>
        <c:crosses val="autoZero"/>
        <c:auto val="1"/>
        <c:lblAlgn val="ctr"/>
        <c:lblOffset val="100"/>
        <c:noMultiLvlLbl val="0"/>
      </c:catAx>
      <c:valAx>
        <c:axId val="224546760"/>
        <c:scaling>
          <c:orientation val="minMax"/>
          <c:max val="100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224545584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23687733112308329"/>
          <c:y val="0.27354506147924801"/>
          <c:w val="0.43560206290003223"/>
          <c:h val="9.3872817528243752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1"/>
                </a:solidFill>
              </a:rPr>
              <a:t>Share of Agency Budget</a:t>
            </a:r>
          </a:p>
        </c:rich>
      </c:tx>
      <c:layout>
        <c:manualLayout>
          <c:xMode val="edge"/>
          <c:yMode val="edge"/>
          <c:x val="0.28040609792078458"/>
          <c:y val="0.233839794737592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Community &amp; Family Health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</c:f>
              <c:numCache>
                <c:formatCode>0%</c:formatCode>
                <c:ptCount val="1"/>
                <c:pt idx="0">
                  <c:v>0.31769876877701364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BE-45E0-822B-002E755C43AE}"/>
            </c:ext>
          </c:extLst>
        </c:ser>
        <c:ser>
          <c:idx val="1"/>
          <c:order val="1"/>
          <c:tx>
            <c:strRef>
              <c:f>Sheet1!$A$2</c:f>
              <c:strCache>
                <c:ptCount val="1"/>
                <c:pt idx="0">
                  <c:v>Health Promo &amp; Chronic Disease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0%</c:formatCode>
                <c:ptCount val="1"/>
                <c:pt idx="0">
                  <c:v>5.1785676120455662E-2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EBE-45E0-822B-002E755C43AE}"/>
            </c:ext>
          </c:extLst>
        </c:ser>
        <c:ser>
          <c:idx val="2"/>
          <c:order val="2"/>
          <c:tx>
            <c:strRef>
              <c:f>Sheet1!$A$3</c:f>
              <c:strCache>
                <c:ptCount val="1"/>
                <c:pt idx="0">
                  <c:v>Health Partnerships &amp; Equity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Sheet1!$C$3</c:f>
              <c:numCache>
                <c:formatCode>0%</c:formatCode>
                <c:ptCount val="1"/>
                <c:pt idx="0">
                  <c:v>7.9186100612076801E-2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EBE-45E0-822B-002E755C43AE}"/>
            </c:ext>
          </c:extLst>
        </c:ser>
        <c:ser>
          <c:idx val="3"/>
          <c:order val="3"/>
          <c:tx>
            <c:strRef>
              <c:f>Sheet1!$A$4</c:f>
              <c:strCache>
                <c:ptCount val="1"/>
                <c:pt idx="0">
                  <c:v>Statewide Health Improvement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Sheet1!$C$4</c:f>
              <c:numCache>
                <c:formatCode>0%</c:formatCode>
                <c:ptCount val="1"/>
                <c:pt idx="0">
                  <c:v>3.9769373800876931E-2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EBE-45E0-822B-002E755C43AE}"/>
            </c:ext>
          </c:extLst>
        </c:ser>
        <c:ser>
          <c:idx val="4"/>
          <c:order val="4"/>
          <c:tx>
            <c:strRef>
              <c:f>Sheet1!$A$5</c:f>
              <c:strCache>
                <c:ptCount val="1"/>
                <c:pt idx="0">
                  <c:v>Health Policy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Sheet1!$C$5</c:f>
              <c:numCache>
                <c:formatCode>0%</c:formatCode>
                <c:ptCount val="1"/>
                <c:pt idx="0">
                  <c:v>0.19347085195895813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EBE-45E0-822B-002E755C43AE}"/>
            </c:ext>
          </c:extLst>
        </c:ser>
        <c:ser>
          <c:idx val="5"/>
          <c:order val="5"/>
          <c:tx>
            <c:strRef>
              <c:f>Sheet1!$A$6</c:f>
              <c:strCache>
                <c:ptCount val="1"/>
                <c:pt idx="0">
                  <c:v>Medical Cannabis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Sheet1!$C$6</c:f>
              <c:numCache>
                <c:formatCode>0%</c:formatCode>
                <c:ptCount val="1"/>
                <c:pt idx="0">
                  <c:v>3.1631366346790914E-3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EBE-45E0-822B-002E755C43AE}"/>
            </c:ext>
          </c:extLst>
        </c:ser>
        <c:ser>
          <c:idx val="6"/>
          <c:order val="6"/>
          <c:tx>
            <c:strRef>
              <c:f>Sheet1!$A$7</c:f>
              <c:strCache>
                <c:ptCount val="1"/>
                <c:pt idx="0">
                  <c:v>Environmental Health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545166910306994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3EBE-45E0-822B-002E755C43A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Sheet1!$C$7</c:f>
              <c:numCache>
                <c:formatCode>0%</c:formatCode>
                <c:ptCount val="1"/>
                <c:pt idx="0">
                  <c:v>6.5847166575970353E-2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EBE-45E0-822B-002E755C43AE}"/>
            </c:ext>
          </c:extLst>
        </c:ser>
        <c:ser>
          <c:idx val="7"/>
          <c:order val="7"/>
          <c:tx>
            <c:strRef>
              <c:f>Sheet1!$A$8</c:f>
              <c:strCache>
                <c:ptCount val="1"/>
                <c:pt idx="0">
                  <c:v>Infectious Disease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Sheet1!$C$8</c:f>
              <c:numCache>
                <c:formatCode>0%</c:formatCode>
                <c:ptCount val="1"/>
                <c:pt idx="0">
                  <c:v>5.9640086345081111E-2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EBE-45E0-822B-002E755C43AE}"/>
            </c:ext>
          </c:extLst>
        </c:ser>
        <c:ser>
          <c:idx val="8"/>
          <c:order val="8"/>
          <c:tx>
            <c:strRef>
              <c:f>Sheet1!$A$9</c:f>
              <c:strCache>
                <c:ptCount val="1"/>
                <c:pt idx="0">
                  <c:v>Public Health Laboratory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Sheet1!$C$9</c:f>
              <c:numCache>
                <c:formatCode>0%</c:formatCode>
                <c:ptCount val="1"/>
                <c:pt idx="0">
                  <c:v>4.4115398589740847E-2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EBE-45E0-822B-002E755C43AE}"/>
            </c:ext>
          </c:extLst>
        </c:ser>
        <c:ser>
          <c:idx val="9"/>
          <c:order val="9"/>
          <c:tx>
            <c:strRef>
              <c:f>Sheet1!$A$10</c:f>
              <c:strCache>
                <c:ptCount val="1"/>
                <c:pt idx="0">
                  <c:v>Health Regulation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Sheet1!$C$10</c:f>
              <c:numCache>
                <c:formatCode>0%</c:formatCode>
                <c:ptCount val="1"/>
                <c:pt idx="0">
                  <c:v>7.0114277353158283E-2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EBE-45E0-822B-002E755C43AE}"/>
            </c:ext>
          </c:extLst>
        </c:ser>
        <c:ser>
          <c:idx val="10"/>
          <c:order val="10"/>
          <c:tx>
            <c:strRef>
              <c:f>Sheet1!$A$11</c:f>
              <c:strCache>
                <c:ptCount val="1"/>
                <c:pt idx="0">
                  <c:v>Health Operations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Sheet1!$C$11</c:f>
              <c:numCache>
                <c:formatCode>0%</c:formatCode>
                <c:ptCount val="1"/>
                <c:pt idx="0">
                  <c:v>7.5209163231989104E-2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3EBE-45E0-822B-002E755C43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7563464"/>
        <c:axId val="507563856"/>
      </c:barChart>
      <c:catAx>
        <c:axId val="5075634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7563856"/>
        <c:crosses val="autoZero"/>
        <c:auto val="1"/>
        <c:lblAlgn val="ctr"/>
        <c:lblOffset val="100"/>
        <c:noMultiLvlLbl val="0"/>
      </c:catAx>
      <c:valAx>
        <c:axId val="50756385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50756346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1"/>
                </a:solidFill>
              </a:rPr>
              <a:t>Funding Sources</a:t>
            </a:r>
          </a:p>
        </c:rich>
      </c:tx>
      <c:layout>
        <c:manualLayout>
          <c:xMode val="edge"/>
          <c:yMode val="edge"/>
          <c:x val="0.36245122484689413"/>
          <c:y val="0.219841955239466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3855132917658638E-2"/>
          <c:y val="0.26950639060898879"/>
          <c:w val="0.95228973416468277"/>
          <c:h val="0.672363355282844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Sheet1!$A$76</c:f>
              <c:strCache>
                <c:ptCount val="1"/>
                <c:pt idx="0">
                  <c:v>General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1666666666666671E-2"/>
                  <c:y val="-0.23655913978494625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AB7-49C3-93C4-AF7E456CF63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Sheet1!$B$76</c:f>
              <c:numCache>
                <c:formatCode>General</c:formatCode>
                <c:ptCount val="1"/>
                <c:pt idx="0">
                  <c:v>6916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AB7-49C3-93C4-AF7E456CF635}"/>
            </c:ext>
          </c:extLst>
        </c:ser>
        <c:ser>
          <c:idx val="1"/>
          <c:order val="1"/>
          <c:tx>
            <c:strRef>
              <c:f>Sheet1!$A$77</c:f>
              <c:strCache>
                <c:ptCount val="1"/>
                <c:pt idx="0">
                  <c:v>Federal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Sheet1!$B$77</c:f>
              <c:numCache>
                <c:formatCode>General</c:formatCode>
                <c:ptCount val="1"/>
                <c:pt idx="0">
                  <c:v>20816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AB7-49C3-93C4-AF7E456CF635}"/>
            </c:ext>
          </c:extLst>
        </c:ser>
        <c:ser>
          <c:idx val="2"/>
          <c:order val="2"/>
          <c:tx>
            <c:strRef>
              <c:f>Sheet1!$A$78</c:f>
              <c:strCache>
                <c:ptCount val="1"/>
                <c:pt idx="0">
                  <c:v>Fees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Sheet1!$B$78</c:f>
              <c:numCache>
                <c:formatCode>General</c:formatCode>
                <c:ptCount val="1"/>
                <c:pt idx="0">
                  <c:v>50849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AB7-49C3-93C4-AF7E456CF635}"/>
            </c:ext>
          </c:extLst>
        </c:ser>
        <c:ser>
          <c:idx val="3"/>
          <c:order val="3"/>
          <c:tx>
            <c:strRef>
              <c:f>Sheet1!$A$79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777777777777776E-2"/>
                  <c:y val="0.2508960573476702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AB7-49C3-93C4-AF7E456CF63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Sheet1!$B$79</c:f>
              <c:numCache>
                <c:formatCode>General</c:formatCode>
                <c:ptCount val="1"/>
                <c:pt idx="0">
                  <c:v>1523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AB7-49C3-93C4-AF7E456CF6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7276448"/>
        <c:axId val="227276840"/>
      </c:barChart>
      <c:catAx>
        <c:axId val="2272764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7276840"/>
        <c:crosses val="autoZero"/>
        <c:auto val="1"/>
        <c:lblAlgn val="ctr"/>
        <c:lblOffset val="100"/>
        <c:noMultiLvlLbl val="0"/>
      </c:catAx>
      <c:valAx>
        <c:axId val="2272768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7276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1"/>
                </a:solidFill>
              </a:rPr>
              <a:t>Share of Agency Budget</a:t>
            </a:r>
          </a:p>
        </c:rich>
      </c:tx>
      <c:layout>
        <c:manualLayout>
          <c:xMode val="edge"/>
          <c:yMode val="edge"/>
          <c:x val="0.28040609792078458"/>
          <c:y val="0.233839794737592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Community &amp; Family Health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</c:f>
              <c:numCache>
                <c:formatCode>0%</c:formatCode>
                <c:ptCount val="1"/>
                <c:pt idx="0">
                  <c:v>0.31769876877701364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CB8-42D9-8B9C-A399938BE678}"/>
            </c:ext>
          </c:extLst>
        </c:ser>
        <c:ser>
          <c:idx val="1"/>
          <c:order val="1"/>
          <c:tx>
            <c:strRef>
              <c:f>Sheet1!$A$2</c:f>
              <c:strCache>
                <c:ptCount val="1"/>
                <c:pt idx="0">
                  <c:v>Health Promo &amp; Chronic Disease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0%</c:formatCode>
                <c:ptCount val="1"/>
                <c:pt idx="0">
                  <c:v>5.1785676120455662E-2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CB8-42D9-8B9C-A399938BE678}"/>
            </c:ext>
          </c:extLst>
        </c:ser>
        <c:ser>
          <c:idx val="2"/>
          <c:order val="2"/>
          <c:tx>
            <c:strRef>
              <c:f>Sheet1!$A$3</c:f>
              <c:strCache>
                <c:ptCount val="1"/>
                <c:pt idx="0">
                  <c:v>Health Partnerships &amp; Equity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Sheet1!$C$3</c:f>
              <c:numCache>
                <c:formatCode>0%</c:formatCode>
                <c:ptCount val="1"/>
                <c:pt idx="0">
                  <c:v>7.9186100612076801E-2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CB8-42D9-8B9C-A399938BE678}"/>
            </c:ext>
          </c:extLst>
        </c:ser>
        <c:ser>
          <c:idx val="3"/>
          <c:order val="3"/>
          <c:tx>
            <c:strRef>
              <c:f>Sheet1!$A$4</c:f>
              <c:strCache>
                <c:ptCount val="1"/>
                <c:pt idx="0">
                  <c:v>Statewide Health Improvement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Sheet1!$C$4</c:f>
              <c:numCache>
                <c:formatCode>0%</c:formatCode>
                <c:ptCount val="1"/>
                <c:pt idx="0">
                  <c:v>3.9769373800876931E-2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CB8-42D9-8B9C-A399938BE678}"/>
            </c:ext>
          </c:extLst>
        </c:ser>
        <c:ser>
          <c:idx val="4"/>
          <c:order val="4"/>
          <c:tx>
            <c:strRef>
              <c:f>Sheet1!$A$5</c:f>
              <c:strCache>
                <c:ptCount val="1"/>
                <c:pt idx="0">
                  <c:v>Health Policy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Sheet1!$C$5</c:f>
              <c:numCache>
                <c:formatCode>0%</c:formatCode>
                <c:ptCount val="1"/>
                <c:pt idx="0">
                  <c:v>0.19347085195895813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CB8-42D9-8B9C-A399938BE678}"/>
            </c:ext>
          </c:extLst>
        </c:ser>
        <c:ser>
          <c:idx val="5"/>
          <c:order val="5"/>
          <c:tx>
            <c:strRef>
              <c:f>Sheet1!$A$6</c:f>
              <c:strCache>
                <c:ptCount val="1"/>
                <c:pt idx="0">
                  <c:v>Medical Cannabis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Sheet1!$C$6</c:f>
              <c:numCache>
                <c:formatCode>0%</c:formatCode>
                <c:ptCount val="1"/>
                <c:pt idx="0">
                  <c:v>3.1631366346790914E-3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CB8-42D9-8B9C-A399938BE678}"/>
            </c:ext>
          </c:extLst>
        </c:ser>
        <c:ser>
          <c:idx val="6"/>
          <c:order val="6"/>
          <c:tx>
            <c:strRef>
              <c:f>Sheet1!$A$7</c:f>
              <c:strCache>
                <c:ptCount val="1"/>
                <c:pt idx="0">
                  <c:v>Environmental Health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Sheet1!$C$7</c:f>
              <c:numCache>
                <c:formatCode>0%</c:formatCode>
                <c:ptCount val="1"/>
                <c:pt idx="0">
                  <c:v>6.5847166575970353E-2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FCB8-42D9-8B9C-A399938BE678}"/>
            </c:ext>
          </c:extLst>
        </c:ser>
        <c:ser>
          <c:idx val="7"/>
          <c:order val="7"/>
          <c:tx>
            <c:strRef>
              <c:f>Sheet1!$A$8</c:f>
              <c:strCache>
                <c:ptCount val="1"/>
                <c:pt idx="0">
                  <c:v>Infectious Disease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52788513527044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FCB8-42D9-8B9C-A399938BE67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Sheet1!$C$8</c:f>
              <c:numCache>
                <c:formatCode>0%</c:formatCode>
                <c:ptCount val="1"/>
                <c:pt idx="0">
                  <c:v>5.9640086345081111E-2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CB8-42D9-8B9C-A399938BE678}"/>
            </c:ext>
          </c:extLst>
        </c:ser>
        <c:ser>
          <c:idx val="8"/>
          <c:order val="8"/>
          <c:tx>
            <c:strRef>
              <c:f>Sheet1!$A$9</c:f>
              <c:strCache>
                <c:ptCount val="1"/>
                <c:pt idx="0">
                  <c:v>Public Health Laboratory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Sheet1!$C$9</c:f>
              <c:numCache>
                <c:formatCode>0%</c:formatCode>
                <c:ptCount val="1"/>
                <c:pt idx="0">
                  <c:v>4.4115398589740847E-2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FCB8-42D9-8B9C-A399938BE678}"/>
            </c:ext>
          </c:extLst>
        </c:ser>
        <c:ser>
          <c:idx val="9"/>
          <c:order val="9"/>
          <c:tx>
            <c:strRef>
              <c:f>Sheet1!$A$10</c:f>
              <c:strCache>
                <c:ptCount val="1"/>
                <c:pt idx="0">
                  <c:v>Health Regulation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Sheet1!$C$10</c:f>
              <c:numCache>
                <c:formatCode>0%</c:formatCode>
                <c:ptCount val="1"/>
                <c:pt idx="0">
                  <c:v>7.0114277353158283E-2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FCB8-42D9-8B9C-A399938BE678}"/>
            </c:ext>
          </c:extLst>
        </c:ser>
        <c:ser>
          <c:idx val="10"/>
          <c:order val="10"/>
          <c:tx>
            <c:strRef>
              <c:f>Sheet1!$A$11</c:f>
              <c:strCache>
                <c:ptCount val="1"/>
                <c:pt idx="0">
                  <c:v>Health Operations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Sheet1!$C$11</c:f>
              <c:numCache>
                <c:formatCode>0%</c:formatCode>
                <c:ptCount val="1"/>
                <c:pt idx="0">
                  <c:v>7.5209163231989104E-2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FCB8-42D9-8B9C-A399938BE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7278800"/>
        <c:axId val="227279192"/>
      </c:barChart>
      <c:catAx>
        <c:axId val="2272788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7279192"/>
        <c:crosses val="autoZero"/>
        <c:auto val="1"/>
        <c:lblAlgn val="ctr"/>
        <c:lblOffset val="100"/>
        <c:noMultiLvlLbl val="0"/>
      </c:catAx>
      <c:valAx>
        <c:axId val="22727919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72788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1"/>
                </a:solidFill>
              </a:rPr>
              <a:t>Funding Sources</a:t>
            </a:r>
          </a:p>
        </c:rich>
      </c:tx>
      <c:layout>
        <c:manualLayout>
          <c:xMode val="edge"/>
          <c:yMode val="edge"/>
          <c:x val="0.32356233595800526"/>
          <c:y val="0.23611111111111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Sheet1!$A$92</c:f>
              <c:strCache>
                <c:ptCount val="1"/>
                <c:pt idx="0">
                  <c:v>General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5000000000000001E-2"/>
                  <c:y val="-0.22743425728500355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EBE-4385-B3BD-FEF6202AC3D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Sheet1!$B$92</c:f>
              <c:numCache>
                <c:formatCode>General</c:formatCode>
                <c:ptCount val="1"/>
                <c:pt idx="0">
                  <c:v>8226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EBE-4385-B3BD-FEF6202AC3D5}"/>
            </c:ext>
          </c:extLst>
        </c:ser>
        <c:ser>
          <c:idx val="1"/>
          <c:order val="1"/>
          <c:tx>
            <c:strRef>
              <c:f>Sheet1!$A$93</c:f>
              <c:strCache>
                <c:ptCount val="1"/>
                <c:pt idx="0">
                  <c:v>Federal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Sheet1!$B$93</c:f>
              <c:numCache>
                <c:formatCode>General</c:formatCode>
                <c:ptCount val="1"/>
                <c:pt idx="0">
                  <c:v>58095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EBE-4385-B3BD-FEF6202AC3D5}"/>
            </c:ext>
          </c:extLst>
        </c:ser>
        <c:ser>
          <c:idx val="2"/>
          <c:order val="2"/>
          <c:tx>
            <c:strRef>
              <c:f>Sheet1!$A$94</c:f>
              <c:strCache>
                <c:ptCount val="1"/>
                <c:pt idx="0">
                  <c:v>Fees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7222222222222221E-2"/>
                  <c:y val="-0.23454157782515997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EBE-4385-B3BD-FEF6202AC3D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Sheet1!$B$94</c:f>
              <c:numCache>
                <c:formatCode>General</c:formatCode>
                <c:ptCount val="1"/>
                <c:pt idx="0">
                  <c:v>428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EBE-4385-B3BD-FEF6202AC3D5}"/>
            </c:ext>
          </c:extLst>
        </c:ser>
        <c:ser>
          <c:idx val="3"/>
          <c:order val="3"/>
          <c:tx>
            <c:strRef>
              <c:f>Sheet1!$A$95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000000000000001E-2"/>
                  <c:y val="0.2558635394456288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EBE-4385-B3BD-FEF6202AC3D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Sheet1!$B$95</c:f>
              <c:numCache>
                <c:formatCode>General</c:formatCode>
                <c:ptCount val="1"/>
                <c:pt idx="0">
                  <c:v>5804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EBE-4385-B3BD-FEF6202AC3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7279584"/>
        <c:axId val="227277624"/>
      </c:barChart>
      <c:catAx>
        <c:axId val="2272795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7277624"/>
        <c:crosses val="autoZero"/>
        <c:auto val="1"/>
        <c:lblAlgn val="ctr"/>
        <c:lblOffset val="100"/>
        <c:noMultiLvlLbl val="0"/>
      </c:catAx>
      <c:valAx>
        <c:axId val="2272776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727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1"/>
                </a:solidFill>
              </a:rPr>
              <a:t>Share of Agency Budget</a:t>
            </a:r>
          </a:p>
        </c:rich>
      </c:tx>
      <c:layout>
        <c:manualLayout>
          <c:xMode val="edge"/>
          <c:yMode val="edge"/>
          <c:x val="0.28040609792078458"/>
          <c:y val="0.233839794737592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Community &amp; Family Health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</c:f>
              <c:numCache>
                <c:formatCode>0%</c:formatCode>
                <c:ptCount val="1"/>
                <c:pt idx="0">
                  <c:v>0.31769876877701364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7E0-4E5A-8F10-A731138F0A58}"/>
            </c:ext>
          </c:extLst>
        </c:ser>
        <c:ser>
          <c:idx val="1"/>
          <c:order val="1"/>
          <c:tx>
            <c:strRef>
              <c:f>Sheet1!$A$2</c:f>
              <c:strCache>
                <c:ptCount val="1"/>
                <c:pt idx="0">
                  <c:v>Health Promo &amp; Chronic Disease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0%</c:formatCode>
                <c:ptCount val="1"/>
                <c:pt idx="0">
                  <c:v>5.1785676120455662E-2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7E0-4E5A-8F10-A731138F0A58}"/>
            </c:ext>
          </c:extLst>
        </c:ser>
        <c:ser>
          <c:idx val="2"/>
          <c:order val="2"/>
          <c:tx>
            <c:strRef>
              <c:f>Sheet1!$A$3</c:f>
              <c:strCache>
                <c:ptCount val="1"/>
                <c:pt idx="0">
                  <c:v>Health Partnerships &amp; Equity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Sheet1!$C$3</c:f>
              <c:numCache>
                <c:formatCode>0%</c:formatCode>
                <c:ptCount val="1"/>
                <c:pt idx="0">
                  <c:v>7.9186100612076801E-2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7E0-4E5A-8F10-A731138F0A58}"/>
            </c:ext>
          </c:extLst>
        </c:ser>
        <c:ser>
          <c:idx val="3"/>
          <c:order val="3"/>
          <c:tx>
            <c:strRef>
              <c:f>Sheet1!$A$4</c:f>
              <c:strCache>
                <c:ptCount val="1"/>
                <c:pt idx="0">
                  <c:v>Statewide Health Improvement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Sheet1!$C$4</c:f>
              <c:numCache>
                <c:formatCode>0%</c:formatCode>
                <c:ptCount val="1"/>
                <c:pt idx="0">
                  <c:v>3.9769373800876931E-2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7E0-4E5A-8F10-A731138F0A58}"/>
            </c:ext>
          </c:extLst>
        </c:ser>
        <c:ser>
          <c:idx val="4"/>
          <c:order val="4"/>
          <c:tx>
            <c:strRef>
              <c:f>Sheet1!$A$5</c:f>
              <c:strCache>
                <c:ptCount val="1"/>
                <c:pt idx="0">
                  <c:v>Health Policy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Sheet1!$C$5</c:f>
              <c:numCache>
                <c:formatCode>0%</c:formatCode>
                <c:ptCount val="1"/>
                <c:pt idx="0">
                  <c:v>0.19347085195895813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7E0-4E5A-8F10-A731138F0A58}"/>
            </c:ext>
          </c:extLst>
        </c:ser>
        <c:ser>
          <c:idx val="5"/>
          <c:order val="5"/>
          <c:tx>
            <c:strRef>
              <c:f>Sheet1!$A$6</c:f>
              <c:strCache>
                <c:ptCount val="1"/>
                <c:pt idx="0">
                  <c:v>Medical Cannabis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Sheet1!$C$6</c:f>
              <c:numCache>
                <c:formatCode>0%</c:formatCode>
                <c:ptCount val="1"/>
                <c:pt idx="0">
                  <c:v>3.1631366346790914E-3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7E0-4E5A-8F10-A731138F0A58}"/>
            </c:ext>
          </c:extLst>
        </c:ser>
        <c:ser>
          <c:idx val="6"/>
          <c:order val="6"/>
          <c:tx>
            <c:strRef>
              <c:f>Sheet1!$A$7</c:f>
              <c:strCache>
                <c:ptCount val="1"/>
                <c:pt idx="0">
                  <c:v>Environmental Health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Sheet1!$C$7</c:f>
              <c:numCache>
                <c:formatCode>0%</c:formatCode>
                <c:ptCount val="1"/>
                <c:pt idx="0">
                  <c:v>6.5847166575970353E-2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7E0-4E5A-8F10-A731138F0A58}"/>
            </c:ext>
          </c:extLst>
        </c:ser>
        <c:ser>
          <c:idx val="7"/>
          <c:order val="7"/>
          <c:tx>
            <c:strRef>
              <c:f>Sheet1!$A$8</c:f>
              <c:strCache>
                <c:ptCount val="1"/>
                <c:pt idx="0">
                  <c:v>Infectious Disease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Sheet1!$C$8</c:f>
              <c:numCache>
                <c:formatCode>0%</c:formatCode>
                <c:ptCount val="1"/>
                <c:pt idx="0">
                  <c:v>5.9640086345081111E-2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7E0-4E5A-8F10-A731138F0A58}"/>
            </c:ext>
          </c:extLst>
        </c:ser>
        <c:ser>
          <c:idx val="8"/>
          <c:order val="8"/>
          <c:tx>
            <c:strRef>
              <c:f>Sheet1!$A$9</c:f>
              <c:strCache>
                <c:ptCount val="1"/>
                <c:pt idx="0">
                  <c:v>Public Health Laboratory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731341490277757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87E0-4E5A-8F10-A731138F0A5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Sheet1!$C$9</c:f>
              <c:numCache>
                <c:formatCode>0%</c:formatCode>
                <c:ptCount val="1"/>
                <c:pt idx="0">
                  <c:v>4.4115398589740847E-2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7E0-4E5A-8F10-A731138F0A58}"/>
            </c:ext>
          </c:extLst>
        </c:ser>
        <c:ser>
          <c:idx val="9"/>
          <c:order val="9"/>
          <c:tx>
            <c:strRef>
              <c:f>Sheet1!$A$10</c:f>
              <c:strCache>
                <c:ptCount val="1"/>
                <c:pt idx="0">
                  <c:v>Health Regulation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Sheet1!$C$10</c:f>
              <c:numCache>
                <c:formatCode>0%</c:formatCode>
                <c:ptCount val="1"/>
                <c:pt idx="0">
                  <c:v>7.0114277353158283E-2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7E0-4E5A-8F10-A731138F0A58}"/>
            </c:ext>
          </c:extLst>
        </c:ser>
        <c:ser>
          <c:idx val="10"/>
          <c:order val="10"/>
          <c:tx>
            <c:strRef>
              <c:f>Sheet1!$A$11</c:f>
              <c:strCache>
                <c:ptCount val="1"/>
                <c:pt idx="0">
                  <c:v>Health Operations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Sheet1!$C$11</c:f>
              <c:numCache>
                <c:formatCode>0%</c:formatCode>
                <c:ptCount val="1"/>
                <c:pt idx="0">
                  <c:v>7.5209163231989104E-2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87E0-4E5A-8F10-A731138F0A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95065536"/>
        <c:axId val="495064360"/>
      </c:barChart>
      <c:catAx>
        <c:axId val="4950655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95064360"/>
        <c:crosses val="autoZero"/>
        <c:auto val="1"/>
        <c:lblAlgn val="ctr"/>
        <c:lblOffset val="100"/>
        <c:noMultiLvlLbl val="0"/>
      </c:catAx>
      <c:valAx>
        <c:axId val="49506436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49506553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1"/>
                </a:solidFill>
              </a:rPr>
              <a:t>Funding Sources</a:t>
            </a:r>
          </a:p>
        </c:rich>
      </c:tx>
      <c:layout>
        <c:manualLayout>
          <c:xMode val="edge"/>
          <c:yMode val="edge"/>
          <c:x val="0.351340113735783"/>
          <c:y val="0.210602759622367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Sheet1!$A$104</c:f>
              <c:strCache>
                <c:ptCount val="1"/>
                <c:pt idx="0">
                  <c:v>General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7777777777777776E-2"/>
                  <c:y val="-0.23238925199709518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826-4D92-A358-5EE9E9B9F95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Sheet1!$B$104</c:f>
              <c:numCache>
                <c:formatCode>General</c:formatCode>
                <c:ptCount val="1"/>
                <c:pt idx="0">
                  <c:v>5048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826-4D92-A358-5EE9E9B9F95E}"/>
            </c:ext>
          </c:extLst>
        </c:ser>
        <c:ser>
          <c:idx val="1"/>
          <c:order val="1"/>
          <c:tx>
            <c:strRef>
              <c:f>Sheet1!$A$105</c:f>
              <c:strCache>
                <c:ptCount val="1"/>
                <c:pt idx="0">
                  <c:v>Federal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Sheet1!$B$105</c:f>
              <c:numCache>
                <c:formatCode>General</c:formatCode>
                <c:ptCount val="1"/>
                <c:pt idx="0">
                  <c:v>22217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826-4D92-A358-5EE9E9B9F95E}"/>
            </c:ext>
          </c:extLst>
        </c:ser>
        <c:ser>
          <c:idx val="2"/>
          <c:order val="2"/>
          <c:tx>
            <c:strRef>
              <c:f>Sheet1!$A$106</c:f>
              <c:strCache>
                <c:ptCount val="1"/>
                <c:pt idx="0">
                  <c:v>Fees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Sheet1!$B$106</c:f>
              <c:numCache>
                <c:formatCode>General</c:formatCode>
                <c:ptCount val="1"/>
                <c:pt idx="0">
                  <c:v>17968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826-4D92-A358-5EE9E9B9F95E}"/>
            </c:ext>
          </c:extLst>
        </c:ser>
        <c:ser>
          <c:idx val="3"/>
          <c:order val="3"/>
          <c:tx>
            <c:strRef>
              <c:f>Sheet1!$A$107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Sheet1!$B$107</c:f>
              <c:numCache>
                <c:formatCode>General</c:formatCode>
                <c:ptCount val="1"/>
                <c:pt idx="0">
                  <c:v>8434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826-4D92-A358-5EE9E9B9F9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95063576"/>
        <c:axId val="495063968"/>
      </c:barChart>
      <c:catAx>
        <c:axId val="4950635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95063968"/>
        <c:crosses val="autoZero"/>
        <c:auto val="1"/>
        <c:lblAlgn val="ctr"/>
        <c:lblOffset val="100"/>
        <c:noMultiLvlLbl val="0"/>
      </c:catAx>
      <c:valAx>
        <c:axId val="4950639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5063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1"/>
                </a:solidFill>
              </a:rPr>
              <a:t>Share of Agency Budget</a:t>
            </a:r>
          </a:p>
        </c:rich>
      </c:tx>
      <c:layout>
        <c:manualLayout>
          <c:xMode val="edge"/>
          <c:yMode val="edge"/>
          <c:x val="0.28040609792078458"/>
          <c:y val="0.233839794737592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Community &amp; Family Health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</c:f>
              <c:numCache>
                <c:formatCode>0%</c:formatCode>
                <c:ptCount val="1"/>
                <c:pt idx="0">
                  <c:v>0.31769876877701364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B86-4759-88DF-D5CE278A964A}"/>
            </c:ext>
          </c:extLst>
        </c:ser>
        <c:ser>
          <c:idx val="1"/>
          <c:order val="1"/>
          <c:tx>
            <c:strRef>
              <c:f>Sheet1!$A$2</c:f>
              <c:strCache>
                <c:ptCount val="1"/>
                <c:pt idx="0">
                  <c:v>Health Promo &amp; Chronic Disease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0%</c:formatCode>
                <c:ptCount val="1"/>
                <c:pt idx="0">
                  <c:v>5.1785676120455662E-2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B86-4759-88DF-D5CE278A964A}"/>
            </c:ext>
          </c:extLst>
        </c:ser>
        <c:ser>
          <c:idx val="2"/>
          <c:order val="2"/>
          <c:tx>
            <c:strRef>
              <c:f>Sheet1!$A$3</c:f>
              <c:strCache>
                <c:ptCount val="1"/>
                <c:pt idx="0">
                  <c:v>Health Partnerships &amp; Equity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Sheet1!$C$3</c:f>
              <c:numCache>
                <c:formatCode>0%</c:formatCode>
                <c:ptCount val="1"/>
                <c:pt idx="0">
                  <c:v>7.9186100612076801E-2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B86-4759-88DF-D5CE278A964A}"/>
            </c:ext>
          </c:extLst>
        </c:ser>
        <c:ser>
          <c:idx val="3"/>
          <c:order val="3"/>
          <c:tx>
            <c:strRef>
              <c:f>Sheet1!$A$4</c:f>
              <c:strCache>
                <c:ptCount val="1"/>
                <c:pt idx="0">
                  <c:v>Statewide Health Improvement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Sheet1!$C$4</c:f>
              <c:numCache>
                <c:formatCode>0%</c:formatCode>
                <c:ptCount val="1"/>
                <c:pt idx="0">
                  <c:v>3.9769373800876931E-2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B86-4759-88DF-D5CE278A964A}"/>
            </c:ext>
          </c:extLst>
        </c:ser>
        <c:ser>
          <c:idx val="4"/>
          <c:order val="4"/>
          <c:tx>
            <c:strRef>
              <c:f>Sheet1!$A$5</c:f>
              <c:strCache>
                <c:ptCount val="1"/>
                <c:pt idx="0">
                  <c:v>Health Policy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Sheet1!$C$5</c:f>
              <c:numCache>
                <c:formatCode>0%</c:formatCode>
                <c:ptCount val="1"/>
                <c:pt idx="0">
                  <c:v>0.19347085195895813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B86-4759-88DF-D5CE278A964A}"/>
            </c:ext>
          </c:extLst>
        </c:ser>
        <c:ser>
          <c:idx val="5"/>
          <c:order val="5"/>
          <c:tx>
            <c:strRef>
              <c:f>Sheet1!$A$6</c:f>
              <c:strCache>
                <c:ptCount val="1"/>
                <c:pt idx="0">
                  <c:v>Medical Cannabis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Sheet1!$C$6</c:f>
              <c:numCache>
                <c:formatCode>0%</c:formatCode>
                <c:ptCount val="1"/>
                <c:pt idx="0">
                  <c:v>3.1631366346790914E-3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B86-4759-88DF-D5CE278A964A}"/>
            </c:ext>
          </c:extLst>
        </c:ser>
        <c:ser>
          <c:idx val="6"/>
          <c:order val="6"/>
          <c:tx>
            <c:strRef>
              <c:f>Sheet1!$A$7</c:f>
              <c:strCache>
                <c:ptCount val="1"/>
                <c:pt idx="0">
                  <c:v>Environmental Health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Sheet1!$C$7</c:f>
              <c:numCache>
                <c:formatCode>0%</c:formatCode>
                <c:ptCount val="1"/>
                <c:pt idx="0">
                  <c:v>6.5847166575970353E-2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5B86-4759-88DF-D5CE278A964A}"/>
            </c:ext>
          </c:extLst>
        </c:ser>
        <c:ser>
          <c:idx val="7"/>
          <c:order val="7"/>
          <c:tx>
            <c:strRef>
              <c:f>Sheet1!$A$8</c:f>
              <c:strCache>
                <c:ptCount val="1"/>
                <c:pt idx="0">
                  <c:v>Infectious Disease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Sheet1!$C$8</c:f>
              <c:numCache>
                <c:formatCode>0%</c:formatCode>
                <c:ptCount val="1"/>
                <c:pt idx="0">
                  <c:v>5.9640086345081111E-2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B86-4759-88DF-D5CE278A964A}"/>
            </c:ext>
          </c:extLst>
        </c:ser>
        <c:ser>
          <c:idx val="8"/>
          <c:order val="8"/>
          <c:tx>
            <c:strRef>
              <c:f>Sheet1!$A$9</c:f>
              <c:strCache>
                <c:ptCount val="1"/>
                <c:pt idx="0">
                  <c:v>Public Health Laboratory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Sheet1!$C$9</c:f>
              <c:numCache>
                <c:formatCode>0%</c:formatCode>
                <c:ptCount val="1"/>
                <c:pt idx="0">
                  <c:v>4.4115398589740847E-2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5B86-4759-88DF-D5CE278A964A}"/>
            </c:ext>
          </c:extLst>
        </c:ser>
        <c:ser>
          <c:idx val="9"/>
          <c:order val="9"/>
          <c:tx>
            <c:strRef>
              <c:f>Sheet1!$A$10</c:f>
              <c:strCache>
                <c:ptCount val="1"/>
                <c:pt idx="0">
                  <c:v>Health Regulation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714059715241210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5B86-4759-88DF-D5CE278A964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Sheet1!$C$10</c:f>
              <c:numCache>
                <c:formatCode>0%</c:formatCode>
                <c:ptCount val="1"/>
                <c:pt idx="0">
                  <c:v>7.0114277353158283E-2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B86-4759-88DF-D5CE278A964A}"/>
            </c:ext>
          </c:extLst>
        </c:ser>
        <c:ser>
          <c:idx val="10"/>
          <c:order val="10"/>
          <c:tx>
            <c:strRef>
              <c:f>Sheet1!$A$11</c:f>
              <c:strCache>
                <c:ptCount val="1"/>
                <c:pt idx="0">
                  <c:v>Health Operations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Sheet1!$C$11</c:f>
              <c:numCache>
                <c:formatCode>0%</c:formatCode>
                <c:ptCount val="1"/>
                <c:pt idx="0">
                  <c:v>7.5209163231989104E-2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5B86-4759-88DF-D5CE278A96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95065144"/>
        <c:axId val="495062008"/>
      </c:barChart>
      <c:catAx>
        <c:axId val="4950651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95062008"/>
        <c:crosses val="autoZero"/>
        <c:auto val="1"/>
        <c:lblAlgn val="ctr"/>
        <c:lblOffset val="100"/>
        <c:noMultiLvlLbl val="0"/>
      </c:catAx>
      <c:valAx>
        <c:axId val="49506200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4950651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1"/>
                </a:solidFill>
              </a:rPr>
              <a:t>Funding Sources</a:t>
            </a:r>
          </a:p>
        </c:rich>
      </c:tx>
      <c:layout>
        <c:manualLayout>
          <c:xMode val="edge"/>
          <c:yMode val="edge"/>
          <c:x val="0.351340113735783"/>
          <c:y val="0.191317144959529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Sheet1!$A$116</c:f>
              <c:strCache>
                <c:ptCount val="1"/>
                <c:pt idx="0">
                  <c:v>General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Sheet1!$B$116</c:f>
              <c:numCache>
                <c:formatCode>General</c:formatCode>
                <c:ptCount val="1"/>
                <c:pt idx="0">
                  <c:v>16408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85-4D5F-9C9C-9FFF68DE7F55}"/>
            </c:ext>
          </c:extLst>
        </c:ser>
        <c:ser>
          <c:idx val="1"/>
          <c:order val="1"/>
          <c:tx>
            <c:strRef>
              <c:f>Sheet1!$A$117</c:f>
              <c:strCache>
                <c:ptCount val="1"/>
                <c:pt idx="0">
                  <c:v>Federal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Sheet1!$B$117</c:f>
              <c:numCache>
                <c:formatCode>General</c:formatCode>
                <c:ptCount val="1"/>
                <c:pt idx="0">
                  <c:v>24606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685-4D5F-9C9C-9FFF68DE7F55}"/>
            </c:ext>
          </c:extLst>
        </c:ser>
        <c:ser>
          <c:idx val="2"/>
          <c:order val="2"/>
          <c:tx>
            <c:strRef>
              <c:f>Sheet1!$A$118</c:f>
              <c:strCache>
                <c:ptCount val="1"/>
                <c:pt idx="0">
                  <c:v>Fees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Sheet1!$B$118</c:f>
              <c:numCache>
                <c:formatCode>General</c:formatCode>
                <c:ptCount val="1"/>
                <c:pt idx="0">
                  <c:v>26888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685-4D5F-9C9C-9FFF68DE7F55}"/>
            </c:ext>
          </c:extLst>
        </c:ser>
        <c:ser>
          <c:idx val="3"/>
          <c:order val="3"/>
          <c:tx>
            <c:strRef>
              <c:f>Sheet1!$A$119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Sheet1!$B$119</c:f>
              <c:numCache>
                <c:formatCode>General</c:formatCode>
                <c:ptCount val="1"/>
                <c:pt idx="0">
                  <c:v>17393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685-4D5F-9C9C-9FFF68DE7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5919864"/>
        <c:axId val="505921824"/>
      </c:barChart>
      <c:catAx>
        <c:axId val="505919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5921824"/>
        <c:crosses val="autoZero"/>
        <c:auto val="1"/>
        <c:lblAlgn val="ctr"/>
        <c:lblOffset val="100"/>
        <c:noMultiLvlLbl val="0"/>
      </c:catAx>
      <c:valAx>
        <c:axId val="5059218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05919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1"/>
                </a:solidFill>
              </a:rPr>
              <a:t>Share of Agency Budget</a:t>
            </a:r>
          </a:p>
        </c:rich>
      </c:tx>
      <c:layout>
        <c:manualLayout>
          <c:xMode val="edge"/>
          <c:yMode val="edge"/>
          <c:x val="0.28040609792078458"/>
          <c:y val="0.233839794737592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Community &amp; Family Health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</c:f>
              <c:numCache>
                <c:formatCode>0%</c:formatCode>
                <c:ptCount val="1"/>
                <c:pt idx="0">
                  <c:v>0.31769876877701364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8C-4587-8012-16824EA391F9}"/>
            </c:ext>
          </c:extLst>
        </c:ser>
        <c:ser>
          <c:idx val="1"/>
          <c:order val="1"/>
          <c:tx>
            <c:strRef>
              <c:f>Sheet1!$A$2</c:f>
              <c:strCache>
                <c:ptCount val="1"/>
                <c:pt idx="0">
                  <c:v>Health Promo &amp; Chronic Disease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0%</c:formatCode>
                <c:ptCount val="1"/>
                <c:pt idx="0">
                  <c:v>5.1785676120455662E-2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B8C-4587-8012-16824EA391F9}"/>
            </c:ext>
          </c:extLst>
        </c:ser>
        <c:ser>
          <c:idx val="2"/>
          <c:order val="2"/>
          <c:tx>
            <c:strRef>
              <c:f>Sheet1!$A$3</c:f>
              <c:strCache>
                <c:ptCount val="1"/>
                <c:pt idx="0">
                  <c:v>Health Partnerships &amp; Equity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Sheet1!$C$3</c:f>
              <c:numCache>
                <c:formatCode>0%</c:formatCode>
                <c:ptCount val="1"/>
                <c:pt idx="0">
                  <c:v>7.9186100612076801E-2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B8C-4587-8012-16824EA391F9}"/>
            </c:ext>
          </c:extLst>
        </c:ser>
        <c:ser>
          <c:idx val="3"/>
          <c:order val="3"/>
          <c:tx>
            <c:strRef>
              <c:f>Sheet1!$A$4</c:f>
              <c:strCache>
                <c:ptCount val="1"/>
                <c:pt idx="0">
                  <c:v>Statewide Health Improvement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Sheet1!$C$4</c:f>
              <c:numCache>
                <c:formatCode>0%</c:formatCode>
                <c:ptCount val="1"/>
                <c:pt idx="0">
                  <c:v>3.9769373800876931E-2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B8C-4587-8012-16824EA391F9}"/>
            </c:ext>
          </c:extLst>
        </c:ser>
        <c:ser>
          <c:idx val="4"/>
          <c:order val="4"/>
          <c:tx>
            <c:strRef>
              <c:f>Sheet1!$A$5</c:f>
              <c:strCache>
                <c:ptCount val="1"/>
                <c:pt idx="0">
                  <c:v>Health Policy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Sheet1!$C$5</c:f>
              <c:numCache>
                <c:formatCode>0%</c:formatCode>
                <c:ptCount val="1"/>
                <c:pt idx="0">
                  <c:v>0.19347085195895813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B8C-4587-8012-16824EA391F9}"/>
            </c:ext>
          </c:extLst>
        </c:ser>
        <c:ser>
          <c:idx val="5"/>
          <c:order val="5"/>
          <c:tx>
            <c:strRef>
              <c:f>Sheet1!$A$6</c:f>
              <c:strCache>
                <c:ptCount val="1"/>
                <c:pt idx="0">
                  <c:v>Medical Cannabis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Sheet1!$C$6</c:f>
              <c:numCache>
                <c:formatCode>0%</c:formatCode>
                <c:ptCount val="1"/>
                <c:pt idx="0">
                  <c:v>3.1631366346790914E-3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B8C-4587-8012-16824EA391F9}"/>
            </c:ext>
          </c:extLst>
        </c:ser>
        <c:ser>
          <c:idx val="6"/>
          <c:order val="6"/>
          <c:tx>
            <c:strRef>
              <c:f>Sheet1!$A$7</c:f>
              <c:strCache>
                <c:ptCount val="1"/>
                <c:pt idx="0">
                  <c:v>Environmental Health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Sheet1!$C$7</c:f>
              <c:numCache>
                <c:formatCode>0%</c:formatCode>
                <c:ptCount val="1"/>
                <c:pt idx="0">
                  <c:v>6.5847166575970353E-2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FB8C-4587-8012-16824EA391F9}"/>
            </c:ext>
          </c:extLst>
        </c:ser>
        <c:ser>
          <c:idx val="7"/>
          <c:order val="7"/>
          <c:tx>
            <c:strRef>
              <c:f>Sheet1!$A$8</c:f>
              <c:strCache>
                <c:ptCount val="1"/>
                <c:pt idx="0">
                  <c:v>Infectious Disease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Sheet1!$C$8</c:f>
              <c:numCache>
                <c:formatCode>0%</c:formatCode>
                <c:ptCount val="1"/>
                <c:pt idx="0">
                  <c:v>5.9640086345081111E-2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B8C-4587-8012-16824EA391F9}"/>
            </c:ext>
          </c:extLst>
        </c:ser>
        <c:ser>
          <c:idx val="8"/>
          <c:order val="8"/>
          <c:tx>
            <c:strRef>
              <c:f>Sheet1!$A$9</c:f>
              <c:strCache>
                <c:ptCount val="1"/>
                <c:pt idx="0">
                  <c:v>Public Health Laboratory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Sheet1!$C$9</c:f>
              <c:numCache>
                <c:formatCode>0%</c:formatCode>
                <c:ptCount val="1"/>
                <c:pt idx="0">
                  <c:v>4.4115398589740847E-2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FB8C-4587-8012-16824EA391F9}"/>
            </c:ext>
          </c:extLst>
        </c:ser>
        <c:ser>
          <c:idx val="9"/>
          <c:order val="9"/>
          <c:tx>
            <c:strRef>
              <c:f>Sheet1!$A$10</c:f>
              <c:strCache>
                <c:ptCount val="1"/>
                <c:pt idx="0">
                  <c:v>Health Regulation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Sheet1!$C$10</c:f>
              <c:numCache>
                <c:formatCode>0%</c:formatCode>
                <c:ptCount val="1"/>
                <c:pt idx="0">
                  <c:v>7.0114277353158283E-2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FB8C-4587-8012-16824EA391F9}"/>
            </c:ext>
          </c:extLst>
        </c:ser>
        <c:ser>
          <c:idx val="10"/>
          <c:order val="10"/>
          <c:tx>
            <c:strRef>
              <c:f>Sheet1!$A$11</c:f>
              <c:strCache>
                <c:ptCount val="1"/>
                <c:pt idx="0">
                  <c:v>Health Operations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93479784528505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FB8C-4587-8012-16824EA391F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Sheet1!$C$11</c:f>
              <c:numCache>
                <c:formatCode>0%</c:formatCode>
                <c:ptCount val="1"/>
                <c:pt idx="0">
                  <c:v>7.5209163231989104E-2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FB8C-4587-8012-16824EA391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5920648"/>
        <c:axId val="505921040"/>
      </c:barChart>
      <c:catAx>
        <c:axId val="505920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5921040"/>
        <c:crosses val="autoZero"/>
        <c:auto val="1"/>
        <c:lblAlgn val="ctr"/>
        <c:lblOffset val="100"/>
        <c:noMultiLvlLbl val="0"/>
      </c:catAx>
      <c:valAx>
        <c:axId val="50592104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50592064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1"/>
                </a:solidFill>
              </a:rPr>
              <a:t>Funding Sources</a:t>
            </a:r>
          </a:p>
        </c:rich>
      </c:tx>
      <c:layout>
        <c:manualLayout>
          <c:xMode val="edge"/>
          <c:yMode val="edge"/>
          <c:x val="0.35411789151356082"/>
          <c:y val="0.19214703425229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Sheet1!$A$127</c:f>
              <c:strCache>
                <c:ptCount val="1"/>
                <c:pt idx="0">
                  <c:v>General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Sheet1!$B$127</c:f>
              <c:numCache>
                <c:formatCode>General</c:formatCode>
                <c:ptCount val="1"/>
                <c:pt idx="0">
                  <c:v>19572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611-497E-B821-34438A530D32}"/>
            </c:ext>
          </c:extLst>
        </c:ser>
        <c:ser>
          <c:idx val="1"/>
          <c:order val="1"/>
          <c:tx>
            <c:strRef>
              <c:f>Sheet1!$A$128</c:f>
              <c:strCache>
                <c:ptCount val="1"/>
                <c:pt idx="0">
                  <c:v>Federal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6666666666666666E-2"/>
                  <c:y val="0.26733500417710931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611-497E-B821-34438A530D3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Sheet1!$B$128</c:f>
              <c:numCache>
                <c:formatCode>General</c:formatCode>
                <c:ptCount val="1"/>
                <c:pt idx="0">
                  <c:v>1480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611-497E-B821-34438A530D32}"/>
            </c:ext>
          </c:extLst>
        </c:ser>
        <c:ser>
          <c:idx val="2"/>
          <c:order val="2"/>
          <c:tx>
            <c:strRef>
              <c:f>Sheet1!$A$129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Sheet1!$B$129</c:f>
              <c:numCache>
                <c:formatCode>General</c:formatCode>
                <c:ptCount val="1"/>
                <c:pt idx="0">
                  <c:v>70441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611-497E-B821-34438A530D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5922608"/>
        <c:axId val="505920256"/>
      </c:barChart>
      <c:catAx>
        <c:axId val="505922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5920256"/>
        <c:crosses val="autoZero"/>
        <c:auto val="1"/>
        <c:lblAlgn val="ctr"/>
        <c:lblOffset val="100"/>
        <c:noMultiLvlLbl val="0"/>
      </c:catAx>
      <c:valAx>
        <c:axId val="5059202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05922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u="none" strike="noStrike" baseline="0" dirty="0" smtClean="0">
                <a:solidFill>
                  <a:schemeClr val="accent1"/>
                </a:solidFill>
                <a:effectLst/>
              </a:rPr>
              <a:t>MN State Budget </a:t>
            </a:r>
            <a:r>
              <a:rPr lang="en-US" sz="2000" b="1" dirty="0" smtClean="0">
                <a:solidFill>
                  <a:schemeClr val="accent1"/>
                </a:solidFill>
              </a:rPr>
              <a:t>Distribution of Health and Human Services Resources</a:t>
            </a:r>
            <a:endParaRPr lang="en-US" sz="2000" b="1" dirty="0">
              <a:solidFill>
                <a:schemeClr val="accent1"/>
              </a:solidFill>
            </a:endParaRPr>
          </a:p>
        </c:rich>
      </c:tx>
      <c:layout>
        <c:manualLayout>
          <c:xMode val="edge"/>
          <c:yMode val="edge"/>
          <c:x val="0.16645349218379291"/>
          <c:y val="4.980708378144762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3393007341545412E-2"/>
          <c:y val="0.23304058449509621"/>
          <c:w val="0.93937783219679949"/>
          <c:h val="0.253295056867891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Sheet1!$A$4</c:f>
              <c:strCache>
                <c:ptCount val="1"/>
                <c:pt idx="0">
                  <c:v>DHS and all other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62B-46E5-BA3D-BD781A32D510}"/>
              </c:ext>
            </c:extLst>
          </c:dPt>
          <c:val>
            <c:numRef>
              <c:f>Sheet1!$B$4</c:f>
              <c:numCache>
                <c:formatCode>_(* #,##0_);_(* \(#,##0\);_(* "-"??_);_(@_)</c:formatCode>
                <c:ptCount val="1"/>
                <c:pt idx="0">
                  <c:v>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62B-46E5-BA3D-BD781A32D510}"/>
            </c:ext>
          </c:extLst>
        </c:ser>
        <c:ser>
          <c:idx val="1"/>
          <c:order val="1"/>
          <c:tx>
            <c:strRef>
              <c:f>Sheet1!$A$5</c:f>
              <c:strCache>
                <c:ptCount val="1"/>
                <c:pt idx="0">
                  <c:v>MDH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Sheet1!$B$5</c:f>
              <c:numCache>
                <c:formatCode>_(* #,##0_);_(* \(#,##0\);_(* "-"??_);_(@_)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62B-46E5-BA3D-BD781A32D5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4546368"/>
        <c:axId val="224547544"/>
      </c:barChart>
      <c:catAx>
        <c:axId val="224546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547544"/>
        <c:crossesAt val="0"/>
        <c:auto val="1"/>
        <c:lblAlgn val="ctr"/>
        <c:lblOffset val="0"/>
        <c:noMultiLvlLbl val="0"/>
      </c:catAx>
      <c:valAx>
        <c:axId val="224547544"/>
        <c:scaling>
          <c:orientation val="minMax"/>
          <c:max val="100"/>
          <c:min val="0"/>
        </c:scaling>
        <c:delete val="0"/>
        <c:axPos val="b"/>
        <c:numFmt formatCode="0" sourceLinked="0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54636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3999007584327575"/>
          <c:y val="0.12488444152814232"/>
          <c:w val="0.36736794866230793"/>
          <c:h val="0.117290026246719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General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FY13</c:v>
                </c:pt>
                <c:pt idx="1">
                  <c:v>FY14</c:v>
                </c:pt>
                <c:pt idx="2">
                  <c:v>FY15</c:v>
                </c:pt>
                <c:pt idx="3">
                  <c:v>FY16</c:v>
                </c:pt>
                <c:pt idx="4">
                  <c:v>FY17</c:v>
                </c:pt>
                <c:pt idx="5">
                  <c:v>FY18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76</c:v>
                </c:pt>
                <c:pt idx="1">
                  <c:v>77</c:v>
                </c:pt>
                <c:pt idx="2">
                  <c:v>81</c:v>
                </c:pt>
                <c:pt idx="3">
                  <c:v>85</c:v>
                </c:pt>
                <c:pt idx="4">
                  <c:v>94</c:v>
                </c:pt>
                <c:pt idx="5">
                  <c:v>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3E1-4AE1-A75B-0282660409F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Federal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FY13</c:v>
                </c:pt>
                <c:pt idx="1">
                  <c:v>FY14</c:v>
                </c:pt>
                <c:pt idx="2">
                  <c:v>FY15</c:v>
                </c:pt>
                <c:pt idx="3">
                  <c:v>FY16</c:v>
                </c:pt>
                <c:pt idx="4">
                  <c:v>FY17</c:v>
                </c:pt>
                <c:pt idx="5">
                  <c:v>FY18</c:v>
                </c:pt>
              </c:strCache>
            </c:strRef>
          </c:cat>
          <c:val>
            <c:numRef>
              <c:f>Sheet1!$C$2:$C$7</c:f>
              <c:numCache>
                <c:formatCode>#,##0</c:formatCode>
                <c:ptCount val="6"/>
                <c:pt idx="0">
                  <c:v>247</c:v>
                </c:pt>
                <c:pt idx="1">
                  <c:v>269</c:v>
                </c:pt>
                <c:pt idx="2">
                  <c:v>266</c:v>
                </c:pt>
                <c:pt idx="3">
                  <c:v>239</c:v>
                </c:pt>
                <c:pt idx="4">
                  <c:v>242</c:v>
                </c:pt>
                <c:pt idx="5">
                  <c:v>248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3E1-4AE1-A75B-0282660409F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All Other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FY13</c:v>
                </c:pt>
                <c:pt idx="1">
                  <c:v>FY14</c:v>
                </c:pt>
                <c:pt idx="2">
                  <c:v>FY15</c:v>
                </c:pt>
                <c:pt idx="3">
                  <c:v>FY16</c:v>
                </c:pt>
                <c:pt idx="4">
                  <c:v>FY17</c:v>
                </c:pt>
                <c:pt idx="5">
                  <c:v>FY18</c:v>
                </c:pt>
              </c:strCache>
            </c:strRef>
          </c:cat>
          <c:val>
            <c:numRef>
              <c:f>Sheet1!$D$2:$D$7</c:f>
              <c:numCache>
                <c:formatCode>#,##0</c:formatCode>
                <c:ptCount val="6"/>
                <c:pt idx="0">
                  <c:v>180</c:v>
                </c:pt>
                <c:pt idx="1">
                  <c:v>209</c:v>
                </c:pt>
                <c:pt idx="2">
                  <c:v>232</c:v>
                </c:pt>
                <c:pt idx="3">
                  <c:v>232</c:v>
                </c:pt>
                <c:pt idx="4">
                  <c:v>239</c:v>
                </c:pt>
                <c:pt idx="5">
                  <c:v>235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3E1-4AE1-A75B-0282660409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20857040"/>
        <c:axId val="220860176"/>
      </c:barChart>
      <c:catAx>
        <c:axId val="22085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860176"/>
        <c:crosses val="autoZero"/>
        <c:auto val="1"/>
        <c:lblAlgn val="ctr"/>
        <c:lblOffset val="100"/>
        <c:noMultiLvlLbl val="0"/>
      </c:catAx>
      <c:valAx>
        <c:axId val="220860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85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smtClean="0">
                <a:solidFill>
                  <a:schemeClr val="accent1"/>
                </a:solidFill>
              </a:rPr>
              <a:t>Sources</a:t>
            </a:r>
            <a:endParaRPr lang="en-US" b="1" dirty="0">
              <a:solidFill>
                <a:schemeClr val="accent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Monetary Amount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078-4A18-AB6A-F55BDD1E3A3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078-4A18-AB6A-F55BDD1E3A31}"/>
              </c:ext>
            </c:extLst>
          </c:dPt>
          <c:dPt>
            <c:idx val="2"/>
            <c:bubble3D val="0"/>
            <c:spPr>
              <a:solidFill>
                <a:srgbClr val="008EA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078-4A18-AB6A-F55BDD1E3A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078-4A18-AB6A-F55BDD1E3A31}"/>
              </c:ext>
            </c:extLst>
          </c:dPt>
          <c:dPt>
            <c:idx val="4"/>
            <c:bubble3D val="0"/>
            <c:spPr>
              <a:solidFill>
                <a:srgbClr val="0D525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078-4A18-AB6A-F55BDD1E3A31}"/>
              </c:ext>
            </c:extLst>
          </c:dPt>
          <c:dLbls>
            <c:dLbl>
              <c:idx val="0"/>
              <c:layout>
                <c:manualLayout>
                  <c:x val="-2.8985450909267265E-2"/>
                  <c:y val="-0.1106643631291939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078-4A18-AB6A-F55BDD1E3A3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7877437266093352"/>
                  <c:y val="-1.106883310748991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078-4A18-AB6A-F55BDD1E3A3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009389671361417E-2"/>
                  <c:y val="-1.06400247697824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078-4A18-AB6A-F55BDD1E3A3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1195334738087309E-3"/>
                  <c:y val="-1.525472587969442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078-4A18-AB6A-F55BDD1E3A31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9177294739566002E-2"/>
                  <c:y val="-1.617727389892891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0078-4A18-AB6A-F55BDD1E3A3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Federal</c:v>
                </c:pt>
                <c:pt idx="1">
                  <c:v>General</c:v>
                </c:pt>
                <c:pt idx="2">
                  <c:v>License &amp; Fees</c:v>
                </c:pt>
                <c:pt idx="3">
                  <c:v>Health Care Access</c:v>
                </c:pt>
                <c:pt idx="4">
                  <c:v>All 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264278.52</c:v>
                </c:pt>
                <c:pt idx="1">
                  <c:v>99273.66</c:v>
                </c:pt>
                <c:pt idx="2">
                  <c:v>53551.92</c:v>
                </c:pt>
                <c:pt idx="3">
                  <c:v>35706.85</c:v>
                </c:pt>
                <c:pt idx="4">
                  <c:v>96960.69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0078-4A18-AB6A-F55BDD1E3A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smtClean="0">
                <a:solidFill>
                  <a:schemeClr val="accent1"/>
                </a:solidFill>
              </a:rPr>
              <a:t>Uses</a:t>
            </a:r>
            <a:endParaRPr lang="en-US" sz="2800" b="1" dirty="0">
              <a:solidFill>
                <a:schemeClr val="accent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Monetary Amount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25-4593-A286-E1F29046AB91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25-4593-A286-E1F29046AB91}"/>
              </c:ext>
            </c:extLst>
          </c:dPt>
          <c:dPt>
            <c:idx val="2"/>
            <c:bubble3D val="0"/>
            <c:spPr>
              <a:solidFill>
                <a:srgbClr val="8D3F2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525-4593-A286-E1F29046AB91}"/>
              </c:ext>
            </c:extLst>
          </c:dPt>
          <c:dLbls>
            <c:dLbl>
              <c:idx val="0"/>
              <c:layout>
                <c:manualLayout>
                  <c:x val="-3.0636827186562403E-3"/>
                  <c:y val="0.1521964552279862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525-4593-A286-E1F29046AB91}"/>
                </c:ext>
                <c:ext xmlns:c15="http://schemas.microsoft.com/office/drawing/2012/chart" uri="{CE6537A1-D6FC-4f65-9D91-7224C49458BB}">
                  <c15:layout>
                    <c:manualLayout>
                      <c:w val="0.21409262727919171"/>
                      <c:h val="0.1501763931858694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0018465121437285"/>
                  <c:y val="-0.415057273585166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525-4593-A286-E1F29046AB9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6431924882629019E-2"/>
                  <c:y val="9.174668147449929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525-4593-A286-E1F29046AB9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Compensation</c:v>
                </c:pt>
                <c:pt idx="1">
                  <c:v>Grants, Aids &amp; Subsidies</c:v>
                </c:pt>
                <c:pt idx="2">
                  <c:v>Other Operating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142277.40814000004</c:v>
                </c:pt>
                <c:pt idx="1">
                  <c:v>332858.78075999988</c:v>
                </c:pt>
                <c:pt idx="2">
                  <c:v>73465.34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525-4593-A286-E1F29046AB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6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>
                <a:solidFill>
                  <a:schemeClr val="accent1"/>
                </a:solidFill>
              </a:rPr>
              <a:t>FTE by Fund</a:t>
            </a:r>
            <a:endParaRPr lang="en-US" b="1" dirty="0">
              <a:solidFill>
                <a:schemeClr val="accent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FTE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7B6-4DE9-9572-9685A649AF2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7B6-4DE9-9572-9685A649AF20}"/>
              </c:ext>
            </c:extLst>
          </c:dPt>
          <c:dPt>
            <c:idx val="2"/>
            <c:bubble3D val="0"/>
            <c:spPr>
              <a:solidFill>
                <a:srgbClr val="008EA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7B6-4DE9-9572-9685A649AF2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7B6-4DE9-9572-9685A649AF20}"/>
              </c:ext>
            </c:extLst>
          </c:dPt>
          <c:dPt>
            <c:idx val="4"/>
            <c:bubble3D val="0"/>
            <c:spPr>
              <a:solidFill>
                <a:srgbClr val="0D525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C7B6-4DE9-9572-9685A649AF20}"/>
              </c:ext>
            </c:extLst>
          </c:dPt>
          <c:dLbls>
            <c:dLbl>
              <c:idx val="0"/>
              <c:layout>
                <c:manualLayout>
                  <c:x val="-7.0634542161103125E-2"/>
                  <c:y val="-2.490487449185231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7B6-4DE9-9572-9685A649AF2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330191120476138E-2"/>
                  <c:y val="-8.852669691421419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7B6-4DE9-9572-9685A649AF2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009389671361417E-2"/>
                  <c:y val="-1.06400247697824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7B6-4DE9-9572-9685A649AF2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1195334738087309E-3"/>
                  <c:y val="-1.525472587969442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7B6-4DE9-9572-9685A649AF2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7677165354330709E-2"/>
                  <c:y val="-2.3412325145666206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7B6-4DE9-9572-9685A649AF2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Federal</c:v>
                </c:pt>
                <c:pt idx="1">
                  <c:v>License &amp; Fees</c:v>
                </c:pt>
                <c:pt idx="2">
                  <c:v>General</c:v>
                </c:pt>
                <c:pt idx="3">
                  <c:v>Health Care Access</c:v>
                </c:pt>
                <c:pt idx="4">
                  <c:v>All Other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>
                  <c:v>761</c:v>
                </c:pt>
                <c:pt idx="1">
                  <c:v>375</c:v>
                </c:pt>
                <c:pt idx="2">
                  <c:v>162</c:v>
                </c:pt>
                <c:pt idx="3">
                  <c:v>74</c:v>
                </c:pt>
                <c:pt idx="4">
                  <c:v>114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7B6-4DE9-9572-9685A649AF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1"/>
                </a:solidFill>
              </a:rPr>
              <a:t>Share of Agency Budget</a:t>
            </a:r>
          </a:p>
        </c:rich>
      </c:tx>
      <c:layout>
        <c:manualLayout>
          <c:xMode val="edge"/>
          <c:yMode val="edge"/>
          <c:x val="0.28040609792078458"/>
          <c:y val="0.233839794737592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Community &amp; Family Health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Sheet1!$C$1</c:f>
              <c:numCache>
                <c:formatCode>0%</c:formatCode>
                <c:ptCount val="1"/>
                <c:pt idx="0">
                  <c:v>0.31769876877701364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83-40CF-B16C-41F1E90B3642}"/>
            </c:ext>
          </c:extLst>
        </c:ser>
        <c:ser>
          <c:idx val="1"/>
          <c:order val="1"/>
          <c:tx>
            <c:strRef>
              <c:f>Sheet1!$A$2</c:f>
              <c:strCache>
                <c:ptCount val="1"/>
                <c:pt idx="0">
                  <c:v>Health Promo &amp; Chronic Disease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0%</c:formatCode>
                <c:ptCount val="1"/>
                <c:pt idx="0">
                  <c:v>5.1785676120455662E-2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D83-40CF-B16C-41F1E90B3642}"/>
            </c:ext>
          </c:extLst>
        </c:ser>
        <c:ser>
          <c:idx val="2"/>
          <c:order val="2"/>
          <c:tx>
            <c:strRef>
              <c:f>Sheet1!$A$3</c:f>
              <c:strCache>
                <c:ptCount val="1"/>
                <c:pt idx="0">
                  <c:v>Health Partnerships &amp; Equity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Sheet1!$C$3</c:f>
              <c:numCache>
                <c:formatCode>0%</c:formatCode>
                <c:ptCount val="1"/>
                <c:pt idx="0">
                  <c:v>7.9186100612076801E-2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D83-40CF-B16C-41F1E90B3642}"/>
            </c:ext>
          </c:extLst>
        </c:ser>
        <c:ser>
          <c:idx val="3"/>
          <c:order val="3"/>
          <c:tx>
            <c:strRef>
              <c:f>Sheet1!$A$4</c:f>
              <c:strCache>
                <c:ptCount val="1"/>
                <c:pt idx="0">
                  <c:v>Statewide Health Improvement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Sheet1!$C$4</c:f>
              <c:numCache>
                <c:formatCode>0%</c:formatCode>
                <c:ptCount val="1"/>
                <c:pt idx="0">
                  <c:v>3.9769373800876931E-2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D83-40CF-B16C-41F1E90B3642}"/>
            </c:ext>
          </c:extLst>
        </c:ser>
        <c:ser>
          <c:idx val="4"/>
          <c:order val="4"/>
          <c:tx>
            <c:strRef>
              <c:f>Sheet1!$A$5</c:f>
              <c:strCache>
                <c:ptCount val="1"/>
                <c:pt idx="0">
                  <c:v>Health Policy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Sheet1!$C$5</c:f>
              <c:numCache>
                <c:formatCode>0%</c:formatCode>
                <c:ptCount val="1"/>
                <c:pt idx="0">
                  <c:v>0.19347085195895813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D83-40CF-B16C-41F1E90B3642}"/>
            </c:ext>
          </c:extLst>
        </c:ser>
        <c:ser>
          <c:idx val="5"/>
          <c:order val="5"/>
          <c:tx>
            <c:strRef>
              <c:f>Sheet1!$A$6</c:f>
              <c:strCache>
                <c:ptCount val="1"/>
                <c:pt idx="0">
                  <c:v>Medical Cannabis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Sheet1!$C$6</c:f>
              <c:numCache>
                <c:formatCode>0%</c:formatCode>
                <c:ptCount val="1"/>
                <c:pt idx="0">
                  <c:v>3.1631366346790914E-3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D83-40CF-B16C-41F1E90B3642}"/>
            </c:ext>
          </c:extLst>
        </c:ser>
        <c:ser>
          <c:idx val="6"/>
          <c:order val="6"/>
          <c:tx>
            <c:strRef>
              <c:f>Sheet1!$A$7</c:f>
              <c:strCache>
                <c:ptCount val="1"/>
                <c:pt idx="0">
                  <c:v>Environmental Health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Sheet1!$C$7</c:f>
              <c:numCache>
                <c:formatCode>0%</c:formatCode>
                <c:ptCount val="1"/>
                <c:pt idx="0">
                  <c:v>6.5847166575970353E-2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D83-40CF-B16C-41F1E90B3642}"/>
            </c:ext>
          </c:extLst>
        </c:ser>
        <c:ser>
          <c:idx val="7"/>
          <c:order val="7"/>
          <c:tx>
            <c:strRef>
              <c:f>Sheet1!$A$8</c:f>
              <c:strCache>
                <c:ptCount val="1"/>
                <c:pt idx="0">
                  <c:v>Infectious Disease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Sheet1!$C$8</c:f>
              <c:numCache>
                <c:formatCode>0%</c:formatCode>
                <c:ptCount val="1"/>
                <c:pt idx="0">
                  <c:v>5.9640086345081111E-2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D83-40CF-B16C-41F1E90B3642}"/>
            </c:ext>
          </c:extLst>
        </c:ser>
        <c:ser>
          <c:idx val="8"/>
          <c:order val="8"/>
          <c:tx>
            <c:strRef>
              <c:f>Sheet1!$A$9</c:f>
              <c:strCache>
                <c:ptCount val="1"/>
                <c:pt idx="0">
                  <c:v>Public Health Laboratory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Sheet1!$C$9</c:f>
              <c:numCache>
                <c:formatCode>0%</c:formatCode>
                <c:ptCount val="1"/>
                <c:pt idx="0">
                  <c:v>4.4115398589740847E-2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D83-40CF-B16C-41F1E90B3642}"/>
            </c:ext>
          </c:extLst>
        </c:ser>
        <c:ser>
          <c:idx val="9"/>
          <c:order val="9"/>
          <c:tx>
            <c:strRef>
              <c:f>Sheet1!$A$10</c:f>
              <c:strCache>
                <c:ptCount val="1"/>
                <c:pt idx="0">
                  <c:v>Health Regulation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Sheet1!$C$10</c:f>
              <c:numCache>
                <c:formatCode>0%</c:formatCode>
                <c:ptCount val="1"/>
                <c:pt idx="0">
                  <c:v>7.0114277353158283E-2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D83-40CF-B16C-41F1E90B3642}"/>
            </c:ext>
          </c:extLst>
        </c:ser>
        <c:ser>
          <c:idx val="10"/>
          <c:order val="10"/>
          <c:tx>
            <c:strRef>
              <c:f>Sheet1!$A$11</c:f>
              <c:strCache>
                <c:ptCount val="1"/>
                <c:pt idx="0">
                  <c:v>Health Operations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Sheet1!$C$11</c:f>
              <c:numCache>
                <c:formatCode>0%</c:formatCode>
                <c:ptCount val="1"/>
                <c:pt idx="0">
                  <c:v>7.5209163231989104E-2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AD83-40CF-B16C-41F1E90B36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3018856"/>
        <c:axId val="503018072"/>
      </c:barChart>
      <c:catAx>
        <c:axId val="503018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3018072"/>
        <c:crosses val="autoZero"/>
        <c:auto val="1"/>
        <c:lblAlgn val="ctr"/>
        <c:lblOffset val="100"/>
        <c:noMultiLvlLbl val="0"/>
      </c:catAx>
      <c:valAx>
        <c:axId val="50301807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50301885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accent1"/>
                </a:solidFill>
              </a:rPr>
              <a:t>Funding Sources</a:t>
            </a:r>
          </a:p>
        </c:rich>
      </c:tx>
      <c:layout>
        <c:manualLayout>
          <c:xMode val="edge"/>
          <c:yMode val="edge"/>
          <c:x val="0.31245122484689414"/>
          <c:y val="0.268518518518518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General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Sheet1!$B$3</c:f>
              <c:numCache>
                <c:formatCode>General</c:formatCode>
                <c:ptCount val="1"/>
                <c:pt idx="0">
                  <c:v>67090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89-4BC4-AF8E-E55800897D36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Federal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5000000000000053E-2"/>
                  <c:y val="0"/>
                </c:manualLayout>
              </c:layout>
              <c:showLegendKey val="1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189-4BC4-AF8E-E55800897D3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1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Sheet1!$B$4</c:f>
              <c:numCache>
                <c:formatCode>General</c:formatCode>
                <c:ptCount val="1"/>
                <c:pt idx="0">
                  <c:v>317023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189-4BC4-AF8E-E55800897D36}"/>
            </c:ext>
          </c:extLst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Fee Revenue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639708004667382E-2"/>
                  <c:y val="-0.260356420338943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189-4BC4-AF8E-E55800897D3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Sheet1!$B$5</c:f>
              <c:numCache>
                <c:formatCode>General</c:formatCode>
                <c:ptCount val="1"/>
                <c:pt idx="0">
                  <c:v>2318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189-4BC4-AF8E-E55800897D36}"/>
            </c:ext>
          </c:extLst>
        </c:ser>
        <c:ser>
          <c:idx val="3"/>
          <c:order val="3"/>
          <c:tx>
            <c:strRef>
              <c:f>Sheet1!$A$6</c:f>
              <c:strCache>
                <c:ptCount val="1"/>
                <c:pt idx="0">
                  <c:v>Other 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5397714583702347E-2"/>
                  <c:y val="0.304560732624184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189-4BC4-AF8E-E55800897D3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Sheet1!$B$6</c:f>
              <c:numCache>
                <c:formatCode>General</c:formatCode>
                <c:ptCount val="1"/>
                <c:pt idx="0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189-4BC4-AF8E-E55800897D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7"/>
        <c:overlap val="100"/>
        <c:axId val="503018464"/>
        <c:axId val="503020424"/>
      </c:barChart>
      <c:catAx>
        <c:axId val="5030184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3020424"/>
        <c:crosses val="autoZero"/>
        <c:auto val="1"/>
        <c:lblAlgn val="ctr"/>
        <c:lblOffset val="100"/>
        <c:noMultiLvlLbl val="0"/>
      </c:catAx>
      <c:valAx>
        <c:axId val="5030204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03018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0.18975</cdr:x>
      <cdr:y>0.2366</cdr:y>
    </cdr:from>
    <cdr:to>
      <cdr:x>0.28633</cdr:x>
      <cdr:y>0.30242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1026570" y="1085850"/>
          <a:ext cx="522514" cy="302079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2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51005-501B-43C2-8ED5-F423D24234FB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FE3A5-2E1C-49B0-98B1-D38F60E12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53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F977EC3-D7F4-487E-A1AF-DBD88F5EFEEE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62050"/>
            <a:ext cx="564515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FEFBD4B-D501-435E-BD6C-50C73707D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2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58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</a:t>
            </a:r>
            <a:r>
              <a:rPr lang="en-US" baseline="0" dirty="0" smtClean="0"/>
              <a:t> are we doing so poorly relative to other countries? One clue from Minnesota: obesity and chronic disease.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49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SHIP</a:t>
            </a:r>
            <a:r>
              <a:rPr lang="en-US" baseline="0" dirty="0" smtClean="0"/>
              <a:t> and other p</a:t>
            </a:r>
            <a:r>
              <a:rPr lang="en-US" dirty="0" smtClean="0"/>
              <a:t>revention</a:t>
            </a:r>
            <a:r>
              <a:rPr lang="en-US" baseline="0" dirty="0" smtClean="0"/>
              <a:t> investments that drive down the incidence and costs of chronic disease are a bargain.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SLIDE IS UPDATED FROM THE VERSION USED FOR HHS POLICY ON 1/22.  NEW NUMBERS COURTESY OF STEFAN 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07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23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066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66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rely on other state agencies and Minnesota’s local public health organizations to carry out the work of public health.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</a:t>
            </a:r>
            <a:r>
              <a:rPr lang="en-US" baseline="0" dirty="0" smtClean="0"/>
              <a:t> growth and slow growth environment. </a:t>
            </a:r>
            <a:r>
              <a:rPr lang="en-US" dirty="0" smtClean="0"/>
              <a:t>Overall</a:t>
            </a:r>
            <a:r>
              <a:rPr lang="en-US" baseline="0" dirty="0" smtClean="0"/>
              <a:t> expenditure at the department were $503 million in FY 2013 compared to $582 by FY 2018.  Overall expenditures declined in FY 2016. Growth from FY 2017 to 2018 was 1%.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LINE SHOWS PERCENTAGE CHANGE FROM EACH YEAR</a:t>
            </a:r>
          </a:p>
          <a:p>
            <a:r>
              <a:rPr lang="en-US" baseline="0" dirty="0" smtClean="0"/>
              <a:t>OTHER (Light blue) INCLUDES HCAF, FEES…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4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</a:t>
            </a:r>
            <a:r>
              <a:rPr lang="en-US"/>
              <a:t> </a:t>
            </a:r>
            <a:r>
              <a:rPr lang="en-US" dirty="0"/>
              <a:t>graph: The majority of “All Other” is MERC (Medical Education and Research Costs). MERC’s slice of the entire pie is 14</a:t>
            </a:r>
            <a:r>
              <a:rPr lang="en-US"/>
              <a:t>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71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Our budget supports a workforce of highly skilled staff.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48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02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9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861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</a:t>
            </a:r>
            <a:r>
              <a:rPr lang="en-US" baseline="0" dirty="0" smtClean="0"/>
              <a:t> CHARTS FOR EACH DIVISION SHOWING FUNDING BY SOURCE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65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661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801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0289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37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NeueHaasGroteskText Std" panose="020B0504020202020204" pitchFamily="34" charset="0"/>
              </a:rPr>
              <a:t>Alternative</a:t>
            </a:r>
            <a:r>
              <a:rPr lang="en-US">
                <a:latin typeface="NeueHaasGroteskText Std" panose="020B0504020202020204" pitchFamily="34" charset="0"/>
              </a:rPr>
              <a:t> </a:t>
            </a:r>
            <a:r>
              <a:rPr lang="en-US" dirty="0">
                <a:latin typeface="NeueHaasGroteskText Std" panose="020B0504020202020204" pitchFamily="34" charset="0"/>
              </a:rPr>
              <a:t>to the previous slide. We will use one or the other, not both</a:t>
            </a:r>
            <a:r>
              <a:rPr lang="en-US">
                <a:latin typeface="NeueHaasGroteskText Std" panose="020B0504020202020204" pitchFamily="34" charset="0"/>
              </a:rPr>
              <a:t>.</a:t>
            </a:r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3723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999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12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Minnesota</a:t>
            </a:r>
            <a:r>
              <a:rPr lang="en-US" baseline="0" dirty="0" smtClean="0"/>
              <a:t> has dropped from 1</a:t>
            </a:r>
            <a:r>
              <a:rPr lang="en-US" baseline="30000" dirty="0" smtClean="0"/>
              <a:t>st</a:t>
            </a:r>
            <a:r>
              <a:rPr lang="en-US" baseline="0" dirty="0" smtClean="0"/>
              <a:t> in overall rankings as recently as 2006, to 6</a:t>
            </a:r>
            <a:r>
              <a:rPr lang="en-US" baseline="30000" dirty="0" smtClean="0"/>
              <a:t>th</a:t>
            </a:r>
            <a:r>
              <a:rPr lang="en-US" baseline="0" dirty="0" smtClean="0"/>
              <a:t> in 2017 to 7</a:t>
            </a:r>
            <a:r>
              <a:rPr lang="en-US" baseline="30000" dirty="0" smtClean="0"/>
              <a:t>th</a:t>
            </a:r>
            <a:r>
              <a:rPr lang="en-US" baseline="0" dirty="0" smtClean="0"/>
              <a:t> this year.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437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147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798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092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623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02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930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b="1" dirty="0"/>
              <a:t>Our greatest successes are often invisible because they prevent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603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15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We’ve fallen in overall rankings and we have some of the worst health</a:t>
            </a:r>
            <a:r>
              <a:rPr lang="en-US" baseline="0" dirty="0" smtClean="0"/>
              <a:t> disparities among states.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93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fallen in overall rankings and we have some of the worst health</a:t>
            </a:r>
            <a:r>
              <a:rPr lang="en-US" baseline="0" dirty="0"/>
              <a:t> disparities among states</a:t>
            </a:r>
            <a:r>
              <a:rPr lang="en-US" baseline="0"/>
              <a:t>. </a:t>
            </a:r>
            <a:r>
              <a:rPr lang="en-US" sz="1900" dirty="0">
                <a:solidFill>
                  <a:srgbClr val="003865"/>
                </a:solidFill>
              </a:rPr>
              <a:t> </a:t>
            </a:r>
          </a:p>
          <a:p>
            <a:endParaRPr lang="en-US" sz="1900" dirty="0">
              <a:solidFill>
                <a:srgbClr val="003865"/>
              </a:solidFill>
            </a:endParaRPr>
          </a:p>
          <a:p>
            <a:r>
              <a:rPr lang="en-US" sz="1900">
                <a:solidFill>
                  <a:srgbClr val="003865"/>
                </a:solidFill>
              </a:rPr>
              <a:t>These </a:t>
            </a:r>
            <a:r>
              <a:rPr lang="en-US" sz="1900" dirty="0">
                <a:solidFill>
                  <a:srgbClr val="003865"/>
                </a:solidFill>
              </a:rPr>
              <a:t>disparities negatively affect quality of life, cost of healthcare, and overall health of all Minnesotans</a:t>
            </a:r>
            <a:r>
              <a:rPr lang="en-US" sz="1900">
                <a:solidFill>
                  <a:srgbClr val="003865"/>
                </a:solidFill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0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="0" dirty="0" smtClean="0"/>
              <a:t>This chart shows</a:t>
            </a:r>
            <a:r>
              <a:rPr lang="en-US" b="0" baseline="0" dirty="0" smtClean="0"/>
              <a:t> how many factors influence our health, and the relatively small role played by clinical health care.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="0" baseline="0" dirty="0" smtClean="0"/>
              <a:t>And yet when we discuss the big health issues of the day, we focus far more attention and resources on that small sliver of the pie.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37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BD4B-D501-435E-BD6C-50C73707DD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10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CEDF-44D1-47BC-848E-F9C5A3F328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40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label for green section of bar chart</a:t>
            </a:r>
            <a:r>
              <a:rPr lang="en-US" baseline="0" dirty="0" smtClean="0"/>
              <a:t> in bottom.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CEDF-44D1-47BC-848E-F9C5A3F328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7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y background" descr="background"/>
          <p:cNvSpPr/>
          <p:nvPr userDrawn="1"/>
        </p:nvSpPr>
        <p:spPr>
          <a:xfrm>
            <a:off x="0" y="5383530"/>
            <a:ext cx="12344400" cy="147447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Footer"/>
          <p:cNvSpPr>
            <a:spLocks noGrp="1"/>
          </p:cNvSpPr>
          <p:nvPr userDrawn="1">
            <p:ph type="ftr" sz="quarter" idx="3"/>
          </p:nvPr>
        </p:nvSpPr>
        <p:spPr>
          <a:xfrm>
            <a:off x="1679888" y="6362701"/>
            <a:ext cx="8984625" cy="358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 cap="all" spc="2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37499" y="5507724"/>
            <a:ext cx="6669405" cy="85497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>
                <a:latin typeface="+mn-lt"/>
              </a:defRPr>
            </a:lvl1pPr>
          </a:lstStyle>
          <a:p>
            <a:r>
              <a:rPr lang="en-US" sz="1800" smtClean="0"/>
              <a:t>Author Name and </a:t>
            </a:r>
            <a:r>
              <a:rPr lang="en-US" sz="1800" dirty="0" smtClean="0"/>
              <a:t>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0" y="4178054"/>
            <a:ext cx="12344400" cy="1194966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algn="ctr">
              <a:spcAft>
                <a:spcPts val="0"/>
              </a:spcAft>
              <a:defRPr sz="44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Title slide</a:t>
            </a:r>
            <a:endParaRPr lang="en-US"/>
          </a:p>
        </p:txBody>
      </p:sp>
      <p:pic>
        <p:nvPicPr>
          <p:cNvPr id="4" name="Picture 3" descr="Mnnesota Department of Health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44401" cy="418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407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 w text 1/4 1/4 1/4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umber"/>
          <p:cNvSpPr>
            <a:spLocks noGrp="1"/>
          </p:cNvSpPr>
          <p:nvPr>
            <p:ph type="sldNum" sz="quarter" idx="12"/>
          </p:nvPr>
        </p:nvSpPr>
        <p:spPr>
          <a:xfrm>
            <a:off x="10317327" y="6356351"/>
            <a:ext cx="1409853" cy="365125"/>
          </a:xfrm>
        </p:spPr>
        <p:txBody>
          <a:bodyPr/>
          <a:lstStyle/>
          <a:p>
            <a:fld id="{C77968C3-7B7E-411D-B105-08F43D0B3F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"/>
          <p:cNvSpPr>
            <a:spLocks noGrp="1"/>
          </p:cNvSpPr>
          <p:nvPr>
            <p:ph type="ftr" sz="quarter" idx="3"/>
          </p:nvPr>
        </p:nvSpPr>
        <p:spPr>
          <a:xfrm>
            <a:off x="1679888" y="6356351"/>
            <a:ext cx="8984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 cap="all" spc="1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sp>
        <p:nvSpPr>
          <p:cNvPr id="25" name="Date"/>
          <p:cNvSpPr>
            <a:spLocks noGrp="1"/>
          </p:cNvSpPr>
          <p:nvPr>
            <p:ph type="dt" sz="half" idx="14"/>
          </p:nvPr>
        </p:nvSpPr>
        <p:spPr>
          <a:xfrm>
            <a:off x="617220" y="6367781"/>
            <a:ext cx="14098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spc="200" baseline="0">
                <a:solidFill>
                  <a:schemeClr val="accent1"/>
                </a:solidFill>
              </a:defRPr>
            </a:lvl1pPr>
          </a:lstStyle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0" y="0"/>
            <a:ext cx="12344400" cy="1360170"/>
            <a:chOff x="0" y="0"/>
            <a:chExt cx="12192000" cy="1360170"/>
          </a:xfrm>
        </p:grpSpPr>
        <p:sp>
          <p:nvSpPr>
            <p:cNvPr id="23" name="bluebar"/>
            <p:cNvSpPr/>
            <p:nvPr userDrawn="1"/>
          </p:nvSpPr>
          <p:spPr>
            <a:xfrm>
              <a:off x="0" y="1223010"/>
              <a:ext cx="12192000" cy="1371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0" y="0"/>
              <a:ext cx="12192000" cy="121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1727180" cy="12192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r">
              <a:defRPr sz="36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Title 4 col / 2 row</a:t>
            </a:r>
            <a:endParaRPr lang="en-US"/>
          </a:p>
        </p:txBody>
      </p:sp>
      <p:sp>
        <p:nvSpPr>
          <p:cNvPr id="32" name="Content Placeholder 3"/>
          <p:cNvSpPr>
            <a:spLocks noGrp="1"/>
          </p:cNvSpPr>
          <p:nvPr>
            <p:ph sz="half" idx="29" hasCustomPrompt="1"/>
          </p:nvPr>
        </p:nvSpPr>
        <p:spPr>
          <a:xfrm>
            <a:off x="304800" y="1606378"/>
            <a:ext cx="2705100" cy="2165522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center icon to add object</a:t>
            </a:r>
            <a:endParaRPr lang="en-US"/>
          </a:p>
        </p:txBody>
      </p:sp>
      <p:sp>
        <p:nvSpPr>
          <p:cNvPr id="38" name="Content Placeholder 3"/>
          <p:cNvSpPr>
            <a:spLocks noGrp="1"/>
          </p:cNvSpPr>
          <p:nvPr>
            <p:ph sz="half" idx="35" hasCustomPrompt="1"/>
          </p:nvPr>
        </p:nvSpPr>
        <p:spPr>
          <a:xfrm>
            <a:off x="304800" y="4006678"/>
            <a:ext cx="2705100" cy="216552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center icon to add object</a:t>
            </a:r>
            <a:endParaRPr lang="en-US"/>
          </a:p>
        </p:txBody>
      </p:sp>
      <p:sp>
        <p:nvSpPr>
          <p:cNvPr id="39" name="Content Placeholder 3"/>
          <p:cNvSpPr>
            <a:spLocks noGrp="1"/>
          </p:cNvSpPr>
          <p:nvPr>
            <p:ph sz="half" idx="36" hasCustomPrompt="1"/>
          </p:nvPr>
        </p:nvSpPr>
        <p:spPr>
          <a:xfrm>
            <a:off x="3314700" y="1606378"/>
            <a:ext cx="2705100" cy="2165522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center icon to add object</a:t>
            </a:r>
            <a:endParaRPr lang="en-US"/>
          </a:p>
        </p:txBody>
      </p:sp>
      <p:sp>
        <p:nvSpPr>
          <p:cNvPr id="40" name="Content Placeholder 3"/>
          <p:cNvSpPr>
            <a:spLocks noGrp="1"/>
          </p:cNvSpPr>
          <p:nvPr>
            <p:ph sz="half" idx="37" hasCustomPrompt="1"/>
          </p:nvPr>
        </p:nvSpPr>
        <p:spPr>
          <a:xfrm>
            <a:off x="3278981" y="4006678"/>
            <a:ext cx="2740819" cy="216552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center icon to add object</a:t>
            </a:r>
            <a:endParaRPr lang="en-US"/>
          </a:p>
        </p:txBody>
      </p:sp>
      <p:sp>
        <p:nvSpPr>
          <p:cNvPr id="41" name="Content Placeholder 3"/>
          <p:cNvSpPr>
            <a:spLocks noGrp="1"/>
          </p:cNvSpPr>
          <p:nvPr>
            <p:ph sz="half" idx="38" hasCustomPrompt="1"/>
          </p:nvPr>
        </p:nvSpPr>
        <p:spPr>
          <a:xfrm>
            <a:off x="6324601" y="1606378"/>
            <a:ext cx="2705100" cy="2165522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center icon to add object</a:t>
            </a:r>
            <a:endParaRPr lang="en-US"/>
          </a:p>
        </p:txBody>
      </p:sp>
      <p:sp>
        <p:nvSpPr>
          <p:cNvPr id="42" name="Content Placeholder 3"/>
          <p:cNvSpPr>
            <a:spLocks noGrp="1"/>
          </p:cNvSpPr>
          <p:nvPr>
            <p:ph sz="half" idx="39" hasCustomPrompt="1"/>
          </p:nvPr>
        </p:nvSpPr>
        <p:spPr>
          <a:xfrm>
            <a:off x="6324600" y="4006678"/>
            <a:ext cx="2705101" cy="216552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center icon to add object</a:t>
            </a:r>
            <a:endParaRPr lang="en-US"/>
          </a:p>
        </p:txBody>
      </p:sp>
      <p:sp>
        <p:nvSpPr>
          <p:cNvPr id="43" name="Content Placeholder 3"/>
          <p:cNvSpPr>
            <a:spLocks noGrp="1"/>
          </p:cNvSpPr>
          <p:nvPr>
            <p:ph sz="half" idx="40" hasCustomPrompt="1"/>
          </p:nvPr>
        </p:nvSpPr>
        <p:spPr>
          <a:xfrm>
            <a:off x="9334503" y="1606378"/>
            <a:ext cx="2705098" cy="2165522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center icon to add object</a:t>
            </a:r>
            <a:endParaRPr lang="en-US"/>
          </a:p>
        </p:txBody>
      </p:sp>
      <p:sp>
        <p:nvSpPr>
          <p:cNvPr id="44" name="Content Placeholder 3"/>
          <p:cNvSpPr>
            <a:spLocks noGrp="1"/>
          </p:cNvSpPr>
          <p:nvPr>
            <p:ph sz="half" idx="41" hasCustomPrompt="1"/>
          </p:nvPr>
        </p:nvSpPr>
        <p:spPr>
          <a:xfrm>
            <a:off x="9334501" y="4006678"/>
            <a:ext cx="2705099" cy="216552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center icon to add object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5701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&amp; bar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mber"/>
          <p:cNvSpPr>
            <a:spLocks noGrp="1"/>
          </p:cNvSpPr>
          <p:nvPr>
            <p:ph type="sldNum" sz="quarter" idx="12"/>
          </p:nvPr>
        </p:nvSpPr>
        <p:spPr>
          <a:xfrm>
            <a:off x="10274893" y="6374131"/>
            <a:ext cx="1409853" cy="365125"/>
          </a:xfrm>
        </p:spPr>
        <p:txBody>
          <a:bodyPr/>
          <a:lstStyle/>
          <a:p>
            <a:fld id="{C77968C3-7B7E-411D-B105-08F43D0B3F8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"/>
          <p:cNvSpPr>
            <a:spLocks noGrp="1"/>
          </p:cNvSpPr>
          <p:nvPr>
            <p:ph type="ftr" sz="quarter" idx="3"/>
          </p:nvPr>
        </p:nvSpPr>
        <p:spPr>
          <a:xfrm>
            <a:off x="2027074" y="6367781"/>
            <a:ext cx="82478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 cap="all" spc="1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sp>
        <p:nvSpPr>
          <p:cNvPr id="30" name="Date"/>
          <p:cNvSpPr>
            <a:spLocks noGrp="1"/>
          </p:cNvSpPr>
          <p:nvPr>
            <p:ph type="dt" sz="half" idx="14"/>
          </p:nvPr>
        </p:nvSpPr>
        <p:spPr>
          <a:xfrm>
            <a:off x="617220" y="6367780"/>
            <a:ext cx="14098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spc="200" baseline="0">
                <a:solidFill>
                  <a:schemeClr val="accent1"/>
                </a:solidFill>
              </a:defRPr>
            </a:lvl1pPr>
          </a:lstStyle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13" name="bluebar"/>
          <p:cNvSpPr/>
          <p:nvPr userDrawn="1"/>
        </p:nvSpPr>
        <p:spPr>
          <a:xfrm>
            <a:off x="0" y="1223010"/>
            <a:ext cx="12344400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344400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8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0" y="1"/>
            <a:ext cx="11727180" cy="1216659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r">
              <a:defRPr sz="36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Title 5 col</a:t>
            </a:r>
            <a:endParaRPr lang="en-US"/>
          </a:p>
        </p:txBody>
      </p:sp>
      <p:sp>
        <p:nvSpPr>
          <p:cNvPr id="27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304801" y="1600200"/>
            <a:ext cx="2095500" cy="45720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Click icon to add object</a:t>
            </a:r>
            <a:endParaRPr lang="en-US"/>
          </a:p>
        </p:txBody>
      </p:sp>
      <p:sp>
        <p:nvSpPr>
          <p:cNvPr id="35" name="Content Placeholder 3"/>
          <p:cNvSpPr>
            <a:spLocks noGrp="1"/>
          </p:cNvSpPr>
          <p:nvPr>
            <p:ph sz="half" idx="27" hasCustomPrompt="1"/>
          </p:nvPr>
        </p:nvSpPr>
        <p:spPr>
          <a:xfrm>
            <a:off x="2710370" y="1600199"/>
            <a:ext cx="2095500" cy="45720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Click icon to add object</a:t>
            </a:r>
            <a:endParaRPr lang="en-US"/>
          </a:p>
        </p:txBody>
      </p:sp>
      <p:sp>
        <p:nvSpPr>
          <p:cNvPr id="36" name="Content Placeholder 3"/>
          <p:cNvSpPr>
            <a:spLocks noGrp="1"/>
          </p:cNvSpPr>
          <p:nvPr>
            <p:ph sz="half" idx="28" hasCustomPrompt="1"/>
          </p:nvPr>
        </p:nvSpPr>
        <p:spPr>
          <a:xfrm>
            <a:off x="5124450" y="1600201"/>
            <a:ext cx="2095500" cy="4571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Click icon to add object</a:t>
            </a:r>
            <a:endParaRPr lang="en-US"/>
          </a:p>
        </p:txBody>
      </p:sp>
      <p:sp>
        <p:nvSpPr>
          <p:cNvPr id="38" name="Content Placeholder 3"/>
          <p:cNvSpPr>
            <a:spLocks noGrp="1"/>
          </p:cNvSpPr>
          <p:nvPr>
            <p:ph sz="half" idx="29" hasCustomPrompt="1"/>
          </p:nvPr>
        </p:nvSpPr>
        <p:spPr>
          <a:xfrm>
            <a:off x="7543800" y="1600199"/>
            <a:ext cx="2095500" cy="4571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Click icon to add object</a:t>
            </a:r>
            <a:endParaRPr lang="en-US"/>
          </a:p>
        </p:txBody>
      </p:sp>
      <p:sp>
        <p:nvSpPr>
          <p:cNvPr id="39" name="Content Placeholder 3"/>
          <p:cNvSpPr>
            <a:spLocks noGrp="1"/>
          </p:cNvSpPr>
          <p:nvPr>
            <p:ph sz="half" idx="30" hasCustomPrompt="1"/>
          </p:nvPr>
        </p:nvSpPr>
        <p:spPr>
          <a:xfrm>
            <a:off x="9932069" y="1600198"/>
            <a:ext cx="2095500" cy="4571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Click icon to add object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830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&amp; bar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mber"/>
          <p:cNvSpPr>
            <a:spLocks noGrp="1"/>
          </p:cNvSpPr>
          <p:nvPr>
            <p:ph type="sldNum" sz="quarter" idx="12"/>
          </p:nvPr>
        </p:nvSpPr>
        <p:spPr>
          <a:xfrm>
            <a:off x="10274893" y="6374131"/>
            <a:ext cx="1409853" cy="365125"/>
          </a:xfrm>
        </p:spPr>
        <p:txBody>
          <a:bodyPr/>
          <a:lstStyle/>
          <a:p>
            <a:fld id="{C77968C3-7B7E-411D-B105-08F43D0B3F8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"/>
          <p:cNvSpPr>
            <a:spLocks noGrp="1"/>
          </p:cNvSpPr>
          <p:nvPr>
            <p:ph type="ftr" sz="quarter" idx="3"/>
          </p:nvPr>
        </p:nvSpPr>
        <p:spPr>
          <a:xfrm>
            <a:off x="2027074" y="6367781"/>
            <a:ext cx="82478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 cap="all" spc="1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sp>
        <p:nvSpPr>
          <p:cNvPr id="30" name="Date"/>
          <p:cNvSpPr>
            <a:spLocks noGrp="1"/>
          </p:cNvSpPr>
          <p:nvPr>
            <p:ph type="dt" sz="half" idx="14"/>
          </p:nvPr>
        </p:nvSpPr>
        <p:spPr>
          <a:xfrm>
            <a:off x="617220" y="6367780"/>
            <a:ext cx="14098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spc="200" baseline="0">
                <a:solidFill>
                  <a:schemeClr val="accent1"/>
                </a:solidFill>
              </a:defRPr>
            </a:lvl1pPr>
          </a:lstStyle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13" name="bluebar"/>
          <p:cNvSpPr/>
          <p:nvPr userDrawn="1"/>
        </p:nvSpPr>
        <p:spPr>
          <a:xfrm>
            <a:off x="0" y="1223010"/>
            <a:ext cx="12344400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344400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8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0" y="1"/>
            <a:ext cx="11727180" cy="1216659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r">
              <a:defRPr sz="36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Title 5 col / 2 row</a:t>
            </a:r>
            <a:endParaRPr lang="en-US"/>
          </a:p>
        </p:txBody>
      </p:sp>
      <p:sp>
        <p:nvSpPr>
          <p:cNvPr id="27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304801" y="1600200"/>
            <a:ext cx="2095500" cy="217170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Click icon to add object</a:t>
            </a:r>
            <a:endParaRPr lang="en-US"/>
          </a:p>
        </p:txBody>
      </p:sp>
      <p:sp>
        <p:nvSpPr>
          <p:cNvPr id="35" name="Content Placeholder 3"/>
          <p:cNvSpPr>
            <a:spLocks noGrp="1"/>
          </p:cNvSpPr>
          <p:nvPr>
            <p:ph sz="half" idx="27" hasCustomPrompt="1"/>
          </p:nvPr>
        </p:nvSpPr>
        <p:spPr>
          <a:xfrm>
            <a:off x="2710370" y="1600199"/>
            <a:ext cx="2095500" cy="217170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Click icon to add object</a:t>
            </a:r>
            <a:endParaRPr lang="en-US"/>
          </a:p>
        </p:txBody>
      </p:sp>
      <p:sp>
        <p:nvSpPr>
          <p:cNvPr id="36" name="Content Placeholder 3"/>
          <p:cNvSpPr>
            <a:spLocks noGrp="1"/>
          </p:cNvSpPr>
          <p:nvPr>
            <p:ph sz="half" idx="28" hasCustomPrompt="1"/>
          </p:nvPr>
        </p:nvSpPr>
        <p:spPr>
          <a:xfrm>
            <a:off x="5124450" y="1600201"/>
            <a:ext cx="209550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Click icon to add object</a:t>
            </a:r>
            <a:endParaRPr lang="en-US"/>
          </a:p>
        </p:txBody>
      </p:sp>
      <p:sp>
        <p:nvSpPr>
          <p:cNvPr id="38" name="Content Placeholder 3"/>
          <p:cNvSpPr>
            <a:spLocks noGrp="1"/>
          </p:cNvSpPr>
          <p:nvPr>
            <p:ph sz="half" idx="29" hasCustomPrompt="1"/>
          </p:nvPr>
        </p:nvSpPr>
        <p:spPr>
          <a:xfrm>
            <a:off x="7543800" y="1600199"/>
            <a:ext cx="209550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Click icon to add object</a:t>
            </a:r>
            <a:endParaRPr lang="en-US"/>
          </a:p>
        </p:txBody>
      </p:sp>
      <p:sp>
        <p:nvSpPr>
          <p:cNvPr id="39" name="Content Placeholder 3"/>
          <p:cNvSpPr>
            <a:spLocks noGrp="1"/>
          </p:cNvSpPr>
          <p:nvPr>
            <p:ph sz="half" idx="30" hasCustomPrompt="1"/>
          </p:nvPr>
        </p:nvSpPr>
        <p:spPr>
          <a:xfrm>
            <a:off x="9932069" y="1600198"/>
            <a:ext cx="209550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Click icon to add object</a:t>
            </a:r>
            <a:endParaRPr lang="en-US"/>
          </a:p>
        </p:txBody>
      </p:sp>
      <p:sp>
        <p:nvSpPr>
          <p:cNvPr id="15" name="Content Placeholder 3"/>
          <p:cNvSpPr>
            <a:spLocks noGrp="1"/>
          </p:cNvSpPr>
          <p:nvPr>
            <p:ph sz="half" idx="31" hasCustomPrompt="1"/>
          </p:nvPr>
        </p:nvSpPr>
        <p:spPr>
          <a:xfrm>
            <a:off x="299531" y="4000499"/>
            <a:ext cx="2095500" cy="2171701"/>
          </a:xfrm>
          <a:noFill/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Click icon to add object</a:t>
            </a:r>
            <a:endParaRPr lang="en-US"/>
          </a:p>
        </p:txBody>
      </p:sp>
      <p:sp>
        <p:nvSpPr>
          <p:cNvPr id="16" name="Content Placeholder 3"/>
          <p:cNvSpPr>
            <a:spLocks noGrp="1"/>
          </p:cNvSpPr>
          <p:nvPr>
            <p:ph sz="half" idx="32" hasCustomPrompt="1"/>
          </p:nvPr>
        </p:nvSpPr>
        <p:spPr>
          <a:xfrm>
            <a:off x="2705100" y="4000498"/>
            <a:ext cx="2095500" cy="2171701"/>
          </a:xfrm>
          <a:noFill/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Click icon to add object</a:t>
            </a:r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33" hasCustomPrompt="1"/>
          </p:nvPr>
        </p:nvSpPr>
        <p:spPr>
          <a:xfrm>
            <a:off x="5119180" y="4000500"/>
            <a:ext cx="209550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Click icon to add object</a:t>
            </a:r>
            <a:endParaRPr lang="en-US"/>
          </a:p>
        </p:txBody>
      </p:sp>
      <p:sp>
        <p:nvSpPr>
          <p:cNvPr id="18" name="Content Placeholder 3"/>
          <p:cNvSpPr>
            <a:spLocks noGrp="1"/>
          </p:cNvSpPr>
          <p:nvPr>
            <p:ph sz="half" idx="34" hasCustomPrompt="1"/>
          </p:nvPr>
        </p:nvSpPr>
        <p:spPr>
          <a:xfrm>
            <a:off x="7538530" y="4000498"/>
            <a:ext cx="209550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Click icon to add object</a:t>
            </a:r>
            <a:endParaRPr lang="en-US"/>
          </a:p>
        </p:txBody>
      </p:sp>
      <p:sp>
        <p:nvSpPr>
          <p:cNvPr id="19" name="Content Placeholder 3"/>
          <p:cNvSpPr>
            <a:spLocks noGrp="1"/>
          </p:cNvSpPr>
          <p:nvPr>
            <p:ph sz="half" idx="35" hasCustomPrompt="1"/>
          </p:nvPr>
        </p:nvSpPr>
        <p:spPr>
          <a:xfrm>
            <a:off x="9926799" y="4000497"/>
            <a:ext cx="209550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Click icon to add object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938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/2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834646"/>
            <a:ext cx="12344400" cy="1141973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21" name="Footer"/>
          <p:cNvSpPr txBox="1">
            <a:spLocks/>
          </p:cNvSpPr>
          <p:nvPr userDrawn="1"/>
        </p:nvSpPr>
        <p:spPr>
          <a:xfrm>
            <a:off x="2027074" y="6367781"/>
            <a:ext cx="82478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i="0" kern="1200" cap="all" spc="100" baseline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mtClean="0"/>
              <a:t>PROTECTING, MAINTAINING AND IMPROVING THE HEALTH OF ALL MINNESOTANS</a:t>
            </a:r>
            <a:endParaRPr lang="en-US" sz="10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1976146"/>
            <a:ext cx="12344400" cy="2858500"/>
          </a:xfr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algn="ctr">
              <a:spcAft>
                <a:spcPts val="0"/>
              </a:spcAft>
              <a:defRPr sz="44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Thank you</a:t>
            </a:r>
            <a:endParaRPr lang="en-US"/>
          </a:p>
        </p:txBody>
      </p:sp>
      <p:pic>
        <p:nvPicPr>
          <p:cNvPr id="2" name="Picture 1" descr="Minnesota Department of Health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7" y="0"/>
            <a:ext cx="12365617" cy="159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8752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678" y="152400"/>
            <a:ext cx="10647045" cy="914400"/>
          </a:xfrm>
        </p:spPr>
        <p:txBody>
          <a:bodyPr>
            <a:normAutofit/>
          </a:bodyPr>
          <a:lstStyle>
            <a:lvl1pPr algn="ctr">
              <a:defRPr sz="2000" b="1" cap="all" spc="1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1/25/2019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43455" y="6356350"/>
            <a:ext cx="565749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291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3444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3444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48678" y="6356351"/>
            <a:ext cx="1375572" cy="365125"/>
          </a:xfrm>
        </p:spPr>
        <p:txBody>
          <a:bodyPr/>
          <a:lstStyle/>
          <a:p>
            <a:fld id="{4D564EB3-B268-4748-86E7-9F55DF9078D1}" type="datetime1">
              <a:rPr lang="en-US" smtClean="0"/>
              <a:t>1/25/2019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43455" y="6356350"/>
            <a:ext cx="565749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14771" y="6356351"/>
            <a:ext cx="1480951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84813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3444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48678" y="152400"/>
            <a:ext cx="10647045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8678" y="1594625"/>
            <a:ext cx="524637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9353" y="1594625"/>
            <a:ext cx="524637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/>
              <a:t>1/25/2019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43455" y="6356350"/>
            <a:ext cx="565749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123444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89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570E-3DEF-4472-A8FB-61CDAB7B1FC5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2734-121B-46EB-B597-7E87BEB2A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68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 full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y background" descr="background"/>
          <p:cNvSpPr/>
          <p:nvPr userDrawn="1"/>
        </p:nvSpPr>
        <p:spPr>
          <a:xfrm>
            <a:off x="0" y="5387787"/>
            <a:ext cx="12344400" cy="1470212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MDH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25" y="6324600"/>
            <a:ext cx="1734965" cy="244792"/>
          </a:xfrm>
          <a:prstGeom prst="rect">
            <a:avLst/>
          </a:prstGeom>
        </p:spPr>
      </p:pic>
      <p:sp>
        <p:nvSpPr>
          <p:cNvPr id="11" name="Number"/>
          <p:cNvSpPr>
            <a:spLocks noGrp="1"/>
          </p:cNvSpPr>
          <p:nvPr>
            <p:ph type="sldNum" sz="quarter" idx="12"/>
          </p:nvPr>
        </p:nvSpPr>
        <p:spPr>
          <a:xfrm>
            <a:off x="10664513" y="6368416"/>
            <a:ext cx="1054952" cy="365125"/>
          </a:xfrm>
        </p:spPr>
        <p:txBody>
          <a:bodyPr/>
          <a:lstStyle/>
          <a:p>
            <a:fld id="{C77968C3-7B7E-411D-B105-08F43D0B3F8A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"/>
          <p:cNvSpPr>
            <a:spLocks noGrp="1"/>
          </p:cNvSpPr>
          <p:nvPr>
            <p:ph type="ftr" sz="quarter" idx="3"/>
          </p:nvPr>
        </p:nvSpPr>
        <p:spPr>
          <a:xfrm>
            <a:off x="1679888" y="6356351"/>
            <a:ext cx="8984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 cap="all" spc="1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sp>
        <p:nvSpPr>
          <p:cNvPr id="2" name="Section Title"/>
          <p:cNvSpPr>
            <a:spLocks noGrp="1"/>
          </p:cNvSpPr>
          <p:nvPr>
            <p:ph type="title" hasCustomPrompt="1"/>
          </p:nvPr>
        </p:nvSpPr>
        <p:spPr bwMode="gray">
          <a:xfrm>
            <a:off x="0" y="4199067"/>
            <a:ext cx="12339524" cy="118872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228600" algn="ctr"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Section title w full width pic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-6177"/>
            <a:ext cx="12339524" cy="4205245"/>
          </a:xfrm>
        </p:spPr>
        <p:txBody>
          <a:bodyPr/>
          <a:lstStyle>
            <a:lvl1pPr marL="0" indent="0">
              <a:buNone/>
              <a:defRPr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Click icon to add object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5791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umber"/>
          <p:cNvSpPr>
            <a:spLocks noGrp="1"/>
          </p:cNvSpPr>
          <p:nvPr>
            <p:ph type="sldNum" sz="quarter" idx="12"/>
          </p:nvPr>
        </p:nvSpPr>
        <p:spPr>
          <a:xfrm>
            <a:off x="10313470" y="6362700"/>
            <a:ext cx="1409853" cy="365125"/>
          </a:xfrm>
        </p:spPr>
        <p:txBody>
          <a:bodyPr/>
          <a:lstStyle/>
          <a:p>
            <a:fld id="{C77968C3-7B7E-411D-B105-08F43D0B3F8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"/>
          <p:cNvSpPr>
            <a:spLocks noGrp="1"/>
          </p:cNvSpPr>
          <p:nvPr>
            <p:ph type="ftr" sz="quarter" idx="13"/>
          </p:nvPr>
        </p:nvSpPr>
        <p:spPr>
          <a:xfrm>
            <a:off x="2027074" y="6356351"/>
            <a:ext cx="8286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 cap="all" spc="1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sp>
        <p:nvSpPr>
          <p:cNvPr id="22" name="Date"/>
          <p:cNvSpPr>
            <a:spLocks noGrp="1"/>
          </p:cNvSpPr>
          <p:nvPr>
            <p:ph type="dt" sz="half" idx="14"/>
          </p:nvPr>
        </p:nvSpPr>
        <p:spPr>
          <a:xfrm>
            <a:off x="617220" y="6362701"/>
            <a:ext cx="14098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spc="200" baseline="0">
                <a:solidFill>
                  <a:schemeClr val="accent1"/>
                </a:solidFill>
              </a:defRPr>
            </a:lvl1pPr>
          </a:lstStyle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" y="1600201"/>
            <a:ext cx="11117580" cy="4589463"/>
          </a:xfrm>
        </p:spPr>
        <p:txBody>
          <a:bodyPr/>
          <a:lstStyle>
            <a:lvl1pPr marL="0" indent="0">
              <a:buNone/>
              <a:defRPr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icon to add object</a:t>
            </a:r>
            <a:endParaRPr lang="en-US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0"/>
            <a:ext cx="12344400" cy="1360170"/>
            <a:chOff x="0" y="0"/>
            <a:chExt cx="12192000" cy="1360170"/>
          </a:xfrm>
        </p:grpSpPr>
        <p:sp>
          <p:nvSpPr>
            <p:cNvPr id="18" name="bluebar"/>
            <p:cNvSpPr/>
            <p:nvPr userDrawn="1"/>
          </p:nvSpPr>
          <p:spPr>
            <a:xfrm>
              <a:off x="0" y="1223010"/>
              <a:ext cx="12192000" cy="1371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0"/>
              <a:ext cx="12192000" cy="121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3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0" y="1"/>
            <a:ext cx="11734800" cy="1216659"/>
          </a:xfr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algn="r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Title 1 col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54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umber"/>
          <p:cNvSpPr>
            <a:spLocks noGrp="1"/>
          </p:cNvSpPr>
          <p:nvPr>
            <p:ph type="sldNum" sz="quarter" idx="12"/>
          </p:nvPr>
        </p:nvSpPr>
        <p:spPr>
          <a:xfrm>
            <a:off x="10313470" y="6362700"/>
            <a:ext cx="1409853" cy="365125"/>
          </a:xfrm>
        </p:spPr>
        <p:txBody>
          <a:bodyPr/>
          <a:lstStyle/>
          <a:p>
            <a:fld id="{C77968C3-7B7E-411D-B105-08F43D0B3F8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"/>
          <p:cNvSpPr>
            <a:spLocks noGrp="1"/>
          </p:cNvSpPr>
          <p:nvPr>
            <p:ph type="ftr" sz="quarter" idx="13"/>
          </p:nvPr>
        </p:nvSpPr>
        <p:spPr>
          <a:xfrm>
            <a:off x="2027074" y="6356351"/>
            <a:ext cx="8286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 cap="all" spc="1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sp>
        <p:nvSpPr>
          <p:cNvPr id="22" name="Date"/>
          <p:cNvSpPr>
            <a:spLocks noGrp="1"/>
          </p:cNvSpPr>
          <p:nvPr>
            <p:ph type="dt" sz="half" idx="14"/>
          </p:nvPr>
        </p:nvSpPr>
        <p:spPr>
          <a:xfrm>
            <a:off x="617220" y="6362701"/>
            <a:ext cx="14098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spc="200" baseline="0">
                <a:solidFill>
                  <a:schemeClr val="accent1"/>
                </a:solidFill>
              </a:defRPr>
            </a:lvl1pPr>
          </a:lstStyle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" y="1600201"/>
            <a:ext cx="11117580" cy="21716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icon to add object</a:t>
            </a:r>
            <a:endParaRPr lang="en-US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0"/>
            <a:ext cx="12344400" cy="1360170"/>
            <a:chOff x="0" y="0"/>
            <a:chExt cx="12192000" cy="1360170"/>
          </a:xfrm>
        </p:grpSpPr>
        <p:sp>
          <p:nvSpPr>
            <p:cNvPr id="18" name="bluebar"/>
            <p:cNvSpPr/>
            <p:nvPr userDrawn="1"/>
          </p:nvSpPr>
          <p:spPr>
            <a:xfrm>
              <a:off x="0" y="1223010"/>
              <a:ext cx="12192000" cy="1371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0"/>
              <a:ext cx="12192000" cy="121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3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0" y="1"/>
            <a:ext cx="11734800" cy="1216659"/>
          </a:xfr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algn="r">
              <a:defRPr sz="36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Title 1 col / 2 row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17220" y="4011931"/>
            <a:ext cx="11117580" cy="2171699"/>
          </a:xfrm>
        </p:spPr>
        <p:txBody>
          <a:bodyPr/>
          <a:lstStyle>
            <a:lvl1pPr marL="0" indent="0">
              <a:buNone/>
              <a:defRPr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icon to add object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67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s 1/2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umber"/>
          <p:cNvSpPr>
            <a:spLocks noGrp="1"/>
          </p:cNvSpPr>
          <p:nvPr>
            <p:ph type="sldNum" sz="quarter" idx="12"/>
          </p:nvPr>
        </p:nvSpPr>
        <p:spPr>
          <a:xfrm>
            <a:off x="10313470" y="6356351"/>
            <a:ext cx="1409853" cy="365125"/>
          </a:xfrm>
        </p:spPr>
        <p:txBody>
          <a:bodyPr/>
          <a:lstStyle/>
          <a:p>
            <a:fld id="{C77968C3-7B7E-411D-B105-08F43D0B3F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"/>
          <p:cNvSpPr>
            <a:spLocks noGrp="1"/>
          </p:cNvSpPr>
          <p:nvPr>
            <p:ph type="ftr" sz="quarter" idx="3"/>
          </p:nvPr>
        </p:nvSpPr>
        <p:spPr>
          <a:xfrm>
            <a:off x="2027074" y="6356351"/>
            <a:ext cx="8286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 cap="all" spc="1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sp>
        <p:nvSpPr>
          <p:cNvPr id="23" name="Date"/>
          <p:cNvSpPr>
            <a:spLocks noGrp="1"/>
          </p:cNvSpPr>
          <p:nvPr>
            <p:ph type="dt" sz="half" idx="14"/>
          </p:nvPr>
        </p:nvSpPr>
        <p:spPr>
          <a:xfrm>
            <a:off x="617220" y="6362701"/>
            <a:ext cx="14098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spc="200" baseline="0">
                <a:solidFill>
                  <a:schemeClr val="accent1"/>
                </a:solidFill>
              </a:defRPr>
            </a:lvl1pPr>
          </a:lstStyle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0" y="0"/>
            <a:ext cx="12344400" cy="1360170"/>
            <a:chOff x="0" y="0"/>
            <a:chExt cx="12192000" cy="1360170"/>
          </a:xfrm>
        </p:grpSpPr>
        <p:sp>
          <p:nvSpPr>
            <p:cNvPr id="20" name="bluebar"/>
            <p:cNvSpPr/>
            <p:nvPr userDrawn="1"/>
          </p:nvSpPr>
          <p:spPr>
            <a:xfrm>
              <a:off x="0" y="1223010"/>
              <a:ext cx="12192000" cy="1371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0"/>
              <a:ext cx="12192000" cy="121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4"/>
          <p:cNvSpPr>
            <a:spLocks noGrp="1"/>
          </p:cNvSpPr>
          <p:nvPr>
            <p:ph type="title" hasCustomPrompt="1"/>
          </p:nvPr>
        </p:nvSpPr>
        <p:spPr bwMode="gray">
          <a:xfrm>
            <a:off x="0" y="-6350"/>
            <a:ext cx="11734800" cy="122555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r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Title 2 col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" y="1600200"/>
            <a:ext cx="5402580" cy="4589461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icon to add object</a:t>
            </a:r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324600" y="1600201"/>
            <a:ext cx="5410200" cy="4589460"/>
          </a:xfrm>
        </p:spPr>
        <p:txBody>
          <a:bodyPr/>
          <a:lstStyle>
            <a:lvl1pPr marL="0" indent="0">
              <a:buNone/>
              <a:defRPr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icon to add object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81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bullets 1/2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umber"/>
          <p:cNvSpPr>
            <a:spLocks noGrp="1"/>
          </p:cNvSpPr>
          <p:nvPr>
            <p:ph type="sldNum" sz="quarter" idx="12"/>
          </p:nvPr>
        </p:nvSpPr>
        <p:spPr>
          <a:xfrm>
            <a:off x="10313470" y="6356351"/>
            <a:ext cx="1409853" cy="365125"/>
          </a:xfrm>
        </p:spPr>
        <p:txBody>
          <a:bodyPr/>
          <a:lstStyle/>
          <a:p>
            <a:fld id="{C77968C3-7B7E-411D-B105-08F43D0B3F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"/>
          <p:cNvSpPr>
            <a:spLocks noGrp="1"/>
          </p:cNvSpPr>
          <p:nvPr>
            <p:ph type="ftr" sz="quarter" idx="3"/>
          </p:nvPr>
        </p:nvSpPr>
        <p:spPr>
          <a:xfrm>
            <a:off x="2027074" y="6356351"/>
            <a:ext cx="8286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 cap="all" spc="1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sp>
        <p:nvSpPr>
          <p:cNvPr id="23" name="Date"/>
          <p:cNvSpPr>
            <a:spLocks noGrp="1"/>
          </p:cNvSpPr>
          <p:nvPr>
            <p:ph type="dt" sz="half" idx="14"/>
          </p:nvPr>
        </p:nvSpPr>
        <p:spPr>
          <a:xfrm>
            <a:off x="617220" y="6362701"/>
            <a:ext cx="14098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spc="200" baseline="0">
                <a:solidFill>
                  <a:schemeClr val="accent1"/>
                </a:solidFill>
              </a:defRPr>
            </a:lvl1pPr>
          </a:lstStyle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0" y="0"/>
            <a:ext cx="12344400" cy="1360170"/>
            <a:chOff x="0" y="0"/>
            <a:chExt cx="12192000" cy="1360170"/>
          </a:xfrm>
        </p:grpSpPr>
        <p:sp>
          <p:nvSpPr>
            <p:cNvPr id="20" name="bluebar"/>
            <p:cNvSpPr/>
            <p:nvPr userDrawn="1"/>
          </p:nvSpPr>
          <p:spPr>
            <a:xfrm>
              <a:off x="0" y="1223010"/>
              <a:ext cx="12192000" cy="1371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0"/>
              <a:ext cx="12192000" cy="121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4"/>
          <p:cNvSpPr>
            <a:spLocks noGrp="1"/>
          </p:cNvSpPr>
          <p:nvPr>
            <p:ph type="title" hasCustomPrompt="1"/>
          </p:nvPr>
        </p:nvSpPr>
        <p:spPr bwMode="gray">
          <a:xfrm>
            <a:off x="0" y="-6350"/>
            <a:ext cx="11723323" cy="122555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r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Title 2 col / 2 row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" y="1600201"/>
            <a:ext cx="5402580" cy="21717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icon to add object</a:t>
            </a:r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6983" y="4000500"/>
            <a:ext cx="5410200" cy="2189161"/>
          </a:xfrm>
        </p:spPr>
        <p:txBody>
          <a:bodyPr/>
          <a:lstStyle>
            <a:lvl1pPr marL="0" indent="0">
              <a:buNone/>
              <a:defRPr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icon to add object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6" hasCustomPrompt="1"/>
          </p:nvPr>
        </p:nvSpPr>
        <p:spPr>
          <a:xfrm>
            <a:off x="6332220" y="1600201"/>
            <a:ext cx="5402580" cy="21717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icon to add object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17" hasCustomPrompt="1"/>
          </p:nvPr>
        </p:nvSpPr>
        <p:spPr>
          <a:xfrm>
            <a:off x="6341983" y="4000500"/>
            <a:ext cx="5410200" cy="2189161"/>
          </a:xfrm>
        </p:spPr>
        <p:txBody>
          <a:bodyPr/>
          <a:lstStyle>
            <a:lvl1pPr marL="0" indent="0">
              <a:buNone/>
              <a:defRPr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icon to add object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45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&amp; text 2/3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umber"/>
          <p:cNvSpPr>
            <a:spLocks noGrp="1"/>
          </p:cNvSpPr>
          <p:nvPr>
            <p:ph type="sldNum" sz="quarter" idx="12"/>
          </p:nvPr>
        </p:nvSpPr>
        <p:spPr>
          <a:xfrm>
            <a:off x="10317328" y="6356350"/>
            <a:ext cx="1409853" cy="365125"/>
          </a:xfrm>
        </p:spPr>
        <p:txBody>
          <a:bodyPr/>
          <a:lstStyle/>
          <a:p>
            <a:fld id="{C77968C3-7B7E-411D-B105-08F43D0B3F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"/>
          <p:cNvSpPr>
            <a:spLocks noGrp="1"/>
          </p:cNvSpPr>
          <p:nvPr>
            <p:ph type="ftr" sz="quarter" idx="3"/>
          </p:nvPr>
        </p:nvSpPr>
        <p:spPr>
          <a:xfrm>
            <a:off x="2027073" y="6356351"/>
            <a:ext cx="82902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 cap="all" spc="1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sp>
        <p:nvSpPr>
          <p:cNvPr id="18" name="Date"/>
          <p:cNvSpPr>
            <a:spLocks noGrp="1"/>
          </p:cNvSpPr>
          <p:nvPr>
            <p:ph type="dt" sz="half" idx="14"/>
          </p:nvPr>
        </p:nvSpPr>
        <p:spPr>
          <a:xfrm>
            <a:off x="617220" y="6362701"/>
            <a:ext cx="14098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spc="200" baseline="0">
                <a:solidFill>
                  <a:schemeClr val="accent1"/>
                </a:solidFill>
              </a:defRPr>
            </a:lvl1pPr>
          </a:lstStyle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0"/>
            <a:ext cx="12344400" cy="1360170"/>
            <a:chOff x="0" y="0"/>
            <a:chExt cx="12192000" cy="1360170"/>
          </a:xfrm>
        </p:grpSpPr>
        <p:sp>
          <p:nvSpPr>
            <p:cNvPr id="15" name="bluebar"/>
            <p:cNvSpPr/>
            <p:nvPr userDrawn="1"/>
          </p:nvSpPr>
          <p:spPr>
            <a:xfrm>
              <a:off x="0" y="1223010"/>
              <a:ext cx="12192000" cy="1371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0"/>
              <a:ext cx="12192000" cy="121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5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1727180" cy="121666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r">
              <a:defRPr sz="36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Title 3 col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304800" y="1606205"/>
            <a:ext cx="3695701" cy="4565995"/>
          </a:xfrm>
        </p:spPr>
        <p:txBody>
          <a:bodyPr/>
          <a:lstStyle>
            <a:lvl1pPr marL="0" indent="0">
              <a:buNone/>
              <a:defRPr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icon to add object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6" hasCustomPrompt="1"/>
          </p:nvPr>
        </p:nvSpPr>
        <p:spPr>
          <a:xfrm>
            <a:off x="4305301" y="1606205"/>
            <a:ext cx="3733800" cy="4565995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icon to add object</a:t>
            </a:r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17" hasCustomPrompt="1"/>
          </p:nvPr>
        </p:nvSpPr>
        <p:spPr>
          <a:xfrm>
            <a:off x="8343900" y="1606205"/>
            <a:ext cx="3695700" cy="4565995"/>
          </a:xfrm>
        </p:spPr>
        <p:txBody>
          <a:bodyPr/>
          <a:lstStyle>
            <a:lvl1pPr marL="0" indent="0">
              <a:buNone/>
              <a:defRPr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icon to add object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0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w text 1/3 1/3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umber"/>
          <p:cNvSpPr>
            <a:spLocks noGrp="1"/>
          </p:cNvSpPr>
          <p:nvPr>
            <p:ph type="sldNum" sz="quarter" idx="12"/>
          </p:nvPr>
        </p:nvSpPr>
        <p:spPr>
          <a:xfrm>
            <a:off x="10317327" y="6356351"/>
            <a:ext cx="1409853" cy="365125"/>
          </a:xfrm>
        </p:spPr>
        <p:txBody>
          <a:bodyPr/>
          <a:lstStyle/>
          <a:p>
            <a:fld id="{C77968C3-7B7E-411D-B105-08F43D0B3F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"/>
          <p:cNvSpPr>
            <a:spLocks noGrp="1"/>
          </p:cNvSpPr>
          <p:nvPr>
            <p:ph type="ftr" sz="quarter" idx="3"/>
          </p:nvPr>
        </p:nvSpPr>
        <p:spPr>
          <a:xfrm>
            <a:off x="1679888" y="6356351"/>
            <a:ext cx="8984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 cap="all" spc="1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sp>
        <p:nvSpPr>
          <p:cNvPr id="22" name="Date"/>
          <p:cNvSpPr>
            <a:spLocks noGrp="1"/>
          </p:cNvSpPr>
          <p:nvPr>
            <p:ph type="dt" sz="half" idx="14"/>
          </p:nvPr>
        </p:nvSpPr>
        <p:spPr>
          <a:xfrm>
            <a:off x="640366" y="6367781"/>
            <a:ext cx="14098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spc="200" baseline="0">
                <a:solidFill>
                  <a:schemeClr val="accent1"/>
                </a:solidFill>
              </a:defRPr>
            </a:lvl1pPr>
          </a:lstStyle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12344400" cy="1360170"/>
            <a:chOff x="0" y="0"/>
            <a:chExt cx="12192000" cy="1360170"/>
          </a:xfrm>
        </p:grpSpPr>
        <p:sp>
          <p:nvSpPr>
            <p:cNvPr id="20" name="bluebar"/>
            <p:cNvSpPr/>
            <p:nvPr userDrawn="1"/>
          </p:nvSpPr>
          <p:spPr>
            <a:xfrm>
              <a:off x="0" y="1223010"/>
              <a:ext cx="12192000" cy="1371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0"/>
              <a:ext cx="12192000" cy="121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7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1727180" cy="12192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r">
              <a:defRPr sz="36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Title 3 col / 2 row</a:t>
            </a:r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9" hasCustomPrompt="1"/>
          </p:nvPr>
        </p:nvSpPr>
        <p:spPr>
          <a:xfrm>
            <a:off x="4281964" y="1600200"/>
            <a:ext cx="3780473" cy="2165522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icon to add object</a:t>
            </a:r>
            <a:endParaRPr lang="en-US"/>
          </a:p>
        </p:txBody>
      </p:sp>
      <p:sp>
        <p:nvSpPr>
          <p:cNvPr id="30" name="Content Placeholder 3"/>
          <p:cNvSpPr>
            <a:spLocks noGrp="1"/>
          </p:cNvSpPr>
          <p:nvPr>
            <p:ph sz="half" idx="33" hasCustomPrompt="1"/>
          </p:nvPr>
        </p:nvSpPr>
        <p:spPr>
          <a:xfrm>
            <a:off x="231457" y="1606379"/>
            <a:ext cx="3780473" cy="2162433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icon to add object</a:t>
            </a:r>
            <a:endParaRPr lang="en-US"/>
          </a:p>
        </p:txBody>
      </p:sp>
      <p:sp>
        <p:nvSpPr>
          <p:cNvPr id="31" name="Content Placeholder 3"/>
          <p:cNvSpPr>
            <a:spLocks noGrp="1"/>
          </p:cNvSpPr>
          <p:nvPr>
            <p:ph sz="half" idx="34" hasCustomPrompt="1"/>
          </p:nvPr>
        </p:nvSpPr>
        <p:spPr>
          <a:xfrm>
            <a:off x="8332470" y="1606378"/>
            <a:ext cx="3780473" cy="2165522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icon to add object</a:t>
            </a:r>
            <a:endParaRPr lang="en-US"/>
          </a:p>
        </p:txBody>
      </p:sp>
      <p:sp>
        <p:nvSpPr>
          <p:cNvPr id="32" name="Content Placeholder 3"/>
          <p:cNvSpPr>
            <a:spLocks noGrp="1"/>
          </p:cNvSpPr>
          <p:nvPr>
            <p:ph sz="half" idx="35" hasCustomPrompt="1"/>
          </p:nvPr>
        </p:nvSpPr>
        <p:spPr>
          <a:xfrm>
            <a:off x="4281964" y="4011930"/>
            <a:ext cx="3780473" cy="216552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icon to add object</a:t>
            </a:r>
            <a:endParaRPr lang="en-US"/>
          </a:p>
        </p:txBody>
      </p:sp>
      <p:sp>
        <p:nvSpPr>
          <p:cNvPr id="33" name="Content Placeholder 3"/>
          <p:cNvSpPr>
            <a:spLocks noGrp="1"/>
          </p:cNvSpPr>
          <p:nvPr>
            <p:ph sz="half" idx="36" hasCustomPrompt="1"/>
          </p:nvPr>
        </p:nvSpPr>
        <p:spPr>
          <a:xfrm>
            <a:off x="231457" y="4000500"/>
            <a:ext cx="3780473" cy="218313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icon to add object</a:t>
            </a:r>
            <a:endParaRPr lang="en-US"/>
          </a:p>
        </p:txBody>
      </p:sp>
      <p:sp>
        <p:nvSpPr>
          <p:cNvPr id="34" name="Content Placeholder 3"/>
          <p:cNvSpPr>
            <a:spLocks noGrp="1"/>
          </p:cNvSpPr>
          <p:nvPr>
            <p:ph sz="half" idx="37" hasCustomPrompt="1"/>
          </p:nvPr>
        </p:nvSpPr>
        <p:spPr>
          <a:xfrm>
            <a:off x="8332470" y="4018108"/>
            <a:ext cx="3780473" cy="216552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icon to add object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92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24" userDrawn="1">
          <p15:clr>
            <a:srgbClr val="FBAE40"/>
          </p15:clr>
        </p15:guide>
        <p15:guide id="2" orient="horz" pos="290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w text 1/4 1/4 1/4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umber"/>
          <p:cNvSpPr>
            <a:spLocks noGrp="1"/>
          </p:cNvSpPr>
          <p:nvPr>
            <p:ph type="sldNum" sz="quarter" idx="12"/>
          </p:nvPr>
        </p:nvSpPr>
        <p:spPr>
          <a:xfrm>
            <a:off x="10317327" y="6356351"/>
            <a:ext cx="1409853" cy="365125"/>
          </a:xfrm>
        </p:spPr>
        <p:txBody>
          <a:bodyPr/>
          <a:lstStyle/>
          <a:p>
            <a:fld id="{C77968C3-7B7E-411D-B105-08F43D0B3F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"/>
          <p:cNvSpPr>
            <a:spLocks noGrp="1"/>
          </p:cNvSpPr>
          <p:nvPr>
            <p:ph type="ftr" sz="quarter" idx="3"/>
          </p:nvPr>
        </p:nvSpPr>
        <p:spPr>
          <a:xfrm>
            <a:off x="1679888" y="6356351"/>
            <a:ext cx="8984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 cap="all" spc="1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sp>
        <p:nvSpPr>
          <p:cNvPr id="25" name="Date"/>
          <p:cNvSpPr>
            <a:spLocks noGrp="1"/>
          </p:cNvSpPr>
          <p:nvPr>
            <p:ph type="dt" sz="half" idx="14"/>
          </p:nvPr>
        </p:nvSpPr>
        <p:spPr>
          <a:xfrm>
            <a:off x="617220" y="6367781"/>
            <a:ext cx="14098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spc="200" baseline="0">
                <a:solidFill>
                  <a:schemeClr val="accent1"/>
                </a:solidFill>
              </a:defRPr>
            </a:lvl1pPr>
          </a:lstStyle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0" y="0"/>
            <a:ext cx="12344400" cy="1360170"/>
            <a:chOff x="0" y="0"/>
            <a:chExt cx="12192000" cy="1360170"/>
          </a:xfrm>
        </p:grpSpPr>
        <p:sp>
          <p:nvSpPr>
            <p:cNvPr id="23" name="bluebar"/>
            <p:cNvSpPr/>
            <p:nvPr userDrawn="1"/>
          </p:nvSpPr>
          <p:spPr>
            <a:xfrm>
              <a:off x="0" y="1223010"/>
              <a:ext cx="12192000" cy="1371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0" y="0"/>
              <a:ext cx="12192000" cy="121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1727180" cy="12192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r">
              <a:defRPr sz="36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Title 4 col</a:t>
            </a:r>
            <a:endParaRPr lang="en-US"/>
          </a:p>
        </p:txBody>
      </p:sp>
      <p:sp>
        <p:nvSpPr>
          <p:cNvPr id="32" name="Content Placeholder 3"/>
          <p:cNvSpPr>
            <a:spLocks noGrp="1"/>
          </p:cNvSpPr>
          <p:nvPr>
            <p:ph sz="half" idx="29" hasCustomPrompt="1"/>
          </p:nvPr>
        </p:nvSpPr>
        <p:spPr>
          <a:xfrm>
            <a:off x="304800" y="1606378"/>
            <a:ext cx="2705100" cy="4565822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center icon to add object</a:t>
            </a:r>
            <a:endParaRPr lang="en-US"/>
          </a:p>
        </p:txBody>
      </p:sp>
      <p:sp>
        <p:nvSpPr>
          <p:cNvPr id="39" name="Content Placeholder 3"/>
          <p:cNvSpPr>
            <a:spLocks noGrp="1"/>
          </p:cNvSpPr>
          <p:nvPr>
            <p:ph sz="half" idx="36" hasCustomPrompt="1"/>
          </p:nvPr>
        </p:nvSpPr>
        <p:spPr>
          <a:xfrm>
            <a:off x="3314700" y="1606378"/>
            <a:ext cx="2705100" cy="4565822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center icon to add object</a:t>
            </a:r>
            <a:endParaRPr lang="en-US"/>
          </a:p>
        </p:txBody>
      </p:sp>
      <p:sp>
        <p:nvSpPr>
          <p:cNvPr id="41" name="Content Placeholder 3"/>
          <p:cNvSpPr>
            <a:spLocks noGrp="1"/>
          </p:cNvSpPr>
          <p:nvPr>
            <p:ph sz="half" idx="38" hasCustomPrompt="1"/>
          </p:nvPr>
        </p:nvSpPr>
        <p:spPr>
          <a:xfrm>
            <a:off x="6324601" y="1606378"/>
            <a:ext cx="2705100" cy="4565822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center icon to add object</a:t>
            </a:r>
            <a:endParaRPr lang="en-US"/>
          </a:p>
        </p:txBody>
      </p:sp>
      <p:sp>
        <p:nvSpPr>
          <p:cNvPr id="43" name="Content Placeholder 3"/>
          <p:cNvSpPr>
            <a:spLocks noGrp="1"/>
          </p:cNvSpPr>
          <p:nvPr>
            <p:ph sz="half" idx="40" hasCustomPrompt="1"/>
          </p:nvPr>
        </p:nvSpPr>
        <p:spPr>
          <a:xfrm>
            <a:off x="9334503" y="1606378"/>
            <a:ext cx="2705098" cy="4565822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96875" indent="0">
              <a:buNone/>
              <a:defRPr/>
            </a:lvl2pPr>
            <a:lvl3pPr marL="741363" indent="0">
              <a:buNone/>
              <a:defRPr/>
            </a:lvl3pPr>
            <a:lvl4pPr marL="1087437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 smtClean="0"/>
              <a:t>Add text or click center icon to add object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9258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7816"/>
            <a:ext cx="11117580" cy="1371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825625"/>
            <a:ext cx="111099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Bullet 44</a:t>
            </a:r>
          </a:p>
          <a:p>
            <a:pPr lvl="1"/>
            <a:r>
              <a:rPr lang="en-US" smtClean="0"/>
              <a:t>Bullet 40</a:t>
            </a:r>
          </a:p>
          <a:p>
            <a:pPr lvl="2"/>
            <a:r>
              <a:rPr lang="en-US" smtClean="0"/>
              <a:t>Bullet 36</a:t>
            </a:r>
          </a:p>
          <a:p>
            <a:pPr lvl="3"/>
            <a:r>
              <a:rPr lang="en-US" smtClean="0"/>
              <a:t>Bullet 32</a:t>
            </a:r>
          </a:p>
          <a:p>
            <a:pPr lvl="4"/>
            <a:r>
              <a:rPr lang="en-US" smtClean="0"/>
              <a:t>Bullet 28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0034" y="6356351"/>
            <a:ext cx="14098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spc="200" baseline="0">
                <a:solidFill>
                  <a:schemeClr val="accent1"/>
                </a:solidFill>
              </a:defRPr>
            </a:lvl1pPr>
          </a:lstStyle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4513" y="6356351"/>
            <a:ext cx="1409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200" baseline="0">
                <a:solidFill>
                  <a:schemeClr val="accent1"/>
                </a:solidFill>
              </a:defRPr>
            </a:lvl1pPr>
          </a:lstStyle>
          <a:p>
            <a:fld id="{C77968C3-7B7E-411D-B105-08F43D0B3F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9888" y="6356351"/>
            <a:ext cx="8984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 cap="all" spc="2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4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3" r:id="rId2"/>
    <p:sldLayoutId id="2147483653" r:id="rId3"/>
    <p:sldLayoutId id="2147483667" r:id="rId4"/>
    <p:sldLayoutId id="2147483656" r:id="rId5"/>
    <p:sldLayoutId id="2147483668" r:id="rId6"/>
    <p:sldLayoutId id="2147483657" r:id="rId7"/>
    <p:sldLayoutId id="2147483661" r:id="rId8"/>
    <p:sldLayoutId id="2147483660" r:id="rId9"/>
    <p:sldLayoutId id="2147483669" r:id="rId10"/>
    <p:sldLayoutId id="2147483666" r:id="rId11"/>
    <p:sldLayoutId id="2147483670" r:id="rId12"/>
    <p:sldLayoutId id="2147483662" r:id="rId13"/>
    <p:sldLayoutId id="2147483671" r:id="rId14"/>
    <p:sldLayoutId id="2147483672" r:id="rId15"/>
    <p:sldLayoutId id="2147483673" r:id="rId16"/>
    <p:sldLayoutId id="214748367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-36576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Calibri" panose="020F0502020204030204" pitchFamily="34" charset="0"/>
        <a:buChar char="▪"/>
        <a:defRPr sz="4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1363" indent="-344488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▪"/>
        <a:defRPr sz="4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87438" indent="-34607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▪"/>
        <a:defRPr sz="3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431925" indent="-344488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▪"/>
        <a:defRPr sz="3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655763" indent="-223838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▪"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4752" userDrawn="1">
          <p15:clr>
            <a:srgbClr val="F26B43"/>
          </p15:clr>
        </p15:guide>
        <p15:guide id="3" pos="4560" userDrawn="1">
          <p15:clr>
            <a:srgbClr val="F26B43"/>
          </p15:clr>
        </p15:guide>
        <p15:guide id="4" pos="7584" userDrawn="1">
          <p15:clr>
            <a:srgbClr val="F26B43"/>
          </p15:clr>
        </p15:guide>
        <p15:guide id="5" pos="3216" userDrawn="1">
          <p15:clr>
            <a:srgbClr val="F26B43"/>
          </p15:clr>
        </p15:guide>
        <p15:guide id="6" pos="5688" userDrawn="1">
          <p15:clr>
            <a:srgbClr val="9FCC3B"/>
          </p15:clr>
        </p15:guide>
        <p15:guide id="7" pos="5880" userDrawn="1">
          <p15:clr>
            <a:srgbClr val="9FCC3B"/>
          </p15:clr>
        </p15:guide>
        <p15:guide id="8" pos="3984" userDrawn="1">
          <p15:clr>
            <a:srgbClr val="9FCC3B"/>
          </p15:clr>
        </p15:guide>
        <p15:guide id="9" pos="2088" userDrawn="1">
          <p15:clr>
            <a:srgbClr val="9FCC3B"/>
          </p15:clr>
        </p15:guide>
        <p15:guide id="10" pos="1896" userDrawn="1">
          <p15:clr>
            <a:srgbClr val="9FCC3B"/>
          </p15:clr>
        </p15:guide>
        <p15:guide id="11" pos="3024" userDrawn="1">
          <p15:clr>
            <a:srgbClr val="F26B43"/>
          </p15:clr>
        </p15:guide>
        <p15:guide id="12" pos="3792" userDrawn="1">
          <p15:clr>
            <a:srgbClr val="9FCC3B"/>
          </p15:clr>
        </p15:guide>
        <p15:guide id="15" orient="horz" pos="2376" userDrawn="1">
          <p15:clr>
            <a:srgbClr val="F26B43"/>
          </p15:clr>
        </p15:guide>
        <p15:guide id="16" orient="horz" pos="696" userDrawn="1">
          <p15:clr>
            <a:srgbClr val="F26B43"/>
          </p15:clr>
        </p15:guide>
        <p15:guide id="17" orient="horz" pos="2520" userDrawn="1">
          <p15:clr>
            <a:srgbClr val="F26B43"/>
          </p15:clr>
        </p15:guide>
        <p15:guide id="18" orient="horz" pos="3888" userDrawn="1">
          <p15:clr>
            <a:srgbClr val="F26B43"/>
          </p15:clr>
        </p15:guide>
        <p15:guide id="19" orient="horz" pos="4008" userDrawn="1">
          <p15:clr>
            <a:srgbClr val="F26B43"/>
          </p15:clr>
        </p15:guide>
        <p15:guide id="20" pos="192" userDrawn="1">
          <p15:clr>
            <a:srgbClr val="F26B43"/>
          </p15:clr>
        </p15:guide>
        <p15:guide id="21" orient="horz" pos="1008" userDrawn="1">
          <p15:clr>
            <a:srgbClr val="F26B43"/>
          </p15:clr>
        </p15:guide>
        <p15:guide id="22" pos="1512" userDrawn="1">
          <p15:clr>
            <a:srgbClr val="F26B43"/>
          </p15:clr>
        </p15:guide>
        <p15:guide id="23" pos="1704" userDrawn="1">
          <p15:clr>
            <a:srgbClr val="F26B43"/>
          </p15:clr>
        </p15:guide>
        <p15:guide id="24" pos="6072" userDrawn="1">
          <p15:clr>
            <a:srgbClr val="F26B43"/>
          </p15:clr>
        </p15:guide>
        <p15:guide id="25" pos="6264" userDrawn="1">
          <p15:clr>
            <a:srgbClr val="F26B43"/>
          </p15:clr>
        </p15:guide>
        <p15:guide id="26" pos="2520" userDrawn="1">
          <p15:clr>
            <a:srgbClr val="547EBF"/>
          </p15:clr>
        </p15:guide>
        <p15:guide id="27" pos="2712" userDrawn="1">
          <p15:clr>
            <a:srgbClr val="547EBF"/>
          </p15:clr>
        </p15:guide>
        <p15:guide id="28" pos="5064" userDrawn="1">
          <p15:clr>
            <a:srgbClr val="547EBF"/>
          </p15:clr>
        </p15:guide>
        <p15:guide id="29" pos="5256" userDrawn="1">
          <p15:clr>
            <a:srgbClr val="547EBF"/>
          </p15:clr>
        </p15:guide>
        <p15:guide id="30" pos="7392" userDrawn="1">
          <p15:clr>
            <a:srgbClr val="A4A3A4"/>
          </p15:clr>
        </p15:guide>
        <p15:guide id="31" pos="38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mn.gov/mmb/budget/current-budget/governors-budget-recommendations/base-budget-books.jsp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Jan Malcolm, Commissioner of Health</a:t>
            </a:r>
          </a:p>
          <a:p>
            <a:r>
              <a:rPr lang="en-US" sz="2400" dirty="0" smtClean="0"/>
              <a:t>January 23, 2019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/>
              <a:t>Budget Overview for House HHS Finance Committee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51596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20" y="1600201"/>
            <a:ext cx="7715897" cy="4589463"/>
          </a:xfrm>
        </p:spPr>
        <p:txBody>
          <a:bodyPr>
            <a:normAutofit fontScale="55000" lnSpcReduction="20000"/>
          </a:bodyPr>
          <a:lstStyle/>
          <a:p>
            <a:r>
              <a:rPr lang="en-US" sz="5800" b="1" dirty="0" smtClean="0">
                <a:cs typeface="Calibri Light" panose="020F0302020204030204" pitchFamily="34" charset="0"/>
              </a:rPr>
              <a:t>Why the poor </a:t>
            </a:r>
            <a:r>
              <a:rPr lang="en-US" sz="5800" b="1" dirty="0">
                <a:cs typeface="Calibri Light" panose="020F0302020204030204" pitchFamily="34" charset="0"/>
              </a:rPr>
              <a:t>p</a:t>
            </a:r>
            <a:r>
              <a:rPr lang="en-US" sz="5800" b="1" dirty="0" smtClean="0">
                <a:cs typeface="Calibri Light" panose="020F0302020204030204" pitchFamily="34" charset="0"/>
              </a:rPr>
              <a:t>erformance? Consider chronic disease</a:t>
            </a:r>
            <a:endParaRPr lang="en-US" sz="5800" b="1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600" dirty="0" smtClean="0"/>
              <a:t>1 </a:t>
            </a:r>
            <a:r>
              <a:rPr lang="en-US" sz="4600" dirty="0"/>
              <a:t>million people (25%) age 10 to 64 in Minnesota were moderately or severely obese in </a:t>
            </a:r>
            <a:r>
              <a:rPr lang="en-US" sz="4600" dirty="0" smtClean="0"/>
              <a:t>2017 </a:t>
            </a:r>
            <a:r>
              <a:rPr lang="en-US" sz="4600" dirty="0"/>
              <a:t>– with direct spending costs of $</a:t>
            </a:r>
            <a:r>
              <a:rPr lang="en-US" sz="4600" dirty="0" smtClean="0"/>
              <a:t>476 </a:t>
            </a:r>
            <a:r>
              <a:rPr lang="en-US" sz="4600" dirty="0"/>
              <a:t>million per year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600" dirty="0" smtClean="0"/>
              <a:t>Nearly 900,000 </a:t>
            </a:r>
            <a:r>
              <a:rPr lang="en-US" sz="4600" dirty="0"/>
              <a:t>adults age 60 or older had at least 1 diagnosed chronic disease – representing costs of $9.4 billion per year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600" dirty="0"/>
              <a:t>37% of adults were exposed to smoking in 2014 (current smoker; 2</a:t>
            </a:r>
            <a:r>
              <a:rPr lang="en-US" sz="4600" baseline="30000" dirty="0"/>
              <a:t>nd</a:t>
            </a:r>
            <a:r>
              <a:rPr lang="en-US" sz="4600" dirty="0"/>
              <a:t> hand smoke or quit smoking), down from 40% in 2009 but still costing $</a:t>
            </a:r>
            <a:r>
              <a:rPr lang="en-US" sz="4600" dirty="0" smtClean="0"/>
              <a:t>250 </a:t>
            </a:r>
            <a:r>
              <a:rPr lang="en-US" sz="4600" dirty="0"/>
              <a:t>million per </a:t>
            </a:r>
            <a:r>
              <a:rPr lang="en-US" sz="4600" dirty="0" smtClean="0"/>
              <a:t>year</a:t>
            </a:r>
            <a:endParaRPr lang="en-US" sz="4600" dirty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Public </a:t>
            </a:r>
            <a:r>
              <a:rPr lang="en-US" dirty="0" smtClean="0"/>
              <a:t>Health in Minnesota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471" y="2343160"/>
            <a:ext cx="3256948" cy="192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3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17220" y="1600201"/>
            <a:ext cx="7810788" cy="4589463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We can’t afford to treat our way 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Spending related to chronic conditions is projected to soar by 2023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Chronic conditions (among age 60+) spending will more than double - up to $15 billion/</a:t>
            </a:r>
            <a:r>
              <a:rPr lang="en-US" sz="2800" dirty="0" err="1" smtClean="0"/>
              <a:t>yr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Dementia-related (age 18+) spending will double - up to $397 million/</a:t>
            </a:r>
            <a:r>
              <a:rPr lang="en-US" sz="2800" dirty="0" err="1" smtClean="0"/>
              <a:t>yr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Hypertension-related spending will increase </a:t>
            </a:r>
            <a:r>
              <a:rPr lang="en-US" sz="2800" b="1" u="sng" dirty="0" smtClean="0"/>
              <a:t>92%</a:t>
            </a:r>
            <a:r>
              <a:rPr lang="en-US" sz="2800" dirty="0" smtClean="0"/>
              <a:t> to $7.8 billion/</a:t>
            </a:r>
            <a:r>
              <a:rPr lang="en-US" sz="2800" dirty="0" err="1" smtClean="0"/>
              <a:t>yr</a:t>
            </a:r>
            <a:endParaRPr lang="en-US" sz="2800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Public </a:t>
            </a:r>
            <a:r>
              <a:rPr lang="en-US" dirty="0" smtClean="0"/>
              <a:t>Health in Minnesota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9023230" y="4238924"/>
            <a:ext cx="1743075" cy="1419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132" y="1863724"/>
            <a:ext cx="2894195" cy="19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0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7"/>
          <a:stretch/>
        </p:blipFill>
        <p:spPr>
          <a:xfrm>
            <a:off x="0" y="0"/>
            <a:ext cx="12339523" cy="5387787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Impact of Public Health in Minnesota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53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51261" y="2170288"/>
            <a:ext cx="5441879" cy="251742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1261" y="2476080"/>
            <a:ext cx="5441879" cy="914400"/>
          </a:xfrm>
        </p:spPr>
        <p:txBody>
          <a:bodyPr>
            <a:normAutofit/>
          </a:bodyPr>
          <a:lstStyle/>
          <a:p>
            <a:r>
              <a:rPr lang="en-US" sz="3000" cap="none" spc="0" dirty="0"/>
              <a:t>MDH </a:t>
            </a:r>
            <a:r>
              <a:rPr lang="en-US" sz="3000" cap="none" spc="0" dirty="0" smtClean="0"/>
              <a:t>Mission:</a:t>
            </a:r>
            <a:r>
              <a:rPr lang="en-US" sz="3000" cap="none" spc="0" dirty="0"/>
              <a:t/>
            </a:r>
            <a:br>
              <a:rPr lang="en-US" sz="3000" cap="none" spc="0" dirty="0"/>
            </a:br>
            <a:endParaRPr lang="en-US" sz="3000" cap="none" spc="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608" y="3149601"/>
            <a:ext cx="4674741" cy="1325744"/>
          </a:xfrm>
        </p:spPr>
        <p:txBody>
          <a:bodyPr>
            <a:normAutofit fontScale="70000" lnSpcReduction="20000"/>
          </a:bodyPr>
          <a:lstStyle/>
          <a:p>
            <a:pPr indent="0" algn="ctr">
              <a:buNone/>
            </a:pPr>
            <a:r>
              <a:rPr lang="en-US" i="1"/>
              <a:t>“To </a:t>
            </a:r>
            <a:r>
              <a:rPr lang="en-US" i="1" dirty="0"/>
              <a:t>protect, maintain and improve the health of all Minnesotans.”</a:t>
            </a:r>
          </a:p>
          <a:p>
            <a:pPr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0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14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Public </a:t>
            </a:r>
            <a:r>
              <a:rPr lang="en-US" dirty="0" smtClean="0"/>
              <a:t>Health in Minnesota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78" y="1480044"/>
            <a:ext cx="6833143" cy="5247781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605743" y="3280145"/>
            <a:ext cx="11117580" cy="458946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MDH District Offices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6921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15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Public </a:t>
            </a:r>
            <a:r>
              <a:rPr lang="en-US" dirty="0" smtClean="0"/>
              <a:t>Health in Minnesota</a:t>
            </a:r>
            <a:endParaRPr lang="en-US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9260886" y="3496440"/>
            <a:ext cx="2049366" cy="150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4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96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4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413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3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7437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43192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smtClean="0"/>
              <a:t>MINNESOTA</a:t>
            </a:r>
            <a:br>
              <a:rPr lang="en-US" sz="2000" b="1" smtClean="0"/>
            </a:br>
            <a:r>
              <a:rPr lang="en-US" sz="2000" b="1" smtClean="0"/>
              <a:t>COMMUNITY </a:t>
            </a:r>
            <a:br>
              <a:rPr lang="en-US" sz="2000" b="1" smtClean="0"/>
            </a:br>
            <a:r>
              <a:rPr lang="en-US" sz="2000" b="1" smtClean="0"/>
              <a:t>HEALTH BOARDS</a:t>
            </a:r>
            <a:endParaRPr lang="en-US" sz="20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306" y="1480044"/>
            <a:ext cx="4413537" cy="4984397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17220" y="3285460"/>
            <a:ext cx="11117580" cy="2904204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State and Local Partnership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0387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9" b="4939"/>
          <a:stretch/>
        </p:blipFill>
        <p:spPr>
          <a:xfrm>
            <a:off x="0" y="1"/>
            <a:ext cx="12344400" cy="5387786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MDH Budget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12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68777418"/>
              </p:ext>
            </p:extLst>
          </p:nvPr>
        </p:nvGraphicFramePr>
        <p:xfrm>
          <a:off x="617538" y="1600200"/>
          <a:ext cx="11117262" cy="4589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Expenditure History FY 2013-18 (in millions)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34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and Uses of All Funds</a:t>
            </a:r>
            <a:endParaRPr lang="en-US" dirty="0"/>
          </a:p>
        </p:txBody>
      </p:sp>
      <p:graphicFrame>
        <p:nvGraphicFramePr>
          <p:cNvPr id="8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76385916"/>
              </p:ext>
            </p:extLst>
          </p:nvPr>
        </p:nvGraphicFramePr>
        <p:xfrm>
          <a:off x="617538" y="1600200"/>
          <a:ext cx="5402262" cy="4589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1502168698"/>
              </p:ext>
            </p:extLst>
          </p:nvPr>
        </p:nvGraphicFramePr>
        <p:xfrm>
          <a:off x="6224155" y="1600200"/>
          <a:ext cx="5611090" cy="4589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0409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19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 by Funding Source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026720" y="6356349"/>
            <a:ext cx="8286750" cy="365125"/>
          </a:xfrm>
        </p:spPr>
        <p:txBody>
          <a:bodyPr/>
          <a:lstStyle/>
          <a:p>
            <a:r>
              <a:rPr lang="en-US" dirty="0" smtClean="0"/>
              <a:t>PROTECTING, MAINTAINING AND IMPROVING THE HEALTH OF ALL MINNESOTANS</a:t>
            </a:r>
            <a:endParaRPr lang="en-US" dirty="0"/>
          </a:p>
        </p:txBody>
      </p:sp>
      <p:graphicFrame>
        <p:nvGraphicFramePr>
          <p:cNvPr id="11" name="Content Placeholder 8"/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2996355111"/>
              </p:ext>
            </p:extLst>
          </p:nvPr>
        </p:nvGraphicFramePr>
        <p:xfrm>
          <a:off x="6324600" y="1600200"/>
          <a:ext cx="5410200" cy="4589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b="1" dirty="0" smtClean="0"/>
              <a:t>1,485</a:t>
            </a:r>
            <a:r>
              <a:rPr lang="en-US" sz="2400" dirty="0" smtClean="0"/>
              <a:t> full-time equivalent (FTE) staff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Scientific and programmatic experts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Epidemiologists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Nurses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Economists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Data analysts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Community health specialists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Engineers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Laboratorians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0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-126" t="37794" r="126" b="435"/>
          <a:stretch/>
        </p:blipFill>
        <p:spPr>
          <a:xfrm>
            <a:off x="0" y="0"/>
            <a:ext cx="12347303" cy="44237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Role of Public Health in Minnesota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10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Federal Sponsors in FY 2019</a:t>
            </a:r>
            <a:endParaRPr lang="en-US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31310184"/>
              </p:ext>
            </p:extLst>
          </p:nvPr>
        </p:nvGraphicFramePr>
        <p:xfrm>
          <a:off x="558800" y="2037808"/>
          <a:ext cx="11175999" cy="3905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14685">
                  <a:extLst>
                    <a:ext uri="{9D8B030D-6E8A-4147-A177-3AD203B41FA5}">
                      <a16:colId xmlns:a16="http://schemas.microsoft.com/office/drawing/2014/main" xmlns="" val="1856689617"/>
                    </a:ext>
                  </a:extLst>
                </a:gridCol>
                <a:gridCol w="1107869">
                  <a:extLst>
                    <a:ext uri="{9D8B030D-6E8A-4147-A177-3AD203B41FA5}">
                      <a16:colId xmlns:a16="http://schemas.microsoft.com/office/drawing/2014/main" xmlns="" val="4121095708"/>
                    </a:ext>
                  </a:extLst>
                </a:gridCol>
                <a:gridCol w="1962823">
                  <a:extLst>
                    <a:ext uri="{9D8B030D-6E8A-4147-A177-3AD203B41FA5}">
                      <a16:colId xmlns:a16="http://schemas.microsoft.com/office/drawing/2014/main" xmlns="" val="3461753387"/>
                    </a:ext>
                  </a:extLst>
                </a:gridCol>
                <a:gridCol w="1290622">
                  <a:extLst>
                    <a:ext uri="{9D8B030D-6E8A-4147-A177-3AD203B41FA5}">
                      <a16:colId xmlns:a16="http://schemas.microsoft.com/office/drawing/2014/main" xmlns="" val="522081808"/>
                    </a:ext>
                  </a:extLst>
                </a:gridCol>
              </a:tblGrid>
              <a:tr h="39672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Agency</a:t>
                      </a:r>
                      <a:endParaRPr lang="en-US" sz="2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smtClean="0">
                          <a:effectLst/>
                        </a:rPr>
                        <a:t># of </a:t>
                      </a:r>
                    </a:p>
                    <a:p>
                      <a:pPr algn="r" fontAlgn="b"/>
                      <a:r>
                        <a:rPr lang="en-US" sz="2400" b="1" u="none" strike="noStrike" smtClean="0">
                          <a:effectLst/>
                        </a:rPr>
                        <a:t>Awards</a:t>
                      </a:r>
                      <a:endParaRPr lang="en-US" sz="2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smtClean="0">
                          <a:effectLst/>
                        </a:rPr>
                        <a:t>Amount</a:t>
                      </a:r>
                    </a:p>
                    <a:p>
                      <a:pPr algn="r" fontAlgn="b"/>
                      <a:r>
                        <a:rPr lang="en-US" sz="2400" b="1" i="0" u="none" strike="noStrike" smtClean="0">
                          <a:effectLst/>
                          <a:latin typeface="Calibri" panose="020F0502020204030204" pitchFamily="34" charset="0"/>
                        </a:rPr>
                        <a:t>in millions</a:t>
                      </a:r>
                      <a:endParaRPr lang="en-US" sz="2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smtClean="0">
                          <a:effectLst/>
                        </a:rPr>
                        <a:t>% of</a:t>
                      </a:r>
                    </a:p>
                    <a:p>
                      <a:pPr algn="r" fontAlgn="b"/>
                      <a:r>
                        <a:rPr lang="en-US" sz="2400" b="1" i="0" u="none" strike="noStrike" smtClean="0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n-US" sz="2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776333124"/>
                  </a:ext>
                </a:extLst>
              </a:tr>
              <a:tr h="39672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U.S. Dept. of Agriculture (USDA – mostly WIC)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$125.9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8059349"/>
                  </a:ext>
                </a:extLst>
              </a:tr>
              <a:tr h="39672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Centers for Disease Control &amp; Prevention (CDC)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082948"/>
                  </a:ext>
                </a:extLst>
              </a:tr>
              <a:tr h="39672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Health Resources &amp; Services Administration (HRSA)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6835842"/>
                  </a:ext>
                </a:extLst>
              </a:tr>
              <a:tr h="39672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Centers for Medicare &amp; Medicaid Services (CMS)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514982"/>
                  </a:ext>
                </a:extLst>
              </a:tr>
              <a:tr h="39672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U.S. Dept. of Health &amp; Human Services (HHS)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3217823"/>
                  </a:ext>
                </a:extLst>
              </a:tr>
              <a:tr h="39672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Environmental Protection Agency (EPA)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4251458"/>
                  </a:ext>
                </a:extLst>
              </a:tr>
              <a:tr h="39672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Other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3085509"/>
                  </a:ext>
                </a:extLst>
              </a:tr>
              <a:tr h="39672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Total</a:t>
                      </a:r>
                      <a:endParaRPr lang="en-US" sz="2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188</a:t>
                      </a:r>
                      <a:endParaRPr lang="en-US" sz="2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              </a:t>
                      </a:r>
                      <a:r>
                        <a:rPr lang="en-US" sz="2400" b="1" u="none" strike="noStrike" dirty="0" smtClean="0">
                          <a:effectLst/>
                        </a:rPr>
                        <a:t>$269.2 </a:t>
                      </a:r>
                      <a:endParaRPr lang="en-US" sz="2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100%</a:t>
                      </a:r>
                      <a:endParaRPr lang="en-US" sz="2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874912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103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Care Access Funds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993610" y="1632849"/>
            <a:ext cx="10310115" cy="4723502"/>
            <a:chOff x="1542251" y="535929"/>
            <a:chExt cx="11072922" cy="49649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2251" y="535929"/>
              <a:ext cx="11072922" cy="496498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542251" y="1529415"/>
              <a:ext cx="3667540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 smtClean="0">
                  <a:solidFill>
                    <a:schemeClr val="accent1"/>
                  </a:solidFill>
                </a:rPr>
                <a:t>Prevent</a:t>
              </a:r>
              <a:br>
                <a:rPr lang="en-US" sz="2800" b="1" dirty="0" smtClean="0">
                  <a:solidFill>
                    <a:schemeClr val="accent1"/>
                  </a:solidFill>
                </a:rPr>
              </a:br>
              <a:r>
                <a:rPr lang="en-US" sz="2800" b="1" dirty="0" smtClean="0">
                  <a:solidFill>
                    <a:schemeClr val="accent1"/>
                  </a:solidFill>
                </a:rPr>
                <a:t>disease</a:t>
              </a:r>
              <a:endParaRPr lang="en-US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6194" y="2434224"/>
              <a:ext cx="2335989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9456" indent="-219456">
                <a:spcAft>
                  <a:spcPts val="1800"/>
                </a:spcAft>
                <a:buFont typeface="Arial" panose="020B0604020202020204" pitchFamily="34" charset="0"/>
                <a:buChar char="•"/>
              </a:pPr>
              <a:r>
                <a:rPr lang="en-US" smtClean="0">
                  <a:solidFill>
                    <a:schemeClr val="accent1"/>
                  </a:solidFill>
                </a:rPr>
                <a:t>Health </a:t>
              </a:r>
              <a:r>
                <a:rPr lang="en-US" sz="2000" smtClean="0">
                  <a:solidFill>
                    <a:schemeClr val="accent1"/>
                  </a:solidFill>
                </a:rPr>
                <a:t>Economics </a:t>
              </a:r>
              <a:r>
                <a:rPr lang="en-US" sz="2000" b="1" smtClean="0">
                  <a:solidFill>
                    <a:schemeClr val="accent1"/>
                  </a:solidFill>
                </a:rPr>
                <a:t>$6.6M</a:t>
              </a:r>
              <a:endParaRPr lang="en-US" sz="2000" b="1">
                <a:solidFill>
                  <a:schemeClr val="accent1"/>
                </a:solidFill>
              </a:endParaRPr>
            </a:p>
            <a:p>
              <a:pPr marL="285750" indent="-285750">
                <a:spcAft>
                  <a:spcPts val="1800"/>
                </a:spcAft>
                <a:buFont typeface="Arial" panose="020B0604020202020204" pitchFamily="34" charset="0"/>
                <a:buChar char="•"/>
              </a:pPr>
              <a:r>
                <a:rPr lang="en-US" smtClean="0">
                  <a:solidFill>
                    <a:schemeClr val="accent1"/>
                  </a:solidFill>
                </a:rPr>
                <a:t>Health </a:t>
              </a:r>
              <a:r>
                <a:rPr lang="en-US">
                  <a:solidFill>
                    <a:schemeClr val="accent1"/>
                  </a:solidFill>
                </a:rPr>
                <a:t>Care </a:t>
              </a:r>
              <a:r>
                <a:rPr lang="en-US" smtClean="0">
                  <a:solidFill>
                    <a:schemeClr val="accent1"/>
                  </a:solidFill>
                </a:rPr>
                <a:t>Homes </a:t>
              </a:r>
              <a:r>
                <a:rPr lang="en-US" b="1" smtClean="0">
                  <a:solidFill>
                    <a:schemeClr val="accent1"/>
                  </a:solidFill>
                </a:rPr>
                <a:t>$1.8M</a:t>
              </a:r>
              <a:endParaRPr lang="en-US" b="1">
                <a:solidFill>
                  <a:schemeClr val="accent1"/>
                </a:solidFill>
              </a:endParaRPr>
            </a:p>
            <a:p>
              <a:pPr marL="285750" indent="-285750">
                <a:spcAft>
                  <a:spcPts val="1800"/>
                </a:spcAft>
                <a:buFont typeface="Arial" panose="020B0604020202020204" pitchFamily="34" charset="0"/>
                <a:buChar char="•"/>
              </a:pPr>
              <a:r>
                <a:rPr lang="en-US" smtClean="0">
                  <a:solidFill>
                    <a:schemeClr val="accent1"/>
                  </a:solidFill>
                </a:rPr>
                <a:t>MN </a:t>
              </a:r>
              <a:r>
                <a:rPr lang="en-US">
                  <a:solidFill>
                    <a:schemeClr val="accent1"/>
                  </a:solidFill>
                </a:rPr>
                <a:t>eHealth </a:t>
              </a:r>
              <a:r>
                <a:rPr lang="en-US" smtClean="0">
                  <a:solidFill>
                    <a:schemeClr val="accent1"/>
                  </a:solidFill>
                </a:rPr>
                <a:t>Initiative </a:t>
              </a:r>
              <a:br>
                <a:rPr lang="en-US" smtClean="0">
                  <a:solidFill>
                    <a:schemeClr val="accent1"/>
                  </a:solidFill>
                </a:rPr>
              </a:br>
              <a:r>
                <a:rPr lang="en-US" b="1" smtClean="0">
                  <a:solidFill>
                    <a:schemeClr val="accent1"/>
                  </a:solidFill>
                </a:rPr>
                <a:t>$328,000</a:t>
              </a:r>
              <a:endParaRPr lang="en-US" b="1">
                <a:solidFill>
                  <a:schemeClr val="accent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238343" y="2434224"/>
              <a:ext cx="3298158" cy="2590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9456" indent="-219456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accent1"/>
                  </a:solidFill>
                </a:rPr>
                <a:t>Loan </a:t>
              </a:r>
              <a:r>
                <a:rPr lang="en-US" dirty="0">
                  <a:solidFill>
                    <a:schemeClr val="accent1"/>
                  </a:solidFill>
                </a:rPr>
                <a:t>forgiveness for health care </a:t>
              </a:r>
              <a:r>
                <a:rPr lang="en-US" dirty="0" smtClean="0">
                  <a:solidFill>
                    <a:schemeClr val="accent1"/>
                  </a:solidFill>
                </a:rPr>
                <a:t>providers </a:t>
              </a:r>
              <a:r>
                <a:rPr lang="en-US" b="1" dirty="0" smtClean="0">
                  <a:solidFill>
                    <a:schemeClr val="accent1"/>
                  </a:solidFill>
                </a:rPr>
                <a:t>$3.3M</a:t>
              </a:r>
              <a:endParaRPr lang="en-US" b="1" dirty="0">
                <a:solidFill>
                  <a:schemeClr val="accent1"/>
                </a:solidFill>
              </a:endParaRPr>
            </a:p>
            <a:p>
              <a:pPr marL="285750" indent="-2857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accent1"/>
                  </a:solidFill>
                </a:rPr>
                <a:t>Support </a:t>
              </a:r>
              <a:r>
                <a:rPr lang="en-US" dirty="0">
                  <a:solidFill>
                    <a:schemeClr val="accent1"/>
                  </a:solidFill>
                </a:rPr>
                <a:t>for rural and underserved </a:t>
              </a:r>
              <a:r>
                <a:rPr lang="en-US" dirty="0" smtClean="0">
                  <a:solidFill>
                    <a:schemeClr val="accent1"/>
                  </a:solidFill>
                </a:rPr>
                <a:t>areas </a:t>
              </a:r>
              <a:r>
                <a:rPr lang="en-US" b="1" dirty="0" smtClean="0">
                  <a:solidFill>
                    <a:schemeClr val="accent1"/>
                  </a:solidFill>
                </a:rPr>
                <a:t>$</a:t>
              </a:r>
              <a:r>
                <a:rPr lang="en-US" b="1" dirty="0">
                  <a:solidFill>
                    <a:schemeClr val="accent1"/>
                  </a:solidFill>
                </a:rPr>
                <a:t>2.1M</a:t>
              </a:r>
            </a:p>
            <a:p>
              <a:pPr marL="285750" indent="-2857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accent1"/>
                  </a:solidFill>
                </a:rPr>
                <a:t>Grants </a:t>
              </a:r>
              <a:r>
                <a:rPr lang="en-US" dirty="0">
                  <a:solidFill>
                    <a:schemeClr val="accent1"/>
                  </a:solidFill>
                </a:rPr>
                <a:t>to expand the health care </a:t>
              </a:r>
              <a:r>
                <a:rPr lang="en-US" dirty="0" smtClean="0">
                  <a:solidFill>
                    <a:schemeClr val="accent1"/>
                  </a:solidFill>
                </a:rPr>
                <a:t>workforce </a:t>
              </a:r>
              <a:r>
                <a:rPr lang="en-US" b="1" dirty="0" smtClean="0">
                  <a:solidFill>
                    <a:schemeClr val="accent1"/>
                  </a:solidFill>
                </a:rPr>
                <a:t>$</a:t>
              </a:r>
              <a:r>
                <a:rPr lang="en-US" b="1" dirty="0">
                  <a:solidFill>
                    <a:schemeClr val="accent1"/>
                  </a:solidFill>
                </a:rPr>
                <a:t>2.2M</a:t>
              </a:r>
            </a:p>
            <a:p>
              <a:pPr marL="285750" indent="-2857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accent1"/>
                  </a:solidFill>
                </a:rPr>
                <a:t>Grants </a:t>
              </a:r>
              <a:r>
                <a:rPr lang="en-US" dirty="0">
                  <a:solidFill>
                    <a:schemeClr val="accent1"/>
                  </a:solidFill>
                </a:rPr>
                <a:t>to support hospitals and </a:t>
              </a:r>
              <a:r>
                <a:rPr lang="en-US" dirty="0" smtClean="0">
                  <a:solidFill>
                    <a:schemeClr val="accent1"/>
                  </a:solidFill>
                </a:rPr>
                <a:t>clinics </a:t>
              </a:r>
              <a:r>
                <a:rPr lang="en-US" b="1" dirty="0" smtClean="0">
                  <a:solidFill>
                    <a:schemeClr val="accent1"/>
                  </a:solidFill>
                </a:rPr>
                <a:t>$</a:t>
              </a:r>
              <a:r>
                <a:rPr lang="en-US" b="1" dirty="0">
                  <a:solidFill>
                    <a:schemeClr val="accent1"/>
                  </a:solidFill>
                </a:rPr>
                <a:t>1.8M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958039" y="1529415"/>
              <a:ext cx="3657134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 smtClean="0">
                  <a:solidFill>
                    <a:schemeClr val="accent1"/>
                  </a:solidFill>
                </a:rPr>
                <a:t>Build infrastructure</a:t>
              </a:r>
              <a:br>
                <a:rPr lang="en-US" sz="2800" b="1" dirty="0" smtClean="0">
                  <a:solidFill>
                    <a:schemeClr val="accent1"/>
                  </a:solidFill>
                </a:rPr>
              </a:br>
              <a:r>
                <a:rPr lang="en-US" sz="2800" b="1" dirty="0" smtClean="0">
                  <a:solidFill>
                    <a:schemeClr val="accent1"/>
                  </a:solidFill>
                </a:rPr>
                <a:t>and access</a:t>
              </a:r>
              <a:endParaRPr lang="en-US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25143" y="1529415"/>
              <a:ext cx="3717544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smtClean="0">
                  <a:solidFill>
                    <a:schemeClr val="accent1"/>
                  </a:solidFill>
                </a:rPr>
                <a:t>Improve cost</a:t>
              </a:r>
              <a:br>
                <a:rPr lang="en-US" sz="2800" b="1" smtClean="0">
                  <a:solidFill>
                    <a:schemeClr val="accent1"/>
                  </a:solidFill>
                </a:rPr>
              </a:br>
              <a:r>
                <a:rPr lang="en-US" sz="2800" b="1" smtClean="0">
                  <a:solidFill>
                    <a:schemeClr val="accent1"/>
                  </a:solidFill>
                </a:rPr>
                <a:t>and </a:t>
              </a:r>
              <a:r>
                <a:rPr lang="en-US" sz="2800" b="1">
                  <a:solidFill>
                    <a:schemeClr val="accent1"/>
                  </a:solidFill>
                </a:rPr>
                <a:t>quality 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97463" y="2434224"/>
              <a:ext cx="25087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9456" indent="-219456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1"/>
                  </a:solidFill>
                </a:rPr>
                <a:t>Statewide</a:t>
              </a:r>
              <a:r>
                <a:rPr lang="en-US" dirty="0" smtClean="0">
                  <a:solidFill>
                    <a:schemeClr val="accent1"/>
                  </a:solidFill>
                </a:rPr>
                <a:t> </a:t>
              </a:r>
              <a:r>
                <a:rPr lang="en-US" dirty="0">
                  <a:solidFill>
                    <a:schemeClr val="accent1"/>
                  </a:solidFill>
                </a:rPr>
                <a:t>Health Improvement Partnership (SHIP</a:t>
              </a:r>
              <a:r>
                <a:rPr lang="en-US" dirty="0" smtClean="0">
                  <a:solidFill>
                    <a:schemeClr val="accent1"/>
                  </a:solidFill>
                </a:rPr>
                <a:t>) </a:t>
              </a:r>
              <a:r>
                <a:rPr lang="en-US" b="1" dirty="0" smtClean="0">
                  <a:solidFill>
                    <a:schemeClr val="accent1"/>
                  </a:solidFill>
                </a:rPr>
                <a:t>$</a:t>
              </a:r>
              <a:r>
                <a:rPr lang="en-US" b="1" dirty="0">
                  <a:solidFill>
                    <a:schemeClr val="accent1"/>
                  </a:solidFill>
                </a:rPr>
                <a:t>17.5M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231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22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and Family Health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17219" y="1600200"/>
            <a:ext cx="5829299" cy="4628478"/>
          </a:xfrm>
        </p:spPr>
        <p:txBody>
          <a:bodyPr>
            <a:noAutofit/>
          </a:bodyPr>
          <a:lstStyle/>
          <a:p>
            <a:r>
              <a:rPr lang="en-US" sz="1800" dirty="0"/>
              <a:t>• The </a:t>
            </a:r>
            <a:r>
              <a:rPr lang="en-US" sz="1800" dirty="0" smtClean="0"/>
              <a:t>Federal Women, Infants and Children (WIC) program provides healthy </a:t>
            </a:r>
            <a:r>
              <a:rPr lang="en-US" sz="1800" dirty="0"/>
              <a:t>food and nutrition services </a:t>
            </a:r>
            <a:r>
              <a:rPr lang="en-US" sz="1800" dirty="0" smtClean="0"/>
              <a:t>to </a:t>
            </a:r>
            <a:r>
              <a:rPr lang="en-US" sz="1800" dirty="0"/>
              <a:t>over 181,000 pregnant women, infants, and </a:t>
            </a:r>
            <a:r>
              <a:rPr lang="en-US" sz="1800" dirty="0" smtClean="0"/>
              <a:t>young children.</a:t>
            </a:r>
            <a:endParaRPr lang="en-US" sz="1800" dirty="0"/>
          </a:p>
          <a:p>
            <a:r>
              <a:rPr lang="en-US" sz="1800" dirty="0"/>
              <a:t>• Home visiting services provided to more than 12,200 at-risk families.</a:t>
            </a:r>
          </a:p>
          <a:p>
            <a:r>
              <a:rPr lang="en-US" sz="1800" dirty="0"/>
              <a:t>• Almost 35,000 children with special health needs and their families connected to supports and services.</a:t>
            </a:r>
          </a:p>
          <a:p>
            <a:r>
              <a:rPr lang="en-US" sz="1800" dirty="0" smtClean="0"/>
              <a:t>• </a:t>
            </a:r>
            <a:r>
              <a:rPr lang="en-US" sz="1800" dirty="0"/>
              <a:t>Prenatal, parenting, child safety, and other support services provided to more than 15,500 pregnant </a:t>
            </a:r>
            <a:r>
              <a:rPr lang="en-US" sz="1800" dirty="0" smtClean="0"/>
              <a:t>or parenting women.</a:t>
            </a:r>
            <a:endParaRPr lang="en-US" sz="1800" dirty="0"/>
          </a:p>
          <a:p>
            <a:r>
              <a:rPr lang="en-US" sz="1800" dirty="0"/>
              <a:t>• Family planning counseling services provided to more than 41,000 low-income or high-risk </a:t>
            </a:r>
            <a:r>
              <a:rPr lang="en-US" sz="1800" dirty="0" smtClean="0"/>
              <a:t>individuals.</a:t>
            </a:r>
            <a:endParaRPr lang="en-US" sz="1800" dirty="0"/>
          </a:p>
          <a:p>
            <a:r>
              <a:rPr lang="en-US" sz="1800" dirty="0" smtClean="0"/>
              <a:t>• </a:t>
            </a:r>
            <a:r>
              <a:rPr lang="en-US" sz="1800" dirty="0"/>
              <a:t>Teen pregnancy prevention efforts reached more than 29,500 </a:t>
            </a:r>
            <a:r>
              <a:rPr lang="en-US" sz="1800" dirty="0" smtClean="0"/>
              <a:t>teens.</a:t>
            </a:r>
            <a:endParaRPr lang="en-US" sz="1800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0293784"/>
              </p:ext>
            </p:extLst>
          </p:nvPr>
        </p:nvGraphicFramePr>
        <p:xfrm>
          <a:off x="6594436" y="1576389"/>
          <a:ext cx="6242125" cy="181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8038355"/>
              </p:ext>
            </p:extLst>
          </p:nvPr>
        </p:nvGraphicFramePr>
        <p:xfrm>
          <a:off x="6594436" y="3369959"/>
          <a:ext cx="6094207" cy="2005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026897" y="6362701"/>
            <a:ext cx="8286750" cy="365125"/>
          </a:xfrm>
        </p:spPr>
        <p:txBody>
          <a:bodyPr/>
          <a:lstStyle/>
          <a:p>
            <a:r>
              <a:rPr lang="en-US" dirty="0" smtClean="0"/>
              <a:t>PROTECTING, MAINTAINING AND IMPROVING THE HEALTH OF ALL MINNESOTANS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1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23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Promotion and Chronic Disease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• Screened 11,692 low-income women for breast and/or cervical cancer in 2017 and detected 116 new cases of cancer.</a:t>
            </a:r>
          </a:p>
          <a:p>
            <a:r>
              <a:rPr lang="en-US" sz="1800" dirty="0"/>
              <a:t> • Trained 101 people statewide to provide diabetes prevention classes to those at heightened risk.</a:t>
            </a:r>
          </a:p>
          <a:p>
            <a:r>
              <a:rPr lang="en-US" sz="1800" dirty="0"/>
              <a:t> • Funded 8 community opioid prevention projects </a:t>
            </a:r>
            <a:r>
              <a:rPr lang="en-US" sz="1800"/>
              <a:t>that </a:t>
            </a:r>
            <a:r>
              <a:rPr lang="en-US" sz="1800" dirty="0"/>
              <a:t>helped</a:t>
            </a:r>
            <a:r>
              <a:rPr lang="en-US" sz="1800"/>
              <a:t> </a:t>
            </a:r>
            <a:r>
              <a:rPr lang="en-US" sz="1800" dirty="0"/>
              <a:t>participants reduce use by 600,000 pills</a:t>
            </a:r>
            <a:r>
              <a:rPr lang="en-US" sz="1800"/>
              <a:t> in 2018 </a:t>
            </a:r>
            <a:endParaRPr lang="en-US" sz="1800" dirty="0"/>
          </a:p>
          <a:p>
            <a:r>
              <a:rPr lang="en-US" sz="1800" dirty="0"/>
              <a:t> • Trained more than 16,000 people on evidence-based suicide prevention curricula.</a:t>
            </a:r>
          </a:p>
          <a:p>
            <a:r>
              <a:rPr lang="en-US" sz="1800" dirty="0"/>
              <a:t>• Our statewide registry of newly-diagnosed cancer cases registered 29,847 cases in 2015.</a:t>
            </a:r>
          </a:p>
          <a:p>
            <a:r>
              <a:rPr lang="en-US" sz="1800" dirty="0"/>
              <a:t>• 25,162 Minnesotans with a traumatic brain or spinal cord injury received services in 2017 through MDH grant-funded programs.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5391216"/>
              </p:ext>
            </p:extLst>
          </p:nvPr>
        </p:nvGraphicFramePr>
        <p:xfrm>
          <a:off x="6594437" y="1385889"/>
          <a:ext cx="6242125" cy="181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4196992"/>
              </p:ext>
            </p:extLst>
          </p:nvPr>
        </p:nvGraphicFramePr>
        <p:xfrm>
          <a:off x="6594437" y="3076304"/>
          <a:ext cx="5911072" cy="1756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026897" y="6362701"/>
            <a:ext cx="8286750" cy="365125"/>
          </a:xfrm>
        </p:spPr>
        <p:txBody>
          <a:bodyPr/>
          <a:lstStyle/>
          <a:p>
            <a:r>
              <a:rPr lang="en-US" dirty="0" smtClean="0"/>
              <a:t>PROTECTING, MAINTAINING AND IMPROVING THE HEALTH OF ALL MINNESOTANS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81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24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Partnerships and Equity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17219" y="1600200"/>
            <a:ext cx="5742213" cy="4762501"/>
          </a:xfrm>
        </p:spPr>
        <p:txBody>
          <a:bodyPr>
            <a:noAutofit/>
          </a:bodyPr>
          <a:lstStyle/>
          <a:p>
            <a:r>
              <a:rPr lang="en-US" sz="1800" dirty="0"/>
              <a:t>• </a:t>
            </a:r>
            <a:r>
              <a:rPr lang="en-US" sz="1800" dirty="0" smtClean="0"/>
              <a:t>Support 51 </a:t>
            </a:r>
            <a:r>
              <a:rPr lang="en-US" sz="1800" dirty="0"/>
              <a:t>community health boards (local public health).</a:t>
            </a:r>
          </a:p>
          <a:p>
            <a:r>
              <a:rPr lang="en-US" sz="1800" dirty="0"/>
              <a:t>• Distribute $81 million per biennium to local governments, hospitals, and community-based organizations to support local public health activities, emergency preparedness activities, and to eliminate health disparities.</a:t>
            </a:r>
          </a:p>
          <a:p>
            <a:r>
              <a:rPr lang="en-US" sz="1800" dirty="0"/>
              <a:t>• Provide support and guidance on reducing health disparities to more than 150 community-based organizations from populations of color and American Indian communities.</a:t>
            </a:r>
          </a:p>
          <a:p>
            <a:r>
              <a:rPr lang="en-US" sz="1800" dirty="0" smtClean="0"/>
              <a:t>• </a:t>
            </a:r>
            <a:r>
              <a:rPr lang="en-US" sz="1800" dirty="0"/>
              <a:t>C</a:t>
            </a:r>
            <a:r>
              <a:rPr lang="en-US" sz="1800" dirty="0" smtClean="0"/>
              <a:t>oordinate emergency </a:t>
            </a:r>
            <a:r>
              <a:rPr lang="en-US" sz="1800" dirty="0"/>
              <a:t>preparedness and response activities between </a:t>
            </a:r>
            <a:r>
              <a:rPr lang="en-US" sz="1800" dirty="0" smtClean="0"/>
              <a:t>state </a:t>
            </a:r>
            <a:r>
              <a:rPr lang="en-US" sz="1800" dirty="0"/>
              <a:t>(MDH), </a:t>
            </a:r>
            <a:r>
              <a:rPr lang="en-US" sz="1800" dirty="0" smtClean="0"/>
              <a:t>community health </a:t>
            </a:r>
            <a:r>
              <a:rPr lang="en-US" sz="1800" dirty="0"/>
              <a:t>boards, and </a:t>
            </a:r>
            <a:r>
              <a:rPr lang="en-US" sz="1800" dirty="0" smtClean="0"/>
              <a:t>8 </a:t>
            </a:r>
            <a:r>
              <a:rPr lang="en-US" sz="1800" dirty="0"/>
              <a:t>regional health care preparedness coalitions.</a:t>
            </a:r>
          </a:p>
          <a:p>
            <a:r>
              <a:rPr lang="en-US" sz="1800" dirty="0" smtClean="0"/>
              <a:t>• Collect</a:t>
            </a:r>
            <a:r>
              <a:rPr lang="en-US" sz="1800" dirty="0"/>
              <a:t>, analyze, and communicate health-related data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797893"/>
              </p:ext>
            </p:extLst>
          </p:nvPr>
        </p:nvGraphicFramePr>
        <p:xfrm>
          <a:off x="6594437" y="1385889"/>
          <a:ext cx="6242125" cy="181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924592"/>
              </p:ext>
            </p:extLst>
          </p:nvPr>
        </p:nvGraphicFramePr>
        <p:xfrm>
          <a:off x="6594436" y="3039584"/>
          <a:ext cx="6477130" cy="1777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026897" y="6362701"/>
            <a:ext cx="8286750" cy="365125"/>
          </a:xfrm>
        </p:spPr>
        <p:txBody>
          <a:bodyPr/>
          <a:lstStyle/>
          <a:p>
            <a:r>
              <a:rPr lang="en-US" dirty="0" smtClean="0"/>
              <a:t>PROTECTING, MAINTAINING AND IMPROVING THE HEALTH OF ALL MINNESOTANS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46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Health in Minnesota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785003" y="1779587"/>
            <a:ext cx="4529947" cy="4583113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3600" b="1" dirty="0"/>
              <a:t>Public health at work in Minnesota:</a:t>
            </a:r>
          </a:p>
          <a:p>
            <a:pPr marL="571500" indent="-571500"/>
            <a:r>
              <a:rPr lang="en-US" sz="3200" dirty="0"/>
              <a:t>Advancing health equity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138" y="1613289"/>
            <a:ext cx="5121082" cy="491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7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26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Statewide Health Improvement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• </a:t>
            </a:r>
            <a:r>
              <a:rPr lang="en-US" sz="1800" dirty="0" smtClean="0"/>
              <a:t>Partners with </a:t>
            </a:r>
            <a:r>
              <a:rPr lang="en-US" sz="1800" dirty="0"/>
              <a:t>local </a:t>
            </a:r>
            <a:r>
              <a:rPr lang="en-US" sz="1800" dirty="0" smtClean="0"/>
              <a:t>public health, </a:t>
            </a:r>
            <a:r>
              <a:rPr lang="en-US" sz="1800" dirty="0"/>
              <a:t>tribal </a:t>
            </a:r>
            <a:r>
              <a:rPr lang="en-US" sz="1800" dirty="0" smtClean="0"/>
              <a:t>governments </a:t>
            </a:r>
            <a:r>
              <a:rPr lang="en-US" sz="1800" dirty="0"/>
              <a:t>and community-based organizations to ensure all </a:t>
            </a:r>
            <a:r>
              <a:rPr lang="en-US" sz="1800" dirty="0" smtClean="0"/>
              <a:t>Minnesotans lead </a:t>
            </a:r>
            <a:r>
              <a:rPr lang="en-US" sz="1800" dirty="0"/>
              <a:t>healthier </a:t>
            </a:r>
            <a:r>
              <a:rPr lang="en-US" sz="1800" dirty="0" smtClean="0"/>
              <a:t>lives by preventing chronic disease before it starts.</a:t>
            </a:r>
            <a:endParaRPr lang="en-US" sz="1800" dirty="0"/>
          </a:p>
          <a:p>
            <a:r>
              <a:rPr lang="en-US" sz="1800" dirty="0"/>
              <a:t>• </a:t>
            </a:r>
            <a:r>
              <a:rPr lang="en-US" sz="1800" dirty="0" smtClean="0"/>
              <a:t>Provides </a:t>
            </a:r>
            <a:r>
              <a:rPr lang="en-US" sz="1800" dirty="0"/>
              <a:t>$17.5 million per year in funding </a:t>
            </a:r>
            <a:r>
              <a:rPr lang="en-US" sz="1800" dirty="0" smtClean="0"/>
              <a:t>and support </a:t>
            </a:r>
            <a:r>
              <a:rPr lang="en-US" sz="1800" dirty="0"/>
              <a:t>to </a:t>
            </a:r>
            <a:r>
              <a:rPr lang="en-US" sz="1800" dirty="0" smtClean="0"/>
              <a:t>Minnesota’s </a:t>
            </a:r>
            <a:r>
              <a:rPr lang="en-US" sz="1800" dirty="0"/>
              <a:t>87 counties and 10 tribal nations across the state to improve policies </a:t>
            </a:r>
            <a:r>
              <a:rPr lang="en-US" sz="1800" dirty="0" smtClean="0"/>
              <a:t>and create </a:t>
            </a:r>
            <a:r>
              <a:rPr lang="en-US" sz="1800" dirty="0"/>
              <a:t>environments that support healthy eating, physical activity, and decrease commercial </a:t>
            </a:r>
            <a:r>
              <a:rPr lang="en-US" sz="1800" dirty="0" smtClean="0"/>
              <a:t>tobacco use </a:t>
            </a:r>
            <a:r>
              <a:rPr lang="en-US" sz="1800" dirty="0"/>
              <a:t>and exposure to secondhand smoke.</a:t>
            </a:r>
          </a:p>
          <a:p>
            <a:r>
              <a:rPr lang="en-US" sz="1800" dirty="0"/>
              <a:t>• Tobacco-Free Communities grants provide $3.2 million per year to reduce tobacco use among youth </a:t>
            </a:r>
            <a:r>
              <a:rPr lang="en-US" sz="1800" dirty="0" smtClean="0"/>
              <a:t>in Minnesota </a:t>
            </a:r>
            <a:r>
              <a:rPr lang="en-US" sz="1800" dirty="0"/>
              <a:t>and promote tobacco prevention activities.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026897" y="6362701"/>
            <a:ext cx="8286750" cy="365125"/>
          </a:xfrm>
        </p:spPr>
        <p:txBody>
          <a:bodyPr/>
          <a:lstStyle/>
          <a:p>
            <a:r>
              <a:rPr lang="en-US" dirty="0" smtClean="0"/>
              <a:t>PROTECTING, MAINTAINING AND IMPROVING THE HEALTH OF ALL MINNESOTANS</a:t>
            </a: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74903"/>
              </p:ext>
            </p:extLst>
          </p:nvPr>
        </p:nvGraphicFramePr>
        <p:xfrm>
          <a:off x="6594437" y="1385889"/>
          <a:ext cx="6242125" cy="181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7072891"/>
              </p:ext>
            </p:extLst>
          </p:nvPr>
        </p:nvGraphicFramePr>
        <p:xfrm>
          <a:off x="6594436" y="2989580"/>
          <a:ext cx="6494547" cy="1582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3385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Health in Minnesota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785003" y="1779587"/>
            <a:ext cx="4573806" cy="4583113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3600" b="1" dirty="0"/>
              <a:t>Public health at work in Minnesota:</a:t>
            </a:r>
          </a:p>
          <a:p>
            <a:pPr marL="571500" indent="-571500"/>
            <a:r>
              <a:rPr lang="en-US" sz="3200" dirty="0"/>
              <a:t>Sounding the alarm on e-cigarettes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84" y="2355060"/>
            <a:ext cx="5348176" cy="4502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84" y="1516950"/>
            <a:ext cx="5220586" cy="83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1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28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Policy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17219" y="1600200"/>
            <a:ext cx="5554981" cy="4749799"/>
          </a:xfrm>
        </p:spPr>
        <p:txBody>
          <a:bodyPr>
            <a:noAutofit/>
          </a:bodyPr>
          <a:lstStyle/>
          <a:p>
            <a:r>
              <a:rPr lang="en-US" sz="1800" dirty="0" smtClean="0"/>
              <a:t>• </a:t>
            </a:r>
            <a:r>
              <a:rPr lang="en-US" sz="1800" dirty="0"/>
              <a:t>Minnesota Health Access Surveys measure </a:t>
            </a:r>
            <a:r>
              <a:rPr lang="en-US" sz="1800" dirty="0" smtClean="0"/>
              <a:t>changing </a:t>
            </a:r>
            <a:r>
              <a:rPr lang="en-US" sz="1800" dirty="0"/>
              <a:t>percentage of uninsured Minnesotans </a:t>
            </a:r>
            <a:r>
              <a:rPr lang="en-US" sz="1800" dirty="0" smtClean="0"/>
              <a:t>each year</a:t>
            </a:r>
            <a:r>
              <a:rPr lang="en-US" sz="1800" dirty="0"/>
              <a:t>, demonstrating the impact certain health care policies can have on health insurance </a:t>
            </a:r>
            <a:r>
              <a:rPr lang="en-US" sz="1800" dirty="0" smtClean="0"/>
              <a:t>coverage.</a:t>
            </a:r>
            <a:endParaRPr lang="en-US" sz="1800" dirty="0"/>
          </a:p>
          <a:p>
            <a:r>
              <a:rPr lang="en-US" sz="1800" dirty="0"/>
              <a:t>• </a:t>
            </a:r>
            <a:r>
              <a:rPr lang="en-US" sz="1800" dirty="0" smtClean="0"/>
              <a:t>Minnesota </a:t>
            </a:r>
            <a:r>
              <a:rPr lang="en-US" sz="1800" dirty="0"/>
              <a:t>All Payer Claims Database supports evidence-based research on health policy </a:t>
            </a:r>
            <a:r>
              <a:rPr lang="en-US" sz="1800" dirty="0" smtClean="0"/>
              <a:t>impacts.</a:t>
            </a:r>
            <a:endParaRPr lang="en-US" sz="1800" dirty="0"/>
          </a:p>
          <a:p>
            <a:r>
              <a:rPr lang="en-US" sz="1800" dirty="0"/>
              <a:t>• Nearly $20 million in grants and loan forgiveness awards distributed statewide, supporting recruitment of health professionals in rural and underserved communities and a stronger health care infrastructure.</a:t>
            </a:r>
          </a:p>
          <a:p>
            <a:r>
              <a:rPr lang="en-US" sz="1800" dirty="0" smtClean="0"/>
              <a:t>• Office </a:t>
            </a:r>
            <a:r>
              <a:rPr lang="en-US" sz="1800" dirty="0"/>
              <a:t>of Vital Records issues more than 600,000 birth and death certificates annually </a:t>
            </a:r>
            <a:r>
              <a:rPr lang="en-US" sz="1800" dirty="0" smtClean="0"/>
              <a:t>and facilitates certification </a:t>
            </a:r>
            <a:r>
              <a:rPr lang="en-US" sz="1800" dirty="0"/>
              <a:t>of over 99% of death records online, making them available to families </a:t>
            </a:r>
            <a:r>
              <a:rPr lang="en-US" sz="1800" dirty="0" smtClean="0"/>
              <a:t>more quickly.</a:t>
            </a:r>
            <a:endParaRPr lang="en-US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026720" y="6356350"/>
            <a:ext cx="8286750" cy="365125"/>
          </a:xfrm>
        </p:spPr>
        <p:txBody>
          <a:bodyPr/>
          <a:lstStyle/>
          <a:p>
            <a:r>
              <a:rPr lang="en-US" dirty="0" smtClean="0"/>
              <a:t>PROTECTING, MAINTAINING AND IMPROVING THE HEALTH OF ALL MINNESOTANS</a:t>
            </a: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2016456"/>
              </p:ext>
            </p:extLst>
          </p:nvPr>
        </p:nvGraphicFramePr>
        <p:xfrm>
          <a:off x="6594437" y="1385889"/>
          <a:ext cx="6242125" cy="181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7111974"/>
              </p:ext>
            </p:extLst>
          </p:nvPr>
        </p:nvGraphicFramePr>
        <p:xfrm>
          <a:off x="6594438" y="3081494"/>
          <a:ext cx="5563695" cy="1795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7664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29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Cannabis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17220" y="1760538"/>
            <a:ext cx="5114109" cy="4589461"/>
          </a:xfrm>
        </p:spPr>
        <p:txBody>
          <a:bodyPr>
            <a:normAutofit/>
          </a:bodyPr>
          <a:lstStyle/>
          <a:p>
            <a:r>
              <a:rPr lang="en-US" sz="1800" dirty="0"/>
              <a:t>• Approved the enrollment of 15,794 patients and authorized 1,250 healthcare practitioners to certify patients as of mid-2018.</a:t>
            </a:r>
          </a:p>
          <a:p>
            <a:r>
              <a:rPr lang="en-US" sz="1800" dirty="0"/>
              <a:t> • Oversee 2 manufacturers and 8 cannabis patient centers in Minnesota.</a:t>
            </a:r>
          </a:p>
          <a:p>
            <a:r>
              <a:rPr lang="en-US" sz="1800" dirty="0"/>
              <a:t>• </a:t>
            </a:r>
            <a:r>
              <a:rPr lang="en-US" sz="1800"/>
              <a:t>Added post-traumatic </a:t>
            </a:r>
            <a:r>
              <a:rPr lang="en-US" sz="1800" dirty="0"/>
              <a:t>stress disorder as a qualifying medical condition on December 1, 2016, Obstructive Sleep Apnea and Autism Spectrum disorder on December 1, 2017, and Alzheimer’s on December 1, 2018.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451062" y="6349999"/>
            <a:ext cx="8286750" cy="365125"/>
          </a:xfrm>
        </p:spPr>
        <p:txBody>
          <a:bodyPr/>
          <a:lstStyle/>
          <a:p>
            <a:r>
              <a:rPr lang="en-US" dirty="0" smtClean="0"/>
              <a:t>PROTECTING, MAINTAINING AND IMPROVING THE HEALTH OF ALL MINNESOTANS</a:t>
            </a: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8682333"/>
              </p:ext>
            </p:extLst>
          </p:nvPr>
        </p:nvGraphicFramePr>
        <p:xfrm>
          <a:off x="6594437" y="1385889"/>
          <a:ext cx="6242125" cy="181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111664"/>
              </p:ext>
            </p:extLst>
          </p:nvPr>
        </p:nvGraphicFramePr>
        <p:xfrm>
          <a:off x="6594437" y="3303518"/>
          <a:ext cx="5968624" cy="1776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130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Public </a:t>
            </a:r>
            <a:r>
              <a:rPr lang="en-US" dirty="0" smtClean="0"/>
              <a:t>Health in Minnesota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5"/>
          </p:nvPr>
        </p:nvSpPr>
        <p:spPr>
          <a:xfrm>
            <a:off x="5954233" y="1600200"/>
            <a:ext cx="6071191" cy="4589460"/>
          </a:xfrm>
        </p:spPr>
        <p:txBody>
          <a:bodyPr>
            <a:noAutofit/>
          </a:bodyPr>
          <a:lstStyle/>
          <a:p>
            <a:r>
              <a:rPr lang="en-US" sz="2400" b="1" dirty="0"/>
              <a:t>Minnesota Rankings: The Good News</a:t>
            </a:r>
          </a:p>
          <a:p>
            <a:pPr lvl="1" defTabSz="630238"/>
            <a:r>
              <a:rPr lang="en-US" sz="2100" dirty="0" smtClean="0"/>
              <a:t>1</a:t>
            </a:r>
            <a:r>
              <a:rPr lang="en-US" sz="2100" baseline="30000" dirty="0" smtClean="0"/>
              <a:t>st</a:t>
            </a:r>
            <a:r>
              <a:rPr lang="en-US" sz="2100" dirty="0" smtClean="0"/>
              <a:t> </a:t>
            </a:r>
            <a:r>
              <a:rPr lang="en-US" sz="2100" dirty="0"/>
              <a:t>	Fewest cardiovascular deaths per 100,000</a:t>
            </a:r>
          </a:p>
          <a:p>
            <a:pPr lvl="1" defTabSz="630238"/>
            <a:r>
              <a:rPr lang="en-US" sz="2100" dirty="0" smtClean="0"/>
              <a:t>1</a:t>
            </a:r>
            <a:r>
              <a:rPr lang="en-US" sz="2100" baseline="30000" dirty="0" smtClean="0"/>
              <a:t>st</a:t>
            </a:r>
            <a:r>
              <a:rPr lang="en-US" sz="2100" dirty="0" smtClean="0"/>
              <a:t> </a:t>
            </a:r>
            <a:r>
              <a:rPr lang="en-US" sz="2100" dirty="0"/>
              <a:t>	Fewest premature deaths per 100,000 </a:t>
            </a:r>
            <a:br>
              <a:rPr lang="en-US" sz="2100" dirty="0"/>
            </a:br>
            <a:r>
              <a:rPr lang="en-US" sz="2100" dirty="0" smtClean="0"/>
              <a:t>1</a:t>
            </a:r>
            <a:r>
              <a:rPr lang="en-US" sz="2100" baseline="30000" dirty="0" smtClean="0"/>
              <a:t>st</a:t>
            </a:r>
            <a:r>
              <a:rPr lang="en-US" sz="2100" dirty="0" smtClean="0"/>
              <a:t>  </a:t>
            </a:r>
            <a:r>
              <a:rPr lang="en-US" sz="2100" dirty="0"/>
              <a:t>	Lowest rates of physical &amp; mental distress</a:t>
            </a:r>
          </a:p>
          <a:p>
            <a:pPr lvl="1">
              <a:tabLst>
                <a:tab pos="1260475" algn="l"/>
              </a:tabLst>
            </a:pPr>
            <a:r>
              <a:rPr lang="en-US" sz="2100" dirty="0"/>
              <a:t>3</a:t>
            </a:r>
            <a:r>
              <a:rPr lang="en-US" sz="2100" baseline="30000" dirty="0"/>
              <a:t>rd</a:t>
            </a:r>
            <a:r>
              <a:rPr lang="en-US" sz="2100" dirty="0"/>
              <a:t> 	Developmental screening</a:t>
            </a:r>
          </a:p>
          <a:p>
            <a:pPr lvl="1">
              <a:tabLst>
                <a:tab pos="1260475" algn="l"/>
              </a:tabLst>
            </a:pPr>
            <a:r>
              <a:rPr lang="en-US" sz="2100" dirty="0"/>
              <a:t>4</a:t>
            </a:r>
            <a:r>
              <a:rPr lang="en-US" sz="2100" baseline="30000" dirty="0"/>
              <a:t>th</a:t>
            </a:r>
            <a:r>
              <a:rPr lang="en-US" sz="2100" dirty="0"/>
              <a:t> 	Lowest uninsured rate</a:t>
            </a:r>
          </a:p>
          <a:p>
            <a:pPr lvl="1">
              <a:tabLst>
                <a:tab pos="1260475" algn="l"/>
              </a:tabLst>
            </a:pPr>
            <a:r>
              <a:rPr lang="en-US" sz="2100" dirty="0"/>
              <a:t>4</a:t>
            </a:r>
            <a:r>
              <a:rPr lang="en-US" sz="2100" baseline="30000" dirty="0"/>
              <a:t>th</a:t>
            </a:r>
            <a:r>
              <a:rPr lang="en-US" sz="2100" dirty="0"/>
              <a:t>	Lowest rate of diabetes</a:t>
            </a:r>
          </a:p>
          <a:p>
            <a:pPr lvl="1">
              <a:tabLst>
                <a:tab pos="1260475" algn="l"/>
              </a:tabLst>
            </a:pPr>
            <a:r>
              <a:rPr lang="en-US" sz="2100" dirty="0"/>
              <a:t>4</a:t>
            </a:r>
            <a:r>
              <a:rPr lang="en-US" sz="2100" baseline="30000" dirty="0"/>
              <a:t>th</a:t>
            </a:r>
            <a:r>
              <a:rPr lang="en-US" sz="2100" dirty="0"/>
              <a:t> 	Senior health</a:t>
            </a:r>
          </a:p>
          <a:p>
            <a:pPr lvl="1">
              <a:tabLst>
                <a:tab pos="1260475" algn="l"/>
              </a:tabLst>
            </a:pPr>
            <a:r>
              <a:rPr lang="en-US" sz="2100" dirty="0"/>
              <a:t>5</a:t>
            </a:r>
            <a:r>
              <a:rPr lang="en-US" sz="2100" baseline="30000" dirty="0"/>
              <a:t>th</a:t>
            </a:r>
            <a:r>
              <a:rPr lang="en-US" sz="2100" dirty="0"/>
              <a:t> 	Lowest rate of low birthweight infants</a:t>
            </a:r>
          </a:p>
          <a:p>
            <a:pPr lvl="1">
              <a:tabLst>
                <a:tab pos="1260475" algn="l"/>
              </a:tabLst>
            </a:pPr>
            <a:r>
              <a:rPr lang="en-US" sz="2100" dirty="0"/>
              <a:t>6</a:t>
            </a:r>
            <a:r>
              <a:rPr lang="en-US" sz="2100" baseline="30000" dirty="0"/>
              <a:t>th</a:t>
            </a:r>
            <a:r>
              <a:rPr lang="en-US" sz="2100" dirty="0"/>
              <a:t> 	Prenatal care</a:t>
            </a:r>
          </a:p>
          <a:p>
            <a:pPr lvl="1" defTabSz="630238"/>
            <a:r>
              <a:rPr lang="en-US" sz="2100" dirty="0"/>
              <a:t>10</a:t>
            </a:r>
            <a:r>
              <a:rPr lang="en-US" sz="2100" baseline="30000" dirty="0"/>
              <a:t>th</a:t>
            </a:r>
            <a:r>
              <a:rPr lang="en-US" sz="2100" dirty="0"/>
              <a:t>	Preventable hospitalizations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" y="1600200"/>
            <a:ext cx="4589463" cy="4589463"/>
          </a:xfrm>
          <a:prstGeom prst="rect">
            <a:avLst/>
          </a:prstGeom>
        </p:spPr>
      </p:pic>
      <p:sp>
        <p:nvSpPr>
          <p:cNvPr id="9" name="Footer Placeholder 4"/>
          <p:cNvSpPr txBox="1">
            <a:spLocks/>
          </p:cNvSpPr>
          <p:nvPr/>
        </p:nvSpPr>
        <p:spPr>
          <a:xfrm>
            <a:off x="6781676" y="6117591"/>
            <a:ext cx="4236720" cy="4775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i="0" kern="1200" cap="all" spc="100" baseline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SOURCE: United Health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5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30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Health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• </a:t>
            </a:r>
            <a:r>
              <a:rPr lang="en-US" sz="1800" dirty="0" smtClean="0"/>
              <a:t>Test </a:t>
            </a:r>
            <a:r>
              <a:rPr lang="en-US" sz="1800" dirty="0"/>
              <a:t>drinking water at more than 7,000 public water systems.</a:t>
            </a:r>
          </a:p>
          <a:p>
            <a:r>
              <a:rPr lang="en-US" sz="1800" dirty="0"/>
              <a:t>• E</a:t>
            </a:r>
            <a:r>
              <a:rPr lang="en-US" sz="1800" dirty="0" smtClean="0"/>
              <a:t>nsure </a:t>
            </a:r>
            <a:r>
              <a:rPr lang="en-US" sz="1800" dirty="0"/>
              <a:t>safe food, drinking water, lodging, and swimming pools in 23,000 establishments statewide.</a:t>
            </a:r>
          </a:p>
          <a:p>
            <a:r>
              <a:rPr lang="en-US" sz="1800" dirty="0"/>
              <a:t>• Promote healthy indoor environments and the reduction of unnecessary radiation exposure for over 11,000 facilities and individual contractors.</a:t>
            </a:r>
          </a:p>
          <a:p>
            <a:r>
              <a:rPr lang="en-US" sz="1800" dirty="0" smtClean="0"/>
              <a:t>• Certify 12,000 </a:t>
            </a:r>
            <a:r>
              <a:rPr lang="en-US" sz="1800" dirty="0"/>
              <a:t>food managers </a:t>
            </a:r>
            <a:r>
              <a:rPr lang="en-US" sz="1800" dirty="0" smtClean="0"/>
              <a:t>each year and </a:t>
            </a:r>
            <a:r>
              <a:rPr lang="en-US" sz="1800" dirty="0"/>
              <a:t>support 35,300 active food managers.</a:t>
            </a:r>
          </a:p>
          <a:p>
            <a:r>
              <a:rPr lang="en-US" sz="1800" dirty="0"/>
              <a:t>• </a:t>
            </a:r>
            <a:r>
              <a:rPr lang="en-US" sz="1800" dirty="0" smtClean="0"/>
              <a:t>Regulate annually </a:t>
            </a:r>
            <a:r>
              <a:rPr lang="en-US" sz="1800" dirty="0"/>
              <a:t>the installation of 6,000 new wells and the sealing of 7,000 wells no longer in use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269374" y="6356350"/>
            <a:ext cx="8286750" cy="365125"/>
          </a:xfrm>
        </p:spPr>
        <p:txBody>
          <a:bodyPr/>
          <a:lstStyle/>
          <a:p>
            <a:r>
              <a:rPr lang="en-US" dirty="0" smtClean="0"/>
              <a:t>PROTECTING, MAINTAINING AND IMPROVING THE HEALTH OF ALL MINNESOTANS</a:t>
            </a: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9941650"/>
              </p:ext>
            </p:extLst>
          </p:nvPr>
        </p:nvGraphicFramePr>
        <p:xfrm>
          <a:off x="6594437" y="1385889"/>
          <a:ext cx="6242125" cy="181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0322051"/>
              </p:ext>
            </p:extLst>
          </p:nvPr>
        </p:nvGraphicFramePr>
        <p:xfrm>
          <a:off x="6594437" y="3147474"/>
          <a:ext cx="5856182" cy="1747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2813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31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Infectious Disease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• Coordinated programs to immunize the 70,000 infants born each year.</a:t>
            </a:r>
          </a:p>
          <a:p>
            <a:r>
              <a:rPr lang="en-US" sz="1800" dirty="0"/>
              <a:t>• Investigated largest multi-drug resistant TB outbreak in the U.S., within Ramsey County.</a:t>
            </a:r>
          </a:p>
          <a:p>
            <a:r>
              <a:rPr lang="en-US" sz="1800" dirty="0"/>
              <a:t>• Investigated 1,408 cases of Lyme disease, 638 cases of </a:t>
            </a:r>
            <a:r>
              <a:rPr lang="en-US" sz="1800" dirty="0" err="1"/>
              <a:t>anaplasmosis</a:t>
            </a:r>
            <a:r>
              <a:rPr lang="en-US" sz="1800" dirty="0"/>
              <a:t>, and 59 cases of </a:t>
            </a:r>
            <a:r>
              <a:rPr lang="en-US" sz="1800" dirty="0" err="1"/>
              <a:t>babesiosis</a:t>
            </a:r>
            <a:r>
              <a:rPr lang="en-US" sz="1800" dirty="0"/>
              <a:t> in 2017. Worked with partners to identify several new tick-borne disease causing agents.</a:t>
            </a:r>
          </a:p>
          <a:p>
            <a:r>
              <a:rPr lang="en-US" sz="1800" dirty="0" smtClean="0"/>
              <a:t>• </a:t>
            </a:r>
            <a:r>
              <a:rPr lang="en-US" sz="1800" dirty="0"/>
              <a:t>Investigated 601 cases of syphilis in </a:t>
            </a:r>
            <a:r>
              <a:rPr lang="en-US" sz="1800" dirty="0" smtClean="0"/>
              <a:t>2017.</a:t>
            </a:r>
          </a:p>
          <a:p>
            <a:r>
              <a:rPr lang="en-US" sz="1800" dirty="0" smtClean="0"/>
              <a:t>• </a:t>
            </a:r>
            <a:r>
              <a:rPr lang="en-US" sz="1800" dirty="0"/>
              <a:t>Developed a toolbox that provides the components all hospitals should have in place to identify</a:t>
            </a:r>
            <a:r>
              <a:rPr lang="en-US" sz="1800" dirty="0" smtClean="0"/>
              <a:t>, isolate</a:t>
            </a:r>
            <a:r>
              <a:rPr lang="en-US" sz="1800" dirty="0"/>
              <a:t>, and inform authorities regarding a patient with a high consequence infectious disease.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026897" y="6388098"/>
            <a:ext cx="8286750" cy="365125"/>
          </a:xfrm>
        </p:spPr>
        <p:txBody>
          <a:bodyPr/>
          <a:lstStyle/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7908553"/>
              </p:ext>
            </p:extLst>
          </p:nvPr>
        </p:nvGraphicFramePr>
        <p:xfrm>
          <a:off x="6594437" y="1385889"/>
          <a:ext cx="6242125" cy="181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2106798"/>
              </p:ext>
            </p:extLst>
          </p:nvPr>
        </p:nvGraphicFramePr>
        <p:xfrm>
          <a:off x="6594437" y="2932718"/>
          <a:ext cx="5749963" cy="1787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1529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Health in Minnesota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785003" y="1779587"/>
            <a:ext cx="4791203" cy="4583113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3600" b="1" dirty="0" smtClean="0"/>
              <a:t>Public health at work in Minnesota: </a:t>
            </a:r>
          </a:p>
          <a:p>
            <a:pPr marL="571500" indent="-571500"/>
            <a:r>
              <a:rPr lang="en-US" sz="3600" dirty="0" smtClean="0"/>
              <a:t>2017 Measles Outbreak Response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544" y="1564530"/>
            <a:ext cx="4497790" cy="501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3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33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Health Laboratory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• Screen for rare disorders in newborn babies, including hearing loss and critical congenital heart disease. In FY2018 the lab screened 67,127 newborns for 61 rare treatable disorders.</a:t>
            </a:r>
          </a:p>
          <a:p>
            <a:r>
              <a:rPr lang="en-US" sz="1800" dirty="0" smtClean="0"/>
              <a:t>• </a:t>
            </a:r>
            <a:r>
              <a:rPr lang="en-US" sz="1800" dirty="0"/>
              <a:t>Provide testing for contaminants in the environment and to evaluate exposures to contaminants </a:t>
            </a:r>
            <a:r>
              <a:rPr lang="en-US" sz="1800" dirty="0" smtClean="0"/>
              <a:t>in people</a:t>
            </a:r>
            <a:r>
              <a:rPr lang="en-US" sz="1800" dirty="0"/>
              <a:t>. In FY 2018, the lab received 40,507 samples and performed 116,304 analyses.</a:t>
            </a:r>
          </a:p>
          <a:p>
            <a:r>
              <a:rPr lang="en-US" sz="1800" dirty="0"/>
              <a:t>• Provide testing for viruses </a:t>
            </a:r>
            <a:r>
              <a:rPr lang="en-US" sz="1800" dirty="0" smtClean="0"/>
              <a:t>and </a:t>
            </a:r>
            <a:r>
              <a:rPr lang="en-US" sz="1800" dirty="0"/>
              <a:t>other microbes that make people sick, as well as look for </a:t>
            </a:r>
            <a:r>
              <a:rPr lang="en-US" sz="1800" dirty="0" smtClean="0"/>
              <a:t>outbreaks related </a:t>
            </a:r>
            <a:r>
              <a:rPr lang="en-US" sz="1800" dirty="0"/>
              <a:t>to food and water. In FY 2018, the lab performed 84,091 tests on 44,907 samples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724025" y="6356350"/>
            <a:ext cx="8286750" cy="365125"/>
          </a:xfrm>
        </p:spPr>
        <p:txBody>
          <a:bodyPr/>
          <a:lstStyle/>
          <a:p>
            <a:r>
              <a:rPr lang="en-US" dirty="0" smtClean="0"/>
              <a:t>PROTECTING, MAINTAINING AND IMPROVING THE HEALTH OF ALL MINNESOTANS</a:t>
            </a: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503773"/>
              </p:ext>
            </p:extLst>
          </p:nvPr>
        </p:nvGraphicFramePr>
        <p:xfrm>
          <a:off x="6594437" y="1385889"/>
          <a:ext cx="6242125" cy="181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536212"/>
              </p:ext>
            </p:extLst>
          </p:nvPr>
        </p:nvGraphicFramePr>
        <p:xfrm>
          <a:off x="6594436" y="3031019"/>
          <a:ext cx="5837710" cy="1776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8506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34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Regulation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• Monitor 4,200 health care facilities and providers for safety and </a:t>
            </a:r>
            <a:r>
              <a:rPr lang="en-US" sz="1800" dirty="0" smtClean="0"/>
              <a:t>quality.</a:t>
            </a:r>
            <a:endParaRPr lang="en-US" sz="1800" dirty="0"/>
          </a:p>
          <a:p>
            <a:r>
              <a:rPr lang="en-US" sz="1800" dirty="0"/>
              <a:t>• Review qualifications and regulate more than 6,700 health </a:t>
            </a:r>
            <a:r>
              <a:rPr lang="en-US" sz="1800" dirty="0" smtClean="0"/>
              <a:t>professionals.</a:t>
            </a:r>
            <a:endParaRPr lang="en-US" sz="1800" dirty="0"/>
          </a:p>
          <a:p>
            <a:r>
              <a:rPr lang="en-US" sz="1800" dirty="0"/>
              <a:t>• Monitor nine health maintenance organizations and three county-based purchasing organizations </a:t>
            </a:r>
            <a:r>
              <a:rPr lang="en-US" sz="1800" dirty="0" smtClean="0"/>
              <a:t>that provide </a:t>
            </a:r>
            <a:r>
              <a:rPr lang="en-US" sz="1800" dirty="0"/>
              <a:t>health care to 1.1 million </a:t>
            </a:r>
            <a:r>
              <a:rPr lang="en-US" sz="1800" dirty="0" smtClean="0"/>
              <a:t>Minnesotans.</a:t>
            </a:r>
            <a:endParaRPr lang="en-US" sz="1800" dirty="0"/>
          </a:p>
          <a:p>
            <a:r>
              <a:rPr lang="en-US" sz="1800" dirty="0" smtClean="0"/>
              <a:t>• </a:t>
            </a:r>
            <a:r>
              <a:rPr lang="en-US" sz="1800" dirty="0"/>
              <a:t>Maintain a registry of more than 60,000 nursing </a:t>
            </a:r>
            <a:r>
              <a:rPr lang="en-US" sz="1800" dirty="0" smtClean="0"/>
              <a:t>assistants. </a:t>
            </a:r>
            <a:endParaRPr lang="en-US" sz="1800" dirty="0"/>
          </a:p>
          <a:p>
            <a:r>
              <a:rPr lang="en-US" sz="1800" dirty="0"/>
              <a:t>• Inspect 560 funeral establishments and license 1,300 </a:t>
            </a:r>
            <a:r>
              <a:rPr lang="en-US" sz="1800" dirty="0" smtClean="0"/>
              <a:t>morticians.</a:t>
            </a:r>
            <a:endParaRPr lang="en-US" sz="1800" dirty="0"/>
          </a:p>
          <a:p>
            <a:r>
              <a:rPr lang="en-US" sz="1800" dirty="0" smtClean="0"/>
              <a:t>• </a:t>
            </a:r>
            <a:r>
              <a:rPr lang="en-US" sz="1800" dirty="0"/>
              <a:t>Register more than 3,400 spoken language health </a:t>
            </a:r>
            <a:r>
              <a:rPr lang="en-US" sz="1800" dirty="0" smtClean="0"/>
              <a:t>interpreters.</a:t>
            </a:r>
            <a:endParaRPr lang="en-US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026897" y="6362701"/>
            <a:ext cx="8286750" cy="365125"/>
          </a:xfrm>
        </p:spPr>
        <p:txBody>
          <a:bodyPr/>
          <a:lstStyle/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8646016"/>
              </p:ext>
            </p:extLst>
          </p:nvPr>
        </p:nvGraphicFramePr>
        <p:xfrm>
          <a:off x="6594437" y="1385889"/>
          <a:ext cx="6242125" cy="181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7382877"/>
              </p:ext>
            </p:extLst>
          </p:nvPr>
        </p:nvGraphicFramePr>
        <p:xfrm>
          <a:off x="6594437" y="3203270"/>
          <a:ext cx="5519055" cy="1788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0909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35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Operations Bureau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• Oversee and guide nearly $325 million in outgoing grants to 500 unique grantees.</a:t>
            </a:r>
          </a:p>
          <a:p>
            <a:r>
              <a:rPr lang="en-US" sz="1800" dirty="0"/>
              <a:t>• Review and release 45 separate legislatively-mandated reports.</a:t>
            </a:r>
          </a:p>
          <a:p>
            <a:r>
              <a:rPr lang="en-US" sz="1800" dirty="0" smtClean="0"/>
              <a:t>• </a:t>
            </a:r>
            <a:r>
              <a:rPr lang="en-US" sz="1800" dirty="0"/>
              <a:t>Provide human resource services to over 1,500 MDH employees in </a:t>
            </a:r>
            <a:r>
              <a:rPr lang="en-US" sz="1800" dirty="0" smtClean="0"/>
              <a:t>10 </a:t>
            </a:r>
            <a:r>
              <a:rPr lang="en-US" sz="1800" dirty="0"/>
              <a:t>locations across </a:t>
            </a:r>
            <a:r>
              <a:rPr lang="en-US" sz="1800" dirty="0" smtClean="0"/>
              <a:t>Minnesota.</a:t>
            </a:r>
            <a:endParaRPr lang="en-US" sz="1800" dirty="0"/>
          </a:p>
          <a:p>
            <a:r>
              <a:rPr lang="en-US" sz="1800" dirty="0"/>
              <a:t>• Process more than 25,500 payment transactions and execute 1,700 contracts and grant agreements for MDH programs each year.</a:t>
            </a:r>
          </a:p>
          <a:p>
            <a:r>
              <a:rPr lang="en-US" sz="1800" dirty="0" smtClean="0"/>
              <a:t>• </a:t>
            </a:r>
            <a:r>
              <a:rPr lang="en-US" sz="1800" dirty="0"/>
              <a:t>Provide information technology services support for 250 software applications, 256 servers, and </a:t>
            </a:r>
            <a:r>
              <a:rPr lang="en-US" sz="1800" dirty="0" smtClean="0"/>
              <a:t>2,070 personal computers.</a:t>
            </a:r>
            <a:endParaRPr lang="en-US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731646" y="6311481"/>
            <a:ext cx="8286750" cy="365125"/>
          </a:xfrm>
        </p:spPr>
        <p:txBody>
          <a:bodyPr/>
          <a:lstStyle/>
          <a:p>
            <a:r>
              <a:rPr lang="en-US" dirty="0" smtClean="0"/>
              <a:t>PROTECTING, MAINTAINING AND IMPROVING THE HEALTH OF ALL MINNESOTANS</a:t>
            </a: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2849601"/>
              </p:ext>
            </p:extLst>
          </p:nvPr>
        </p:nvGraphicFramePr>
        <p:xfrm>
          <a:off x="6594437" y="1385889"/>
          <a:ext cx="6242125" cy="181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3733198"/>
              </p:ext>
            </p:extLst>
          </p:nvPr>
        </p:nvGraphicFramePr>
        <p:xfrm>
          <a:off x="6594435" y="3325090"/>
          <a:ext cx="5717637" cy="1768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5160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344400" cy="1043797"/>
          </a:xfrm>
          <a:solidFill>
            <a:srgbClr val="FFFFFF">
              <a:alpha val="87843"/>
            </a:srgbClr>
          </a:solidFill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The Public </a:t>
            </a:r>
            <a:r>
              <a:rPr lang="en-US" sz="4000" b="1">
                <a:solidFill>
                  <a:schemeClr val="accent1"/>
                </a:solidFill>
              </a:rPr>
              <a:t>Health </a:t>
            </a:r>
            <a:r>
              <a:rPr lang="en-US" sz="4000">
                <a:solidFill>
                  <a:schemeClr val="accent1"/>
                </a:solidFill>
              </a:rPr>
              <a:t>Quandary</a:t>
            </a:r>
            <a:r>
              <a:rPr lang="en-US" sz="4000" b="1">
                <a:solidFill>
                  <a:schemeClr val="accent1"/>
                </a:solidFill>
              </a:rPr>
              <a:t>: </a:t>
            </a:r>
            <a:r>
              <a:rPr lang="en-US" sz="4000" b="1" dirty="0">
                <a:solidFill>
                  <a:schemeClr val="accent1"/>
                </a:solidFill>
              </a:rPr>
              <a:t>Prevention Often Invisib</a:t>
            </a:r>
            <a:r>
              <a:rPr lang="en-US" sz="4000" dirty="0">
                <a:solidFill>
                  <a:schemeClr val="accent1"/>
                </a:solidFill>
              </a:rPr>
              <a:t>le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4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4834646"/>
            <a:ext cx="12344400" cy="1515354"/>
          </a:xfrm>
        </p:spPr>
        <p:txBody>
          <a:bodyPr>
            <a:normAutofit/>
          </a:bodyPr>
          <a:lstStyle/>
          <a:p>
            <a:r>
              <a:rPr lang="en-US" b="1" dirty="0" smtClean="0"/>
              <a:t>Contacts: </a:t>
            </a:r>
            <a:endParaRPr lang="en-US" b="1" dirty="0"/>
          </a:p>
          <a:p>
            <a:r>
              <a:rPr lang="en-US" dirty="0"/>
              <a:t>Jan Malcolm, Commissioner of Health, 651-201-5810</a:t>
            </a:r>
          </a:p>
          <a:p>
            <a:r>
              <a:rPr lang="en-US" dirty="0"/>
              <a:t>Melissa Finnegan, Legislative Director, 651-201-5805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more budget information</a:t>
            </a:r>
            <a:br>
              <a:rPr lang="en-US" dirty="0" smtClean="0"/>
            </a:br>
            <a:r>
              <a:rPr lang="en-US" sz="2000" b="0" dirty="0"/>
              <a:t>See “Health” on MMB’s website:</a:t>
            </a:r>
            <a:br>
              <a:rPr lang="en-US" sz="2000" b="0" dirty="0"/>
            </a:br>
            <a:r>
              <a:rPr lang="en-US" sz="2000" b="0" dirty="0">
                <a:hlinkClick r:id="rId3"/>
              </a:rPr>
              <a:t>https://mn.gov/mmb/budget/current-budget/governors-budget-recommendations/base-budget-books.jsp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58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4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0275"/>
            <a:ext cx="11734800" cy="1225550"/>
          </a:xfrm>
        </p:spPr>
        <p:txBody>
          <a:bodyPr/>
          <a:lstStyle/>
          <a:p>
            <a:r>
              <a:rPr lang="en-US" smtClean="0"/>
              <a:t>Public </a:t>
            </a:r>
            <a:r>
              <a:rPr lang="en-US" dirty="0" smtClean="0"/>
              <a:t>Health in Minnesota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5"/>
          </p:nvPr>
        </p:nvSpPr>
        <p:spPr>
          <a:xfrm>
            <a:off x="6060558" y="1600201"/>
            <a:ext cx="5674242" cy="4589460"/>
          </a:xfrm>
        </p:spPr>
        <p:txBody>
          <a:bodyPr>
            <a:normAutofit/>
          </a:bodyPr>
          <a:lstStyle/>
          <a:p>
            <a:r>
              <a:rPr lang="en-US" sz="2400" b="1"/>
              <a:t>Minnesota Rankings: </a:t>
            </a:r>
            <a:r>
              <a:rPr lang="en-US" sz="2400" b="1" dirty="0"/>
              <a:t>The Bad News</a:t>
            </a:r>
          </a:p>
          <a:p>
            <a:pPr lvl="1" defTabSz="630238"/>
            <a:r>
              <a:rPr lang="en-US" sz="2400" dirty="0"/>
              <a:t>33</a:t>
            </a:r>
            <a:r>
              <a:rPr lang="en-US" sz="2400" baseline="30000" dirty="0"/>
              <a:t>rd</a:t>
            </a:r>
            <a:r>
              <a:rPr lang="en-US" sz="2400" dirty="0"/>
              <a:t> 	HPV immunizations for females</a:t>
            </a:r>
          </a:p>
          <a:p>
            <a:pPr lvl="1" defTabSz="630238"/>
            <a:r>
              <a:rPr lang="en-US" sz="2400" dirty="0"/>
              <a:t>34</a:t>
            </a:r>
            <a:r>
              <a:rPr lang="en-US" sz="2400" baseline="30000" dirty="0"/>
              <a:t>th</a:t>
            </a:r>
            <a:r>
              <a:rPr lang="en-US" sz="2400" dirty="0"/>
              <a:t> 	</a:t>
            </a:r>
            <a:r>
              <a:rPr lang="en-US" sz="2400" dirty="0" err="1"/>
              <a:t>Tdap</a:t>
            </a:r>
            <a:r>
              <a:rPr lang="en-US" sz="2400" dirty="0"/>
              <a:t> immunizations</a:t>
            </a:r>
          </a:p>
          <a:p>
            <a:pPr lvl="1" defTabSz="630238"/>
            <a:r>
              <a:rPr lang="en-US" sz="2400" dirty="0"/>
              <a:t>35</a:t>
            </a:r>
            <a:r>
              <a:rPr lang="en-US" sz="2400" baseline="30000" dirty="0"/>
              <a:t>th</a:t>
            </a:r>
            <a:r>
              <a:rPr lang="en-US" sz="2400" dirty="0"/>
              <a:t>	High school graduation rate</a:t>
            </a:r>
          </a:p>
          <a:p>
            <a:pPr lvl="1" defTabSz="630238"/>
            <a:r>
              <a:rPr lang="en-US" sz="2400" dirty="0"/>
              <a:t>42</a:t>
            </a:r>
            <a:r>
              <a:rPr lang="en-US" sz="2400" baseline="30000" dirty="0"/>
              <a:t>nd</a:t>
            </a:r>
            <a:r>
              <a:rPr lang="en-US" sz="2400" dirty="0"/>
              <a:t> 	Homeless family households</a:t>
            </a:r>
          </a:p>
          <a:p>
            <a:pPr lvl="1" defTabSz="630238"/>
            <a:r>
              <a:rPr lang="en-US" sz="2400" dirty="0"/>
              <a:t>46</a:t>
            </a:r>
            <a:r>
              <a:rPr lang="en-US" sz="2400" baseline="30000" dirty="0"/>
              <a:t>th</a:t>
            </a:r>
            <a:r>
              <a:rPr lang="en-US" sz="2400" dirty="0"/>
              <a:t> 	Excessive drinking</a:t>
            </a:r>
          </a:p>
          <a:p>
            <a:pPr lvl="1" defTabSz="630238"/>
            <a:r>
              <a:rPr lang="en-US" sz="2400" dirty="0"/>
              <a:t>48</a:t>
            </a:r>
            <a:r>
              <a:rPr lang="en-US" sz="2400" baseline="30000" dirty="0"/>
              <a:t>th</a:t>
            </a:r>
            <a:r>
              <a:rPr lang="en-US" sz="2400" dirty="0"/>
              <a:t> 	Immunizations for children</a:t>
            </a:r>
          </a:p>
          <a:p>
            <a:pPr lvl="1" defTabSz="630238"/>
            <a:r>
              <a:rPr lang="en-US" sz="2400" dirty="0"/>
              <a:t>49</a:t>
            </a:r>
            <a:r>
              <a:rPr lang="en-US" sz="2400" baseline="30000" dirty="0"/>
              <a:t>th</a:t>
            </a:r>
            <a:r>
              <a:rPr lang="en-US" sz="2400" dirty="0"/>
              <a:t> 	Percentage of children with 			adequate health insurance</a:t>
            </a:r>
          </a:p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23937" y="1600200"/>
            <a:ext cx="4589463" cy="4589463"/>
          </a:xfrm>
          <a:prstGeom prst="rect">
            <a:avLst/>
          </a:prstGeom>
        </p:spPr>
      </p:pic>
      <p:sp>
        <p:nvSpPr>
          <p:cNvPr id="11" name="Footer Placeholder 4"/>
          <p:cNvSpPr txBox="1">
            <a:spLocks/>
          </p:cNvSpPr>
          <p:nvPr/>
        </p:nvSpPr>
        <p:spPr>
          <a:xfrm>
            <a:off x="6781676" y="6093142"/>
            <a:ext cx="4236720" cy="4775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i="0" kern="1200" cap="all" spc="100" baseline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SOURCE: United Health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10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5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Public </a:t>
            </a:r>
            <a:r>
              <a:rPr lang="en-US" dirty="0" smtClean="0"/>
              <a:t>Health in Minnesota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5"/>
          </p:nvPr>
        </p:nvSpPr>
        <p:spPr>
          <a:xfrm>
            <a:off x="6470847" y="1766891"/>
            <a:ext cx="5410200" cy="458946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600" b="1" dirty="0"/>
              <a:t>Minnesota </a:t>
            </a:r>
            <a:r>
              <a:rPr lang="en-US" sz="2600" b="1" dirty="0" smtClean="0"/>
              <a:t>Rankings</a:t>
            </a:r>
            <a:r>
              <a:rPr lang="en-US" sz="2600" b="1" dirty="0"/>
              <a:t>: The Ugly News</a:t>
            </a:r>
            <a:endParaRPr lang="en-US" sz="2600" dirty="0"/>
          </a:p>
          <a:p>
            <a:pPr marL="457200" indent="-457200" defTabSz="630238">
              <a:buFont typeface="Arial" panose="020B0604020202020204" pitchFamily="34" charset="0"/>
              <a:buChar char="•"/>
            </a:pPr>
            <a:r>
              <a:rPr lang="en-US" sz="2600" dirty="0"/>
              <a:t>Minnesota has some of the worst health disparities in the </a:t>
            </a:r>
            <a:r>
              <a:rPr lang="en-US" sz="2600" dirty="0" smtClean="0"/>
              <a:t>nation </a:t>
            </a:r>
          </a:p>
          <a:p>
            <a:pPr marL="457200" indent="-457200" defTabSz="630238">
              <a:buFont typeface="Arial" panose="020B0604020202020204" pitchFamily="34" charset="0"/>
              <a:buChar char="•"/>
            </a:pPr>
            <a:r>
              <a:rPr lang="en-US" sz="2600" dirty="0" smtClean="0"/>
              <a:t>Compared </a:t>
            </a:r>
            <a:r>
              <a:rPr lang="en-US" sz="2600" dirty="0"/>
              <a:t>to whites, Minnesota’s populations of color and American Indians </a:t>
            </a:r>
            <a:r>
              <a:rPr lang="en-US" sz="2600" dirty="0" smtClean="0"/>
              <a:t>experience:</a:t>
            </a:r>
          </a:p>
          <a:p>
            <a:pPr marL="854075" lvl="1" indent="-457200" defTabSz="630238">
              <a:buFont typeface="Arial" panose="020B0604020202020204" pitchFamily="34" charset="0"/>
              <a:buChar char="•"/>
            </a:pPr>
            <a:r>
              <a:rPr lang="en-US" sz="2200" dirty="0" smtClean="0"/>
              <a:t>Shorter </a:t>
            </a:r>
            <a:r>
              <a:rPr lang="en-US" sz="2200" dirty="0"/>
              <a:t>life </a:t>
            </a:r>
            <a:r>
              <a:rPr lang="en-US" sz="2200" dirty="0" smtClean="0"/>
              <a:t>spans</a:t>
            </a:r>
          </a:p>
          <a:p>
            <a:pPr marL="854075" lvl="1" indent="-457200" defTabSz="630238">
              <a:buFont typeface="Arial" panose="020B0604020202020204" pitchFamily="34" charset="0"/>
              <a:buChar char="•"/>
            </a:pPr>
            <a:r>
              <a:rPr lang="en-US" sz="2200" dirty="0" smtClean="0"/>
              <a:t>Higher </a:t>
            </a:r>
            <a:r>
              <a:rPr lang="en-US" sz="2200" dirty="0"/>
              <a:t>rates of infant </a:t>
            </a:r>
            <a:r>
              <a:rPr lang="en-US" sz="2200" dirty="0" smtClean="0"/>
              <a:t>mortality</a:t>
            </a:r>
          </a:p>
          <a:p>
            <a:pPr marL="854075" lvl="1" indent="-457200" defTabSz="630238">
              <a:buFont typeface="Arial" panose="020B0604020202020204" pitchFamily="34" charset="0"/>
              <a:buChar char="•"/>
            </a:pPr>
            <a:r>
              <a:rPr lang="en-US" sz="2200" dirty="0" smtClean="0"/>
              <a:t>Higher </a:t>
            </a:r>
            <a:r>
              <a:rPr lang="en-US" sz="2200" dirty="0"/>
              <a:t>incidences of diabetes, </a:t>
            </a:r>
            <a:r>
              <a:rPr lang="en-US" sz="2200" dirty="0" smtClean="0"/>
              <a:t>heart </a:t>
            </a:r>
            <a:r>
              <a:rPr lang="en-US" sz="2200" dirty="0"/>
              <a:t>disease, </a:t>
            </a:r>
            <a:r>
              <a:rPr lang="en-US" sz="2200" dirty="0" smtClean="0"/>
              <a:t>and cancer; </a:t>
            </a:r>
            <a:r>
              <a:rPr lang="en-US" sz="2200" dirty="0"/>
              <a:t>and </a:t>
            </a:r>
            <a:endParaRPr lang="en-US" sz="2200" dirty="0" smtClean="0"/>
          </a:p>
          <a:p>
            <a:pPr marL="854075" lvl="1" indent="-457200" defTabSz="630238">
              <a:buFont typeface="Arial" panose="020B0604020202020204" pitchFamily="34" charset="0"/>
              <a:buChar char="•"/>
            </a:pPr>
            <a:r>
              <a:rPr lang="en-US" sz="2200" dirty="0" smtClean="0"/>
              <a:t>Poorer </a:t>
            </a:r>
            <a:r>
              <a:rPr lang="en-US" sz="2200" dirty="0"/>
              <a:t>general </a:t>
            </a:r>
            <a:r>
              <a:rPr lang="en-US" sz="2200" dirty="0" smtClean="0"/>
              <a:t>health</a:t>
            </a:r>
            <a:endParaRPr lang="en-US" sz="2200" dirty="0"/>
          </a:p>
          <a:p>
            <a:pPr marL="342900" indent="-342900" defTabSz="630238">
              <a:buFont typeface="Arial" panose="020B0604020202020204" pitchFamily="34" charset="0"/>
              <a:buChar char="•"/>
            </a:pPr>
            <a:endParaRPr lang="en-US" dirty="0"/>
          </a:p>
          <a:p>
            <a:pPr lvl="1" defTabSz="630238"/>
            <a:endParaRPr lang="en-US" sz="2400" dirty="0">
              <a:solidFill>
                <a:srgbClr val="FF0000"/>
              </a:solidFill>
              <a:cs typeface="Calibri"/>
            </a:endParaRP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8" y="2094177"/>
            <a:ext cx="5402262" cy="3601508"/>
          </a:xfrm>
        </p:spPr>
      </p:pic>
    </p:spTree>
    <p:extLst>
      <p:ext uri="{BB962C8B-B14F-4D97-AF65-F5344CB8AC3E}">
        <p14:creationId xmlns:p14="http://schemas.microsoft.com/office/powerpoint/2010/main" val="267073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5840083"/>
            <a:ext cx="12344400" cy="1017918"/>
          </a:xfrm>
        </p:spPr>
        <p:txBody>
          <a:bodyPr anchor="ctr"/>
          <a:lstStyle/>
          <a:p>
            <a:r>
              <a:rPr lang="en-US"/>
              <a:t>What Determines Our Health?</a:t>
            </a:r>
            <a:endParaRPr lang="en-US" dirty="0"/>
          </a:p>
        </p:txBody>
      </p:sp>
      <p:graphicFrame>
        <p:nvGraphicFramePr>
          <p:cNvPr id="4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1537218"/>
              </p:ext>
            </p:extLst>
          </p:nvPr>
        </p:nvGraphicFramePr>
        <p:xfrm>
          <a:off x="946319" y="232913"/>
          <a:ext cx="10868891" cy="5460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790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8C3-7B7E-411D-B105-08F43D0B3F8A}" type="slidenum">
              <a:rPr lang="en-US" smtClean="0"/>
              <a:t>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PROTECTING, MAINTAINING AND IMPROVING THE HEALTH OF ALL MINNESOTANS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3B318F-DCD9-4300-8D6C-27366D417958}" type="datetime1">
              <a:rPr lang="en-US" smtClean="0"/>
              <a:t>1/25/2019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Public </a:t>
            </a:r>
            <a:r>
              <a:rPr lang="en-US" dirty="0" smtClean="0"/>
              <a:t>Health in Minnesota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8875" y="1764911"/>
            <a:ext cx="5408763" cy="3902644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/>
              <a:t>Public Health (MDH)</a:t>
            </a:r>
          </a:p>
          <a:p>
            <a:pPr marL="512064" indent="-512064">
              <a:lnSpc>
                <a:spcPct val="17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Teaching parents about the value of immunizations</a:t>
            </a:r>
          </a:p>
          <a:p>
            <a:pPr marL="512064" indent="-512064">
              <a:lnSpc>
                <a:spcPct val="17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Working with local governments to reduce prevalence of chronic disease</a:t>
            </a:r>
          </a:p>
          <a:p>
            <a:pPr marL="512064" indent="-512064">
              <a:lnSpc>
                <a:spcPct val="17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Addressing root causes of diseases of despair (alcohol abuse, suicide,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5"/>
          </p:nvPr>
        </p:nvSpPr>
        <p:spPr>
          <a:xfrm>
            <a:off x="457200" y="1761991"/>
            <a:ext cx="5410200" cy="405791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/>
              <a:t>Health Care/Human Services (DHS)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Providing medical treatment to a child with measles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Enrolling people in health insurance to ensure chronic disease treatment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Treating people with addiction or overdose in hospital or program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888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75" y="325424"/>
            <a:ext cx="11653283" cy="58181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bg1"/>
                </a:solidFill>
                <a:latin typeface="+mn-lt"/>
              </a:rPr>
              <a:t>Total Investment in </a:t>
            </a:r>
            <a:r>
              <a:rPr lang="en-US" sz="3600" dirty="0" smtClean="0">
                <a:solidFill>
                  <a:schemeClr val="bg1"/>
                </a:solidFill>
                <a:latin typeface="+mn-lt"/>
              </a:rPr>
              <a:t>Health and Human 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Services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948152" y="1232656"/>
            <a:ext cx="6172200" cy="695632"/>
          </a:xfrm>
          <a:prstGeom prst="rect">
            <a:avLst/>
          </a:prstGeom>
        </p:spPr>
        <p:txBody>
          <a:bodyPr/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6" y="1580471"/>
            <a:ext cx="9284946" cy="4639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20392" y="2483694"/>
            <a:ext cx="2469136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In OECD, for every $1 spent on health care, about $2 is spent on </a:t>
            </a:r>
            <a:r>
              <a:rPr lang="en-US" dirty="0" smtClean="0">
                <a:solidFill>
                  <a:schemeClr val="tx2"/>
                </a:solidFill>
              </a:rPr>
              <a:t>prevention and other social services</a:t>
            </a: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In the U.S., for every $1 spent on health care, about 55 cents is spent on </a:t>
            </a:r>
            <a:r>
              <a:rPr lang="en-US" dirty="0" smtClean="0">
                <a:solidFill>
                  <a:schemeClr val="tx2"/>
                </a:solidFill>
              </a:rPr>
              <a:t>prevention and other social services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57820" y="6220046"/>
            <a:ext cx="2194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cap="all" dirty="0" smtClean="0">
                <a:solidFill>
                  <a:schemeClr val="accent1"/>
                </a:solidFill>
              </a:rPr>
              <a:t>Source: Bradley et al., 2011</a:t>
            </a:r>
            <a:endParaRPr lang="en-US" sz="1100" b="1" cap="all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08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75" y="325424"/>
            <a:ext cx="11653283" cy="58181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bg1"/>
                </a:solidFill>
                <a:latin typeface="+mn-lt"/>
              </a:rPr>
              <a:t>Total Investment in </a:t>
            </a:r>
            <a:r>
              <a:rPr lang="en-US" sz="3600" dirty="0" smtClean="0">
                <a:solidFill>
                  <a:schemeClr val="bg1"/>
                </a:solidFill>
                <a:latin typeface="+mn-lt"/>
              </a:rPr>
              <a:t>Health and Human 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Services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948152" y="1232656"/>
            <a:ext cx="6172200" cy="695632"/>
          </a:xfrm>
          <a:prstGeom prst="rect">
            <a:avLst/>
          </a:prstGeom>
        </p:spPr>
        <p:txBody>
          <a:bodyPr/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/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528064"/>
              </p:ext>
            </p:extLst>
          </p:nvPr>
        </p:nvGraphicFramePr>
        <p:xfrm>
          <a:off x="843995" y="1784109"/>
          <a:ext cx="10898659" cy="1471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3508593"/>
              </p:ext>
            </p:extLst>
          </p:nvPr>
        </p:nvGraphicFramePr>
        <p:xfrm>
          <a:off x="785610" y="4252499"/>
          <a:ext cx="10783811" cy="2899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1917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-m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3865"/>
      </a:accent1>
      <a:accent2>
        <a:srgbClr val="78BE21"/>
      </a:accent2>
      <a:accent3>
        <a:srgbClr val="0070CB"/>
      </a:accent3>
      <a:accent4>
        <a:srgbClr val="5D295F"/>
      </a:accent4>
      <a:accent5>
        <a:srgbClr val="12737A"/>
      </a:accent5>
      <a:accent6>
        <a:srgbClr val="8D3F2B"/>
      </a:accent6>
      <a:hlink>
        <a:srgbClr val="003865"/>
      </a:hlink>
      <a:folHlink>
        <a:srgbClr val="00386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MDH-updated.potx" id="{6CFFC471-3CCD-4AE6-A98D-B6269A4C58B2}" vid="{1A671FC0-9F8F-4C92-A4ED-CE8223AA99C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5CA28FE4C634AB2EACB2DFA3883BB" ma:contentTypeVersion="21" ma:contentTypeDescription="Create a new document." ma:contentTypeScope="" ma:versionID="05b609e052c362b1e74e3ae1a8b9e3a0">
  <xsd:schema xmlns:xsd="http://www.w3.org/2001/XMLSchema" xmlns:xs="http://www.w3.org/2001/XMLSchema" xmlns:p="http://schemas.microsoft.com/office/2006/metadata/properties" xmlns:ns2="dd8f8787-b10e-4741-9568-2be63ee8e951" xmlns:ns3="8c69579f-706b-4aa6-b4df-44f813ad6abb" targetNamespace="http://schemas.microsoft.com/office/2006/metadata/properties" ma:root="true" ma:fieldsID="ec3818e879be71bb68c256b916ef4f66" ns2:_="" ns3:_="">
    <xsd:import namespace="dd8f8787-b10e-4741-9568-2be63ee8e951"/>
    <xsd:import namespace="8c69579f-706b-4aa6-b4df-44f813ad6abb"/>
    <xsd:element name="properties">
      <xsd:complexType>
        <xsd:sequence>
          <xsd:element name="documentManagement">
            <xsd:complexType>
              <xsd:all>
                <xsd:element ref="ns2:Topic" minOccurs="0"/>
                <xsd:element ref="ns3:SharedWithUsers" minOccurs="0"/>
                <xsd:element ref="ns3:SharedWithDetails" minOccurs="0"/>
                <xsd:element ref="ns2:Year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8f8787-b10e-4741-9568-2be63ee8e951" elementFormDefault="qualified">
    <xsd:import namespace="http://schemas.microsoft.com/office/2006/documentManagement/types"/>
    <xsd:import namespace="http://schemas.microsoft.com/office/infopath/2007/PartnerControls"/>
    <xsd:element name="Topic" ma:index="8" nillable="true" ma:displayName="Topic" ma:internalName="Topic">
      <xsd:simpleType>
        <xsd:restriction base="dms:Text">
          <xsd:maxLength value="255"/>
        </xsd:restriction>
      </xsd:simpleType>
    </xsd:element>
    <xsd:element name="Year" ma:index="11" nillable="true" ma:displayName="Year" ma:default="2017" ma:description="Legislative session year" ma:format="Dropdown" ma:internalName="Year">
      <xsd:simpleType>
        <xsd:restriction base="dms:Choice">
          <xsd:enumeration value="2016"/>
          <xsd:enumeration value="2017"/>
          <xsd:enumeration value="2018"/>
          <xsd:enumeration value="2019"/>
          <xsd:enumeration value="2020"/>
        </xsd:restriction>
      </xsd:simpleType>
    </xsd:element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9579f-706b-4aa6-b4df-44f813ad6abb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dd8f8787-b10e-4741-9568-2be63ee8e951">2017</Year>
    <Topic xmlns="dd8f8787-b10e-4741-9568-2be63ee8e951" xsi:nil="true"/>
  </documentManagement>
</p:properties>
</file>

<file path=customXml/itemProps1.xml><?xml version="1.0" encoding="utf-8"?>
<ds:datastoreItem xmlns:ds="http://schemas.openxmlformats.org/officeDocument/2006/customXml" ds:itemID="{ADA5CD84-8975-4837-9EA5-BC0C3A6D9A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2E4D39-2F23-4F04-A187-701D6B81BF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8f8787-b10e-4741-9568-2be63ee8e951"/>
    <ds:schemaRef ds:uri="8c69579f-706b-4aa6-b4df-44f813ad6a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DB954A5-E7A4-4CDD-901C-93029ABA552C}">
  <ds:schemaRefs>
    <ds:schemaRef ds:uri="http://schemas.microsoft.com/office/2006/metadata/properties"/>
    <ds:schemaRef ds:uri="8c69579f-706b-4aa6-b4df-44f813ad6abb"/>
    <ds:schemaRef ds:uri="http://schemas.microsoft.com/office/infopath/2007/PartnerControls"/>
    <ds:schemaRef ds:uri="http://purl.org/dc/terms/"/>
    <ds:schemaRef ds:uri="http://schemas.microsoft.com/office/2006/documentManagement/types"/>
    <ds:schemaRef ds:uri="dd8f8787-b10e-4741-9568-2be63ee8e951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2049</TotalTime>
  <Words>2543</Words>
  <Application>Microsoft Office PowerPoint</Application>
  <PresentationFormat>Custom</PresentationFormat>
  <Paragraphs>382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NeueHaasGroteskText Std</vt:lpstr>
      <vt:lpstr>Office Theme</vt:lpstr>
      <vt:lpstr>Budget Overview for House HHS Finance Committee</vt:lpstr>
      <vt:lpstr>The Role of Public Health in Minnesota</vt:lpstr>
      <vt:lpstr>Public Health in Minnesota</vt:lpstr>
      <vt:lpstr>Public Health in Minnesota</vt:lpstr>
      <vt:lpstr>Public Health in Minnesota</vt:lpstr>
      <vt:lpstr>What Determines Our Health?</vt:lpstr>
      <vt:lpstr>Public Health in Minnesota</vt:lpstr>
      <vt:lpstr>Total Investment in Health and Human Services</vt:lpstr>
      <vt:lpstr>Total Investment in Health and Human Services</vt:lpstr>
      <vt:lpstr>Public Health in Minnesota</vt:lpstr>
      <vt:lpstr>Public Health in Minnesota</vt:lpstr>
      <vt:lpstr>The Impact of Public Health in Minnesota</vt:lpstr>
      <vt:lpstr>MDH Mission: </vt:lpstr>
      <vt:lpstr>Public Health in Minnesota</vt:lpstr>
      <vt:lpstr>Public Health in Minnesota</vt:lpstr>
      <vt:lpstr>The MDH Budget</vt:lpstr>
      <vt:lpstr>Expenditure History FY 2013-18 (in millions)</vt:lpstr>
      <vt:lpstr>Sources and Uses of All Funds</vt:lpstr>
      <vt:lpstr>Staff by Funding Source</vt:lpstr>
      <vt:lpstr>Federal Sponsors in FY 2019</vt:lpstr>
      <vt:lpstr>Health Care Access Funds</vt:lpstr>
      <vt:lpstr>Community and Family Health</vt:lpstr>
      <vt:lpstr>Health Promotion and Chronic Disease</vt:lpstr>
      <vt:lpstr>Health Partnerships and Equity</vt:lpstr>
      <vt:lpstr>Public Health in Minnesota</vt:lpstr>
      <vt:lpstr>Statewide Health Improvement</vt:lpstr>
      <vt:lpstr>Public Health in Minnesota</vt:lpstr>
      <vt:lpstr>Health Policy</vt:lpstr>
      <vt:lpstr>Medical Cannabis</vt:lpstr>
      <vt:lpstr>Environmental Health</vt:lpstr>
      <vt:lpstr>Infectious Disease</vt:lpstr>
      <vt:lpstr>Public Health in Minnesota</vt:lpstr>
      <vt:lpstr>Public Health Laboratory</vt:lpstr>
      <vt:lpstr>Health Regulation</vt:lpstr>
      <vt:lpstr>Health Operations Bureau</vt:lpstr>
      <vt:lpstr>The Public Health Quandary: Prevention Often Invisible</vt:lpstr>
      <vt:lpstr>For more budget information See “Health” on MMB’s website: https://mn.gov/mmb/budget/current-budget/governors-budget-recommendations/base-budget-books.jsp </vt:lpstr>
    </vt:vector>
  </TitlesOfParts>
  <Company>State of Minnesota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Minnesota Department of Health</dc:creator>
  <cp:lastModifiedBy>DFLUser</cp:lastModifiedBy>
  <cp:revision>230</cp:revision>
  <cp:lastPrinted>2019-01-23T15:15:19Z</cp:lastPrinted>
  <dcterms:created xsi:type="dcterms:W3CDTF">2018-12-14T15:12:25Z</dcterms:created>
  <dcterms:modified xsi:type="dcterms:W3CDTF">2019-01-26T04:04:40Z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0x010100D135CA28FE4C634AB2EACB2DFA3883BB</vt:lpwstr>
  </property>
</Properties>
</file>