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8" r:id="rId3"/>
    <p:sldId id="320" r:id="rId4"/>
    <p:sldId id="338" r:id="rId5"/>
    <p:sldId id="323" r:id="rId6"/>
    <p:sldId id="331" r:id="rId7"/>
    <p:sldId id="325" r:id="rId8"/>
    <p:sldId id="357" r:id="rId9"/>
    <p:sldId id="330" r:id="rId10"/>
    <p:sldId id="329" r:id="rId11"/>
    <p:sldId id="326" r:id="rId12"/>
    <p:sldId id="327" r:id="rId13"/>
    <p:sldId id="257" r:id="rId14"/>
    <p:sldId id="375" r:id="rId15"/>
    <p:sldId id="376" r:id="rId16"/>
    <p:sldId id="379" r:id="rId17"/>
    <p:sldId id="380" r:id="rId18"/>
    <p:sldId id="383" r:id="rId19"/>
    <p:sldId id="382" r:id="rId20"/>
    <p:sldId id="341" r:id="rId21"/>
    <p:sldId id="349" r:id="rId22"/>
    <p:sldId id="310" r:id="rId23"/>
    <p:sldId id="309" r:id="rId24"/>
    <p:sldId id="305" r:id="rId25"/>
    <p:sldId id="314" r:id="rId26"/>
    <p:sldId id="384" r:id="rId27"/>
    <p:sldId id="389" r:id="rId28"/>
    <p:sldId id="294" r:id="rId29"/>
    <p:sldId id="345" r:id="rId30"/>
    <p:sldId id="352" r:id="rId31"/>
    <p:sldId id="395" r:id="rId32"/>
    <p:sldId id="385" r:id="rId33"/>
    <p:sldId id="386" r:id="rId34"/>
    <p:sldId id="398" r:id="rId35"/>
    <p:sldId id="297" r:id="rId36"/>
    <p:sldId id="346" r:id="rId37"/>
    <p:sldId id="353" r:id="rId38"/>
    <p:sldId id="397" r:id="rId39"/>
    <p:sldId id="298" r:id="rId40"/>
    <p:sldId id="347" r:id="rId41"/>
    <p:sldId id="354" r:id="rId42"/>
    <p:sldId id="392" r:id="rId43"/>
    <p:sldId id="291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2" autoAdjust="0"/>
  </p:normalViewPr>
  <p:slideViewPr>
    <p:cSldViewPr>
      <p:cViewPr>
        <p:scale>
          <a:sx n="70" d="100"/>
          <a:sy n="70" d="100"/>
        </p:scale>
        <p:origin x="-217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04"/>
    </p:cViewPr>
  </p:sorterViewPr>
  <p:notesViewPr>
    <p:cSldViewPr>
      <p:cViewPr varScale="1">
        <p:scale>
          <a:sx n="68" d="100"/>
          <a:sy n="68" d="100"/>
        </p:scale>
        <p:origin x="-191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64510924686644"/>
          <c:y val="0.16265214959308602"/>
          <c:w val="0.59422798830361334"/>
          <c:h val="0.76968490754819552"/>
        </c:manualLayout>
      </c:layout>
      <c:pieChart>
        <c:varyColors val="1"/>
        <c:ser>
          <c:idx val="0"/>
          <c:order val="0"/>
          <c:tx>
            <c:strRef>
              <c:f>'Direct Approp. Publish'!$D$50</c:f>
              <c:strCache>
                <c:ptCount val="1"/>
                <c:pt idx="0">
                  <c:v>DHS FY 14-15 Direct Appropriations by Percent of Total Budget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2.4427493438320211E-2"/>
                  <c:y val="0.1790082179489447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Basic </a:t>
                    </a:r>
                    <a:r>
                      <a:rPr lang="en-US" sz="1300" dirty="0" smtClean="0"/>
                      <a:t>health care</a:t>
                    </a:r>
                    <a:r>
                      <a:rPr lang="en-US" sz="1300" dirty="0"/>
                      <a:t>, 48.4%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340272057167474E-3"/>
                  <c:y val="0.10891636442083406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Long-term health care</a:t>
                    </a:r>
                    <a:r>
                      <a:rPr lang="en-US" sz="1300" dirty="0"/>
                      <a:t>, 28.8%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87598425196855E-2"/>
                  <c:y val="6.4537005694429148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Mental &amp; </a:t>
                    </a:r>
                    <a:r>
                      <a:rPr lang="en-US" sz="1300" dirty="0" smtClean="0"/>
                      <a:t>chemical health</a:t>
                    </a:r>
                    <a:r>
                      <a:rPr lang="en-US" sz="1300" dirty="0"/>
                      <a:t>, 5.8%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113824131627746E-2"/>
                  <c:y val="-1.90491482980055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258329982910706"/>
                  <c:y val="-5.8637734416719677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Economic </a:t>
                    </a:r>
                    <a:r>
                      <a:rPr lang="en-US" sz="1300" dirty="0" smtClean="0"/>
                      <a:t>support </a:t>
                    </a:r>
                    <a:r>
                      <a:rPr lang="en-US" sz="1300" dirty="0"/>
                      <a:t>and </a:t>
                    </a:r>
                    <a:r>
                      <a:rPr lang="en-US" sz="1300" dirty="0" smtClean="0"/>
                      <a:t>other grants</a:t>
                    </a:r>
                    <a:r>
                      <a:rPr lang="en-US" sz="1300" dirty="0"/>
                      <a:t>, 11.8%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695957654534288"/>
                  <c:y val="-3.6683798356779602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Technical </a:t>
                    </a:r>
                    <a:r>
                      <a:rPr lang="en-US" sz="1300" dirty="0" smtClean="0"/>
                      <a:t>activities </a:t>
                    </a:r>
                    <a:r>
                      <a:rPr lang="en-US" sz="1300" dirty="0"/>
                      <a:t>(TANF), 1.3%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195817680688962"/>
                  <c:y val="6.3684698454879257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Central </a:t>
                    </a:r>
                    <a:r>
                      <a:rPr lang="en-US" sz="1300" dirty="0" smtClean="0"/>
                      <a:t>office</a:t>
                    </a:r>
                    <a:r>
                      <a:rPr lang="en-US" sz="1300" dirty="0"/>
                      <a:t>, 2.8%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'Direct Approp. Publish'!$C$51:$C$57</c:f>
              <c:strCache>
                <c:ptCount val="7"/>
                <c:pt idx="0">
                  <c:v>Basic Health Care</c:v>
                </c:pt>
                <c:pt idx="1">
                  <c:v>Long-Term Health Care</c:v>
                </c:pt>
                <c:pt idx="2">
                  <c:v>Mental &amp; Chemical Health</c:v>
                </c:pt>
                <c:pt idx="3">
                  <c:v>MSOP</c:v>
                </c:pt>
                <c:pt idx="4">
                  <c:v>Economic Support and Other Grants</c:v>
                </c:pt>
                <c:pt idx="5">
                  <c:v>Technical Activities (TANF)</c:v>
                </c:pt>
                <c:pt idx="6">
                  <c:v>Central Office</c:v>
                </c:pt>
              </c:strCache>
            </c:strRef>
          </c:cat>
          <c:val>
            <c:numRef>
              <c:f>'Direct Approp. Publish'!$D$51:$D$57</c:f>
              <c:numCache>
                <c:formatCode>0.0%</c:formatCode>
                <c:ptCount val="7"/>
                <c:pt idx="0">
                  <c:v>0.4836499291180209</c:v>
                </c:pt>
                <c:pt idx="1">
                  <c:v>0.28763272110054644</c:v>
                </c:pt>
                <c:pt idx="2">
                  <c:v>5.772360352372452E-2</c:v>
                </c:pt>
                <c:pt idx="3">
                  <c:v>1.2520028687820492E-2</c:v>
                </c:pt>
                <c:pt idx="4">
                  <c:v>0.11827898009422103</c:v>
                </c:pt>
                <c:pt idx="5">
                  <c:v>1.2526417610363768E-2</c:v>
                </c:pt>
                <c:pt idx="6">
                  <c:v>2.7668319865302812E-2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Health determinants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1.54320987654321E-3"/>
                  <c:y val="1.4204545454545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Clinical care</a:t>
                    </a:r>
                    <a:r>
                      <a:rPr lang="en-US" dirty="0"/>
                      <a:t>
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Health </a:t>
                    </a:r>
                    <a:r>
                      <a:rPr lang="en-US" dirty="0" smtClean="0"/>
                      <a:t>behaviors</a:t>
                    </a:r>
                    <a:r>
                      <a:rPr lang="en-US" dirty="0"/>
                      <a:t>
30%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Genes and </a:t>
                    </a:r>
                    <a:r>
                      <a:rPr lang="en-US" dirty="0" smtClean="0"/>
                      <a:t>biology</a:t>
                    </a:r>
                    <a:r>
                      <a:rPr lang="en-US" dirty="0"/>
                      <a:t>
10%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54320987654321E-2"/>
                  <c:y val="0.105113636363636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Social </a:t>
                    </a:r>
                    <a:r>
                      <a:rPr lang="en-US" dirty="0"/>
                      <a:t>and </a:t>
                    </a:r>
                    <a:r>
                      <a:rPr lang="en-US" dirty="0" smtClean="0"/>
                      <a:t>economic factors</a:t>
                    </a:r>
                    <a:r>
                      <a:rPr lang="en-US" dirty="0"/>
                      <a:t>
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2345679012345678E-2"/>
                  <c:y val="2.7905663391415421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Physical </a:t>
                    </a:r>
                    <a:r>
                      <a:rPr lang="en-US" dirty="0" smtClean="0"/>
                      <a:t>environment</a:t>
                    </a:r>
                    <a:r>
                      <a:rPr lang="en-US" dirty="0"/>
                      <a:t>
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Clinical care</c:v>
                </c:pt>
                <c:pt idx="1">
                  <c:v>Health behaviors</c:v>
                </c:pt>
                <c:pt idx="2">
                  <c:v>Genes and biology</c:v>
                </c:pt>
                <c:pt idx="3">
                  <c:v>Social and economic factors</c:v>
                </c:pt>
                <c:pt idx="4">
                  <c:v>Physical environment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10</c:v>
                </c:pt>
                <c:pt idx="3">
                  <c:v>40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r>
              <a:rPr lang="en-US" baseline="0" dirty="0" smtClean="0"/>
              <a:t> of u</a:t>
            </a:r>
            <a:r>
              <a:rPr lang="en-US" dirty="0" smtClean="0"/>
              <a:t>ninsured in Minnesota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6.1%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7.7%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66827063283756E-2"/>
                  <c:y val="-7.52750953300648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9.0%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9.0%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8.2%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958345484591072E-3"/>
                  <c:y val="-5.01178626256623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2004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6.1</c:v>
                </c:pt>
                <c:pt idx="1">
                  <c:v>7.7</c:v>
                </c:pt>
                <c:pt idx="2">
                  <c:v>7.2</c:v>
                </c:pt>
                <c:pt idx="3">
                  <c:v>9</c:v>
                </c:pt>
                <c:pt idx="4">
                  <c:v>9</c:v>
                </c:pt>
                <c:pt idx="5">
                  <c:v>8.1999999999999993</c:v>
                </c:pt>
                <c:pt idx="6">
                  <c:v>4.9000000000000004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25536"/>
        <c:axId val="141827072"/>
      </c:lineChart>
      <c:catAx>
        <c:axId val="1418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827072"/>
        <c:crosses val="autoZero"/>
        <c:auto val="1"/>
        <c:lblAlgn val="ctr"/>
        <c:lblOffset val="100"/>
        <c:noMultiLvlLbl val="0"/>
      </c:catAx>
      <c:valAx>
        <c:axId val="141827072"/>
        <c:scaling>
          <c:orientation val="minMax"/>
          <c:min val="4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14182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Percentage of Medicaid </a:t>
            </a:r>
            <a:r>
              <a:rPr lang="en-US" sz="2000" dirty="0" smtClean="0"/>
              <a:t>children</a:t>
            </a:r>
            <a:r>
              <a:rPr lang="en-US" sz="2000" baseline="0" dirty="0" smtClean="0"/>
              <a:t> receiving preventive dental services</a:t>
            </a:r>
            <a:endParaRPr lang="en-US" sz="2000" dirty="0"/>
          </a:p>
        </c:rich>
      </c:tx>
      <c:layout>
        <c:manualLayout>
          <c:xMode val="edge"/>
          <c:yMode val="edge"/>
          <c:x val="0.13902000097210071"/>
          <c:y val="3.367239193073385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'Dental Chart'!$B$2</c:f>
              <c:strCache>
                <c:ptCount val="1"/>
                <c:pt idx="0">
                  <c:v>Minnesota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'Dental Chart'!$A$3:$A$5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'Dental Chart'!$B$3:$B$5</c:f>
              <c:numCache>
                <c:formatCode>0%</c:formatCode>
                <c:ptCount val="3"/>
                <c:pt idx="0">
                  <c:v>0.4</c:v>
                </c:pt>
                <c:pt idx="1">
                  <c:v>0.38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'Dental Chart'!$C$2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'Dental Chart'!$A$3:$A$5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'Dental Chart'!$C$3:$C$5</c:f>
              <c:numCache>
                <c:formatCode>0%</c:formatCode>
                <c:ptCount val="3"/>
                <c:pt idx="0">
                  <c:v>0.41</c:v>
                </c:pt>
                <c:pt idx="1">
                  <c:v>0.42</c:v>
                </c:pt>
                <c:pt idx="2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89600"/>
        <c:axId val="35691136"/>
      </c:barChart>
      <c:catAx>
        <c:axId val="356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5691136"/>
        <c:crosses val="autoZero"/>
        <c:auto val="1"/>
        <c:lblAlgn val="ctr"/>
        <c:lblOffset val="100"/>
        <c:noMultiLvlLbl val="0"/>
      </c:catAx>
      <c:valAx>
        <c:axId val="35691136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689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693059200933216"/>
          <c:y val="0.2343879081645166"/>
          <c:w val="0.3249042480801011"/>
          <c:h val="5.2449611276097485E-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Minnesotans over age 65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population</c:v>
                </c:pt>
              </c:strCache>
            </c:strRef>
          </c:tx>
          <c:invertIfNegative val="0"/>
          <c:dLbls>
            <c:numFmt formatCode="#,##0.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12.9</c:v>
                </c:pt>
                <c:pt idx="1">
                  <c:v>15.9</c:v>
                </c:pt>
                <c:pt idx="2">
                  <c:v>20.6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237568"/>
        <c:axId val="784399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Minnesotans over age 65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677270</c:v>
                </c:pt>
                <c:pt idx="1">
                  <c:v>947520</c:v>
                </c:pt>
                <c:pt idx="2">
                  <c:v>1299460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07552"/>
        <c:axId val="78406016"/>
      </c:lineChart>
      <c:catAx>
        <c:axId val="702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439936"/>
        <c:crosses val="autoZero"/>
        <c:auto val="1"/>
        <c:lblAlgn val="ctr"/>
        <c:lblOffset val="100"/>
        <c:noMultiLvlLbl val="0"/>
      </c:catAx>
      <c:valAx>
        <c:axId val="7843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237568"/>
        <c:crosses val="autoZero"/>
        <c:crossBetween val="between"/>
      </c:valAx>
      <c:valAx>
        <c:axId val="7840601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78407552"/>
        <c:crosses val="max"/>
        <c:crossBetween val="between"/>
      </c:valAx>
      <c:catAx>
        <c:axId val="7840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40601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elderly served in Medicaid</a:t>
            </a:r>
          </a:p>
        </c:rich>
      </c:tx>
      <c:layout>
        <c:manualLayout>
          <c:xMode val="edge"/>
          <c:yMode val="edge"/>
          <c:x val="0.2513811120832120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40024</c:v>
                </c:pt>
                <c:pt idx="1">
                  <c:v>49172</c:v>
                </c:pt>
                <c:pt idx="2">
                  <c:v>66695</c:v>
                </c:pt>
                <c:pt idx="3" formatCode="General">
                  <c:v>85326</c:v>
                </c:pt>
                <c:pt idx="4" formatCode="General">
                  <c:v>98661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416896"/>
        <c:axId val="79615872"/>
      </c:barChart>
      <c:catAx>
        <c:axId val="784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615872"/>
        <c:crosses val="autoZero"/>
        <c:auto val="1"/>
        <c:lblAlgn val="ctr"/>
        <c:lblOffset val="100"/>
        <c:noMultiLvlLbl val="0"/>
      </c:catAx>
      <c:valAx>
        <c:axId val="79615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841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96AE2-5A66-4F95-B76E-B7B6EC803D9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4E6FD469-7CF6-4470-BD52-D31C753E189A}">
      <dgm:prSet phldrT="[Text]"/>
      <dgm:spPr/>
      <dgm:t>
        <a:bodyPr/>
        <a:lstStyle/>
        <a:p>
          <a:r>
            <a:rPr lang="en-US" dirty="0" smtClean="0"/>
            <a:t>Prevention  </a:t>
          </a:r>
          <a:endParaRPr lang="en-US" dirty="0"/>
        </a:p>
      </dgm:t>
    </dgm:pt>
    <dgm:pt modelId="{A0EA0914-A65F-41AD-B06C-61C433B94C74}" type="parTrans" cxnId="{55497F5A-ADF7-42AE-AC1F-DACE75CDB466}">
      <dgm:prSet/>
      <dgm:spPr/>
      <dgm:t>
        <a:bodyPr/>
        <a:lstStyle/>
        <a:p>
          <a:endParaRPr lang="en-US"/>
        </a:p>
      </dgm:t>
    </dgm:pt>
    <dgm:pt modelId="{5E862325-FCF7-4524-8C88-A97C90785B10}" type="sibTrans" cxnId="{55497F5A-ADF7-42AE-AC1F-DACE75CDB466}">
      <dgm:prSet/>
      <dgm:spPr/>
      <dgm:t>
        <a:bodyPr/>
        <a:lstStyle/>
        <a:p>
          <a:endParaRPr lang="en-US"/>
        </a:p>
      </dgm:t>
    </dgm:pt>
    <dgm:pt modelId="{E70B769C-A27D-4444-B3D7-013910FBE569}">
      <dgm:prSet phldrT="[Text]"/>
      <dgm:spPr/>
      <dgm:t>
        <a:bodyPr/>
        <a:lstStyle/>
        <a:p>
          <a:r>
            <a:rPr lang="en-US" dirty="0" smtClean="0"/>
            <a:t>Early intervention</a:t>
          </a:r>
          <a:endParaRPr lang="en-US" dirty="0"/>
        </a:p>
      </dgm:t>
    </dgm:pt>
    <dgm:pt modelId="{353B13E7-6527-444D-B9F2-C85CBDD9C58B}" type="parTrans" cxnId="{6C1F0B88-7B9D-45CF-85F7-10A19E6CD132}">
      <dgm:prSet/>
      <dgm:spPr/>
      <dgm:t>
        <a:bodyPr/>
        <a:lstStyle/>
        <a:p>
          <a:endParaRPr lang="en-US"/>
        </a:p>
      </dgm:t>
    </dgm:pt>
    <dgm:pt modelId="{DCCD8E68-1F51-4C0D-8113-AEE13A6FF5FC}" type="sibTrans" cxnId="{6C1F0B88-7B9D-45CF-85F7-10A19E6CD132}">
      <dgm:prSet/>
      <dgm:spPr/>
      <dgm:t>
        <a:bodyPr/>
        <a:lstStyle/>
        <a:p>
          <a:endParaRPr lang="en-US"/>
        </a:p>
      </dgm:t>
    </dgm:pt>
    <dgm:pt modelId="{2E6B8285-E0EB-44C8-847A-3355DB6F10A7}">
      <dgm:prSet phldrT="[Text]"/>
      <dgm:spPr/>
      <dgm:t>
        <a:bodyPr/>
        <a:lstStyle/>
        <a:p>
          <a:r>
            <a:rPr lang="en-US" dirty="0" smtClean="0"/>
            <a:t>Treatment</a:t>
          </a:r>
        </a:p>
      </dgm:t>
    </dgm:pt>
    <dgm:pt modelId="{502DA628-6293-4BF7-B028-EA7D5AC96F46}" type="parTrans" cxnId="{F8757525-C638-42D6-AFA1-8C735A0374D4}">
      <dgm:prSet/>
      <dgm:spPr/>
      <dgm:t>
        <a:bodyPr/>
        <a:lstStyle/>
        <a:p>
          <a:endParaRPr lang="en-US"/>
        </a:p>
      </dgm:t>
    </dgm:pt>
    <dgm:pt modelId="{DBE74484-F9C1-41BD-8199-0BE6976A8DB1}" type="sibTrans" cxnId="{F8757525-C638-42D6-AFA1-8C735A0374D4}">
      <dgm:prSet/>
      <dgm:spPr/>
      <dgm:t>
        <a:bodyPr/>
        <a:lstStyle/>
        <a:p>
          <a:endParaRPr lang="en-US"/>
        </a:p>
      </dgm:t>
    </dgm:pt>
    <dgm:pt modelId="{CB46B6F5-F8ED-48DA-95AB-E16CFB1E3B76}">
      <dgm:prSet phldrT="[Text]"/>
      <dgm:spPr/>
      <dgm:t>
        <a:bodyPr/>
        <a:lstStyle/>
        <a:p>
          <a:r>
            <a:rPr lang="en-US" dirty="0" smtClean="0"/>
            <a:t>Recovery</a:t>
          </a:r>
        </a:p>
      </dgm:t>
    </dgm:pt>
    <dgm:pt modelId="{6A255781-3C1F-491B-8237-19AB4C046310}" type="parTrans" cxnId="{DC5DD308-CB86-4386-9C32-1EB53AF98A9C}">
      <dgm:prSet/>
      <dgm:spPr/>
      <dgm:t>
        <a:bodyPr/>
        <a:lstStyle/>
        <a:p>
          <a:endParaRPr lang="en-US"/>
        </a:p>
      </dgm:t>
    </dgm:pt>
    <dgm:pt modelId="{06154A53-E340-43EE-A441-1ACBC57B1478}" type="sibTrans" cxnId="{DC5DD308-CB86-4386-9C32-1EB53AF98A9C}">
      <dgm:prSet/>
      <dgm:spPr/>
      <dgm:t>
        <a:bodyPr/>
        <a:lstStyle/>
        <a:p>
          <a:endParaRPr lang="en-US"/>
        </a:p>
      </dgm:t>
    </dgm:pt>
    <dgm:pt modelId="{2926D0A4-4324-4E4C-AC26-A25977AA4ED2}" type="pres">
      <dgm:prSet presAssocID="{7FC96AE2-5A66-4F95-B76E-B7B6EC803D9D}" presName="CompostProcess" presStyleCnt="0">
        <dgm:presLayoutVars>
          <dgm:dir/>
          <dgm:resizeHandles val="exact"/>
        </dgm:presLayoutVars>
      </dgm:prSet>
      <dgm:spPr/>
    </dgm:pt>
    <dgm:pt modelId="{54A93F74-566C-4BD7-A4EB-0A9198BE9B23}" type="pres">
      <dgm:prSet presAssocID="{7FC96AE2-5A66-4F95-B76E-B7B6EC803D9D}" presName="arrow" presStyleLbl="bgShp" presStyleIdx="0" presStyleCnt="1" custScaleX="117647" custScaleY="23621" custLinFactNeighborX="2241" custLinFactNeighborY="-38189"/>
      <dgm:spPr/>
    </dgm:pt>
    <dgm:pt modelId="{022076F0-DDBA-44A7-A055-F13916B7908B}" type="pres">
      <dgm:prSet presAssocID="{7FC96AE2-5A66-4F95-B76E-B7B6EC803D9D}" presName="linearProcess" presStyleCnt="0"/>
      <dgm:spPr/>
    </dgm:pt>
    <dgm:pt modelId="{2FA6578B-BDAE-4BBC-AD12-DA1ECB19DF41}" type="pres">
      <dgm:prSet presAssocID="{4E6FD469-7CF6-4470-BD52-D31C753E189A}" presName="textNode" presStyleLbl="node1" presStyleIdx="0" presStyleCnt="4" custScaleX="53590" custScaleY="61475" custLinFactX="-10419" custLinFactNeighborX="-100000" custLinFactNeighborY="-94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7888-3E27-4C16-9CD8-7301E7130A51}" type="pres">
      <dgm:prSet presAssocID="{5E862325-FCF7-4524-8C88-A97C90785B10}" presName="sibTrans" presStyleCnt="0"/>
      <dgm:spPr/>
    </dgm:pt>
    <dgm:pt modelId="{6E506743-2355-40EA-A2E9-B96216309BB2}" type="pres">
      <dgm:prSet presAssocID="{E70B769C-A27D-4444-B3D7-013910FBE569}" presName="textNode" presStyleLbl="node1" presStyleIdx="1" presStyleCnt="4" custScaleX="53590" custScaleY="61475" custLinFactX="-3720" custLinFactNeighborX="-100000" custLinFactNeighborY="-90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3698F-5A66-4560-9D30-B84EF6CE8196}" type="pres">
      <dgm:prSet presAssocID="{DCCD8E68-1F51-4C0D-8113-AEE13A6FF5FC}" presName="sibTrans" presStyleCnt="0"/>
      <dgm:spPr/>
    </dgm:pt>
    <dgm:pt modelId="{75FC14D5-419C-4382-B547-F7C828A6CE3C}" type="pres">
      <dgm:prSet presAssocID="{2E6B8285-E0EB-44C8-847A-3355DB6F10A7}" presName="textNode" presStyleLbl="node1" presStyleIdx="2" presStyleCnt="4" custScaleX="53590" custScaleY="61475" custLinFactNeighborX="-50000" custLinFactNeighborY="-90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EE9ED-883A-4864-AD74-6469B7A9C171}" type="pres">
      <dgm:prSet presAssocID="{DBE74484-F9C1-41BD-8199-0BE6976A8DB1}" presName="sibTrans" presStyleCnt="0"/>
      <dgm:spPr/>
    </dgm:pt>
    <dgm:pt modelId="{2334E837-F753-4F5A-BDDD-0AA2F8894102}" type="pres">
      <dgm:prSet presAssocID="{CB46B6F5-F8ED-48DA-95AB-E16CFB1E3B76}" presName="textNode" presStyleLbl="node1" presStyleIdx="3" presStyleCnt="4" custScaleX="53590" custScaleY="61475" custLinFactNeighborX="-14033" custLinFactNeighborY="-90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57525-C638-42D6-AFA1-8C735A0374D4}" srcId="{7FC96AE2-5A66-4F95-B76E-B7B6EC803D9D}" destId="{2E6B8285-E0EB-44C8-847A-3355DB6F10A7}" srcOrd="2" destOrd="0" parTransId="{502DA628-6293-4BF7-B028-EA7D5AC96F46}" sibTransId="{DBE74484-F9C1-41BD-8199-0BE6976A8DB1}"/>
    <dgm:cxn modelId="{6C1F0B88-7B9D-45CF-85F7-10A19E6CD132}" srcId="{7FC96AE2-5A66-4F95-B76E-B7B6EC803D9D}" destId="{E70B769C-A27D-4444-B3D7-013910FBE569}" srcOrd="1" destOrd="0" parTransId="{353B13E7-6527-444D-B9F2-C85CBDD9C58B}" sibTransId="{DCCD8E68-1F51-4C0D-8113-AEE13A6FF5FC}"/>
    <dgm:cxn modelId="{D9AB66BF-AAB9-45C0-AAD6-0B44EB3A7200}" type="presOf" srcId="{E70B769C-A27D-4444-B3D7-013910FBE569}" destId="{6E506743-2355-40EA-A2E9-B96216309BB2}" srcOrd="0" destOrd="0" presId="urn:microsoft.com/office/officeart/2005/8/layout/hProcess9"/>
    <dgm:cxn modelId="{D8E34130-E497-40DB-84B9-A5D0ED94226D}" type="presOf" srcId="{7FC96AE2-5A66-4F95-B76E-B7B6EC803D9D}" destId="{2926D0A4-4324-4E4C-AC26-A25977AA4ED2}" srcOrd="0" destOrd="0" presId="urn:microsoft.com/office/officeart/2005/8/layout/hProcess9"/>
    <dgm:cxn modelId="{3CEDB5A6-B592-4CDE-9677-A0AACC34C9B7}" type="presOf" srcId="{CB46B6F5-F8ED-48DA-95AB-E16CFB1E3B76}" destId="{2334E837-F753-4F5A-BDDD-0AA2F8894102}" srcOrd="0" destOrd="0" presId="urn:microsoft.com/office/officeart/2005/8/layout/hProcess9"/>
    <dgm:cxn modelId="{55497F5A-ADF7-42AE-AC1F-DACE75CDB466}" srcId="{7FC96AE2-5A66-4F95-B76E-B7B6EC803D9D}" destId="{4E6FD469-7CF6-4470-BD52-D31C753E189A}" srcOrd="0" destOrd="0" parTransId="{A0EA0914-A65F-41AD-B06C-61C433B94C74}" sibTransId="{5E862325-FCF7-4524-8C88-A97C90785B10}"/>
    <dgm:cxn modelId="{DC5DD308-CB86-4386-9C32-1EB53AF98A9C}" srcId="{7FC96AE2-5A66-4F95-B76E-B7B6EC803D9D}" destId="{CB46B6F5-F8ED-48DA-95AB-E16CFB1E3B76}" srcOrd="3" destOrd="0" parTransId="{6A255781-3C1F-491B-8237-19AB4C046310}" sibTransId="{06154A53-E340-43EE-A441-1ACBC57B1478}"/>
    <dgm:cxn modelId="{35BBD981-3FE6-40D9-8DF8-C90ED1B763E2}" type="presOf" srcId="{2E6B8285-E0EB-44C8-847A-3355DB6F10A7}" destId="{75FC14D5-419C-4382-B547-F7C828A6CE3C}" srcOrd="0" destOrd="0" presId="urn:microsoft.com/office/officeart/2005/8/layout/hProcess9"/>
    <dgm:cxn modelId="{3BCBD29B-F8A2-4935-A623-0FC5AD06DD94}" type="presOf" srcId="{4E6FD469-7CF6-4470-BD52-D31C753E189A}" destId="{2FA6578B-BDAE-4BBC-AD12-DA1ECB19DF41}" srcOrd="0" destOrd="0" presId="urn:microsoft.com/office/officeart/2005/8/layout/hProcess9"/>
    <dgm:cxn modelId="{F4179EAC-7A6C-45B6-9E2D-9224EC0929D3}" type="presParOf" srcId="{2926D0A4-4324-4E4C-AC26-A25977AA4ED2}" destId="{54A93F74-566C-4BD7-A4EB-0A9198BE9B23}" srcOrd="0" destOrd="0" presId="urn:microsoft.com/office/officeart/2005/8/layout/hProcess9"/>
    <dgm:cxn modelId="{E2C1F7FD-17FB-46FB-97F9-6B83241D15A2}" type="presParOf" srcId="{2926D0A4-4324-4E4C-AC26-A25977AA4ED2}" destId="{022076F0-DDBA-44A7-A055-F13916B7908B}" srcOrd="1" destOrd="0" presId="urn:microsoft.com/office/officeart/2005/8/layout/hProcess9"/>
    <dgm:cxn modelId="{67F079D6-8869-4DE6-85EE-94F7D0881C4A}" type="presParOf" srcId="{022076F0-DDBA-44A7-A055-F13916B7908B}" destId="{2FA6578B-BDAE-4BBC-AD12-DA1ECB19DF41}" srcOrd="0" destOrd="0" presId="urn:microsoft.com/office/officeart/2005/8/layout/hProcess9"/>
    <dgm:cxn modelId="{86DDB6C8-3441-4B87-ACBC-49AD3B365D2C}" type="presParOf" srcId="{022076F0-DDBA-44A7-A055-F13916B7908B}" destId="{84147888-3E27-4C16-9CD8-7301E7130A51}" srcOrd="1" destOrd="0" presId="urn:microsoft.com/office/officeart/2005/8/layout/hProcess9"/>
    <dgm:cxn modelId="{B372B3A3-AE26-4772-86F4-2DAA77258C42}" type="presParOf" srcId="{022076F0-DDBA-44A7-A055-F13916B7908B}" destId="{6E506743-2355-40EA-A2E9-B96216309BB2}" srcOrd="2" destOrd="0" presId="urn:microsoft.com/office/officeart/2005/8/layout/hProcess9"/>
    <dgm:cxn modelId="{392A8865-B06A-43ED-9955-AB4E8593021C}" type="presParOf" srcId="{022076F0-DDBA-44A7-A055-F13916B7908B}" destId="{9AB3698F-5A66-4560-9D30-B84EF6CE8196}" srcOrd="3" destOrd="0" presId="urn:microsoft.com/office/officeart/2005/8/layout/hProcess9"/>
    <dgm:cxn modelId="{4D12BDAD-C81D-453A-9D5C-3BFEE8BA7BC4}" type="presParOf" srcId="{022076F0-DDBA-44A7-A055-F13916B7908B}" destId="{75FC14D5-419C-4382-B547-F7C828A6CE3C}" srcOrd="4" destOrd="0" presId="urn:microsoft.com/office/officeart/2005/8/layout/hProcess9"/>
    <dgm:cxn modelId="{B4F95541-1221-41BF-8120-9A8CDA8C4F84}" type="presParOf" srcId="{022076F0-DDBA-44A7-A055-F13916B7908B}" destId="{798EE9ED-883A-4864-AD74-6469B7A9C171}" srcOrd="5" destOrd="0" presId="urn:microsoft.com/office/officeart/2005/8/layout/hProcess9"/>
    <dgm:cxn modelId="{D59396BC-B802-4BAA-8F1F-085E6514279A}" type="presParOf" srcId="{022076F0-DDBA-44A7-A055-F13916B7908B}" destId="{2334E837-F753-4F5A-BDDD-0AA2F88941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93F74-566C-4BD7-A4EB-0A9198BE9B23}">
      <dsp:nvSpPr>
        <dsp:cNvPr id="0" name=""/>
        <dsp:cNvSpPr/>
      </dsp:nvSpPr>
      <dsp:spPr>
        <a:xfrm>
          <a:off x="4" y="23"/>
          <a:ext cx="8381995" cy="109795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6578B-BDAE-4BBC-AD12-DA1ECB19DF41}">
      <dsp:nvSpPr>
        <dsp:cNvPr id="0" name=""/>
        <dsp:cNvSpPr/>
      </dsp:nvSpPr>
      <dsp:spPr>
        <a:xfrm>
          <a:off x="0" y="9"/>
          <a:ext cx="1541024" cy="1142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Prevention  </a:t>
          </a:r>
          <a:endParaRPr lang="en-US" sz="2000" kern="1200" dirty="0"/>
        </a:p>
      </dsp:txBody>
      <dsp:txXfrm>
        <a:off x="55796" y="55805"/>
        <a:ext cx="1429432" cy="1031400"/>
      </dsp:txXfrm>
    </dsp:sp>
    <dsp:sp modelId="{6E506743-2355-40EA-A2E9-B96216309BB2}">
      <dsp:nvSpPr>
        <dsp:cNvPr id="0" name=""/>
        <dsp:cNvSpPr/>
      </dsp:nvSpPr>
      <dsp:spPr>
        <a:xfrm>
          <a:off x="2057396" y="76202"/>
          <a:ext cx="1541024" cy="1142992"/>
        </a:xfrm>
        <a:prstGeom prst="roundRect">
          <a:avLst/>
        </a:prstGeom>
        <a:solidFill>
          <a:schemeClr val="accent2">
            <a:hueOff val="-3331076"/>
            <a:satOff val="13166"/>
            <a:lumOff val="28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Early intervention</a:t>
          </a:r>
          <a:endParaRPr lang="en-US" sz="2000" kern="1200" dirty="0"/>
        </a:p>
      </dsp:txBody>
      <dsp:txXfrm>
        <a:off x="2113192" y="131998"/>
        <a:ext cx="1429432" cy="1031400"/>
      </dsp:txXfrm>
    </dsp:sp>
    <dsp:sp modelId="{75FC14D5-419C-4382-B547-F7C828A6CE3C}">
      <dsp:nvSpPr>
        <dsp:cNvPr id="0" name=""/>
        <dsp:cNvSpPr/>
      </dsp:nvSpPr>
      <dsp:spPr>
        <a:xfrm>
          <a:off x="4190999" y="76202"/>
          <a:ext cx="1541024" cy="1142992"/>
        </a:xfrm>
        <a:prstGeom prst="roundRect">
          <a:avLst/>
        </a:prstGeom>
        <a:solidFill>
          <a:schemeClr val="accent2">
            <a:hueOff val="-6662151"/>
            <a:satOff val="26331"/>
            <a:lumOff val="56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Treatment</a:t>
          </a:r>
        </a:p>
      </dsp:txBody>
      <dsp:txXfrm>
        <a:off x="4246795" y="131998"/>
        <a:ext cx="1429432" cy="1031400"/>
      </dsp:txXfrm>
    </dsp:sp>
    <dsp:sp modelId="{2334E837-F753-4F5A-BDDD-0AA2F8894102}">
      <dsp:nvSpPr>
        <dsp:cNvPr id="0" name=""/>
        <dsp:cNvSpPr/>
      </dsp:nvSpPr>
      <dsp:spPr>
        <a:xfrm>
          <a:off x="6172202" y="76202"/>
          <a:ext cx="1541024" cy="1142992"/>
        </a:xfrm>
        <a:prstGeom prst="roundRect">
          <a:avLst/>
        </a:prstGeom>
        <a:solidFill>
          <a:schemeClr val="accent2">
            <a:hueOff val="-9993227"/>
            <a:satOff val="39497"/>
            <a:lumOff val="8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Recovery</a:t>
          </a:r>
        </a:p>
      </dsp:txBody>
      <dsp:txXfrm>
        <a:off x="6227998" y="131998"/>
        <a:ext cx="1429432" cy="1031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0.00955</cdr:x>
      <cdr:y>0.54291</cdr:y>
    </cdr:from>
    <cdr:to>
      <cdr:x>0.6593</cdr:x>
      <cdr:y>0.57405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57955" y="2657536"/>
          <a:ext cx="3942545" cy="15242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/>
          </a:solidFill>
          <a:tailEnd type="arrow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0.0125</cdr:x>
      <cdr:y>0.58438</cdr:y>
    </cdr:from>
    <cdr:to>
      <cdr:x>0.37887</cdr:x>
      <cdr:y>0.67898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76200" y="2743200"/>
          <a:ext cx="2233392" cy="44409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/>
          </a:solidFill>
          <a:tailEnd type="arrow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0.00926</cdr:x>
      <cdr:y>0.92599</cdr:y>
    </cdr:from>
    <cdr:to>
      <cdr:x>0.80556</cdr:x>
      <cdr:y>0.99399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4191000"/>
          <a:ext cx="6553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Source: Minnesota </a:t>
          </a:r>
          <a:r>
            <a:rPr lang="en-US" sz="1400" dirty="0" smtClean="0"/>
            <a:t>Department of Health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ADA0E2-D8E4-457B-B9A6-53ED5D30200E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D1F41B-F122-4B45-B249-AFD693525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9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FFC39F-CAE2-42A5-90C0-FCDC3B24563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6E151B-E28F-479C-8A7D-739F863A3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61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2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8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541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16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46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67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D0B-6326-4A1B-8B2D-7E0B284D84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D0B-6326-4A1B-8B2D-7E0B284D84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66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7289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0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5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02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80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D0B-6326-4A1B-8B2D-7E0B284D848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D0B-6326-4A1B-8B2D-7E0B284D848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373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0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16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D0B-6326-4A1B-8B2D-7E0B284D848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9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15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20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1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1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D0B-6326-4A1B-8B2D-7E0B284D848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95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0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9C6C-64B0-4258-A34D-4298692A05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16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531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D0B-6326-4A1B-8B2D-7E0B284D848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35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6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6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3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2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025775"/>
            <a:ext cx="7772400" cy="1774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0866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0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6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1"/>
            <a:ext cx="7772400" cy="1828800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7772400" cy="3733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69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4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5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5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7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0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6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69000">
              <a:schemeClr val="bg1">
                <a:tint val="45000"/>
                <a:shade val="99000"/>
                <a:satMod val="3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corative gradient blue swoop banner at the top of the page fading to white" title="Decorative banner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" r="7745"/>
          <a:stretch/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9342AB16-882B-4DB4-B466-C435524E1D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13268"/>
            <a:ext cx="1371600" cy="6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Department of Human Services</a:t>
            </a:r>
            <a:br>
              <a:rPr lang="en-US" sz="3200" dirty="0" smtClean="0"/>
            </a:br>
            <a:r>
              <a:rPr lang="en-US" sz="3200" dirty="0" smtClean="0"/>
              <a:t>FY2016/17 Governor’s Budget Overview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37544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Children and </a:t>
            </a:r>
            <a:r>
              <a:rPr lang="en-US" dirty="0" smtClean="0"/>
              <a:t>housing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9805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Current </a:t>
            </a:r>
            <a:r>
              <a:rPr lang="en-US" sz="2800" b="1" dirty="0" smtClean="0"/>
              <a:t>issues:  </a:t>
            </a:r>
            <a:r>
              <a:rPr lang="en-US" sz="2800" dirty="0" smtClean="0"/>
              <a:t>The number of homeless children and their families has almost quadrupled </a:t>
            </a:r>
            <a:r>
              <a:rPr lang="en-US" sz="2800" i="1" dirty="0" smtClean="0"/>
              <a:t>per one-night shelter counts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CB91-9A61-4060-AEEB-ECD9714469F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95600"/>
            <a:ext cx="6324600" cy="31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Age </a:t>
            </a:r>
            <a:r>
              <a:rPr lang="en-US" dirty="0"/>
              <a:t>w</a:t>
            </a:r>
            <a:r>
              <a:rPr lang="en-US" dirty="0" smtClean="0"/>
              <a:t>ave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9794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8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Challenges: Pressure </a:t>
            </a:r>
            <a:r>
              <a:rPr lang="en-US" dirty="0"/>
              <a:t>on the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8080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6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budget </a:t>
            </a:r>
            <a:r>
              <a:rPr lang="en-US" dirty="0"/>
              <a:t>p</a:t>
            </a:r>
            <a:r>
              <a:rPr lang="en-US" dirty="0" smtClean="0"/>
              <a:t>riorities </a:t>
            </a:r>
            <a:r>
              <a:rPr lang="en-US" dirty="0"/>
              <a:t>s</a:t>
            </a:r>
            <a:r>
              <a:rPr lang="en-US" dirty="0" smtClean="0"/>
              <a:t>tart to address these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495800"/>
          </a:xfrm>
        </p:spPr>
        <p:txBody>
          <a:bodyPr>
            <a:normAutofit/>
          </a:bodyPr>
          <a:lstStyle/>
          <a:p>
            <a:r>
              <a:rPr lang="en-US" sz="4000" dirty="0"/>
              <a:t>Children and </a:t>
            </a:r>
            <a:r>
              <a:rPr lang="en-US" sz="4000" dirty="0" smtClean="0"/>
              <a:t>Families</a:t>
            </a:r>
          </a:p>
          <a:p>
            <a:r>
              <a:rPr lang="en-US" sz="4000" dirty="0" smtClean="0"/>
              <a:t>Mental </a:t>
            </a:r>
            <a:r>
              <a:rPr lang="en-US" sz="4000" dirty="0"/>
              <a:t>H</a:t>
            </a:r>
            <a:r>
              <a:rPr lang="en-US" sz="4000" dirty="0" smtClean="0"/>
              <a:t>ealth</a:t>
            </a:r>
          </a:p>
          <a:p>
            <a:r>
              <a:rPr lang="en-US" sz="4000" dirty="0" smtClean="0"/>
              <a:t>Direct </a:t>
            </a:r>
            <a:r>
              <a:rPr lang="en-US" sz="4000" dirty="0"/>
              <a:t>C</a:t>
            </a:r>
            <a:r>
              <a:rPr lang="en-US" sz="4000" dirty="0" smtClean="0"/>
              <a:t>are and </a:t>
            </a:r>
            <a:r>
              <a:rPr lang="en-US" sz="4000" dirty="0"/>
              <a:t>T</a:t>
            </a:r>
            <a:r>
              <a:rPr lang="en-US" sz="4000" dirty="0" smtClean="0"/>
              <a:t>reatment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386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Infrastructure and Requirements</a:t>
            </a:r>
          </a:p>
          <a:p>
            <a:r>
              <a:rPr lang="en-US" sz="4000" dirty="0" smtClean="0"/>
              <a:t>Health </a:t>
            </a:r>
            <a:r>
              <a:rPr lang="en-US" sz="4000" dirty="0"/>
              <a:t>C</a:t>
            </a:r>
            <a:r>
              <a:rPr lang="en-US" sz="4000" dirty="0" smtClean="0"/>
              <a:t>are</a:t>
            </a:r>
            <a:endParaRPr lang="en-US" sz="4000" dirty="0"/>
          </a:p>
          <a:p>
            <a:r>
              <a:rPr lang="en-US" sz="4000" dirty="0"/>
              <a:t>Continuing </a:t>
            </a:r>
            <a:r>
              <a:rPr lang="en-US" sz="4000" dirty="0" smtClean="0"/>
              <a:t>Care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42AB16-882B-4DB4-B466-C435524E1D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and Families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Problem: 78,000 children in Minnesota are in deep poverty – </a:t>
            </a:r>
            <a:r>
              <a:rPr lang="en-US" dirty="0" smtClean="0"/>
              <a:t>living </a:t>
            </a:r>
            <a:r>
              <a:rPr lang="en-US" dirty="0"/>
              <a:t>at half or less of the poverty </a:t>
            </a:r>
            <a:r>
              <a:rPr lang="en-US" dirty="0" smtClean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39268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investments have </a:t>
            </a:r>
            <a:r>
              <a:rPr lang="en-US" dirty="0" smtClean="0"/>
              <a:t>we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Created Northstar Care for Children</a:t>
            </a:r>
          </a:p>
          <a:p>
            <a:r>
              <a:rPr lang="en-US" dirty="0" smtClean="0"/>
              <a:t>Expanded support for parents</a:t>
            </a:r>
          </a:p>
          <a:p>
            <a:r>
              <a:rPr lang="en-US" dirty="0" smtClean="0"/>
              <a:t>Improved child care quality through Parent Aware</a:t>
            </a:r>
          </a:p>
          <a:p>
            <a:r>
              <a:rPr lang="en-US" dirty="0" smtClean="0"/>
              <a:t>Increased funding for sex trafficked and homeless youth</a:t>
            </a:r>
          </a:p>
          <a:p>
            <a:r>
              <a:rPr lang="en-US" dirty="0" smtClean="0"/>
              <a:t>Established Housing Assistance grant for some MFIP families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867">
            <a:off x="627087" y="1437364"/>
            <a:ext cx="3023510" cy="2009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6">
            <a:off x="1059173" y="3139740"/>
            <a:ext cx="3271178" cy="217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6737" y="5486400"/>
            <a:ext cx="4111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Visits to 4-star Parent Aware child care centers</a:t>
            </a:r>
          </a:p>
          <a:p>
            <a:r>
              <a:rPr lang="en-US" sz="1400" i="1" dirty="0" smtClean="0"/>
              <a:t>Top: Y Early Learning in St. Paul</a:t>
            </a:r>
          </a:p>
          <a:p>
            <a:r>
              <a:rPr lang="en-US" sz="1400" i="1" dirty="0" smtClean="0"/>
              <a:t>Bottom: Panda’s Playhouse in Sartell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585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that still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Minnesota: </a:t>
            </a:r>
            <a:endParaRPr lang="en-US" dirty="0"/>
          </a:p>
          <a:p>
            <a:r>
              <a:rPr lang="en-US" dirty="0" smtClean="0"/>
              <a:t>5 </a:t>
            </a:r>
            <a:r>
              <a:rPr lang="en-US" dirty="0"/>
              <a:t>in 10 Black </a:t>
            </a:r>
            <a:r>
              <a:rPr lang="en-US" dirty="0" smtClean="0"/>
              <a:t>children </a:t>
            </a:r>
            <a:endParaRPr lang="en-US" dirty="0"/>
          </a:p>
          <a:p>
            <a:r>
              <a:rPr lang="en-US" dirty="0" smtClean="0"/>
              <a:t>4 </a:t>
            </a:r>
            <a:r>
              <a:rPr lang="en-US" dirty="0"/>
              <a:t>in 10 American Indian children </a:t>
            </a:r>
          </a:p>
          <a:p>
            <a:r>
              <a:rPr lang="en-US" dirty="0" smtClean="0"/>
              <a:t>3 </a:t>
            </a:r>
            <a:r>
              <a:rPr lang="en-US" dirty="0"/>
              <a:t>in 10 Hispanic children </a:t>
            </a:r>
          </a:p>
          <a:p>
            <a:r>
              <a:rPr lang="en-US" dirty="0" smtClean="0"/>
              <a:t>2 </a:t>
            </a:r>
            <a:r>
              <a:rPr lang="en-US" dirty="0"/>
              <a:t>in 10 Asian </a:t>
            </a:r>
            <a:r>
              <a:rPr lang="en-US" dirty="0" smtClean="0"/>
              <a:t>children </a:t>
            </a:r>
            <a:r>
              <a:rPr lang="en-US" dirty="0"/>
              <a:t>and </a:t>
            </a:r>
          </a:p>
          <a:p>
            <a:r>
              <a:rPr lang="en-US" dirty="0" smtClean="0"/>
              <a:t>1 </a:t>
            </a:r>
            <a:r>
              <a:rPr lang="en-US" dirty="0"/>
              <a:t>in 10 White children 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LIVED IN POVERTY IN 2012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Source</a:t>
            </a:r>
            <a:r>
              <a:rPr lang="en-US" sz="1500" dirty="0"/>
              <a:t>: </a:t>
            </a:r>
            <a:r>
              <a:rPr lang="en-US" sz="1500" dirty="0" smtClean="0"/>
              <a:t>U.S Census Bureau, 2012 American Community Survey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84140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" y="1447800"/>
            <a:ext cx="8153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Invest in Quality Child Care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Simplify child care assistance requirements to reduce complexity for participants and </a:t>
            </a:r>
            <a:r>
              <a:rPr lang="en-US" dirty="0" smtClean="0"/>
              <a:t>counties </a:t>
            </a:r>
            <a:r>
              <a:rPr lang="en-US" b="1" dirty="0" smtClean="0"/>
              <a:t>($1.6M in FY16/17)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Revise Basic Sliding Fee child care allocation formula and reduce the waitlist - currently at 6,939 </a:t>
            </a:r>
            <a:r>
              <a:rPr lang="en-US" b="1" dirty="0" smtClean="0"/>
              <a:t>($12.5M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 the Parent Aware Quality Rating System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($3.5M in FY16/17) </a:t>
            </a:r>
          </a:p>
          <a:p>
            <a:pPr lvl="1"/>
            <a:r>
              <a:rPr lang="en-US" b="1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Address disparities and work with our tribal </a:t>
            </a:r>
            <a:r>
              <a:rPr lang="en-US" sz="2000" b="1" dirty="0"/>
              <a:t>p</a:t>
            </a:r>
            <a:r>
              <a:rPr lang="en-US" sz="2000" b="1" dirty="0" smtClean="0"/>
              <a:t>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expanded tribal </a:t>
            </a:r>
            <a:r>
              <a:rPr lang="en-US" dirty="0"/>
              <a:t>administration of human services </a:t>
            </a:r>
            <a:r>
              <a:rPr lang="en-US" dirty="0" smtClean="0"/>
              <a:t>programs for WEN </a:t>
            </a:r>
            <a:r>
              <a:rPr lang="en-US" b="1" dirty="0" smtClean="0"/>
              <a:t>($2.8M in FY16/17) </a:t>
            </a:r>
            <a:r>
              <a:rPr lang="en-US" dirty="0" smtClean="0"/>
              <a:t>and Red Lake TANF </a:t>
            </a:r>
            <a:r>
              <a:rPr lang="en-US" b="1" dirty="0" smtClean="0"/>
              <a:t>($284K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an American Indian Family Early Intervention Program to families who are at risk for possible child </a:t>
            </a:r>
            <a:r>
              <a:rPr lang="en-US" dirty="0" smtClean="0"/>
              <a:t>maltreatment </a:t>
            </a:r>
            <a:r>
              <a:rPr lang="en-US" b="1" dirty="0" smtClean="0"/>
              <a:t>($2M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how funds will be allocated and distributed to tribes related to the Tribal Customary Adoption Grants </a:t>
            </a:r>
            <a:r>
              <a:rPr lang="en-US" b="1" dirty="0" smtClean="0"/>
              <a:t>(Budget Neutral)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 in targeted</a:t>
            </a:r>
            <a:r>
              <a:rPr lang="en-US" dirty="0"/>
              <a:t>, coordinated, culturally-specific care for pregnant mothers at high risk of poor birth outcomes from drug use </a:t>
            </a:r>
            <a:r>
              <a:rPr lang="en-US" b="1" dirty="0"/>
              <a:t>($272K in FY16/17)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 and F</a:t>
            </a:r>
            <a:r>
              <a:rPr lang="en-US" dirty="0" smtClean="0"/>
              <a:t>amilies</a:t>
            </a:r>
            <a:r>
              <a:rPr lang="en-US" dirty="0"/>
              <a:t>: Our 2015 </a:t>
            </a:r>
            <a:r>
              <a:rPr lang="en-US" dirty="0" smtClean="0"/>
              <a:t>proposals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41" y="2819400"/>
            <a:ext cx="1867677" cy="90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Oral </a:t>
            </a:r>
            <a:r>
              <a:rPr lang="en-US" b="1" dirty="0" smtClean="0"/>
              <a:t>Health ($9.9M </a:t>
            </a:r>
            <a:r>
              <a:rPr lang="en-US" b="1" dirty="0"/>
              <a:t>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Reform </a:t>
            </a:r>
            <a:r>
              <a:rPr lang="en-US" dirty="0"/>
              <a:t>the way Oral Health services are provided in Medical Assistance and MinnesotaCare. </a:t>
            </a:r>
            <a:endParaRPr lang="en-US" dirty="0" smtClean="0"/>
          </a:p>
          <a:p>
            <a:pPr lvl="1"/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Child protection </a:t>
            </a:r>
            <a:r>
              <a:rPr lang="en-US" b="1" dirty="0" smtClean="0"/>
              <a:t>($2.5M in FY16/17)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best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accountability for county and tribal child welfare </a:t>
            </a:r>
            <a:r>
              <a:rPr lang="en-US" dirty="0" smtClean="0"/>
              <a:t>agencies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Support Families in Minnesota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Eliminate the application fee for Child Support Services </a:t>
            </a:r>
            <a:r>
              <a:rPr lang="en-US" b="1" dirty="0" smtClean="0"/>
              <a:t>($34K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necessary changes to Northstar </a:t>
            </a:r>
            <a:r>
              <a:rPr lang="en-US" dirty="0"/>
              <a:t>Care for </a:t>
            </a:r>
            <a:r>
              <a:rPr lang="en-US" dirty="0" smtClean="0"/>
              <a:t>Children </a:t>
            </a:r>
            <a:r>
              <a:rPr lang="en-US" b="1" dirty="0"/>
              <a:t>(Budget Neutral</a:t>
            </a:r>
            <a:r>
              <a:rPr lang="en-US" b="1" dirty="0" smtClean="0"/>
              <a:t>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funding for food support in the Minnesota Food Assistance Program (MFAP) </a:t>
            </a:r>
            <a:r>
              <a:rPr lang="en-US" b="1" dirty="0" smtClean="0"/>
              <a:t>($</a:t>
            </a:r>
            <a:r>
              <a:rPr lang="en-US" b="1" dirty="0"/>
              <a:t>1.1M in FY16/17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 and F</a:t>
            </a:r>
            <a:r>
              <a:rPr lang="en-US" dirty="0" smtClean="0"/>
              <a:t>amilies</a:t>
            </a:r>
            <a:r>
              <a:rPr lang="en-US" dirty="0"/>
              <a:t>: Our 2015 </a:t>
            </a:r>
            <a:r>
              <a:rPr lang="en-US" dirty="0" smtClean="0"/>
              <a:t>proposals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supports administration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Problem: The mental health infrastructure is insufficient with too many gaps, structurally </a:t>
            </a:r>
            <a:r>
              <a:rPr lang="en-US" dirty="0" smtClean="0"/>
              <a:t>and </a:t>
            </a:r>
            <a:r>
              <a:rPr lang="en-US" dirty="0"/>
              <a:t>financially fragile, limited service availability, and inconsistent </a:t>
            </a:r>
            <a:r>
              <a:rPr lang="en-US" dirty="0" smtClean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1487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 of the FY2014-15 (current biennium) direct appropriated budget for DHS. It shows that DHS spends 77% of FY2014-15 appropriations on basic and long-term health care. In that budget:&#10;48.4% is for basic health care&#10;28.8% is for long-term health care&#10;5.8% is for mental and chemical health (including State-Operated Services)&#10;1.3% is for the Minnesota Sex Offender Program&#10;11.8% is for economic support and other grants &#10;1.3% is for Technical Activities (TANF spending passed through to other public entities)&#10;and&#10;2.8% for Central Office Administration" title="2014-2015 direct appropriations for DH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606703"/>
              </p:ext>
            </p:extLst>
          </p:nvPr>
        </p:nvGraphicFramePr>
        <p:xfrm>
          <a:off x="1524000" y="1600200"/>
          <a:ext cx="6096000" cy="46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2014 – 2015 </a:t>
            </a:r>
            <a:r>
              <a:rPr lang="en-US" sz="3000" dirty="0" smtClean="0"/>
              <a:t>direct appropriations </a:t>
            </a:r>
            <a:r>
              <a:rPr lang="en-US" sz="3000" dirty="0"/>
              <a:t>for DHS </a:t>
            </a:r>
            <a:br>
              <a:rPr lang="en-US" sz="3000" dirty="0"/>
            </a:br>
            <a:r>
              <a:rPr lang="en-US" sz="3000" dirty="0"/>
              <a:t>We s</a:t>
            </a:r>
            <a:r>
              <a:rPr lang="en-US" sz="3000" dirty="0" smtClean="0"/>
              <a:t>pend </a:t>
            </a:r>
            <a:r>
              <a:rPr lang="en-US" sz="3000" dirty="0"/>
              <a:t>77% on </a:t>
            </a:r>
            <a:r>
              <a:rPr lang="en-US" sz="3000" dirty="0" smtClean="0"/>
              <a:t>basic </a:t>
            </a:r>
            <a:r>
              <a:rPr lang="en-US" sz="3000" dirty="0"/>
              <a:t>&amp; </a:t>
            </a:r>
            <a:r>
              <a:rPr lang="en-US" sz="3000" dirty="0" smtClean="0"/>
              <a:t>long-term </a:t>
            </a:r>
            <a:r>
              <a:rPr lang="en-US" sz="3000" dirty="0"/>
              <a:t>h</a:t>
            </a:r>
            <a:r>
              <a:rPr lang="en-US" sz="3000" dirty="0" smtClean="0"/>
              <a:t>ealth care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67818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72390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" y="3886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77%</a:t>
            </a:r>
            <a:endParaRPr lang="en-US" sz="3600" dirty="0"/>
          </a:p>
        </p:txBody>
      </p:sp>
      <p:sp>
        <p:nvSpPr>
          <p:cNvPr id="10" name="TextBox 1"/>
          <p:cNvSpPr txBox="1"/>
          <p:nvPr/>
        </p:nvSpPr>
        <p:spPr>
          <a:xfrm>
            <a:off x="1636420" y="6019800"/>
            <a:ext cx="6553231" cy="30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sz="1400" dirty="0"/>
              <a:t>Source: </a:t>
            </a:r>
            <a:r>
              <a:rPr lang="en-US" altLang="en-US" sz="1400" dirty="0"/>
              <a:t>Minnesota Management &amp; </a:t>
            </a:r>
            <a:r>
              <a:rPr lang="en-US" altLang="en-US" sz="1400" dirty="0" smtClean="0"/>
              <a:t>Budget BPAS data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68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investments have </a:t>
            </a:r>
            <a:r>
              <a:rPr lang="en-US" dirty="0" smtClean="0"/>
              <a:t>we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School-linked mental health</a:t>
            </a:r>
          </a:p>
          <a:p>
            <a:r>
              <a:rPr lang="en-US" dirty="0"/>
              <a:t>Crisis response for children and adults</a:t>
            </a:r>
          </a:p>
          <a:p>
            <a:r>
              <a:rPr lang="en-US" dirty="0"/>
              <a:t>Increased some payment rates</a:t>
            </a:r>
          </a:p>
          <a:p>
            <a:r>
              <a:rPr lang="en-US" dirty="0"/>
              <a:t>Established new benefits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867">
            <a:off x="464043" y="1800131"/>
            <a:ext cx="3116647" cy="186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b="2982"/>
          <a:stretch/>
        </p:blipFill>
        <p:spPr>
          <a:xfrm rot="196666">
            <a:off x="892445" y="3551722"/>
            <a:ext cx="3343672" cy="1993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5638800"/>
            <a:ext cx="4648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i="1" dirty="0" smtClean="0"/>
              <a:t>School-linked mental health grant announcement, Edison High School, Minneapolis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708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marL="171450" indent="-171450"/>
            <a:r>
              <a:rPr lang="en-US" sz="1800" b="1" dirty="0" smtClean="0"/>
              <a:t>Existing community capacity does not meet needs - </a:t>
            </a:r>
            <a:r>
              <a:rPr lang="en-US" sz="1800" dirty="0" smtClean="0"/>
              <a:t>Anoka </a:t>
            </a:r>
            <a:r>
              <a:rPr lang="en-US" sz="1800" dirty="0"/>
              <a:t>Metro Regional Treatment Center has </a:t>
            </a:r>
            <a:r>
              <a:rPr lang="en-US" sz="1800" dirty="0" smtClean="0"/>
              <a:t>a waiting list of 77 </a:t>
            </a:r>
          </a:p>
          <a:p>
            <a:pPr marL="171450" indent="-171450"/>
            <a:endParaRPr lang="en-US" sz="800" dirty="0" smtClean="0"/>
          </a:p>
          <a:p>
            <a:pPr marL="171450" indent="-171450"/>
            <a:r>
              <a:rPr lang="en-US" sz="1800" b="1" dirty="0" smtClean="0"/>
              <a:t>Some children’s </a:t>
            </a:r>
            <a:r>
              <a:rPr lang="en-US" sz="1800" b="1" dirty="0"/>
              <a:t>s</a:t>
            </a:r>
            <a:r>
              <a:rPr lang="en-US" sz="1800" b="1" dirty="0" smtClean="0"/>
              <a:t>ervices are not available in Minnesota - </a:t>
            </a:r>
            <a:r>
              <a:rPr lang="en-US" sz="1800" dirty="0"/>
              <a:t>W</a:t>
            </a:r>
            <a:r>
              <a:rPr lang="en-US" sz="1800" dirty="0" smtClean="0"/>
              <a:t>e have between </a:t>
            </a:r>
            <a:r>
              <a:rPr lang="en-US" sz="1800" dirty="0"/>
              <a:t>300-400 children each year who would be best served in Psychiatric Residential Treatment </a:t>
            </a:r>
            <a:r>
              <a:rPr lang="en-US" sz="1800" dirty="0" smtClean="0"/>
              <a:t>Facilities</a:t>
            </a:r>
          </a:p>
          <a:p>
            <a:pPr marL="171450" indent="-171450"/>
            <a:endParaRPr lang="en-US" sz="800" dirty="0" smtClean="0"/>
          </a:p>
          <a:p>
            <a:pPr marL="171450" indent="-171450"/>
            <a:r>
              <a:rPr lang="en-US" sz="1800" b="1" dirty="0" smtClean="0"/>
              <a:t>Rates are often insufficient to cover the cost of services - </a:t>
            </a:r>
            <a:r>
              <a:rPr lang="en-US" sz="1800" dirty="0" smtClean="0"/>
              <a:t>Riverwood </a:t>
            </a:r>
            <a:r>
              <a:rPr lang="en-US" sz="1800" dirty="0"/>
              <a:t>Centers, which served some 3,000 </a:t>
            </a:r>
            <a:r>
              <a:rPr lang="en-US" sz="1800" dirty="0" smtClean="0"/>
              <a:t>clients, </a:t>
            </a:r>
            <a:r>
              <a:rPr lang="en-US" sz="1800" dirty="0"/>
              <a:t>closed </a:t>
            </a:r>
            <a:r>
              <a:rPr lang="en-US" sz="1800" dirty="0" smtClean="0"/>
              <a:t>suddenly in 2014 </a:t>
            </a:r>
          </a:p>
          <a:p>
            <a:pPr marL="171450" indent="-171450"/>
            <a:endParaRPr lang="en-US" sz="800" dirty="0" smtClean="0"/>
          </a:p>
          <a:p>
            <a:pPr marL="171450" indent="-171450"/>
            <a:r>
              <a:rPr lang="en-US" sz="1800" b="1" dirty="0" smtClean="0"/>
              <a:t>Lack of treatment services for the most acute children and adults - </a:t>
            </a:r>
            <a:r>
              <a:rPr lang="en-US" sz="1800" dirty="0" smtClean="0"/>
              <a:t>The system does not have adequate resources for the most aggressive clients </a:t>
            </a:r>
          </a:p>
          <a:p>
            <a:pPr marL="171450" indent="-171450"/>
            <a:endParaRPr lang="en-US" sz="800" dirty="0" smtClean="0"/>
          </a:p>
          <a:p>
            <a:pPr marL="171450" lvl="0" indent="-171450"/>
            <a:r>
              <a:rPr lang="en-US" sz="1800" b="1" dirty="0" smtClean="0"/>
              <a:t>We have work force issues -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Most </a:t>
            </a:r>
            <a:r>
              <a:rPr lang="en-US" sz="1800" dirty="0"/>
              <a:t>of Minnesota is designated as a Mental Health Professional Shortage Area </a:t>
            </a:r>
            <a:endParaRPr lang="en-US" sz="1800" dirty="0" smtClean="0"/>
          </a:p>
          <a:p>
            <a:pPr marL="171450" lvl="0" indent="-171450"/>
            <a:endParaRPr lang="en-US" sz="800" dirty="0"/>
          </a:p>
          <a:p>
            <a:pPr marL="171450" indent="-171450"/>
            <a:r>
              <a:rPr lang="en-US" sz="1800" b="1" dirty="0" smtClean="0"/>
              <a:t>Focus has been on treatment and interventions, leaving prevention and early interventions behind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that still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5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/>
              <a:t>22</a:t>
            </a:fld>
            <a:endParaRPr lang="en-US" dirty="0"/>
          </a:p>
        </p:txBody>
      </p:sp>
      <p:pic>
        <p:nvPicPr>
          <p:cNvPr id="2390" name="Picture 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229600" cy="336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" name="TextBox 346"/>
          <p:cNvSpPr txBox="1"/>
          <p:nvPr/>
        </p:nvSpPr>
        <p:spPr>
          <a:xfrm>
            <a:off x="5334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Nearly 30 years after passage of the state’s Comprehensive Mental Health Act, the vision of a state-wide system of adult mental health services is far from complete.</a:t>
            </a:r>
            <a:endParaRPr lang="en-US" b="1" dirty="0"/>
          </a:p>
        </p:txBody>
      </p:sp>
      <p:pic>
        <p:nvPicPr>
          <p:cNvPr id="3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52604"/>
            <a:ext cx="6481069" cy="20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</a:t>
            </a:r>
            <a:r>
              <a:rPr lang="en-US" sz="3200" dirty="0"/>
              <a:t>is m</a:t>
            </a:r>
            <a:r>
              <a:rPr lang="en-US" sz="3200" dirty="0" smtClean="0"/>
              <a:t>ental </a:t>
            </a:r>
            <a:r>
              <a:rPr lang="en-US" sz="3200" dirty="0"/>
              <a:t>h</a:t>
            </a:r>
            <a:r>
              <a:rPr lang="en-US" sz="3200" dirty="0" smtClean="0"/>
              <a:t>ealth a top </a:t>
            </a:r>
            <a:r>
              <a:rPr lang="en-US" sz="3200" dirty="0"/>
              <a:t>priority for 2015?</a:t>
            </a:r>
          </a:p>
        </p:txBody>
      </p:sp>
    </p:spTree>
    <p:extLst>
      <p:ext uri="{BB962C8B-B14F-4D97-AF65-F5344CB8AC3E}">
        <p14:creationId xmlns:p14="http://schemas.microsoft.com/office/powerpoint/2010/main" val="41633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 years after passage of the state’s Comprehensive Mental Health Act, the vision of a state-wide system of children’s mental health services is even less developed.</a:t>
            </a:r>
            <a:endParaRPr 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153400" cy="391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65" y="6172200"/>
            <a:ext cx="6481069" cy="20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</a:t>
            </a:r>
            <a:r>
              <a:rPr lang="en-US" sz="3200" dirty="0"/>
              <a:t>is </a:t>
            </a:r>
            <a:r>
              <a:rPr lang="en-US" sz="3200" dirty="0" smtClean="0"/>
              <a:t>mental </a:t>
            </a:r>
            <a:r>
              <a:rPr lang="en-US" sz="3200" dirty="0"/>
              <a:t>h</a:t>
            </a:r>
            <a:r>
              <a:rPr lang="en-US" sz="3200" dirty="0" smtClean="0"/>
              <a:t>ealth a top </a:t>
            </a:r>
            <a:r>
              <a:rPr lang="en-US" sz="3200" dirty="0"/>
              <a:t>priority for 2015?</a:t>
            </a:r>
          </a:p>
        </p:txBody>
      </p:sp>
    </p:spTree>
    <p:extLst>
      <p:ext uri="{BB962C8B-B14F-4D97-AF65-F5344CB8AC3E}">
        <p14:creationId xmlns:p14="http://schemas.microsoft.com/office/powerpoint/2010/main" val="30212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253700"/>
              </p:ext>
            </p:extLst>
          </p:nvPr>
        </p:nvGraphicFramePr>
        <p:xfrm>
          <a:off x="609600" y="12954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10025"/>
              </p:ext>
            </p:extLst>
          </p:nvPr>
        </p:nvGraphicFramePr>
        <p:xfrm>
          <a:off x="609600" y="2667000"/>
          <a:ext cx="8153400" cy="394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676400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ACES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Trauma-informed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Multigenerational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Primary care access</a:t>
                      </a:r>
                      <a:endParaRPr lang="en-US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Screening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Appropriate assessments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School-linked mental health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Crisis response</a:t>
                      </a:r>
                      <a:endParaRPr lang="en-US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Benefits in MHCP</a:t>
                      </a:r>
                      <a:r>
                        <a:rPr lang="en-US" sz="1300" baseline="0" dirty="0" smtClean="0"/>
                        <a:t>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Evidence-based practices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Standardized measures</a:t>
                      </a:r>
                      <a:endParaRPr lang="en-US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</a:rPr>
                        <a:t>Peer</a:t>
                      </a:r>
                      <a:r>
                        <a:rPr lang="en-US" sz="1300" kern="1200" baseline="0" dirty="0" smtClean="0">
                          <a:effectLst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</a:rPr>
                        <a:t>specialists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</a:rPr>
                        <a:t>Housing programs to reduce homelessness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</a:rPr>
                        <a:t>Respite grants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</a:rPr>
                        <a:t>Supported employment</a:t>
                      </a:r>
                      <a:endParaRPr lang="en-US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Implement Behavioral Health Homes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Mental health consultation 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School-based diversion</a:t>
                      </a:r>
                      <a:endParaRPr lang="en-US" sz="1300" b="0" baseline="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First episode psychosis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Expand Crisis services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Certify Behavioral Health Clinics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Reduce ACEs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Expand Respite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</a:rPr>
                        <a:t>Create Psychiatric Residential</a:t>
                      </a:r>
                      <a:r>
                        <a:rPr lang="en-US" sz="1300" kern="1200" baseline="0" dirty="0" smtClean="0">
                          <a:effectLst/>
                        </a:rPr>
                        <a:t> Treatment facilities; Close CABHS</a:t>
                      </a:r>
                      <a:endParaRPr lang="en-US" sz="1300" kern="1200" dirty="0" smtClean="0"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</a:rPr>
                        <a:t>Stabilize and reform MH payment structures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baseline="0" dirty="0" smtClean="0">
                          <a:effectLst/>
                        </a:rPr>
                        <a:t>Psychiatric Residency Program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capacity for people</a:t>
                      </a:r>
                      <a:r>
                        <a:rPr 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complex needs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MSH funding</a:t>
                      </a:r>
                      <a:endParaRPr lang="en-US" sz="13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</a:rPr>
                        <a:t>Expand supported housing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 quality and expansion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Flexibility in our Transitions Initiatives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need to expand services in the continuum of care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4114800"/>
            <a:ext cx="815340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524910" y="2950794"/>
            <a:ext cx="189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been done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59053" y="5150994"/>
            <a:ext cx="23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needs to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264972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Incorporate primary care and support for wellness in Behavioral Health Homes </a:t>
            </a:r>
            <a:r>
              <a:rPr lang="en-US" sz="2000" b="1" dirty="0" smtClean="0"/>
              <a:t>($6.9M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Mental health consultation for early childhood </a:t>
            </a:r>
            <a:r>
              <a:rPr lang="en-US" sz="2000" dirty="0"/>
              <a:t>providers </a:t>
            </a:r>
            <a:r>
              <a:rPr lang="en-US" sz="2000" b="1" dirty="0" smtClean="0"/>
              <a:t>($922K </a:t>
            </a:r>
            <a:r>
              <a:rPr lang="en-US" sz="2000" b="1" dirty="0"/>
              <a:t>in FY16/17</a:t>
            </a:r>
            <a:r>
              <a:rPr lang="en-US" sz="2000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School-based diversion pilot for students with co-occurring disorders </a:t>
            </a:r>
            <a:r>
              <a:rPr lang="en-US" sz="2000" b="1" dirty="0" smtClean="0"/>
              <a:t>($65K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Intervene in first episode psychosis </a:t>
            </a:r>
            <a:r>
              <a:rPr lang="en-US" sz="2000" b="1" dirty="0" smtClean="0"/>
              <a:t>($260K in FY16/17)</a:t>
            </a:r>
          </a:p>
          <a:p>
            <a:pPr lvl="1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Early Intervention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Expansion of crisis services </a:t>
            </a:r>
            <a:r>
              <a:rPr lang="en-US" sz="2000" b="1" dirty="0" smtClean="0"/>
              <a:t>($4.7M in FY16/17) </a:t>
            </a:r>
            <a:r>
              <a:rPr lang="en-US" sz="2000" dirty="0" smtClean="0"/>
              <a:t>and respite care </a:t>
            </a:r>
            <a:r>
              <a:rPr lang="en-US" sz="2000" b="1" dirty="0" smtClean="0"/>
              <a:t>($847K in FY16/17) </a:t>
            </a:r>
            <a:r>
              <a:rPr lang="en-US" sz="2000" dirty="0" smtClean="0"/>
              <a:t>to</a:t>
            </a:r>
            <a:r>
              <a:rPr lang="en-US" sz="2000" b="1" dirty="0" smtClean="0"/>
              <a:t> </a:t>
            </a:r>
            <a:r>
              <a:rPr lang="en-US" sz="2000" dirty="0" smtClean="0"/>
              <a:t>keep people in the community and out of hospitals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Certify Behavioral Health Clinics </a:t>
            </a:r>
            <a:r>
              <a:rPr lang="en-US" sz="2000" b="1" dirty="0" smtClean="0"/>
              <a:t>($398K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the incidence of Adverse Childhood Experiences (ACEs</a:t>
            </a:r>
            <a:r>
              <a:rPr lang="en-US" sz="2000" dirty="0" smtClean="0"/>
              <a:t>) </a:t>
            </a:r>
            <a:r>
              <a:rPr lang="en-US" sz="2000" b="1" dirty="0" smtClean="0"/>
              <a:t>($796K in FY18/19</a:t>
            </a:r>
            <a:r>
              <a:rPr lang="en-US" sz="1700" b="1" dirty="0" smtClean="0"/>
              <a:t>)</a:t>
            </a:r>
            <a:endParaRPr lang="en-US" sz="1700" b="1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Mental </a:t>
            </a:r>
            <a:r>
              <a:rPr lang="en-US" dirty="0" smtClean="0"/>
              <a:t>Health</a:t>
            </a:r>
            <a:r>
              <a:rPr lang="en-US" dirty="0"/>
              <a:t>: Our 2015 proposals</a:t>
            </a:r>
          </a:p>
        </p:txBody>
      </p:sp>
    </p:spTree>
    <p:extLst>
      <p:ext uri="{BB962C8B-B14F-4D97-AF65-F5344CB8AC3E}">
        <p14:creationId xmlns:p14="http://schemas.microsoft.com/office/powerpoint/2010/main" val="17475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Begin to </a:t>
            </a:r>
            <a:r>
              <a:rPr lang="en-US" dirty="0"/>
              <a:t>e</a:t>
            </a:r>
            <a:r>
              <a:rPr lang="en-US" dirty="0" smtClean="0"/>
              <a:t>stablish Psychiatric Residential Treatment capacity in the state </a:t>
            </a:r>
            <a:r>
              <a:rPr lang="en-US" b="1" dirty="0" smtClean="0"/>
              <a:t>($6.6M in FY16/17) </a:t>
            </a:r>
            <a:r>
              <a:rPr lang="en-US" dirty="0" smtClean="0"/>
              <a:t>and close Child and Adolescent Behavioral Health Services (CABHS</a:t>
            </a:r>
            <a:r>
              <a:rPr lang="en-US" b="1" dirty="0" smtClean="0"/>
              <a:t>) ($1.3 M investment in FY16/17; savings thereafter)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Stabilize and reform mental health services payment structure</a:t>
            </a:r>
            <a:r>
              <a:rPr lang="en-US" b="1" dirty="0" smtClean="0"/>
              <a:t> ($5.5M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Public Psychiatric Residency Program </a:t>
            </a:r>
            <a:r>
              <a:rPr lang="en-US" b="1" dirty="0" smtClean="0"/>
              <a:t>($354K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residential services </a:t>
            </a:r>
            <a:r>
              <a:rPr lang="en-US" dirty="0"/>
              <a:t>within </a:t>
            </a:r>
            <a:r>
              <a:rPr lang="en-US" dirty="0" smtClean="0"/>
              <a:t>DCT for individuals with complex conditions </a:t>
            </a:r>
            <a:r>
              <a:rPr lang="en-US" b="1" dirty="0" smtClean="0"/>
              <a:t>($4.8M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Minnesota Security Hospital ongoing funding to continue improvements needed from conditional licensure </a:t>
            </a:r>
            <a:r>
              <a:rPr lang="en-US" b="1" dirty="0" smtClean="0"/>
              <a:t>($11.2M in FY16/17)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access to housing with supports for adults with mental illness </a:t>
            </a:r>
            <a:r>
              <a:rPr lang="en-US" b="1" dirty="0" smtClean="0"/>
              <a:t>($4.7M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and expand the Assertive Community Treatment (ACT) program </a:t>
            </a:r>
            <a:r>
              <a:rPr lang="en-US" b="1" dirty="0" smtClean="0"/>
              <a:t>($1.3M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more flexibility for our Transitions Initiative </a:t>
            </a:r>
            <a:r>
              <a:rPr lang="en-US" b="1" dirty="0" smtClean="0"/>
              <a:t>(Budget </a:t>
            </a:r>
            <a:r>
              <a:rPr lang="en-US" b="1" dirty="0"/>
              <a:t>N</a:t>
            </a:r>
            <a:r>
              <a:rPr lang="en-US" b="1" dirty="0" smtClean="0"/>
              <a:t>eutral)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initial licensure standards for withdrawal management </a:t>
            </a:r>
          </a:p>
          <a:p>
            <a:pPr lvl="1"/>
            <a:r>
              <a:rPr lang="en-US" b="1" dirty="0"/>
              <a:t>	 </a:t>
            </a:r>
            <a:r>
              <a:rPr lang="en-US" b="1" dirty="0" smtClean="0"/>
              <a:t>   (Budget Neutral)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Mental </a:t>
            </a:r>
            <a:r>
              <a:rPr lang="en-US" dirty="0" smtClean="0"/>
              <a:t>Health</a:t>
            </a:r>
            <a:r>
              <a:rPr lang="en-US" dirty="0"/>
              <a:t>: Our 2015 proposals</a:t>
            </a:r>
          </a:p>
        </p:txBody>
      </p:sp>
    </p:spTree>
    <p:extLst>
      <p:ext uri="{BB962C8B-B14F-4D97-AF65-F5344CB8AC3E}">
        <p14:creationId xmlns:p14="http://schemas.microsoft.com/office/powerpoint/2010/main" val="7756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Invest in a new way to provide housing in Minnesota for people with disabilities – Olmstead Goal </a:t>
            </a:r>
            <a:r>
              <a:rPr lang="en-US" sz="2400" b="1" dirty="0"/>
              <a:t>($3.1M in FY16/17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n-US" sz="2400" dirty="0" smtClean="0"/>
              <a:t>Data collection support for Plan to Prevent and End Homelessness </a:t>
            </a:r>
            <a:r>
              <a:rPr lang="en-US" sz="2400" b="1" dirty="0" smtClean="0"/>
              <a:t>($1.2M in FY16/17)</a:t>
            </a:r>
          </a:p>
          <a:p>
            <a:pPr marL="457200" lvl="1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2400" b="1" dirty="0" smtClean="0"/>
              <a:t>Additional proposals in the spirit of Olmstead:</a:t>
            </a:r>
          </a:p>
          <a:p>
            <a:r>
              <a:rPr lang="en-US" sz="2000" dirty="0" smtClean="0"/>
              <a:t>Expansion of Mental Health Crisis Services</a:t>
            </a:r>
          </a:p>
          <a:p>
            <a:r>
              <a:rPr lang="en-US" sz="2000" dirty="0" smtClean="0"/>
              <a:t>Quality improvement and expansion of Assertive Community Treatment </a:t>
            </a:r>
          </a:p>
          <a:p>
            <a:r>
              <a:rPr lang="en-US" sz="2000" dirty="0" smtClean="0"/>
              <a:t>Housing </a:t>
            </a:r>
            <a:r>
              <a:rPr lang="en-US" sz="2000" dirty="0"/>
              <a:t>with Supports - expands housing options for Adults w/ </a:t>
            </a:r>
            <a:r>
              <a:rPr lang="en-US" sz="2000" dirty="0" smtClean="0"/>
              <a:t>MI</a:t>
            </a:r>
          </a:p>
          <a:p>
            <a:r>
              <a:rPr lang="en-US" sz="2000" dirty="0"/>
              <a:t>Jensen Settlement Administrative Costs - improves access to community based living </a:t>
            </a:r>
            <a:r>
              <a:rPr lang="en-US" sz="2000" dirty="0" smtClean="0"/>
              <a:t>options</a:t>
            </a:r>
          </a:p>
          <a:p>
            <a:r>
              <a:rPr lang="en-US" sz="2000" dirty="0"/>
              <a:t>Psychiatric Residential Treatment Facility </a:t>
            </a:r>
            <a:endParaRPr lang="en-US" sz="2000" dirty="0" smtClean="0"/>
          </a:p>
          <a:p>
            <a:r>
              <a:rPr lang="en-US" sz="2000" dirty="0"/>
              <a:t>Increased Capacity for Individuals with Complex Conditions </a:t>
            </a:r>
            <a:endParaRPr lang="en-US" sz="2000" dirty="0" smtClean="0"/>
          </a:p>
          <a:p>
            <a:r>
              <a:rPr lang="en-US" sz="2000" dirty="0" smtClean="0"/>
              <a:t>Transitions Initiative Flexibility	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and Olmstead: </a:t>
            </a:r>
            <a:r>
              <a:rPr lang="en-US" dirty="0"/>
              <a:t>Our 2015 </a:t>
            </a:r>
            <a:r>
              <a:rPr lang="en-US" dirty="0" smtClean="0"/>
              <a:t>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Care and Treatment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Problem: The current mental health and substance abuse systems do not have the proper incentives to keep people in </a:t>
            </a:r>
            <a:r>
              <a:rPr lang="en-US" dirty="0" smtClean="0"/>
              <a:t>community-based settings </a:t>
            </a:r>
            <a:r>
              <a:rPr lang="en-US" dirty="0"/>
              <a:t>and maintain DCT as the provider of last </a:t>
            </a:r>
            <a:r>
              <a:rPr lang="en-US" dirty="0" smtClean="0"/>
              <a:t>resort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investments have </a:t>
            </a:r>
            <a:r>
              <a:rPr lang="en-US" dirty="0" smtClean="0"/>
              <a:t>we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Focused </a:t>
            </a:r>
            <a:r>
              <a:rPr lang="en-US" dirty="0"/>
              <a:t>on </a:t>
            </a:r>
            <a:r>
              <a:rPr lang="en-US" dirty="0" smtClean="0"/>
              <a:t>greater community </a:t>
            </a:r>
            <a:r>
              <a:rPr lang="en-US" dirty="0"/>
              <a:t>integration</a:t>
            </a:r>
          </a:p>
          <a:p>
            <a:r>
              <a:rPr lang="en-US" dirty="0" smtClean="0"/>
              <a:t>Clarified </a:t>
            </a:r>
            <a:r>
              <a:rPr lang="en-US" dirty="0"/>
              <a:t>our role as a safety net </a:t>
            </a:r>
            <a:r>
              <a:rPr lang="en-US" dirty="0" smtClean="0"/>
              <a:t>provider</a:t>
            </a:r>
          </a:p>
          <a:p>
            <a:r>
              <a:rPr lang="en-US" dirty="0" smtClean="0"/>
              <a:t>Increased transparency and outside scrutiny</a:t>
            </a:r>
          </a:p>
          <a:p>
            <a:r>
              <a:rPr lang="en-US" dirty="0" smtClean="0"/>
              <a:t>Reduced staff injuries</a:t>
            </a:r>
          </a:p>
          <a:p>
            <a:r>
              <a:rPr lang="en-US" dirty="0" smtClean="0"/>
              <a:t>Reduced</a:t>
            </a:r>
            <a:r>
              <a:rPr lang="en-US" dirty="0"/>
              <a:t> u</a:t>
            </a:r>
            <a:r>
              <a:rPr lang="en-US" dirty="0" smtClean="0"/>
              <a:t>se of seclusion and restraints</a:t>
            </a:r>
          </a:p>
          <a:p>
            <a:r>
              <a:rPr lang="en-US" dirty="0" smtClean="0"/>
              <a:t>Received bonding funds for St. Peter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867">
            <a:off x="615827" y="1996735"/>
            <a:ext cx="3592090" cy="269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6737" y="5065693"/>
            <a:ext cx="4111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Minnesota State Operated Community Services </a:t>
            </a:r>
            <a:r>
              <a:rPr lang="en-US" sz="1400" i="1" dirty="0" smtClean="0"/>
              <a:t>staff </a:t>
            </a:r>
            <a:r>
              <a:rPr lang="en-US" sz="1400" i="1" dirty="0"/>
              <a:t>and the individuals they support </a:t>
            </a:r>
            <a:r>
              <a:rPr lang="en-US" sz="1400" i="1" dirty="0" smtClean="0"/>
              <a:t>clean </a:t>
            </a:r>
            <a:r>
              <a:rPr lang="en-US" sz="1400" i="1" dirty="0"/>
              <a:t>up a roadside near </a:t>
            </a:r>
            <a:r>
              <a:rPr lang="en-US" sz="1400" i="1" dirty="0" smtClean="0"/>
              <a:t>Hayfield </a:t>
            </a:r>
            <a:r>
              <a:rPr lang="en-US" sz="1400" i="1" dirty="0"/>
              <a:t>as part of the Adopt-A-Highway </a:t>
            </a:r>
            <a:r>
              <a:rPr lang="en-US" sz="1400" i="1" dirty="0" smtClean="0"/>
              <a:t>program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924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</a:t>
            </a:r>
            <a:r>
              <a:rPr lang="en-US" dirty="0" smtClean="0"/>
              <a:t>reates </a:t>
            </a:r>
            <a:r>
              <a:rPr lang="en-US" dirty="0"/>
              <a:t>h</a:t>
            </a:r>
            <a:r>
              <a:rPr lang="en-US" dirty="0" smtClean="0"/>
              <a:t>ealth</a:t>
            </a:r>
            <a:r>
              <a:rPr lang="en-US" dirty="0"/>
              <a:t>?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0" name="Content Placeholder 4" descr="Pie chart that identifies the relative importance of 5 factors that create a person's health. Clinical care contributes 10%&#10;Other factors and the percent they contribute are:&#10;Health bahaviors contribute 30%&#10;Genes and biology contribute 10%&#10;Social and economic factors contribute 40%&#10;and&#10;Physical environment contributes 10%" title="What creates health?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151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60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4286" y="16002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Expand services to those clients with the most needs; Reduce capacity where people can be served in the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county share of cost for Anoka clients who do not need hospital level of care </a:t>
            </a:r>
            <a:r>
              <a:rPr lang="en-US" sz="2000" b="1" dirty="0" smtClean="0"/>
              <a:t>($1.8M savings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Reduce capacity in the C.A.R.E. program and create a rate system that incentivizes private providers to serve the most complex clients </a:t>
            </a:r>
            <a:r>
              <a:rPr lang="en-US" sz="2000" b="1" dirty="0" smtClean="0"/>
              <a:t>($18M investment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Address Jensen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Funding </a:t>
            </a:r>
            <a:r>
              <a:rPr lang="en-US" sz="2000" dirty="0"/>
              <a:t>on-going costs of complying with the court ordered requirements of the Jensen </a:t>
            </a:r>
            <a:r>
              <a:rPr lang="en-US" sz="2000" dirty="0" smtClean="0"/>
              <a:t>settlement </a:t>
            </a:r>
            <a:r>
              <a:rPr lang="en-US" sz="2000" b="1" dirty="0" smtClean="0"/>
              <a:t>($3.9M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DCT Operating Adjustments (SOS and MSOP)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SOS </a:t>
            </a:r>
            <a:r>
              <a:rPr lang="en-US" sz="2000" b="1" dirty="0" smtClean="0"/>
              <a:t>($6.5 M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MSOP </a:t>
            </a:r>
            <a:r>
              <a:rPr lang="en-US" sz="2000" b="1" dirty="0" smtClean="0"/>
              <a:t>($7.8M in FY16/17)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C</a:t>
            </a:r>
            <a:r>
              <a:rPr lang="en-US" dirty="0" smtClean="0"/>
              <a:t>are </a:t>
            </a:r>
            <a:r>
              <a:rPr lang="en-US" dirty="0"/>
              <a:t>and T</a:t>
            </a:r>
            <a:r>
              <a:rPr lang="en-US" dirty="0" smtClean="0"/>
              <a:t>reatment</a:t>
            </a:r>
            <a:r>
              <a:rPr lang="en-US" dirty="0"/>
              <a:t>: Our 2015 </a:t>
            </a:r>
            <a:r>
              <a:rPr lang="en-US" dirty="0" smtClean="0"/>
              <a:t>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MSOP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</a:pPr>
            <a:r>
              <a:rPr lang="en-US" sz="2800" b="1" dirty="0">
                <a:solidFill>
                  <a:srgbClr val="000508"/>
                </a:solidFill>
              </a:rPr>
              <a:t>Minnesota Sex Offender Program (MSOP)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508"/>
                </a:solidFill>
              </a:rPr>
              <a:t>Equalize county share of cost for clients on provisional discharge </a:t>
            </a:r>
            <a:r>
              <a:rPr lang="en-US" b="1" dirty="0">
                <a:solidFill>
                  <a:srgbClr val="000508"/>
                </a:solidFill>
              </a:rPr>
              <a:t>($281K savings in </a:t>
            </a:r>
            <a:r>
              <a:rPr lang="en-US" b="1" dirty="0" smtClean="0">
                <a:solidFill>
                  <a:srgbClr val="000508"/>
                </a:solidFill>
              </a:rPr>
              <a:t>FY16/17)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rgbClr val="000508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508"/>
                </a:solidFill>
              </a:rPr>
              <a:t>Move MSOP forward by increasing frequency of client evaluations and risk 	assessments, investing in less restrictive alternatives and increasing </a:t>
            </a:r>
            <a:r>
              <a:rPr lang="en-US" dirty="0" smtClean="0">
                <a:solidFill>
                  <a:srgbClr val="000508"/>
                </a:solidFill>
              </a:rPr>
              <a:t>capacity for the judicial branch </a:t>
            </a:r>
            <a:r>
              <a:rPr lang="en-US" b="1" dirty="0" smtClean="0">
                <a:solidFill>
                  <a:srgbClr val="000508"/>
                </a:solidFill>
              </a:rPr>
              <a:t>($</a:t>
            </a:r>
            <a:r>
              <a:rPr lang="en-US" b="1" dirty="0">
                <a:solidFill>
                  <a:srgbClr val="000508"/>
                </a:solidFill>
              </a:rPr>
              <a:t>6.8M in FY16/17</a:t>
            </a:r>
            <a:r>
              <a:rPr lang="en-US" dirty="0">
                <a:solidFill>
                  <a:srgbClr val="000508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0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HAVEs and Infrastructure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Problem: New legal, federal or other requirements obligate DHS to seek resources to fulfill new </a:t>
            </a:r>
            <a:r>
              <a:rPr lang="en-US" dirty="0" smtClean="0"/>
              <a:t>mandates</a:t>
            </a:r>
            <a:endParaRPr lang="en-US" dirty="0"/>
          </a:p>
          <a:p>
            <a:pPr>
              <a:buClr>
                <a:schemeClr val="bg1"/>
              </a:buClr>
            </a:pPr>
            <a:endParaRPr lang="en-US" dirty="0" smtClean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Problem</a:t>
            </a:r>
            <a:r>
              <a:rPr lang="en-US" dirty="0"/>
              <a:t>: In recent years, DHS has had to absorb many cost </a:t>
            </a:r>
            <a:r>
              <a:rPr lang="en-US" dirty="0" smtClean="0"/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10319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Must Haves and Infrastructure: Our 2015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b="1" dirty="0" smtClean="0"/>
              <a:t>Meeting requirements and mandates</a:t>
            </a:r>
          </a:p>
          <a:p>
            <a:pPr lvl="1"/>
            <a:r>
              <a:rPr lang="en-US" sz="7200" dirty="0" smtClean="0"/>
              <a:t>Updating state law and state computer systems so counties and DHS can comply with new requirements </a:t>
            </a:r>
          </a:p>
          <a:p>
            <a:pPr lvl="2"/>
            <a:r>
              <a:rPr lang="en-US" sz="7200" dirty="0" smtClean="0"/>
              <a:t>Child Support Conformity  </a:t>
            </a:r>
            <a:r>
              <a:rPr lang="en-US" sz="7200" b="1" dirty="0" smtClean="0"/>
              <a:t>($92K in FY16/17)</a:t>
            </a:r>
          </a:p>
          <a:p>
            <a:pPr lvl="2"/>
            <a:r>
              <a:rPr lang="en-US" sz="7200" dirty="0" smtClean="0"/>
              <a:t>Adult Foster Care Liability Insurance </a:t>
            </a:r>
            <a:r>
              <a:rPr lang="en-US" sz="7200" b="1" dirty="0" smtClean="0"/>
              <a:t>($666K in FY16/17)</a:t>
            </a:r>
          </a:p>
          <a:p>
            <a:pPr lvl="2"/>
            <a:r>
              <a:rPr lang="en-US" sz="7200" dirty="0" smtClean="0"/>
              <a:t>Federal  Compliance on Homeless Youth </a:t>
            </a:r>
            <a:r>
              <a:rPr lang="en-US" sz="7200" b="1" dirty="0" smtClean="0"/>
              <a:t>($223K in FY16/17)</a:t>
            </a:r>
          </a:p>
          <a:p>
            <a:pPr lvl="1"/>
            <a:r>
              <a:rPr lang="en-US" sz="7200" dirty="0" smtClean="0"/>
              <a:t>Aligning state and federal policy in publicly funded health care programs</a:t>
            </a:r>
          </a:p>
          <a:p>
            <a:pPr lvl="2"/>
            <a:r>
              <a:rPr lang="en-US" sz="7200" dirty="0"/>
              <a:t>Medical Assistance cost-sharing requirements </a:t>
            </a:r>
            <a:r>
              <a:rPr lang="en-US" sz="7200" b="1" dirty="0" smtClean="0"/>
              <a:t>($</a:t>
            </a:r>
            <a:r>
              <a:rPr lang="en-US" sz="7200" b="1" dirty="0"/>
              <a:t>222K in FY16/17</a:t>
            </a:r>
            <a:r>
              <a:rPr lang="en-US" sz="7200" b="1" dirty="0" smtClean="0"/>
              <a:t>) </a:t>
            </a:r>
          </a:p>
          <a:p>
            <a:pPr lvl="2"/>
            <a:r>
              <a:rPr lang="en-US" sz="7200" dirty="0"/>
              <a:t>C</a:t>
            </a:r>
            <a:r>
              <a:rPr lang="en-US" sz="7200" dirty="0" smtClean="0"/>
              <a:t>ompliance </a:t>
            </a:r>
            <a:r>
              <a:rPr lang="en-US" sz="7200" dirty="0"/>
              <a:t>with ruling on treatment of assets in </a:t>
            </a:r>
            <a:r>
              <a:rPr lang="en-US" sz="7200" dirty="0" smtClean="0"/>
              <a:t>long term </a:t>
            </a:r>
            <a:r>
              <a:rPr lang="en-US" sz="7200" dirty="0"/>
              <a:t>care </a:t>
            </a:r>
            <a:r>
              <a:rPr lang="en-US" sz="7200" b="1" dirty="0" smtClean="0"/>
              <a:t>($</a:t>
            </a:r>
            <a:r>
              <a:rPr lang="en-US" sz="7200" b="1" dirty="0"/>
              <a:t>5.2M in FY16/17</a:t>
            </a:r>
            <a:r>
              <a:rPr lang="en-US" sz="7200" b="1" dirty="0" smtClean="0"/>
              <a:t>)</a:t>
            </a:r>
          </a:p>
          <a:p>
            <a:pPr lvl="2"/>
            <a:r>
              <a:rPr lang="en-US" sz="7200" dirty="0"/>
              <a:t>Basic Health Program </a:t>
            </a:r>
            <a:r>
              <a:rPr lang="en-US" sz="7200" dirty="0" smtClean="0"/>
              <a:t>regulations </a:t>
            </a:r>
            <a:r>
              <a:rPr lang="en-US" sz="7200" b="1" dirty="0" smtClean="0"/>
              <a:t>($</a:t>
            </a:r>
            <a:r>
              <a:rPr lang="en-US" sz="7200" b="1" dirty="0"/>
              <a:t>732K in </a:t>
            </a:r>
            <a:r>
              <a:rPr lang="en-US" sz="7200" b="1" dirty="0" smtClean="0"/>
              <a:t>FY16/17)</a:t>
            </a:r>
          </a:p>
          <a:p>
            <a:pPr lvl="1"/>
            <a:r>
              <a:rPr lang="en-US" sz="7200" dirty="0" smtClean="0"/>
              <a:t>Providing increased funding for MNsure IT development and operating costs related to Medical Assistance and MinnesotaCare enrollees (</a:t>
            </a:r>
            <a:r>
              <a:rPr lang="en-US" sz="7200" b="1" dirty="0" smtClean="0"/>
              <a:t>$11.7M in FY16/17)</a:t>
            </a:r>
          </a:p>
          <a:p>
            <a:pPr lvl="1"/>
            <a:endParaRPr lang="en-US" sz="7200" dirty="0" smtClean="0"/>
          </a:p>
          <a:p>
            <a:r>
              <a:rPr lang="en-US" sz="7200" b="1" dirty="0" smtClean="0"/>
              <a:t>Investments to efficiently run DHS programs</a:t>
            </a:r>
          </a:p>
          <a:p>
            <a:pPr lvl="1"/>
            <a:r>
              <a:rPr lang="en-US" sz="7200" dirty="0" smtClean="0"/>
              <a:t>Fund Central Office and DHS MN.IT personnel cost increases of 1.8% annually based on the historic average </a:t>
            </a:r>
            <a:r>
              <a:rPr lang="en-US" sz="7200" b="1" dirty="0" smtClean="0"/>
              <a:t>($5.7M in FY16/17)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OIG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OIG proposal to Strengthen Recovery Act Contract (RAC) effectiveness (</a:t>
            </a:r>
            <a:r>
              <a:rPr lang="en-US" sz="2800" b="1" dirty="0" smtClean="0"/>
              <a:t>$70K savings in FY16/17)</a:t>
            </a:r>
          </a:p>
          <a:p>
            <a:endParaRPr lang="en-US" sz="2800" b="1" dirty="0" smtClean="0"/>
          </a:p>
          <a:p>
            <a:r>
              <a:rPr lang="en-US" sz="2800" dirty="0" smtClean="0"/>
              <a:t>OIG proposal for Background </a:t>
            </a:r>
            <a:r>
              <a:rPr lang="en-US" sz="2800" dirty="0"/>
              <a:t>Studies for Special </a:t>
            </a:r>
            <a:r>
              <a:rPr lang="en-US" sz="2800" dirty="0" smtClean="0"/>
              <a:t>Circumstances </a:t>
            </a:r>
            <a:r>
              <a:rPr lang="en-US" sz="2800" b="1" dirty="0" smtClean="0"/>
              <a:t>(Fee-supported </a:t>
            </a:r>
            <a:r>
              <a:rPr lang="en-US" sz="2800" b="1" dirty="0"/>
              <a:t>and B</a:t>
            </a:r>
            <a:r>
              <a:rPr lang="en-US" sz="2800" b="1" dirty="0" smtClean="0"/>
              <a:t>udget </a:t>
            </a:r>
            <a:r>
              <a:rPr lang="en-US" sz="2800" b="1" dirty="0"/>
              <a:t>N</a:t>
            </a:r>
            <a:r>
              <a:rPr lang="en-US" sz="2800" b="1" dirty="0" smtClean="0"/>
              <a:t>eutral </a:t>
            </a:r>
            <a:r>
              <a:rPr lang="en-US" sz="2800" b="1" dirty="0"/>
              <a:t>in </a:t>
            </a:r>
            <a:r>
              <a:rPr lang="en-US" sz="2800" b="1" dirty="0" smtClean="0"/>
              <a:t>FY16/17)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60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Problem: </a:t>
            </a:r>
            <a:r>
              <a:rPr lang="en-US" dirty="0" smtClean="0"/>
              <a:t>While Minnesota has lowered its uninsured rate to 4.9 percent, it has not adequately addressed health inequities between public programs and the commercial market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investments have </a:t>
            </a:r>
            <a:r>
              <a:rPr lang="en-US" dirty="0" smtClean="0"/>
              <a:t>we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Leveraged opportunities under the ACA</a:t>
            </a:r>
          </a:p>
          <a:p>
            <a:pPr lvl="1"/>
            <a:r>
              <a:rPr lang="en-US" dirty="0" smtClean="0"/>
              <a:t>Medicaid expansion</a:t>
            </a:r>
          </a:p>
          <a:p>
            <a:pPr lvl="1"/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Improved MinnesotaCare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867">
            <a:off x="401428" y="2023175"/>
            <a:ext cx="4139768" cy="2750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53439" y="5224790"/>
            <a:ext cx="411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Visit to navigator organization, Somali Health Solutions, Minneapolis</a:t>
            </a:r>
          </a:p>
        </p:txBody>
      </p:sp>
    </p:spTree>
    <p:extLst>
      <p:ext uri="{BB962C8B-B14F-4D97-AF65-F5344CB8AC3E}">
        <p14:creationId xmlns:p14="http://schemas.microsoft.com/office/powerpoint/2010/main" val="11538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588827"/>
            <a:ext cx="8153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Ensure Better Health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Expand the </a:t>
            </a:r>
            <a:r>
              <a:rPr lang="en-US" dirty="0"/>
              <a:t>Medication Therapy Management Program to individuals with one prescription for a complicated </a:t>
            </a:r>
            <a:r>
              <a:rPr lang="en-US" dirty="0" smtClean="0"/>
              <a:t>disease </a:t>
            </a:r>
            <a:r>
              <a:rPr lang="en-US" b="1" dirty="0" smtClean="0"/>
              <a:t>($41K savings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opioid related prescribing practices in Emergency Departments </a:t>
            </a:r>
            <a:r>
              <a:rPr lang="en-US" b="1" dirty="0" smtClean="0"/>
              <a:t>($33K in FY16/17)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Expand Minnesota Restricted Recipient Program </a:t>
            </a:r>
            <a:r>
              <a:rPr lang="en-US" b="1" dirty="0" smtClean="0"/>
              <a:t>($519K savings in FY16/17</a:t>
            </a:r>
            <a:r>
              <a:rPr lang="en-US" dirty="0" smtClean="0"/>
              <a:t>)</a:t>
            </a:r>
            <a:endParaRPr lang="en-US" b="1" dirty="0"/>
          </a:p>
          <a:p>
            <a:pPr lvl="1"/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Preserve access to hospital care for low-income Minnesotans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that Minnesota hospitals can continue to maximize federal Disproportionate Share Hospital (DSH) funding </a:t>
            </a:r>
            <a:r>
              <a:rPr lang="en-US" b="1" dirty="0" smtClean="0"/>
              <a:t>($5.2M in FY16/17)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Third Party Liability Recoveries </a:t>
            </a:r>
            <a:r>
              <a:rPr lang="en-US" b="1" dirty="0" smtClean="0"/>
              <a:t>($2M savings in FY16/17)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the Medical Assistance Lien Processes to alleviate administrative burdens </a:t>
            </a:r>
            <a:r>
              <a:rPr lang="en-US" b="1" dirty="0" smtClean="0"/>
              <a:t>($101K savings in FY16/17)</a:t>
            </a:r>
          </a:p>
          <a:p>
            <a:pPr lvl="1"/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C</a:t>
            </a:r>
            <a:r>
              <a:rPr lang="en-US" dirty="0" smtClean="0"/>
              <a:t>are</a:t>
            </a:r>
            <a:r>
              <a:rPr lang="en-US" dirty="0"/>
              <a:t>: Our 2015 </a:t>
            </a:r>
            <a:r>
              <a:rPr lang="en-US" dirty="0" smtClean="0"/>
              <a:t>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2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</a:t>
            </a:r>
            <a:r>
              <a:rPr lang="en-US" dirty="0"/>
              <a:t>MinnesotaCare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This proposal reduces expenditures through changes to the enrollee cost sharing and premium structures</a:t>
            </a:r>
          </a:p>
          <a:p>
            <a:pPr lvl="1"/>
            <a:r>
              <a:rPr lang="en-US" sz="2400" dirty="0" smtClean="0"/>
              <a:t>Premium changes for enrollees with income above 150% of FPG</a:t>
            </a:r>
          </a:p>
          <a:p>
            <a:pPr lvl="1"/>
            <a:r>
              <a:rPr lang="en-US" sz="2400" dirty="0" smtClean="0"/>
              <a:t>Cost sharing equivalent to a platinum plan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These changes preserve a vital program while maintaining relatively low out of pocket costs</a:t>
            </a:r>
          </a:p>
          <a:p>
            <a:pPr lvl="1"/>
            <a:r>
              <a:rPr lang="en-US" sz="2400" dirty="0" smtClean="0"/>
              <a:t>Premiums for a single adult remain lower than those offered in MNsure</a:t>
            </a:r>
          </a:p>
          <a:p>
            <a:pPr lvl="1"/>
            <a:r>
              <a:rPr lang="en-US" sz="2400" dirty="0" smtClean="0"/>
              <a:t>Low out of pocket costs relative to silver level plans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49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care for older adults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Problem</a:t>
            </a:r>
            <a:r>
              <a:rPr lang="en-US" dirty="0"/>
              <a:t>: More people with disabilities and older adults should be able to choose to </a:t>
            </a:r>
            <a:r>
              <a:rPr lang="en-US" dirty="0" smtClean="0"/>
              <a:t>live and work </a:t>
            </a:r>
            <a:r>
              <a:rPr lang="en-US" dirty="0"/>
              <a:t>safely in the </a:t>
            </a:r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We have invested in health care expansion to cover more Minnesotans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70693"/>
              </p:ext>
            </p:extLst>
          </p:nvPr>
        </p:nvGraphicFramePr>
        <p:xfrm>
          <a:off x="457200" y="14478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486400"/>
            <a:ext cx="804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2013 </a:t>
            </a:r>
            <a:r>
              <a:rPr lang="en-US" sz="1400" dirty="0"/>
              <a:t>Minnesota Health Access </a:t>
            </a:r>
            <a:r>
              <a:rPr lang="en-US" sz="1400" dirty="0" smtClean="0"/>
              <a:t>Survey, Minnesota Department </a:t>
            </a:r>
            <a:r>
              <a:rPr lang="en-US" sz="1400" dirty="0"/>
              <a:t>of Health and  University of Minnesota, School of Public Health’s State Health Access Data Assistance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investments have we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Launched Own Your Future</a:t>
            </a:r>
          </a:p>
          <a:p>
            <a:r>
              <a:rPr lang="en-US" dirty="0" smtClean="0"/>
              <a:t>Implementing Reform 2020</a:t>
            </a:r>
          </a:p>
          <a:p>
            <a:r>
              <a:rPr lang="en-US" dirty="0" smtClean="0"/>
              <a:t>Increased Nursing facility and HCBS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252354" cy="42129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543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153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Expand the smarter purchaser approach to LTC while creating focused incentives</a:t>
            </a:r>
            <a:r>
              <a:rPr lang="en-US" b="1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Expand </a:t>
            </a:r>
            <a:r>
              <a:rPr lang="en-US" dirty="0"/>
              <a:t>the Own Your </a:t>
            </a:r>
            <a:r>
              <a:rPr lang="en-US" dirty="0" smtClean="0"/>
              <a:t>Future campaign by implementing a smarter purchaser approach and creating  a new HCBS Innovation Pool </a:t>
            </a:r>
            <a:r>
              <a:rPr lang="en-US" b="1" dirty="0" smtClean="0"/>
              <a:t>($3.3M in FY16/17)</a:t>
            </a:r>
          </a:p>
          <a:p>
            <a:pPr lvl="1"/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Self Directed Workforce Negotiations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 the rate for Personal Care Attendants (PCA) based on investments the state has agreed on through negotiations with Self Directed Work Force representatives in SEIU </a:t>
            </a:r>
            <a:r>
              <a:rPr lang="en-US" b="1" dirty="0" smtClean="0"/>
              <a:t>($16M in FY16/17)	</a:t>
            </a:r>
          </a:p>
          <a:p>
            <a:pPr lvl="1"/>
            <a:endParaRPr lang="en-US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Continuing C</a:t>
            </a:r>
            <a:r>
              <a:rPr lang="en-US" dirty="0" smtClean="0"/>
              <a:t>are</a:t>
            </a:r>
            <a:r>
              <a:rPr lang="en-US" dirty="0"/>
              <a:t>: Our 2015 p</a:t>
            </a:r>
            <a:r>
              <a:rPr lang="en-US" dirty="0" smtClean="0"/>
              <a:t>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7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Total GF investments in FY16/17 of $175M </a:t>
            </a:r>
          </a:p>
          <a:p>
            <a:r>
              <a:rPr lang="en-US" dirty="0" smtClean="0"/>
              <a:t>Total GF investments in FY18/19 of $288M</a:t>
            </a:r>
          </a:p>
          <a:p>
            <a:endParaRPr lang="en-US" dirty="0" smtClean="0"/>
          </a:p>
          <a:p>
            <a:r>
              <a:rPr lang="en-US" dirty="0" smtClean="0"/>
              <a:t>Net HCAF reductions in FY16/17 of $63M</a:t>
            </a:r>
          </a:p>
          <a:p>
            <a:r>
              <a:rPr lang="en-US" dirty="0" smtClean="0"/>
              <a:t>Net HCAF reductions in FY18/19 of $61M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0AB5-8606-41E4-BA4C-27128F55140F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Total Investment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4928" y="2743200"/>
            <a:ext cx="8001000" cy="0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for the purpose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42900"/>
            <a:r>
              <a:rPr lang="en-US" dirty="0" smtClean="0"/>
              <a:t>Healthy People</a:t>
            </a:r>
          </a:p>
          <a:p>
            <a:pPr marL="796925" indent="-339725">
              <a:tabLst>
                <a:tab pos="738188" algn="l"/>
              </a:tabLst>
            </a:pPr>
            <a:r>
              <a:rPr lang="en-US" dirty="0" smtClean="0"/>
              <a:t>Stable Families</a:t>
            </a:r>
          </a:p>
          <a:p>
            <a:pPr marL="796925" indent="354013"/>
            <a:r>
              <a:rPr lang="en-US" dirty="0" smtClean="0"/>
              <a:t>Strong Communities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5349210"/>
            <a:ext cx="9144000" cy="1508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69" y="3657600"/>
            <a:ext cx="2828925" cy="13239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Now, we are turning our attention to the other factors that create health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We need to make new investments in areas of our budget where it makes the biggest difference.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Children and Families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Mental Health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This will help address the challenges we face.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Challenges: Mental health </a:t>
            </a:r>
            <a:r>
              <a:rPr lang="en-US" sz="3600" dirty="0"/>
              <a:t>c</a:t>
            </a:r>
            <a:r>
              <a:rPr lang="en-US" sz="3600" dirty="0" smtClean="0"/>
              <a:t>apacity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 descr="H:\Documents\2015 Budget Setting Process\1-in-6-c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35" y="1371600"/>
            <a:ext cx="5081588" cy="49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Challenges: </a:t>
            </a:r>
            <a:r>
              <a:rPr lang="en-US" dirty="0"/>
              <a:t>Gaps </a:t>
            </a:r>
            <a:r>
              <a:rPr lang="en-US" dirty="0" smtClean="0"/>
              <a:t>in substance </a:t>
            </a:r>
            <a:r>
              <a:rPr lang="en-US" dirty="0"/>
              <a:t>use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in 18 Minnesotans with substance disorders receive </a:t>
            </a:r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602653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65" y="3628859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06281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22" y="3602653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99" y="3677866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624589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65" y="4650795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28217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22" y="4624589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99" y="4699802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" y="5715000"/>
            <a:ext cx="599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2010 </a:t>
            </a:r>
            <a:r>
              <a:rPr lang="en-US" sz="1400" dirty="0"/>
              <a:t>Minnesota Survey on Adult Substance Use</a:t>
            </a:r>
          </a:p>
        </p:txBody>
      </p:sp>
      <p:pic>
        <p:nvPicPr>
          <p:cNvPr id="17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612049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65" y="2638255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5677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22" y="2612049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99" y="2687262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72415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94351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PWKAM19\AppData\Local\Microsoft\Windows\Temporary Internet Files\Content.IE5\W9SSNJ51\MC9003833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81811"/>
            <a:ext cx="1210156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Access to care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B16-882B-4DB4-B466-C435524E1D6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820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1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Challenges: Increased child </a:t>
            </a:r>
            <a:r>
              <a:rPr lang="en-US" sz="3600" dirty="0"/>
              <a:t>p</a:t>
            </a:r>
            <a:r>
              <a:rPr lang="en-US" sz="3600" dirty="0" smtClean="0"/>
              <a:t>overty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8382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 smtClean="0"/>
              <a:t>78,000 </a:t>
            </a:r>
            <a:r>
              <a:rPr lang="en-US" sz="3800" b="1" dirty="0"/>
              <a:t>children in Minnesota are in deep poverty – living at half or less of the poverty </a:t>
            </a:r>
            <a:r>
              <a:rPr lang="en-US" sz="3800" b="1" dirty="0" smtClean="0"/>
              <a:t>line</a:t>
            </a:r>
            <a:endParaRPr lang="en-US" sz="3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CB91-9A61-4060-AEEB-ECD9714469F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3" y="2133600"/>
            <a:ext cx="79533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HS Template 2">
      <a:dk1>
        <a:srgbClr val="000508"/>
      </a:dk1>
      <a:lt1>
        <a:srgbClr val="FFFFFF"/>
      </a:lt1>
      <a:dk2>
        <a:srgbClr val="003A61"/>
      </a:dk2>
      <a:lt2>
        <a:srgbClr val="A9A57C"/>
      </a:lt2>
      <a:accent1>
        <a:srgbClr val="5DB30B"/>
      </a:accent1>
      <a:accent2>
        <a:srgbClr val="33A6B2"/>
      </a:accent2>
      <a:accent3>
        <a:srgbClr val="F95F17"/>
      </a:accent3>
      <a:accent4>
        <a:srgbClr val="196674"/>
      </a:accent4>
      <a:accent5>
        <a:srgbClr val="C5EC61"/>
      </a:accent5>
      <a:accent6>
        <a:srgbClr val="B1A089"/>
      </a:accent6>
      <a:hlink>
        <a:srgbClr val="D25814"/>
      </a:hlink>
      <a:folHlink>
        <a:srgbClr val="849A0A"/>
      </a:folHlink>
    </a:clrScheme>
    <a:fontScheme name="DHS-Template3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DHS Template2-bluewebbackground</Template>
  <TotalTime>3042</TotalTime>
  <Words>2225</Words>
  <Application>Microsoft Office PowerPoint</Application>
  <PresentationFormat>On-screen Show (4:3)</PresentationFormat>
  <Paragraphs>348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Department of Human Services FY2016/17 Governor’s Budget Overview</vt:lpstr>
      <vt:lpstr>2014 – 2015 direct appropriations for DHS  We spend 77% on basic &amp; long-term health care</vt:lpstr>
      <vt:lpstr>What creates health?</vt:lpstr>
      <vt:lpstr> We have invested in health care expansion to cover more Minnesotans </vt:lpstr>
      <vt:lpstr>Now, we are turning our attention to the other factors that create health </vt:lpstr>
      <vt:lpstr>Challenges: Mental health capacity</vt:lpstr>
      <vt:lpstr>Challenges: Gaps in substance use treatment</vt:lpstr>
      <vt:lpstr>Challenges: Access to care</vt:lpstr>
      <vt:lpstr>Challenges: Increased child poverty </vt:lpstr>
      <vt:lpstr>Challenge: Children and housing </vt:lpstr>
      <vt:lpstr>Challenges: Age wave</vt:lpstr>
      <vt:lpstr>Challenges: Pressure on the system</vt:lpstr>
      <vt:lpstr>Our budget priorities start to address these challenges</vt:lpstr>
      <vt:lpstr>Children and Families</vt:lpstr>
      <vt:lpstr>What investments have we made?</vt:lpstr>
      <vt:lpstr>Challenges that still exist</vt:lpstr>
      <vt:lpstr>Children and Families: Our 2015 proposals</vt:lpstr>
      <vt:lpstr>Children and Families: Our 2015 proposals continued</vt:lpstr>
      <vt:lpstr>Community supports administration</vt:lpstr>
      <vt:lpstr>What investments have we made?</vt:lpstr>
      <vt:lpstr>Challenges that still exist</vt:lpstr>
      <vt:lpstr>Why is mental health a top priority for 2015?</vt:lpstr>
      <vt:lpstr>Why is mental health a top priority for 2015?</vt:lpstr>
      <vt:lpstr>We need to expand services in the continuum of care</vt:lpstr>
      <vt:lpstr>Mental Health: Our 2015 proposals</vt:lpstr>
      <vt:lpstr>Mental Health: Our 2015 proposals</vt:lpstr>
      <vt:lpstr>Housing and Olmstead: Our 2015 proposals</vt:lpstr>
      <vt:lpstr>Direct Care and Treatment</vt:lpstr>
      <vt:lpstr>What investments have we made?</vt:lpstr>
      <vt:lpstr>Direct Care and Treatment: Our 2015 proposals</vt:lpstr>
      <vt:lpstr>MSOP Reform</vt:lpstr>
      <vt:lpstr>MUST HAVEs and Infrastructure</vt:lpstr>
      <vt:lpstr>Must Haves and Infrastructure: Our 2015 proposals</vt:lpstr>
      <vt:lpstr>OIG Proposals</vt:lpstr>
      <vt:lpstr>Health Care</vt:lpstr>
      <vt:lpstr>What investments have we made?</vt:lpstr>
      <vt:lpstr>Health Care: Our 2015 proposals</vt:lpstr>
      <vt:lpstr>Sustainable MinnesotaCare</vt:lpstr>
      <vt:lpstr>Continuing care for older adults</vt:lpstr>
      <vt:lpstr>What investments have we made?</vt:lpstr>
      <vt:lpstr>Continuing Care: Our 2015 proposals</vt:lpstr>
      <vt:lpstr>PowerPoint Presentation</vt:lpstr>
      <vt:lpstr>Investment for the purpose of…</vt:lpstr>
    </vt:vector>
  </TitlesOfParts>
  <Company>MN Dept of Human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Human Services Executive Budget Team Meeting 2015 Budget Recommendations</dc:title>
  <dc:creator>Mintz, Kathryn A</dc:creator>
  <cp:lastModifiedBy>Kotze, Alexandra</cp:lastModifiedBy>
  <cp:revision>330</cp:revision>
  <cp:lastPrinted>2015-01-27T19:51:25Z</cp:lastPrinted>
  <dcterms:created xsi:type="dcterms:W3CDTF">2014-10-29T15:26:47Z</dcterms:created>
  <dcterms:modified xsi:type="dcterms:W3CDTF">2015-01-27T19:58:11Z</dcterms:modified>
</cp:coreProperties>
</file>