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6" r:id="rId4"/>
    <p:sldId id="295" r:id="rId5"/>
    <p:sldId id="258" r:id="rId6"/>
    <p:sldId id="261" r:id="rId7"/>
    <p:sldId id="298" r:id="rId8"/>
    <p:sldId id="294" r:id="rId9"/>
    <p:sldId id="265" r:id="rId10"/>
    <p:sldId id="264" r:id="rId11"/>
    <p:sldId id="262" r:id="rId12"/>
    <p:sldId id="270" r:id="rId13"/>
    <p:sldId id="271" r:id="rId14"/>
    <p:sldId id="283" r:id="rId15"/>
    <p:sldId id="291" r:id="rId16"/>
    <p:sldId id="290" r:id="rId17"/>
    <p:sldId id="288" r:id="rId18"/>
    <p:sldId id="272" r:id="rId19"/>
    <p:sldId id="285" r:id="rId20"/>
    <p:sldId id="273" r:id="rId21"/>
    <p:sldId id="284" r:id="rId22"/>
    <p:sldId id="276" r:id="rId23"/>
    <p:sldId id="286" r:id="rId24"/>
    <p:sldId id="274" r:id="rId25"/>
    <p:sldId id="277" r:id="rId26"/>
    <p:sldId id="289" r:id="rId27"/>
    <p:sldId id="278" r:id="rId28"/>
    <p:sldId id="292" r:id="rId29"/>
    <p:sldId id="293" r:id="rId30"/>
    <p:sldId id="279" r:id="rId31"/>
    <p:sldId id="297" r:id="rId32"/>
    <p:sldId id="282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9218" autoAdjust="0"/>
  </p:normalViewPr>
  <p:slideViewPr>
    <p:cSldViewPr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Highway User Fund </a:t>
            </a:r>
          </a:p>
          <a:p>
            <a:pPr>
              <a:defRPr b="0"/>
            </a:pPr>
            <a:r>
              <a:rPr lang="en-US" b="0" dirty="0"/>
              <a:t>Distribution of 95 Percent</a:t>
            </a:r>
          </a:p>
        </c:rich>
      </c:tx>
      <c:layout>
        <c:manualLayout>
          <c:xMode val="edge"/>
          <c:yMode val="edge"/>
          <c:x val="0.10182049408772358"/>
          <c:y val="3.389830508474576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Highway User Fund Distribution of 95 Percent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67-438E-B865-5A8D89B9310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67-438E-B865-5A8D89B9310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67-438E-B865-5A8D89B9310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Trunk Highway Fund</c:v>
                </c:pt>
                <c:pt idx="1">
                  <c:v>County State Aid Fund</c:v>
                </c:pt>
                <c:pt idx="2">
                  <c:v>Municipal State Aid Fund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0.28999999999999998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67-438E-B865-5A8D89B931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09646345753175"/>
          <c:y val="0.20423728813559322"/>
          <c:w val="0.2547183212923127"/>
          <c:h val="0.56180012456070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1A78-8953-47EC-9803-FD31464564B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8CBCD-1658-4DDC-8878-794DCB80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DEBD9B-6494-4604-8626-CEB09698B99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27D8F0-CF4B-4F58-8FD2-60D2688E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2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0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4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87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5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2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OSA</a:t>
            </a:r>
          </a:p>
          <a:p>
            <a:r>
              <a:rPr lang="en-US" dirty="0"/>
              <a:t>Streets and Highways. These budgeted expenditures reflect the costs associated with the</a:t>
            </a:r>
          </a:p>
          <a:p>
            <a:r>
              <a:rPr lang="en-US" dirty="0"/>
              <a:t>maintenance and repair of local highways, streets, bridges, and street equipment.</a:t>
            </a:r>
          </a:p>
          <a:p>
            <a:r>
              <a:rPr lang="en-US" dirty="0"/>
              <a:t>Common expenditures include patching, seal coating, street lighting, street cleaning, and</a:t>
            </a:r>
          </a:p>
          <a:p>
            <a:r>
              <a:rPr lang="en-US" dirty="0"/>
              <a:t>snow removal. Expenditures for road construction are not included in current</a:t>
            </a:r>
          </a:p>
          <a:p>
            <a:r>
              <a:rPr lang="en-US" dirty="0"/>
              <a:t>expenditures but are accounted for as capital outlay.</a:t>
            </a:r>
          </a:p>
          <a:p>
            <a:endParaRPr lang="en-US" dirty="0"/>
          </a:p>
          <a:p>
            <a:r>
              <a:rPr lang="en-US" dirty="0"/>
              <a:t>Streets and Highways Capital Outlay. This category includes budgeted expenditures for</a:t>
            </a:r>
          </a:p>
          <a:p>
            <a:r>
              <a:rPr lang="en-US" dirty="0"/>
              <a:t>road and bridge construction projects, including major rehabilitation and improvement</a:t>
            </a:r>
          </a:p>
          <a:p>
            <a:r>
              <a:rPr lang="en-US" dirty="0"/>
              <a:t>projects for existing roads and bridges.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3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0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3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83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9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3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Airports</a:t>
            </a:r>
            <a:r>
              <a:rPr lang="en-US" baseline="0" dirty="0"/>
              <a:t> Fund is the primary source of funding for municipal airports</a:t>
            </a:r>
          </a:p>
          <a:p>
            <a:r>
              <a:rPr lang="en-US" baseline="0" dirty="0"/>
              <a:t>Some federal funding is also available, depending on eligibility and action by feds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7D8F0-CF4B-4F58-8FD2-60D2688E82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609600"/>
            <a:ext cx="9144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1143000"/>
            <a:ext cx="6096000" cy="1371600"/>
          </a:xfrm>
        </p:spPr>
        <p:txBody>
          <a:bodyPr lIns="0" tIns="0" rIns="0" bIns="0"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4580" name="Group 68"/>
          <p:cNvGrpSpPr>
            <a:grpSpLocks/>
          </p:cNvGrpSpPr>
          <p:nvPr/>
        </p:nvGrpSpPr>
        <p:grpSpPr bwMode="auto">
          <a:xfrm>
            <a:off x="5334000" y="3525838"/>
            <a:ext cx="3429000" cy="3332162"/>
            <a:chOff x="3360" y="2221"/>
            <a:chExt cx="2160" cy="2099"/>
          </a:xfrm>
        </p:grpSpPr>
        <p:grpSp>
          <p:nvGrpSpPr>
            <p:cNvPr id="64581" name="Group 69"/>
            <p:cNvGrpSpPr>
              <a:grpSpLocks/>
            </p:cNvGrpSpPr>
            <p:nvPr userDrawn="1"/>
          </p:nvGrpSpPr>
          <p:grpSpPr bwMode="auto">
            <a:xfrm>
              <a:off x="3648" y="3168"/>
              <a:ext cx="1708" cy="988"/>
              <a:chOff x="1931" y="3152"/>
              <a:chExt cx="1708" cy="988"/>
            </a:xfrm>
          </p:grpSpPr>
          <p:sp>
            <p:nvSpPr>
              <p:cNvPr id="64582" name="Freeform 70"/>
              <p:cNvSpPr>
                <a:spLocks/>
              </p:cNvSpPr>
              <p:nvPr userDrawn="1"/>
            </p:nvSpPr>
            <p:spPr bwMode="auto">
              <a:xfrm>
                <a:off x="2207" y="3507"/>
                <a:ext cx="432" cy="354"/>
              </a:xfrm>
              <a:custGeom>
                <a:avLst/>
                <a:gdLst/>
                <a:ahLst/>
                <a:cxnLst>
                  <a:cxn ang="0">
                    <a:pos x="432" y="12"/>
                  </a:cxn>
                  <a:cxn ang="0">
                    <a:pos x="423" y="0"/>
                  </a:cxn>
                  <a:cxn ang="0">
                    <a:pos x="192" y="79"/>
                  </a:cxn>
                  <a:cxn ang="0">
                    <a:pos x="207" y="55"/>
                  </a:cxn>
                  <a:cxn ang="0">
                    <a:pos x="108" y="79"/>
                  </a:cxn>
                  <a:cxn ang="0">
                    <a:pos x="95" y="111"/>
                  </a:cxn>
                  <a:cxn ang="0">
                    <a:pos x="43" y="130"/>
                  </a:cxn>
                  <a:cxn ang="0">
                    <a:pos x="26" y="188"/>
                  </a:cxn>
                  <a:cxn ang="0">
                    <a:pos x="73" y="167"/>
                  </a:cxn>
                  <a:cxn ang="0">
                    <a:pos x="0" y="349"/>
                  </a:cxn>
                  <a:cxn ang="0">
                    <a:pos x="18" y="354"/>
                  </a:cxn>
                  <a:cxn ang="0">
                    <a:pos x="161" y="130"/>
                  </a:cxn>
                  <a:cxn ang="0">
                    <a:pos x="432" y="12"/>
                  </a:cxn>
                </a:cxnLst>
                <a:rect l="0" t="0" r="r" b="b"/>
                <a:pathLst>
                  <a:path w="432" h="354">
                    <a:moveTo>
                      <a:pt x="432" y="12"/>
                    </a:moveTo>
                    <a:lnTo>
                      <a:pt x="423" y="0"/>
                    </a:lnTo>
                    <a:lnTo>
                      <a:pt x="192" y="79"/>
                    </a:lnTo>
                    <a:lnTo>
                      <a:pt x="207" y="55"/>
                    </a:lnTo>
                    <a:lnTo>
                      <a:pt x="108" y="79"/>
                    </a:lnTo>
                    <a:lnTo>
                      <a:pt x="95" y="111"/>
                    </a:lnTo>
                    <a:lnTo>
                      <a:pt x="43" y="130"/>
                    </a:lnTo>
                    <a:lnTo>
                      <a:pt x="26" y="188"/>
                    </a:lnTo>
                    <a:lnTo>
                      <a:pt x="73" y="167"/>
                    </a:lnTo>
                    <a:lnTo>
                      <a:pt x="0" y="349"/>
                    </a:lnTo>
                    <a:lnTo>
                      <a:pt x="18" y="354"/>
                    </a:lnTo>
                    <a:lnTo>
                      <a:pt x="161" y="130"/>
                    </a:lnTo>
                    <a:lnTo>
                      <a:pt x="432" y="12"/>
                    </a:lnTo>
                    <a:close/>
                  </a:path>
                </a:pathLst>
              </a:custGeom>
              <a:solidFill>
                <a:schemeClr val="bg2">
                  <a:alpha val="35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3" name="Freeform 71"/>
              <p:cNvSpPr>
                <a:spLocks/>
              </p:cNvSpPr>
              <p:nvPr userDrawn="1"/>
            </p:nvSpPr>
            <p:spPr bwMode="auto">
              <a:xfrm>
                <a:off x="3348" y="3618"/>
                <a:ext cx="206" cy="264"/>
              </a:xfrm>
              <a:custGeom>
                <a:avLst/>
                <a:gdLst/>
                <a:ahLst/>
                <a:cxnLst>
                  <a:cxn ang="0">
                    <a:pos x="206" y="19"/>
                  </a:cxn>
                  <a:cxn ang="0">
                    <a:pos x="107" y="32"/>
                  </a:cxn>
                  <a:cxn ang="0">
                    <a:pos x="120" y="0"/>
                  </a:cxn>
                  <a:cxn ang="0">
                    <a:pos x="57" y="9"/>
                  </a:cxn>
                  <a:cxn ang="0">
                    <a:pos x="49" y="39"/>
                  </a:cxn>
                  <a:cxn ang="0">
                    <a:pos x="30" y="41"/>
                  </a:cxn>
                  <a:cxn ang="0">
                    <a:pos x="10" y="90"/>
                  </a:cxn>
                  <a:cxn ang="0">
                    <a:pos x="40" y="82"/>
                  </a:cxn>
                  <a:cxn ang="0">
                    <a:pos x="0" y="253"/>
                  </a:cxn>
                  <a:cxn ang="0">
                    <a:pos x="21" y="264"/>
                  </a:cxn>
                  <a:cxn ang="0">
                    <a:pos x="94" y="67"/>
                  </a:cxn>
                  <a:cxn ang="0">
                    <a:pos x="206" y="37"/>
                  </a:cxn>
                  <a:cxn ang="0">
                    <a:pos x="206" y="19"/>
                  </a:cxn>
                </a:cxnLst>
                <a:rect l="0" t="0" r="r" b="b"/>
                <a:pathLst>
                  <a:path w="206" h="264">
                    <a:moveTo>
                      <a:pt x="206" y="19"/>
                    </a:moveTo>
                    <a:lnTo>
                      <a:pt x="107" y="32"/>
                    </a:lnTo>
                    <a:lnTo>
                      <a:pt x="120" y="0"/>
                    </a:lnTo>
                    <a:lnTo>
                      <a:pt x="57" y="9"/>
                    </a:lnTo>
                    <a:lnTo>
                      <a:pt x="49" y="39"/>
                    </a:lnTo>
                    <a:lnTo>
                      <a:pt x="30" y="41"/>
                    </a:lnTo>
                    <a:lnTo>
                      <a:pt x="10" y="90"/>
                    </a:lnTo>
                    <a:lnTo>
                      <a:pt x="40" y="82"/>
                    </a:lnTo>
                    <a:lnTo>
                      <a:pt x="0" y="253"/>
                    </a:lnTo>
                    <a:lnTo>
                      <a:pt x="21" y="264"/>
                    </a:lnTo>
                    <a:lnTo>
                      <a:pt x="94" y="67"/>
                    </a:lnTo>
                    <a:lnTo>
                      <a:pt x="206" y="37"/>
                    </a:lnTo>
                    <a:lnTo>
                      <a:pt x="206" y="19"/>
                    </a:lnTo>
                    <a:close/>
                  </a:path>
                </a:pathLst>
              </a:custGeom>
              <a:solidFill>
                <a:schemeClr val="bg2">
                  <a:alpha val="35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4" name="Freeform 72"/>
              <p:cNvSpPr>
                <a:spLocks noEditPoints="1"/>
              </p:cNvSpPr>
              <p:nvPr userDrawn="1"/>
            </p:nvSpPr>
            <p:spPr bwMode="auto">
              <a:xfrm>
                <a:off x="2006" y="3236"/>
                <a:ext cx="706" cy="796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281" y="19"/>
                  </a:cxn>
                  <a:cxn ang="0">
                    <a:pos x="184" y="67"/>
                  </a:cxn>
                  <a:cxn ang="0">
                    <a:pos x="103" y="142"/>
                  </a:cxn>
                  <a:cxn ang="0">
                    <a:pos x="42" y="241"/>
                  </a:cxn>
                  <a:cxn ang="0">
                    <a:pos x="6" y="356"/>
                  </a:cxn>
                  <a:cxn ang="0">
                    <a:pos x="0" y="436"/>
                  </a:cxn>
                  <a:cxn ang="0">
                    <a:pos x="15" y="550"/>
                  </a:cxn>
                  <a:cxn ang="0">
                    <a:pos x="60" y="648"/>
                  </a:cxn>
                  <a:cxn ang="0">
                    <a:pos x="128" y="726"/>
                  </a:cxn>
                  <a:cxn ang="0">
                    <a:pos x="216" y="777"/>
                  </a:cxn>
                  <a:cxn ang="0">
                    <a:pos x="285" y="794"/>
                  </a:cxn>
                  <a:cxn ang="0">
                    <a:pos x="390" y="788"/>
                  </a:cxn>
                  <a:cxn ang="0">
                    <a:pos x="489" y="751"/>
                  </a:cxn>
                  <a:cxn ang="0">
                    <a:pos x="577" y="683"/>
                  </a:cxn>
                  <a:cxn ang="0">
                    <a:pos x="644" y="592"/>
                  </a:cxn>
                  <a:cxn ang="0">
                    <a:pos x="689" y="481"/>
                  </a:cxn>
                  <a:cxn ang="0">
                    <a:pos x="704" y="401"/>
                  </a:cxn>
                  <a:cxn ang="0">
                    <a:pos x="699" y="283"/>
                  </a:cxn>
                  <a:cxn ang="0">
                    <a:pos x="663" y="180"/>
                  </a:cxn>
                  <a:cxn ang="0">
                    <a:pos x="603" y="93"/>
                  </a:cxn>
                  <a:cxn ang="0">
                    <a:pos x="521" y="34"/>
                  </a:cxn>
                  <a:cxn ang="0">
                    <a:pos x="420" y="4"/>
                  </a:cxn>
                  <a:cxn ang="0">
                    <a:pos x="672" y="438"/>
                  </a:cxn>
                  <a:cxn ang="0">
                    <a:pos x="639" y="545"/>
                  </a:cxn>
                  <a:cxn ang="0">
                    <a:pos x="582" y="635"/>
                  </a:cxn>
                  <a:cxn ang="0">
                    <a:pos x="508" y="704"/>
                  </a:cxn>
                  <a:cxn ang="0">
                    <a:pos x="418" y="749"/>
                  </a:cxn>
                  <a:cxn ang="0">
                    <a:pos x="322" y="766"/>
                  </a:cxn>
                  <a:cxn ang="0">
                    <a:pos x="257" y="758"/>
                  </a:cxn>
                  <a:cxn ang="0">
                    <a:pos x="171" y="719"/>
                  </a:cxn>
                  <a:cxn ang="0">
                    <a:pos x="101" y="655"/>
                  </a:cxn>
                  <a:cxn ang="0">
                    <a:pos x="53" y="571"/>
                  </a:cxn>
                  <a:cxn ang="0">
                    <a:pos x="28" y="470"/>
                  </a:cxn>
                  <a:cxn ang="0">
                    <a:pos x="32" y="359"/>
                  </a:cxn>
                  <a:cxn ang="0">
                    <a:pos x="53" y="286"/>
                  </a:cxn>
                  <a:cxn ang="0">
                    <a:pos x="101" y="191"/>
                  </a:cxn>
                  <a:cxn ang="0">
                    <a:pos x="171" y="112"/>
                  </a:cxn>
                  <a:cxn ang="0">
                    <a:pos x="255" y="60"/>
                  </a:cxn>
                  <a:cxn ang="0">
                    <a:pos x="350" y="34"/>
                  </a:cxn>
                  <a:cxn ang="0">
                    <a:pos x="416" y="34"/>
                  </a:cxn>
                  <a:cxn ang="0">
                    <a:pos x="508" y="62"/>
                  </a:cxn>
                  <a:cxn ang="0">
                    <a:pos x="582" y="118"/>
                  </a:cxn>
                  <a:cxn ang="0">
                    <a:pos x="639" y="196"/>
                  </a:cxn>
                  <a:cxn ang="0">
                    <a:pos x="670" y="292"/>
                  </a:cxn>
                  <a:cxn ang="0">
                    <a:pos x="676" y="401"/>
                  </a:cxn>
                </a:cxnLst>
                <a:rect l="0" t="0" r="r" b="b"/>
                <a:pathLst>
                  <a:path w="706" h="796">
                    <a:moveTo>
                      <a:pt x="420" y="4"/>
                    </a:moveTo>
                    <a:lnTo>
                      <a:pt x="420" y="4"/>
                    </a:lnTo>
                    <a:lnTo>
                      <a:pt x="384" y="0"/>
                    </a:lnTo>
                    <a:lnTo>
                      <a:pt x="348" y="2"/>
                    </a:lnTo>
                    <a:lnTo>
                      <a:pt x="315" y="9"/>
                    </a:lnTo>
                    <a:lnTo>
                      <a:pt x="281" y="19"/>
                    </a:lnTo>
                    <a:lnTo>
                      <a:pt x="247" y="30"/>
                    </a:lnTo>
                    <a:lnTo>
                      <a:pt x="216" y="47"/>
                    </a:lnTo>
                    <a:lnTo>
                      <a:pt x="184" y="67"/>
                    </a:lnTo>
                    <a:lnTo>
                      <a:pt x="156" y="90"/>
                    </a:lnTo>
                    <a:lnTo>
                      <a:pt x="128" y="114"/>
                    </a:lnTo>
                    <a:lnTo>
                      <a:pt x="103" y="142"/>
                    </a:lnTo>
                    <a:lnTo>
                      <a:pt x="81" y="172"/>
                    </a:lnTo>
                    <a:lnTo>
                      <a:pt x="60" y="206"/>
                    </a:lnTo>
                    <a:lnTo>
                      <a:pt x="42" y="241"/>
                    </a:lnTo>
                    <a:lnTo>
                      <a:pt x="27" y="277"/>
                    </a:lnTo>
                    <a:lnTo>
                      <a:pt x="15" y="316"/>
                    </a:lnTo>
                    <a:lnTo>
                      <a:pt x="6" y="356"/>
                    </a:lnTo>
                    <a:lnTo>
                      <a:pt x="6" y="356"/>
                    </a:lnTo>
                    <a:lnTo>
                      <a:pt x="0" y="397"/>
                    </a:lnTo>
                    <a:lnTo>
                      <a:pt x="0" y="436"/>
                    </a:lnTo>
                    <a:lnTo>
                      <a:pt x="2" y="475"/>
                    </a:lnTo>
                    <a:lnTo>
                      <a:pt x="6" y="513"/>
                    </a:lnTo>
                    <a:lnTo>
                      <a:pt x="15" y="550"/>
                    </a:lnTo>
                    <a:lnTo>
                      <a:pt x="27" y="584"/>
                    </a:lnTo>
                    <a:lnTo>
                      <a:pt x="42" y="618"/>
                    </a:lnTo>
                    <a:lnTo>
                      <a:pt x="60" y="648"/>
                    </a:lnTo>
                    <a:lnTo>
                      <a:pt x="79" y="676"/>
                    </a:lnTo>
                    <a:lnTo>
                      <a:pt x="101" y="702"/>
                    </a:lnTo>
                    <a:lnTo>
                      <a:pt x="128" y="726"/>
                    </a:lnTo>
                    <a:lnTo>
                      <a:pt x="154" y="747"/>
                    </a:lnTo>
                    <a:lnTo>
                      <a:pt x="184" y="764"/>
                    </a:lnTo>
                    <a:lnTo>
                      <a:pt x="216" y="777"/>
                    </a:lnTo>
                    <a:lnTo>
                      <a:pt x="249" y="788"/>
                    </a:lnTo>
                    <a:lnTo>
                      <a:pt x="285" y="794"/>
                    </a:lnTo>
                    <a:lnTo>
                      <a:pt x="285" y="794"/>
                    </a:lnTo>
                    <a:lnTo>
                      <a:pt x="320" y="796"/>
                    </a:lnTo>
                    <a:lnTo>
                      <a:pt x="356" y="794"/>
                    </a:lnTo>
                    <a:lnTo>
                      <a:pt x="390" y="788"/>
                    </a:lnTo>
                    <a:lnTo>
                      <a:pt x="423" y="779"/>
                    </a:lnTo>
                    <a:lnTo>
                      <a:pt x="457" y="766"/>
                    </a:lnTo>
                    <a:lnTo>
                      <a:pt x="489" y="751"/>
                    </a:lnTo>
                    <a:lnTo>
                      <a:pt x="521" y="730"/>
                    </a:lnTo>
                    <a:lnTo>
                      <a:pt x="549" y="708"/>
                    </a:lnTo>
                    <a:lnTo>
                      <a:pt x="577" y="683"/>
                    </a:lnTo>
                    <a:lnTo>
                      <a:pt x="601" y="655"/>
                    </a:lnTo>
                    <a:lnTo>
                      <a:pt x="624" y="623"/>
                    </a:lnTo>
                    <a:lnTo>
                      <a:pt x="644" y="592"/>
                    </a:lnTo>
                    <a:lnTo>
                      <a:pt x="663" y="556"/>
                    </a:lnTo>
                    <a:lnTo>
                      <a:pt x="678" y="519"/>
                    </a:lnTo>
                    <a:lnTo>
                      <a:pt x="689" y="481"/>
                    </a:lnTo>
                    <a:lnTo>
                      <a:pt x="699" y="440"/>
                    </a:lnTo>
                    <a:lnTo>
                      <a:pt x="699" y="440"/>
                    </a:lnTo>
                    <a:lnTo>
                      <a:pt x="704" y="401"/>
                    </a:lnTo>
                    <a:lnTo>
                      <a:pt x="706" y="359"/>
                    </a:lnTo>
                    <a:lnTo>
                      <a:pt x="702" y="322"/>
                    </a:lnTo>
                    <a:lnTo>
                      <a:pt x="699" y="283"/>
                    </a:lnTo>
                    <a:lnTo>
                      <a:pt x="689" y="247"/>
                    </a:lnTo>
                    <a:lnTo>
                      <a:pt x="678" y="211"/>
                    </a:lnTo>
                    <a:lnTo>
                      <a:pt x="663" y="180"/>
                    </a:lnTo>
                    <a:lnTo>
                      <a:pt x="646" y="148"/>
                    </a:lnTo>
                    <a:lnTo>
                      <a:pt x="626" y="120"/>
                    </a:lnTo>
                    <a:lnTo>
                      <a:pt x="603" y="93"/>
                    </a:lnTo>
                    <a:lnTo>
                      <a:pt x="577" y="71"/>
                    </a:lnTo>
                    <a:lnTo>
                      <a:pt x="551" y="50"/>
                    </a:lnTo>
                    <a:lnTo>
                      <a:pt x="521" y="34"/>
                    </a:lnTo>
                    <a:lnTo>
                      <a:pt x="489" y="20"/>
                    </a:lnTo>
                    <a:lnTo>
                      <a:pt x="455" y="9"/>
                    </a:lnTo>
                    <a:lnTo>
                      <a:pt x="420" y="4"/>
                    </a:lnTo>
                    <a:lnTo>
                      <a:pt x="420" y="4"/>
                    </a:lnTo>
                    <a:close/>
                    <a:moveTo>
                      <a:pt x="672" y="438"/>
                    </a:moveTo>
                    <a:lnTo>
                      <a:pt x="672" y="438"/>
                    </a:lnTo>
                    <a:lnTo>
                      <a:pt x="663" y="474"/>
                    </a:lnTo>
                    <a:lnTo>
                      <a:pt x="652" y="509"/>
                    </a:lnTo>
                    <a:lnTo>
                      <a:pt x="639" y="545"/>
                    </a:lnTo>
                    <a:lnTo>
                      <a:pt x="622" y="577"/>
                    </a:lnTo>
                    <a:lnTo>
                      <a:pt x="603" y="607"/>
                    </a:lnTo>
                    <a:lnTo>
                      <a:pt x="582" y="635"/>
                    </a:lnTo>
                    <a:lnTo>
                      <a:pt x="558" y="661"/>
                    </a:lnTo>
                    <a:lnTo>
                      <a:pt x="534" y="683"/>
                    </a:lnTo>
                    <a:lnTo>
                      <a:pt x="508" y="704"/>
                    </a:lnTo>
                    <a:lnTo>
                      <a:pt x="480" y="723"/>
                    </a:lnTo>
                    <a:lnTo>
                      <a:pt x="450" y="738"/>
                    </a:lnTo>
                    <a:lnTo>
                      <a:pt x="418" y="749"/>
                    </a:lnTo>
                    <a:lnTo>
                      <a:pt x="388" y="758"/>
                    </a:lnTo>
                    <a:lnTo>
                      <a:pt x="354" y="764"/>
                    </a:lnTo>
                    <a:lnTo>
                      <a:pt x="322" y="766"/>
                    </a:lnTo>
                    <a:lnTo>
                      <a:pt x="289" y="764"/>
                    </a:lnTo>
                    <a:lnTo>
                      <a:pt x="289" y="764"/>
                    </a:lnTo>
                    <a:lnTo>
                      <a:pt x="257" y="758"/>
                    </a:lnTo>
                    <a:lnTo>
                      <a:pt x="227" y="747"/>
                    </a:lnTo>
                    <a:lnTo>
                      <a:pt x="197" y="736"/>
                    </a:lnTo>
                    <a:lnTo>
                      <a:pt x="171" y="719"/>
                    </a:lnTo>
                    <a:lnTo>
                      <a:pt x="144" y="700"/>
                    </a:lnTo>
                    <a:lnTo>
                      <a:pt x="122" y="680"/>
                    </a:lnTo>
                    <a:lnTo>
                      <a:pt x="101" y="655"/>
                    </a:lnTo>
                    <a:lnTo>
                      <a:pt x="83" y="629"/>
                    </a:lnTo>
                    <a:lnTo>
                      <a:pt x="66" y="601"/>
                    </a:lnTo>
                    <a:lnTo>
                      <a:pt x="53" y="571"/>
                    </a:lnTo>
                    <a:lnTo>
                      <a:pt x="42" y="537"/>
                    </a:lnTo>
                    <a:lnTo>
                      <a:pt x="34" y="505"/>
                    </a:lnTo>
                    <a:lnTo>
                      <a:pt x="28" y="470"/>
                    </a:lnTo>
                    <a:lnTo>
                      <a:pt x="27" y="434"/>
                    </a:lnTo>
                    <a:lnTo>
                      <a:pt x="28" y="397"/>
                    </a:lnTo>
                    <a:lnTo>
                      <a:pt x="32" y="359"/>
                    </a:lnTo>
                    <a:lnTo>
                      <a:pt x="32" y="359"/>
                    </a:lnTo>
                    <a:lnTo>
                      <a:pt x="42" y="322"/>
                    </a:lnTo>
                    <a:lnTo>
                      <a:pt x="53" y="286"/>
                    </a:lnTo>
                    <a:lnTo>
                      <a:pt x="66" y="253"/>
                    </a:lnTo>
                    <a:lnTo>
                      <a:pt x="83" y="221"/>
                    </a:lnTo>
                    <a:lnTo>
                      <a:pt x="101" y="191"/>
                    </a:lnTo>
                    <a:lnTo>
                      <a:pt x="122" y="163"/>
                    </a:lnTo>
                    <a:lnTo>
                      <a:pt x="146" y="137"/>
                    </a:lnTo>
                    <a:lnTo>
                      <a:pt x="171" y="112"/>
                    </a:lnTo>
                    <a:lnTo>
                      <a:pt x="197" y="92"/>
                    </a:lnTo>
                    <a:lnTo>
                      <a:pt x="225" y="75"/>
                    </a:lnTo>
                    <a:lnTo>
                      <a:pt x="255" y="60"/>
                    </a:lnTo>
                    <a:lnTo>
                      <a:pt x="287" y="47"/>
                    </a:lnTo>
                    <a:lnTo>
                      <a:pt x="317" y="39"/>
                    </a:lnTo>
                    <a:lnTo>
                      <a:pt x="350" y="34"/>
                    </a:lnTo>
                    <a:lnTo>
                      <a:pt x="382" y="32"/>
                    </a:lnTo>
                    <a:lnTo>
                      <a:pt x="416" y="34"/>
                    </a:lnTo>
                    <a:lnTo>
                      <a:pt x="416" y="34"/>
                    </a:lnTo>
                    <a:lnTo>
                      <a:pt x="448" y="39"/>
                    </a:lnTo>
                    <a:lnTo>
                      <a:pt x="478" y="49"/>
                    </a:lnTo>
                    <a:lnTo>
                      <a:pt x="508" y="62"/>
                    </a:lnTo>
                    <a:lnTo>
                      <a:pt x="534" y="77"/>
                    </a:lnTo>
                    <a:lnTo>
                      <a:pt x="560" y="95"/>
                    </a:lnTo>
                    <a:lnTo>
                      <a:pt x="582" y="118"/>
                    </a:lnTo>
                    <a:lnTo>
                      <a:pt x="603" y="142"/>
                    </a:lnTo>
                    <a:lnTo>
                      <a:pt x="622" y="168"/>
                    </a:lnTo>
                    <a:lnTo>
                      <a:pt x="639" y="196"/>
                    </a:lnTo>
                    <a:lnTo>
                      <a:pt x="652" y="226"/>
                    </a:lnTo>
                    <a:lnTo>
                      <a:pt x="663" y="258"/>
                    </a:lnTo>
                    <a:lnTo>
                      <a:pt x="670" y="292"/>
                    </a:lnTo>
                    <a:lnTo>
                      <a:pt x="676" y="328"/>
                    </a:lnTo>
                    <a:lnTo>
                      <a:pt x="678" y="363"/>
                    </a:lnTo>
                    <a:lnTo>
                      <a:pt x="676" y="401"/>
                    </a:lnTo>
                    <a:lnTo>
                      <a:pt x="672" y="438"/>
                    </a:lnTo>
                    <a:lnTo>
                      <a:pt x="672" y="438"/>
                    </a:lnTo>
                    <a:close/>
                  </a:path>
                </a:pathLst>
              </a:custGeom>
              <a:solidFill>
                <a:schemeClr val="bg2">
                  <a:alpha val="35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5" name="Freeform 73"/>
              <p:cNvSpPr>
                <a:spLocks noEditPoints="1"/>
              </p:cNvSpPr>
              <p:nvPr userDrawn="1"/>
            </p:nvSpPr>
            <p:spPr bwMode="auto">
              <a:xfrm>
                <a:off x="1931" y="3152"/>
                <a:ext cx="858" cy="966"/>
              </a:xfrm>
              <a:custGeom>
                <a:avLst/>
                <a:gdLst/>
                <a:ahLst/>
                <a:cxnLst>
                  <a:cxn ang="0">
                    <a:pos x="491" y="1"/>
                  </a:cxn>
                  <a:cxn ang="0">
                    <a:pos x="425" y="1"/>
                  </a:cxn>
                  <a:cxn ang="0">
                    <a:pos x="362" y="15"/>
                  </a:cxn>
                  <a:cxn ang="0">
                    <a:pos x="263" y="56"/>
                  </a:cxn>
                  <a:cxn ang="0">
                    <a:pos x="158" y="138"/>
                  </a:cxn>
                  <a:cxn ang="0">
                    <a:pos x="75" y="249"/>
                  </a:cxn>
                  <a:cxn ang="0">
                    <a:pos x="19" y="383"/>
                  </a:cxn>
                  <a:cxn ang="0">
                    <a:pos x="2" y="481"/>
                  </a:cxn>
                  <a:cxn ang="0">
                    <a:pos x="10" y="623"/>
                  </a:cxn>
                  <a:cxn ang="0">
                    <a:pos x="53" y="749"/>
                  </a:cxn>
                  <a:cxn ang="0">
                    <a:pos x="126" y="852"/>
                  </a:cxn>
                  <a:cxn ang="0">
                    <a:pos x="190" y="906"/>
                  </a:cxn>
                  <a:cxn ang="0">
                    <a:pos x="244" y="934"/>
                  </a:cxn>
                  <a:cxn ang="0">
                    <a:pos x="304" y="955"/>
                  </a:cxn>
                  <a:cxn ang="0">
                    <a:pos x="347" y="962"/>
                  </a:cxn>
                  <a:cxn ang="0">
                    <a:pos x="412" y="966"/>
                  </a:cxn>
                  <a:cxn ang="0">
                    <a:pos x="476" y="956"/>
                  </a:cxn>
                  <a:cxn ang="0">
                    <a:pos x="556" y="928"/>
                  </a:cxn>
                  <a:cxn ang="0">
                    <a:pos x="667" y="859"/>
                  </a:cxn>
                  <a:cxn ang="0">
                    <a:pos x="759" y="756"/>
                  </a:cxn>
                  <a:cxn ang="0">
                    <a:pos x="824" y="629"/>
                  </a:cxn>
                  <a:cxn ang="0">
                    <a:pos x="848" y="533"/>
                  </a:cxn>
                  <a:cxn ang="0">
                    <a:pos x="854" y="389"/>
                  </a:cxn>
                  <a:cxn ang="0">
                    <a:pos x="824" y="256"/>
                  </a:cxn>
                  <a:cxn ang="0">
                    <a:pos x="760" y="146"/>
                  </a:cxn>
                  <a:cxn ang="0">
                    <a:pos x="686" y="73"/>
                  </a:cxn>
                  <a:cxn ang="0">
                    <a:pos x="633" y="39"/>
                  </a:cxn>
                  <a:cxn ang="0">
                    <a:pos x="575" y="16"/>
                  </a:cxn>
                  <a:cxn ang="0">
                    <a:pos x="511" y="3"/>
                  </a:cxn>
                  <a:cxn ang="0">
                    <a:pos x="835" y="531"/>
                  </a:cxn>
                  <a:cxn ang="0">
                    <a:pos x="792" y="668"/>
                  </a:cxn>
                  <a:cxn ang="0">
                    <a:pos x="721" y="782"/>
                  </a:cxn>
                  <a:cxn ang="0">
                    <a:pos x="626" y="872"/>
                  </a:cxn>
                  <a:cxn ang="0">
                    <a:pos x="513" y="928"/>
                  </a:cxn>
                  <a:cxn ang="0">
                    <a:pos x="433" y="947"/>
                  </a:cxn>
                  <a:cxn ang="0">
                    <a:pos x="371" y="947"/>
                  </a:cxn>
                  <a:cxn ang="0">
                    <a:pos x="328" y="943"/>
                  </a:cxn>
                  <a:cxn ang="0">
                    <a:pos x="270" y="926"/>
                  </a:cxn>
                  <a:cxn ang="0">
                    <a:pos x="216" y="900"/>
                  </a:cxn>
                  <a:cxn ang="0">
                    <a:pos x="137" y="838"/>
                  </a:cxn>
                  <a:cxn ang="0">
                    <a:pos x="66" y="739"/>
                  </a:cxn>
                  <a:cxn ang="0">
                    <a:pos x="25" y="618"/>
                  </a:cxn>
                  <a:cxn ang="0">
                    <a:pos x="17" y="481"/>
                  </a:cxn>
                  <a:cxn ang="0">
                    <a:pos x="34" y="387"/>
                  </a:cxn>
                  <a:cxn ang="0">
                    <a:pos x="87" y="256"/>
                  </a:cxn>
                  <a:cxn ang="0">
                    <a:pos x="167" y="149"/>
                  </a:cxn>
                  <a:cxn ang="0">
                    <a:pos x="268" y="71"/>
                  </a:cxn>
                  <a:cxn ang="0">
                    <a:pos x="384" y="26"/>
                  </a:cxn>
                  <a:cxn ang="0">
                    <a:pos x="446" y="18"/>
                  </a:cxn>
                  <a:cxn ang="0">
                    <a:pos x="510" y="20"/>
                  </a:cxn>
                  <a:cxn ang="0">
                    <a:pos x="551" y="28"/>
                  </a:cxn>
                  <a:cxn ang="0">
                    <a:pos x="609" y="46"/>
                  </a:cxn>
                  <a:cxn ang="0">
                    <a:pos x="661" y="74"/>
                  </a:cxn>
                  <a:cxn ang="0">
                    <a:pos x="749" y="157"/>
                  </a:cxn>
                  <a:cxn ang="0">
                    <a:pos x="809" y="265"/>
                  </a:cxn>
                  <a:cxn ang="0">
                    <a:pos x="841" y="393"/>
                  </a:cxn>
                  <a:cxn ang="0">
                    <a:pos x="835" y="531"/>
                  </a:cxn>
                </a:cxnLst>
                <a:rect l="0" t="0" r="r" b="b"/>
                <a:pathLst>
                  <a:path w="858" h="966">
                    <a:moveTo>
                      <a:pt x="511" y="3"/>
                    </a:moveTo>
                    <a:lnTo>
                      <a:pt x="511" y="3"/>
                    </a:lnTo>
                    <a:lnTo>
                      <a:pt x="491" y="1"/>
                    </a:lnTo>
                    <a:lnTo>
                      <a:pt x="468" y="0"/>
                    </a:lnTo>
                    <a:lnTo>
                      <a:pt x="448" y="1"/>
                    </a:lnTo>
                    <a:lnTo>
                      <a:pt x="425" y="1"/>
                    </a:lnTo>
                    <a:lnTo>
                      <a:pt x="405" y="5"/>
                    </a:lnTo>
                    <a:lnTo>
                      <a:pt x="384" y="9"/>
                    </a:lnTo>
                    <a:lnTo>
                      <a:pt x="362" y="15"/>
                    </a:lnTo>
                    <a:lnTo>
                      <a:pt x="343" y="20"/>
                    </a:lnTo>
                    <a:lnTo>
                      <a:pt x="302" y="37"/>
                    </a:lnTo>
                    <a:lnTo>
                      <a:pt x="263" y="56"/>
                    </a:lnTo>
                    <a:lnTo>
                      <a:pt x="227" y="80"/>
                    </a:lnTo>
                    <a:lnTo>
                      <a:pt x="191" y="108"/>
                    </a:lnTo>
                    <a:lnTo>
                      <a:pt x="158" y="138"/>
                    </a:lnTo>
                    <a:lnTo>
                      <a:pt x="128" y="172"/>
                    </a:lnTo>
                    <a:lnTo>
                      <a:pt x="100" y="209"/>
                    </a:lnTo>
                    <a:lnTo>
                      <a:pt x="75" y="249"/>
                    </a:lnTo>
                    <a:lnTo>
                      <a:pt x="53" y="292"/>
                    </a:lnTo>
                    <a:lnTo>
                      <a:pt x="34" y="337"/>
                    </a:lnTo>
                    <a:lnTo>
                      <a:pt x="19" y="383"/>
                    </a:lnTo>
                    <a:lnTo>
                      <a:pt x="10" y="432"/>
                    </a:lnTo>
                    <a:lnTo>
                      <a:pt x="10" y="432"/>
                    </a:lnTo>
                    <a:lnTo>
                      <a:pt x="2" y="481"/>
                    </a:lnTo>
                    <a:lnTo>
                      <a:pt x="0" y="529"/>
                    </a:lnTo>
                    <a:lnTo>
                      <a:pt x="4" y="576"/>
                    </a:lnTo>
                    <a:lnTo>
                      <a:pt x="10" y="623"/>
                    </a:lnTo>
                    <a:lnTo>
                      <a:pt x="21" y="666"/>
                    </a:lnTo>
                    <a:lnTo>
                      <a:pt x="34" y="709"/>
                    </a:lnTo>
                    <a:lnTo>
                      <a:pt x="53" y="749"/>
                    </a:lnTo>
                    <a:lnTo>
                      <a:pt x="73" y="786"/>
                    </a:lnTo>
                    <a:lnTo>
                      <a:pt x="98" y="820"/>
                    </a:lnTo>
                    <a:lnTo>
                      <a:pt x="126" y="852"/>
                    </a:lnTo>
                    <a:lnTo>
                      <a:pt x="156" y="880"/>
                    </a:lnTo>
                    <a:lnTo>
                      <a:pt x="173" y="893"/>
                    </a:lnTo>
                    <a:lnTo>
                      <a:pt x="190" y="906"/>
                    </a:lnTo>
                    <a:lnTo>
                      <a:pt x="208" y="915"/>
                    </a:lnTo>
                    <a:lnTo>
                      <a:pt x="225" y="926"/>
                    </a:lnTo>
                    <a:lnTo>
                      <a:pt x="244" y="934"/>
                    </a:lnTo>
                    <a:lnTo>
                      <a:pt x="264" y="943"/>
                    </a:lnTo>
                    <a:lnTo>
                      <a:pt x="283" y="949"/>
                    </a:lnTo>
                    <a:lnTo>
                      <a:pt x="304" y="955"/>
                    </a:lnTo>
                    <a:lnTo>
                      <a:pt x="324" y="960"/>
                    </a:lnTo>
                    <a:lnTo>
                      <a:pt x="347" y="962"/>
                    </a:lnTo>
                    <a:lnTo>
                      <a:pt x="347" y="962"/>
                    </a:lnTo>
                    <a:lnTo>
                      <a:pt x="369" y="964"/>
                    </a:lnTo>
                    <a:lnTo>
                      <a:pt x="390" y="966"/>
                    </a:lnTo>
                    <a:lnTo>
                      <a:pt x="412" y="966"/>
                    </a:lnTo>
                    <a:lnTo>
                      <a:pt x="433" y="964"/>
                    </a:lnTo>
                    <a:lnTo>
                      <a:pt x="453" y="960"/>
                    </a:lnTo>
                    <a:lnTo>
                      <a:pt x="476" y="956"/>
                    </a:lnTo>
                    <a:lnTo>
                      <a:pt x="496" y="951"/>
                    </a:lnTo>
                    <a:lnTo>
                      <a:pt x="517" y="945"/>
                    </a:lnTo>
                    <a:lnTo>
                      <a:pt x="556" y="928"/>
                    </a:lnTo>
                    <a:lnTo>
                      <a:pt x="596" y="910"/>
                    </a:lnTo>
                    <a:lnTo>
                      <a:pt x="633" y="885"/>
                    </a:lnTo>
                    <a:lnTo>
                      <a:pt x="667" y="859"/>
                    </a:lnTo>
                    <a:lnTo>
                      <a:pt x="701" y="827"/>
                    </a:lnTo>
                    <a:lnTo>
                      <a:pt x="730" y="794"/>
                    </a:lnTo>
                    <a:lnTo>
                      <a:pt x="759" y="756"/>
                    </a:lnTo>
                    <a:lnTo>
                      <a:pt x="785" y="717"/>
                    </a:lnTo>
                    <a:lnTo>
                      <a:pt x="805" y="674"/>
                    </a:lnTo>
                    <a:lnTo>
                      <a:pt x="824" y="629"/>
                    </a:lnTo>
                    <a:lnTo>
                      <a:pt x="839" y="582"/>
                    </a:lnTo>
                    <a:lnTo>
                      <a:pt x="848" y="533"/>
                    </a:lnTo>
                    <a:lnTo>
                      <a:pt x="848" y="533"/>
                    </a:lnTo>
                    <a:lnTo>
                      <a:pt x="856" y="485"/>
                    </a:lnTo>
                    <a:lnTo>
                      <a:pt x="858" y="436"/>
                    </a:lnTo>
                    <a:lnTo>
                      <a:pt x="854" y="389"/>
                    </a:lnTo>
                    <a:lnTo>
                      <a:pt x="848" y="342"/>
                    </a:lnTo>
                    <a:lnTo>
                      <a:pt x="837" y="299"/>
                    </a:lnTo>
                    <a:lnTo>
                      <a:pt x="824" y="256"/>
                    </a:lnTo>
                    <a:lnTo>
                      <a:pt x="805" y="217"/>
                    </a:lnTo>
                    <a:lnTo>
                      <a:pt x="785" y="179"/>
                    </a:lnTo>
                    <a:lnTo>
                      <a:pt x="760" y="146"/>
                    </a:lnTo>
                    <a:lnTo>
                      <a:pt x="732" y="114"/>
                    </a:lnTo>
                    <a:lnTo>
                      <a:pt x="702" y="86"/>
                    </a:lnTo>
                    <a:lnTo>
                      <a:pt x="686" y="73"/>
                    </a:lnTo>
                    <a:lnTo>
                      <a:pt x="669" y="61"/>
                    </a:lnTo>
                    <a:lnTo>
                      <a:pt x="652" y="50"/>
                    </a:lnTo>
                    <a:lnTo>
                      <a:pt x="633" y="39"/>
                    </a:lnTo>
                    <a:lnTo>
                      <a:pt x="614" y="31"/>
                    </a:lnTo>
                    <a:lnTo>
                      <a:pt x="596" y="22"/>
                    </a:lnTo>
                    <a:lnTo>
                      <a:pt x="575" y="16"/>
                    </a:lnTo>
                    <a:lnTo>
                      <a:pt x="555" y="11"/>
                    </a:lnTo>
                    <a:lnTo>
                      <a:pt x="534" y="7"/>
                    </a:lnTo>
                    <a:lnTo>
                      <a:pt x="511" y="3"/>
                    </a:lnTo>
                    <a:lnTo>
                      <a:pt x="511" y="3"/>
                    </a:lnTo>
                    <a:close/>
                    <a:moveTo>
                      <a:pt x="835" y="531"/>
                    </a:moveTo>
                    <a:lnTo>
                      <a:pt x="835" y="531"/>
                    </a:lnTo>
                    <a:lnTo>
                      <a:pt x="824" y="580"/>
                    </a:lnTo>
                    <a:lnTo>
                      <a:pt x="811" y="625"/>
                    </a:lnTo>
                    <a:lnTo>
                      <a:pt x="792" y="668"/>
                    </a:lnTo>
                    <a:lnTo>
                      <a:pt x="772" y="709"/>
                    </a:lnTo>
                    <a:lnTo>
                      <a:pt x="747" y="747"/>
                    </a:lnTo>
                    <a:lnTo>
                      <a:pt x="721" y="782"/>
                    </a:lnTo>
                    <a:lnTo>
                      <a:pt x="691" y="816"/>
                    </a:lnTo>
                    <a:lnTo>
                      <a:pt x="659" y="846"/>
                    </a:lnTo>
                    <a:lnTo>
                      <a:pt x="626" y="872"/>
                    </a:lnTo>
                    <a:lnTo>
                      <a:pt x="590" y="895"/>
                    </a:lnTo>
                    <a:lnTo>
                      <a:pt x="553" y="913"/>
                    </a:lnTo>
                    <a:lnTo>
                      <a:pt x="513" y="928"/>
                    </a:lnTo>
                    <a:lnTo>
                      <a:pt x="474" y="940"/>
                    </a:lnTo>
                    <a:lnTo>
                      <a:pt x="453" y="943"/>
                    </a:lnTo>
                    <a:lnTo>
                      <a:pt x="433" y="947"/>
                    </a:lnTo>
                    <a:lnTo>
                      <a:pt x="412" y="949"/>
                    </a:lnTo>
                    <a:lnTo>
                      <a:pt x="392" y="949"/>
                    </a:lnTo>
                    <a:lnTo>
                      <a:pt x="371" y="947"/>
                    </a:lnTo>
                    <a:lnTo>
                      <a:pt x="349" y="945"/>
                    </a:lnTo>
                    <a:lnTo>
                      <a:pt x="349" y="945"/>
                    </a:lnTo>
                    <a:lnTo>
                      <a:pt x="328" y="943"/>
                    </a:lnTo>
                    <a:lnTo>
                      <a:pt x="309" y="938"/>
                    </a:lnTo>
                    <a:lnTo>
                      <a:pt x="289" y="934"/>
                    </a:lnTo>
                    <a:lnTo>
                      <a:pt x="270" y="926"/>
                    </a:lnTo>
                    <a:lnTo>
                      <a:pt x="251" y="919"/>
                    </a:lnTo>
                    <a:lnTo>
                      <a:pt x="233" y="910"/>
                    </a:lnTo>
                    <a:lnTo>
                      <a:pt x="216" y="900"/>
                    </a:lnTo>
                    <a:lnTo>
                      <a:pt x="199" y="891"/>
                    </a:lnTo>
                    <a:lnTo>
                      <a:pt x="165" y="867"/>
                    </a:lnTo>
                    <a:lnTo>
                      <a:pt x="137" y="838"/>
                    </a:lnTo>
                    <a:lnTo>
                      <a:pt x="111" y="808"/>
                    </a:lnTo>
                    <a:lnTo>
                      <a:pt x="87" y="775"/>
                    </a:lnTo>
                    <a:lnTo>
                      <a:pt x="66" y="739"/>
                    </a:lnTo>
                    <a:lnTo>
                      <a:pt x="49" y="700"/>
                    </a:lnTo>
                    <a:lnTo>
                      <a:pt x="34" y="661"/>
                    </a:lnTo>
                    <a:lnTo>
                      <a:pt x="25" y="618"/>
                    </a:lnTo>
                    <a:lnTo>
                      <a:pt x="19" y="573"/>
                    </a:lnTo>
                    <a:lnTo>
                      <a:pt x="15" y="528"/>
                    </a:lnTo>
                    <a:lnTo>
                      <a:pt x="17" y="481"/>
                    </a:lnTo>
                    <a:lnTo>
                      <a:pt x="25" y="434"/>
                    </a:lnTo>
                    <a:lnTo>
                      <a:pt x="25" y="434"/>
                    </a:lnTo>
                    <a:lnTo>
                      <a:pt x="34" y="387"/>
                    </a:lnTo>
                    <a:lnTo>
                      <a:pt x="49" y="340"/>
                    </a:lnTo>
                    <a:lnTo>
                      <a:pt x="66" y="297"/>
                    </a:lnTo>
                    <a:lnTo>
                      <a:pt x="87" y="256"/>
                    </a:lnTo>
                    <a:lnTo>
                      <a:pt x="111" y="219"/>
                    </a:lnTo>
                    <a:lnTo>
                      <a:pt x="137" y="183"/>
                    </a:lnTo>
                    <a:lnTo>
                      <a:pt x="167" y="149"/>
                    </a:lnTo>
                    <a:lnTo>
                      <a:pt x="199" y="119"/>
                    </a:lnTo>
                    <a:lnTo>
                      <a:pt x="233" y="93"/>
                    </a:lnTo>
                    <a:lnTo>
                      <a:pt x="268" y="71"/>
                    </a:lnTo>
                    <a:lnTo>
                      <a:pt x="306" y="52"/>
                    </a:lnTo>
                    <a:lnTo>
                      <a:pt x="345" y="37"/>
                    </a:lnTo>
                    <a:lnTo>
                      <a:pt x="384" y="26"/>
                    </a:lnTo>
                    <a:lnTo>
                      <a:pt x="405" y="22"/>
                    </a:lnTo>
                    <a:lnTo>
                      <a:pt x="425" y="18"/>
                    </a:lnTo>
                    <a:lnTo>
                      <a:pt x="446" y="18"/>
                    </a:lnTo>
                    <a:lnTo>
                      <a:pt x="467" y="16"/>
                    </a:lnTo>
                    <a:lnTo>
                      <a:pt x="489" y="18"/>
                    </a:lnTo>
                    <a:lnTo>
                      <a:pt x="510" y="20"/>
                    </a:lnTo>
                    <a:lnTo>
                      <a:pt x="510" y="20"/>
                    </a:lnTo>
                    <a:lnTo>
                      <a:pt x="530" y="22"/>
                    </a:lnTo>
                    <a:lnTo>
                      <a:pt x="551" y="28"/>
                    </a:lnTo>
                    <a:lnTo>
                      <a:pt x="569" y="33"/>
                    </a:lnTo>
                    <a:lnTo>
                      <a:pt x="590" y="39"/>
                    </a:lnTo>
                    <a:lnTo>
                      <a:pt x="609" y="46"/>
                    </a:lnTo>
                    <a:lnTo>
                      <a:pt x="626" y="56"/>
                    </a:lnTo>
                    <a:lnTo>
                      <a:pt x="644" y="65"/>
                    </a:lnTo>
                    <a:lnTo>
                      <a:pt x="661" y="74"/>
                    </a:lnTo>
                    <a:lnTo>
                      <a:pt x="693" y="99"/>
                    </a:lnTo>
                    <a:lnTo>
                      <a:pt x="723" y="127"/>
                    </a:lnTo>
                    <a:lnTo>
                      <a:pt x="749" y="157"/>
                    </a:lnTo>
                    <a:lnTo>
                      <a:pt x="772" y="191"/>
                    </a:lnTo>
                    <a:lnTo>
                      <a:pt x="792" y="226"/>
                    </a:lnTo>
                    <a:lnTo>
                      <a:pt x="809" y="265"/>
                    </a:lnTo>
                    <a:lnTo>
                      <a:pt x="824" y="305"/>
                    </a:lnTo>
                    <a:lnTo>
                      <a:pt x="833" y="348"/>
                    </a:lnTo>
                    <a:lnTo>
                      <a:pt x="841" y="393"/>
                    </a:lnTo>
                    <a:lnTo>
                      <a:pt x="843" y="438"/>
                    </a:lnTo>
                    <a:lnTo>
                      <a:pt x="841" y="485"/>
                    </a:lnTo>
                    <a:lnTo>
                      <a:pt x="835" y="531"/>
                    </a:lnTo>
                    <a:lnTo>
                      <a:pt x="835" y="531"/>
                    </a:lnTo>
                    <a:close/>
                  </a:path>
                </a:pathLst>
              </a:custGeom>
              <a:solidFill>
                <a:schemeClr val="bg2">
                  <a:alpha val="35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6" name="Freeform 74"/>
              <p:cNvSpPr>
                <a:spLocks noEditPoints="1"/>
              </p:cNvSpPr>
              <p:nvPr userDrawn="1"/>
            </p:nvSpPr>
            <p:spPr bwMode="auto">
              <a:xfrm>
                <a:off x="3234" y="3335"/>
                <a:ext cx="358" cy="717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18" y="15"/>
                  </a:cxn>
                  <a:cxn ang="0">
                    <a:pos x="71" y="60"/>
                  </a:cxn>
                  <a:cxn ang="0">
                    <a:pos x="36" y="127"/>
                  </a:cxn>
                  <a:cxn ang="0">
                    <a:pos x="10" y="217"/>
                  </a:cxn>
                  <a:cxn ang="0">
                    <a:pos x="0" y="320"/>
                  </a:cxn>
                  <a:cxn ang="0">
                    <a:pos x="2" y="393"/>
                  </a:cxn>
                  <a:cxn ang="0">
                    <a:pos x="17" y="496"/>
                  </a:cxn>
                  <a:cxn ang="0">
                    <a:pos x="45" y="584"/>
                  </a:cxn>
                  <a:cxn ang="0">
                    <a:pos x="84" y="654"/>
                  </a:cxn>
                  <a:cxn ang="0">
                    <a:pos x="133" y="700"/>
                  </a:cxn>
                  <a:cxn ang="0">
                    <a:pos x="169" y="715"/>
                  </a:cxn>
                  <a:cxn ang="0">
                    <a:pos x="223" y="710"/>
                  </a:cxn>
                  <a:cxn ang="0">
                    <a:pos x="270" y="674"/>
                  </a:cxn>
                  <a:cxn ang="0">
                    <a:pos x="311" y="614"/>
                  </a:cxn>
                  <a:cxn ang="0">
                    <a:pos x="339" y="532"/>
                  </a:cxn>
                  <a:cxn ang="0">
                    <a:pos x="356" y="433"/>
                  </a:cxn>
                  <a:cxn ang="0">
                    <a:pos x="358" y="360"/>
                  </a:cxn>
                  <a:cxn ang="0">
                    <a:pos x="346" y="255"/>
                  </a:cxn>
                  <a:cxn ang="0">
                    <a:pos x="322" y="161"/>
                  </a:cxn>
                  <a:cxn ang="0">
                    <a:pos x="287" y="84"/>
                  </a:cxn>
                  <a:cxn ang="0">
                    <a:pos x="240" y="28"/>
                  </a:cxn>
                  <a:cxn ang="0">
                    <a:pos x="187" y="2"/>
                  </a:cxn>
                  <a:cxn ang="0">
                    <a:pos x="171" y="684"/>
                  </a:cxn>
                  <a:cxn ang="0">
                    <a:pos x="124" y="659"/>
                  </a:cxn>
                  <a:cxn ang="0">
                    <a:pos x="83" y="609"/>
                  </a:cxn>
                  <a:cxn ang="0">
                    <a:pos x="51" y="537"/>
                  </a:cxn>
                  <a:cxn ang="0">
                    <a:pos x="30" y="453"/>
                  </a:cxn>
                  <a:cxn ang="0">
                    <a:pos x="21" y="356"/>
                  </a:cxn>
                  <a:cxn ang="0">
                    <a:pos x="23" y="288"/>
                  </a:cxn>
                  <a:cxn ang="0">
                    <a:pos x="36" y="197"/>
                  </a:cxn>
                  <a:cxn ang="0">
                    <a:pos x="62" y="122"/>
                  </a:cxn>
                  <a:cxn ang="0">
                    <a:pos x="98" y="66"/>
                  </a:cxn>
                  <a:cxn ang="0">
                    <a:pos x="141" y="34"/>
                  </a:cxn>
                  <a:cxn ang="0">
                    <a:pos x="187" y="30"/>
                  </a:cxn>
                  <a:cxn ang="0">
                    <a:pos x="219" y="43"/>
                  </a:cxn>
                  <a:cxn ang="0">
                    <a:pos x="262" y="86"/>
                  </a:cxn>
                  <a:cxn ang="0">
                    <a:pos x="296" y="150"/>
                  </a:cxn>
                  <a:cxn ang="0">
                    <a:pos x="322" y="230"/>
                  </a:cxn>
                  <a:cxn ang="0">
                    <a:pos x="335" y="324"/>
                  </a:cxn>
                  <a:cxn ang="0">
                    <a:pos x="337" y="391"/>
                  </a:cxn>
                  <a:cxn ang="0">
                    <a:pos x="328" y="487"/>
                  </a:cxn>
                  <a:cxn ang="0">
                    <a:pos x="305" y="567"/>
                  </a:cxn>
                  <a:cxn ang="0">
                    <a:pos x="273" y="631"/>
                  </a:cxn>
                  <a:cxn ang="0">
                    <a:pos x="232" y="672"/>
                  </a:cxn>
                  <a:cxn ang="0">
                    <a:pos x="187" y="685"/>
                  </a:cxn>
                </a:cxnLst>
                <a:rect l="0" t="0" r="r" b="b"/>
                <a:pathLst>
                  <a:path w="358" h="717">
                    <a:moveTo>
                      <a:pt x="187" y="2"/>
                    </a:moveTo>
                    <a:lnTo>
                      <a:pt x="187" y="2"/>
                    </a:lnTo>
                    <a:lnTo>
                      <a:pt x="169" y="0"/>
                    </a:lnTo>
                    <a:lnTo>
                      <a:pt x="152" y="2"/>
                    </a:lnTo>
                    <a:lnTo>
                      <a:pt x="135" y="6"/>
                    </a:lnTo>
                    <a:lnTo>
                      <a:pt x="118" y="15"/>
                    </a:lnTo>
                    <a:lnTo>
                      <a:pt x="101" y="26"/>
                    </a:lnTo>
                    <a:lnTo>
                      <a:pt x="86" y="41"/>
                    </a:lnTo>
                    <a:lnTo>
                      <a:pt x="71" y="60"/>
                    </a:lnTo>
                    <a:lnTo>
                      <a:pt x="58" y="81"/>
                    </a:lnTo>
                    <a:lnTo>
                      <a:pt x="47" y="103"/>
                    </a:lnTo>
                    <a:lnTo>
                      <a:pt x="36" y="127"/>
                    </a:lnTo>
                    <a:lnTo>
                      <a:pt x="26" y="156"/>
                    </a:lnTo>
                    <a:lnTo>
                      <a:pt x="17" y="185"/>
                    </a:lnTo>
                    <a:lnTo>
                      <a:pt x="10" y="217"/>
                    </a:lnTo>
                    <a:lnTo>
                      <a:pt x="6" y="249"/>
                    </a:lnTo>
                    <a:lnTo>
                      <a:pt x="2" y="285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358"/>
                    </a:lnTo>
                    <a:lnTo>
                      <a:pt x="2" y="393"/>
                    </a:lnTo>
                    <a:lnTo>
                      <a:pt x="4" y="429"/>
                    </a:lnTo>
                    <a:lnTo>
                      <a:pt x="10" y="463"/>
                    </a:lnTo>
                    <a:lnTo>
                      <a:pt x="17" y="496"/>
                    </a:lnTo>
                    <a:lnTo>
                      <a:pt x="25" y="526"/>
                    </a:lnTo>
                    <a:lnTo>
                      <a:pt x="34" y="556"/>
                    </a:lnTo>
                    <a:lnTo>
                      <a:pt x="45" y="584"/>
                    </a:lnTo>
                    <a:lnTo>
                      <a:pt x="58" y="611"/>
                    </a:lnTo>
                    <a:lnTo>
                      <a:pt x="71" y="633"/>
                    </a:lnTo>
                    <a:lnTo>
                      <a:pt x="84" y="654"/>
                    </a:lnTo>
                    <a:lnTo>
                      <a:pt x="99" y="672"/>
                    </a:lnTo>
                    <a:lnTo>
                      <a:pt x="116" y="687"/>
                    </a:lnTo>
                    <a:lnTo>
                      <a:pt x="133" y="700"/>
                    </a:lnTo>
                    <a:lnTo>
                      <a:pt x="150" y="710"/>
                    </a:lnTo>
                    <a:lnTo>
                      <a:pt x="169" y="715"/>
                    </a:lnTo>
                    <a:lnTo>
                      <a:pt x="169" y="715"/>
                    </a:lnTo>
                    <a:lnTo>
                      <a:pt x="187" y="717"/>
                    </a:lnTo>
                    <a:lnTo>
                      <a:pt x="206" y="715"/>
                    </a:lnTo>
                    <a:lnTo>
                      <a:pt x="223" y="710"/>
                    </a:lnTo>
                    <a:lnTo>
                      <a:pt x="240" y="702"/>
                    </a:lnTo>
                    <a:lnTo>
                      <a:pt x="255" y="689"/>
                    </a:lnTo>
                    <a:lnTo>
                      <a:pt x="270" y="674"/>
                    </a:lnTo>
                    <a:lnTo>
                      <a:pt x="285" y="657"/>
                    </a:lnTo>
                    <a:lnTo>
                      <a:pt x="298" y="637"/>
                    </a:lnTo>
                    <a:lnTo>
                      <a:pt x="311" y="614"/>
                    </a:lnTo>
                    <a:lnTo>
                      <a:pt x="322" y="588"/>
                    </a:lnTo>
                    <a:lnTo>
                      <a:pt x="332" y="562"/>
                    </a:lnTo>
                    <a:lnTo>
                      <a:pt x="339" y="532"/>
                    </a:lnTo>
                    <a:lnTo>
                      <a:pt x="346" y="500"/>
                    </a:lnTo>
                    <a:lnTo>
                      <a:pt x="352" y="466"/>
                    </a:lnTo>
                    <a:lnTo>
                      <a:pt x="356" y="433"/>
                    </a:lnTo>
                    <a:lnTo>
                      <a:pt x="358" y="395"/>
                    </a:lnTo>
                    <a:lnTo>
                      <a:pt x="358" y="395"/>
                    </a:lnTo>
                    <a:lnTo>
                      <a:pt x="358" y="360"/>
                    </a:lnTo>
                    <a:lnTo>
                      <a:pt x="356" y="324"/>
                    </a:lnTo>
                    <a:lnTo>
                      <a:pt x="352" y="288"/>
                    </a:lnTo>
                    <a:lnTo>
                      <a:pt x="346" y="255"/>
                    </a:lnTo>
                    <a:lnTo>
                      <a:pt x="341" y="221"/>
                    </a:lnTo>
                    <a:lnTo>
                      <a:pt x="332" y="191"/>
                    </a:lnTo>
                    <a:lnTo>
                      <a:pt x="322" y="161"/>
                    </a:lnTo>
                    <a:lnTo>
                      <a:pt x="311" y="133"/>
                    </a:lnTo>
                    <a:lnTo>
                      <a:pt x="300" y="107"/>
                    </a:lnTo>
                    <a:lnTo>
                      <a:pt x="287" y="84"/>
                    </a:lnTo>
                    <a:lnTo>
                      <a:pt x="272" y="62"/>
                    </a:lnTo>
                    <a:lnTo>
                      <a:pt x="257" y="45"/>
                    </a:lnTo>
                    <a:lnTo>
                      <a:pt x="240" y="28"/>
                    </a:lnTo>
                    <a:lnTo>
                      <a:pt x="223" y="17"/>
                    </a:lnTo>
                    <a:lnTo>
                      <a:pt x="206" y="8"/>
                    </a:lnTo>
                    <a:lnTo>
                      <a:pt x="187" y="2"/>
                    </a:lnTo>
                    <a:lnTo>
                      <a:pt x="187" y="2"/>
                    </a:lnTo>
                    <a:close/>
                    <a:moveTo>
                      <a:pt x="171" y="684"/>
                    </a:moveTo>
                    <a:lnTo>
                      <a:pt x="171" y="684"/>
                    </a:lnTo>
                    <a:lnTo>
                      <a:pt x="154" y="678"/>
                    </a:lnTo>
                    <a:lnTo>
                      <a:pt x="139" y="670"/>
                    </a:lnTo>
                    <a:lnTo>
                      <a:pt x="124" y="659"/>
                    </a:lnTo>
                    <a:lnTo>
                      <a:pt x="109" y="644"/>
                    </a:lnTo>
                    <a:lnTo>
                      <a:pt x="96" y="627"/>
                    </a:lnTo>
                    <a:lnTo>
                      <a:pt x="83" y="609"/>
                    </a:lnTo>
                    <a:lnTo>
                      <a:pt x="71" y="588"/>
                    </a:lnTo>
                    <a:lnTo>
                      <a:pt x="60" y="564"/>
                    </a:lnTo>
                    <a:lnTo>
                      <a:pt x="51" y="537"/>
                    </a:lnTo>
                    <a:lnTo>
                      <a:pt x="43" y="511"/>
                    </a:lnTo>
                    <a:lnTo>
                      <a:pt x="36" y="483"/>
                    </a:lnTo>
                    <a:lnTo>
                      <a:pt x="30" y="453"/>
                    </a:lnTo>
                    <a:lnTo>
                      <a:pt x="25" y="421"/>
                    </a:lnTo>
                    <a:lnTo>
                      <a:pt x="23" y="390"/>
                    </a:lnTo>
                    <a:lnTo>
                      <a:pt x="21" y="356"/>
                    </a:lnTo>
                    <a:lnTo>
                      <a:pt x="21" y="322"/>
                    </a:lnTo>
                    <a:lnTo>
                      <a:pt x="21" y="322"/>
                    </a:lnTo>
                    <a:lnTo>
                      <a:pt x="23" y="288"/>
                    </a:lnTo>
                    <a:lnTo>
                      <a:pt x="25" y="257"/>
                    </a:lnTo>
                    <a:lnTo>
                      <a:pt x="30" y="227"/>
                    </a:lnTo>
                    <a:lnTo>
                      <a:pt x="36" y="197"/>
                    </a:lnTo>
                    <a:lnTo>
                      <a:pt x="43" y="170"/>
                    </a:lnTo>
                    <a:lnTo>
                      <a:pt x="53" y="144"/>
                    </a:lnTo>
                    <a:lnTo>
                      <a:pt x="62" y="122"/>
                    </a:lnTo>
                    <a:lnTo>
                      <a:pt x="73" y="101"/>
                    </a:lnTo>
                    <a:lnTo>
                      <a:pt x="84" y="82"/>
                    </a:lnTo>
                    <a:lnTo>
                      <a:pt x="98" y="66"/>
                    </a:lnTo>
                    <a:lnTo>
                      <a:pt x="111" y="53"/>
                    </a:lnTo>
                    <a:lnTo>
                      <a:pt x="126" y="41"/>
                    </a:lnTo>
                    <a:lnTo>
                      <a:pt x="141" y="34"/>
                    </a:lnTo>
                    <a:lnTo>
                      <a:pt x="156" y="30"/>
                    </a:lnTo>
                    <a:lnTo>
                      <a:pt x="171" y="28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202" y="34"/>
                    </a:lnTo>
                    <a:lnTo>
                      <a:pt x="219" y="43"/>
                    </a:lnTo>
                    <a:lnTo>
                      <a:pt x="234" y="54"/>
                    </a:lnTo>
                    <a:lnTo>
                      <a:pt x="247" y="69"/>
                    </a:lnTo>
                    <a:lnTo>
                      <a:pt x="262" y="86"/>
                    </a:lnTo>
                    <a:lnTo>
                      <a:pt x="273" y="105"/>
                    </a:lnTo>
                    <a:lnTo>
                      <a:pt x="287" y="126"/>
                    </a:lnTo>
                    <a:lnTo>
                      <a:pt x="296" y="150"/>
                    </a:lnTo>
                    <a:lnTo>
                      <a:pt x="305" y="174"/>
                    </a:lnTo>
                    <a:lnTo>
                      <a:pt x="315" y="202"/>
                    </a:lnTo>
                    <a:lnTo>
                      <a:pt x="322" y="230"/>
                    </a:lnTo>
                    <a:lnTo>
                      <a:pt x="328" y="260"/>
                    </a:lnTo>
                    <a:lnTo>
                      <a:pt x="332" y="292"/>
                    </a:lnTo>
                    <a:lnTo>
                      <a:pt x="335" y="324"/>
                    </a:lnTo>
                    <a:lnTo>
                      <a:pt x="337" y="358"/>
                    </a:lnTo>
                    <a:lnTo>
                      <a:pt x="337" y="391"/>
                    </a:lnTo>
                    <a:lnTo>
                      <a:pt x="337" y="391"/>
                    </a:lnTo>
                    <a:lnTo>
                      <a:pt x="335" y="425"/>
                    </a:lnTo>
                    <a:lnTo>
                      <a:pt x="332" y="457"/>
                    </a:lnTo>
                    <a:lnTo>
                      <a:pt x="328" y="487"/>
                    </a:lnTo>
                    <a:lnTo>
                      <a:pt x="322" y="515"/>
                    </a:lnTo>
                    <a:lnTo>
                      <a:pt x="315" y="543"/>
                    </a:lnTo>
                    <a:lnTo>
                      <a:pt x="305" y="567"/>
                    </a:lnTo>
                    <a:lnTo>
                      <a:pt x="296" y="592"/>
                    </a:lnTo>
                    <a:lnTo>
                      <a:pt x="285" y="612"/>
                    </a:lnTo>
                    <a:lnTo>
                      <a:pt x="273" y="631"/>
                    </a:lnTo>
                    <a:lnTo>
                      <a:pt x="260" y="648"/>
                    </a:lnTo>
                    <a:lnTo>
                      <a:pt x="247" y="661"/>
                    </a:lnTo>
                    <a:lnTo>
                      <a:pt x="232" y="672"/>
                    </a:lnTo>
                    <a:lnTo>
                      <a:pt x="217" y="680"/>
                    </a:lnTo>
                    <a:lnTo>
                      <a:pt x="202" y="684"/>
                    </a:lnTo>
                    <a:lnTo>
                      <a:pt x="187" y="685"/>
                    </a:lnTo>
                    <a:lnTo>
                      <a:pt x="171" y="684"/>
                    </a:lnTo>
                    <a:lnTo>
                      <a:pt x="171" y="684"/>
                    </a:lnTo>
                    <a:close/>
                  </a:path>
                </a:pathLst>
              </a:custGeom>
              <a:solidFill>
                <a:schemeClr val="bg2">
                  <a:alpha val="35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7" name="Freeform 75"/>
              <p:cNvSpPr>
                <a:spLocks noEditPoints="1"/>
              </p:cNvSpPr>
              <p:nvPr userDrawn="1"/>
            </p:nvSpPr>
            <p:spPr bwMode="auto">
              <a:xfrm>
                <a:off x="3187" y="3247"/>
                <a:ext cx="452" cy="893"/>
              </a:xfrm>
              <a:custGeom>
                <a:avLst/>
                <a:gdLst/>
                <a:ahLst/>
                <a:cxnLst>
                  <a:cxn ang="0">
                    <a:pos x="452" y="448"/>
                  </a:cxn>
                  <a:cxn ang="0">
                    <a:pos x="438" y="317"/>
                  </a:cxn>
                  <a:cxn ang="0">
                    <a:pos x="407" y="200"/>
                  </a:cxn>
                  <a:cxn ang="0">
                    <a:pos x="362" y="105"/>
                  </a:cxn>
                  <a:cxn ang="0">
                    <a:pos x="304" y="36"/>
                  </a:cxn>
                  <a:cxn ang="0">
                    <a:pos x="238" y="2"/>
                  </a:cxn>
                  <a:cxn ang="0">
                    <a:pos x="214" y="0"/>
                  </a:cxn>
                  <a:cxn ang="0">
                    <a:pos x="171" y="9"/>
                  </a:cxn>
                  <a:cxn ang="0">
                    <a:pos x="109" y="53"/>
                  </a:cxn>
                  <a:cxn ang="0">
                    <a:pos x="60" y="127"/>
                  </a:cxn>
                  <a:cxn ang="0">
                    <a:pos x="23" y="230"/>
                  </a:cxn>
                  <a:cxn ang="0">
                    <a:pos x="2" y="354"/>
                  </a:cxn>
                  <a:cxn ang="0">
                    <a:pos x="0" y="446"/>
                  </a:cxn>
                  <a:cxn ang="0">
                    <a:pos x="14" y="577"/>
                  </a:cxn>
                  <a:cxn ang="0">
                    <a:pos x="43" y="693"/>
                  </a:cxn>
                  <a:cxn ang="0">
                    <a:pos x="90" y="788"/>
                  </a:cxn>
                  <a:cxn ang="0">
                    <a:pos x="146" y="856"/>
                  </a:cxn>
                  <a:cxn ang="0">
                    <a:pos x="214" y="890"/>
                  </a:cxn>
                  <a:cxn ang="0">
                    <a:pos x="236" y="893"/>
                  </a:cxn>
                  <a:cxn ang="0">
                    <a:pos x="281" y="884"/>
                  </a:cxn>
                  <a:cxn ang="0">
                    <a:pos x="341" y="841"/>
                  </a:cxn>
                  <a:cxn ang="0">
                    <a:pos x="392" y="764"/>
                  </a:cxn>
                  <a:cxn ang="0">
                    <a:pos x="429" y="663"/>
                  </a:cxn>
                  <a:cxn ang="0">
                    <a:pos x="448" y="537"/>
                  </a:cxn>
                  <a:cxn ang="0">
                    <a:pos x="437" y="489"/>
                  </a:cxn>
                  <a:cxn ang="0">
                    <a:pos x="429" y="575"/>
                  </a:cxn>
                  <a:cxn ang="0">
                    <a:pos x="405" y="687"/>
                  </a:cxn>
                  <a:cxn ang="0">
                    <a:pos x="365" y="779"/>
                  </a:cxn>
                  <a:cxn ang="0">
                    <a:pos x="315" y="843"/>
                  </a:cxn>
                  <a:cxn ang="0">
                    <a:pos x="257" y="873"/>
                  </a:cxn>
                  <a:cxn ang="0">
                    <a:pos x="214" y="873"/>
                  </a:cxn>
                  <a:cxn ang="0">
                    <a:pos x="152" y="841"/>
                  </a:cxn>
                  <a:cxn ang="0">
                    <a:pos x="98" y="775"/>
                  </a:cxn>
                  <a:cxn ang="0">
                    <a:pos x="57" y="682"/>
                  </a:cxn>
                  <a:cxn ang="0">
                    <a:pos x="27" y="569"/>
                  </a:cxn>
                  <a:cxn ang="0">
                    <a:pos x="15" y="444"/>
                  </a:cxn>
                  <a:cxn ang="0">
                    <a:pos x="17" y="356"/>
                  </a:cxn>
                  <a:cxn ang="0">
                    <a:pos x="36" y="236"/>
                  </a:cxn>
                  <a:cxn ang="0">
                    <a:pos x="70" y="137"/>
                  </a:cxn>
                  <a:cxn ang="0">
                    <a:pos x="116" y="64"/>
                  </a:cxn>
                  <a:cxn ang="0">
                    <a:pos x="174" y="21"/>
                  </a:cxn>
                  <a:cxn ang="0">
                    <a:pos x="236" y="15"/>
                  </a:cxn>
                  <a:cxn ang="0">
                    <a:pos x="279" y="34"/>
                  </a:cxn>
                  <a:cxn ang="0">
                    <a:pos x="335" y="88"/>
                  </a:cxn>
                  <a:cxn ang="0">
                    <a:pos x="382" y="172"/>
                  </a:cxn>
                  <a:cxn ang="0">
                    <a:pos x="416" y="279"/>
                  </a:cxn>
                  <a:cxn ang="0">
                    <a:pos x="435" y="403"/>
                  </a:cxn>
                  <a:cxn ang="0">
                    <a:pos x="437" y="489"/>
                  </a:cxn>
                </a:cxnLst>
                <a:rect l="0" t="0" r="r" b="b"/>
                <a:pathLst>
                  <a:path w="452" h="893">
                    <a:moveTo>
                      <a:pt x="452" y="493"/>
                    </a:moveTo>
                    <a:lnTo>
                      <a:pt x="452" y="493"/>
                    </a:lnTo>
                    <a:lnTo>
                      <a:pt x="452" y="448"/>
                    </a:lnTo>
                    <a:lnTo>
                      <a:pt x="450" y="403"/>
                    </a:lnTo>
                    <a:lnTo>
                      <a:pt x="444" y="360"/>
                    </a:lnTo>
                    <a:lnTo>
                      <a:pt x="438" y="317"/>
                    </a:lnTo>
                    <a:lnTo>
                      <a:pt x="429" y="275"/>
                    </a:lnTo>
                    <a:lnTo>
                      <a:pt x="420" y="238"/>
                    </a:lnTo>
                    <a:lnTo>
                      <a:pt x="407" y="200"/>
                    </a:lnTo>
                    <a:lnTo>
                      <a:pt x="393" y="165"/>
                    </a:lnTo>
                    <a:lnTo>
                      <a:pt x="379" y="133"/>
                    </a:lnTo>
                    <a:lnTo>
                      <a:pt x="362" y="105"/>
                    </a:lnTo>
                    <a:lnTo>
                      <a:pt x="343" y="79"/>
                    </a:lnTo>
                    <a:lnTo>
                      <a:pt x="324" y="56"/>
                    </a:lnTo>
                    <a:lnTo>
                      <a:pt x="304" y="36"/>
                    </a:lnTo>
                    <a:lnTo>
                      <a:pt x="283" y="21"/>
                    </a:lnTo>
                    <a:lnTo>
                      <a:pt x="261" y="9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27" y="0"/>
                    </a:lnTo>
                    <a:lnTo>
                      <a:pt x="214" y="0"/>
                    </a:lnTo>
                    <a:lnTo>
                      <a:pt x="203" y="0"/>
                    </a:lnTo>
                    <a:lnTo>
                      <a:pt x="191" y="2"/>
                    </a:lnTo>
                    <a:lnTo>
                      <a:pt x="171" y="9"/>
                    </a:lnTo>
                    <a:lnTo>
                      <a:pt x="148" y="19"/>
                    </a:lnTo>
                    <a:lnTo>
                      <a:pt x="130" y="34"/>
                    </a:lnTo>
                    <a:lnTo>
                      <a:pt x="109" y="53"/>
                    </a:lnTo>
                    <a:lnTo>
                      <a:pt x="92" y="75"/>
                    </a:lnTo>
                    <a:lnTo>
                      <a:pt x="75" y="99"/>
                    </a:lnTo>
                    <a:lnTo>
                      <a:pt x="60" y="127"/>
                    </a:lnTo>
                    <a:lnTo>
                      <a:pt x="45" y="159"/>
                    </a:lnTo>
                    <a:lnTo>
                      <a:pt x="34" y="193"/>
                    </a:lnTo>
                    <a:lnTo>
                      <a:pt x="23" y="230"/>
                    </a:lnTo>
                    <a:lnTo>
                      <a:pt x="14" y="270"/>
                    </a:lnTo>
                    <a:lnTo>
                      <a:pt x="8" y="311"/>
                    </a:lnTo>
                    <a:lnTo>
                      <a:pt x="2" y="354"/>
                    </a:lnTo>
                    <a:lnTo>
                      <a:pt x="0" y="399"/>
                    </a:lnTo>
                    <a:lnTo>
                      <a:pt x="0" y="399"/>
                    </a:lnTo>
                    <a:lnTo>
                      <a:pt x="0" y="446"/>
                    </a:lnTo>
                    <a:lnTo>
                      <a:pt x="2" y="491"/>
                    </a:lnTo>
                    <a:lnTo>
                      <a:pt x="6" y="534"/>
                    </a:lnTo>
                    <a:lnTo>
                      <a:pt x="14" y="577"/>
                    </a:lnTo>
                    <a:lnTo>
                      <a:pt x="21" y="616"/>
                    </a:lnTo>
                    <a:lnTo>
                      <a:pt x="32" y="655"/>
                    </a:lnTo>
                    <a:lnTo>
                      <a:pt x="43" y="693"/>
                    </a:lnTo>
                    <a:lnTo>
                      <a:pt x="58" y="727"/>
                    </a:lnTo>
                    <a:lnTo>
                      <a:pt x="73" y="758"/>
                    </a:lnTo>
                    <a:lnTo>
                      <a:pt x="90" y="788"/>
                    </a:lnTo>
                    <a:lnTo>
                      <a:pt x="107" y="815"/>
                    </a:lnTo>
                    <a:lnTo>
                      <a:pt x="126" y="837"/>
                    </a:lnTo>
                    <a:lnTo>
                      <a:pt x="146" y="856"/>
                    </a:lnTo>
                    <a:lnTo>
                      <a:pt x="169" y="873"/>
                    </a:lnTo>
                    <a:lnTo>
                      <a:pt x="191" y="884"/>
                    </a:lnTo>
                    <a:lnTo>
                      <a:pt x="214" y="890"/>
                    </a:lnTo>
                    <a:lnTo>
                      <a:pt x="214" y="890"/>
                    </a:lnTo>
                    <a:lnTo>
                      <a:pt x="225" y="891"/>
                    </a:lnTo>
                    <a:lnTo>
                      <a:pt x="236" y="893"/>
                    </a:lnTo>
                    <a:lnTo>
                      <a:pt x="247" y="893"/>
                    </a:lnTo>
                    <a:lnTo>
                      <a:pt x="259" y="891"/>
                    </a:lnTo>
                    <a:lnTo>
                      <a:pt x="281" y="884"/>
                    </a:lnTo>
                    <a:lnTo>
                      <a:pt x="302" y="875"/>
                    </a:lnTo>
                    <a:lnTo>
                      <a:pt x="322" y="860"/>
                    </a:lnTo>
                    <a:lnTo>
                      <a:pt x="341" y="841"/>
                    </a:lnTo>
                    <a:lnTo>
                      <a:pt x="360" y="818"/>
                    </a:lnTo>
                    <a:lnTo>
                      <a:pt x="377" y="794"/>
                    </a:lnTo>
                    <a:lnTo>
                      <a:pt x="392" y="764"/>
                    </a:lnTo>
                    <a:lnTo>
                      <a:pt x="405" y="734"/>
                    </a:lnTo>
                    <a:lnTo>
                      <a:pt x="418" y="699"/>
                    </a:lnTo>
                    <a:lnTo>
                      <a:pt x="429" y="663"/>
                    </a:lnTo>
                    <a:lnTo>
                      <a:pt x="437" y="624"/>
                    </a:lnTo>
                    <a:lnTo>
                      <a:pt x="444" y="582"/>
                    </a:lnTo>
                    <a:lnTo>
                      <a:pt x="448" y="537"/>
                    </a:lnTo>
                    <a:lnTo>
                      <a:pt x="452" y="493"/>
                    </a:lnTo>
                    <a:lnTo>
                      <a:pt x="452" y="493"/>
                    </a:lnTo>
                    <a:close/>
                    <a:moveTo>
                      <a:pt x="437" y="489"/>
                    </a:moveTo>
                    <a:lnTo>
                      <a:pt x="437" y="489"/>
                    </a:lnTo>
                    <a:lnTo>
                      <a:pt x="435" y="532"/>
                    </a:lnTo>
                    <a:lnTo>
                      <a:pt x="429" y="575"/>
                    </a:lnTo>
                    <a:lnTo>
                      <a:pt x="423" y="614"/>
                    </a:lnTo>
                    <a:lnTo>
                      <a:pt x="416" y="652"/>
                    </a:lnTo>
                    <a:lnTo>
                      <a:pt x="405" y="687"/>
                    </a:lnTo>
                    <a:lnTo>
                      <a:pt x="393" y="721"/>
                    </a:lnTo>
                    <a:lnTo>
                      <a:pt x="380" y="751"/>
                    </a:lnTo>
                    <a:lnTo>
                      <a:pt x="365" y="779"/>
                    </a:lnTo>
                    <a:lnTo>
                      <a:pt x="350" y="803"/>
                    </a:lnTo>
                    <a:lnTo>
                      <a:pt x="334" y="824"/>
                    </a:lnTo>
                    <a:lnTo>
                      <a:pt x="315" y="843"/>
                    </a:lnTo>
                    <a:lnTo>
                      <a:pt x="296" y="856"/>
                    </a:lnTo>
                    <a:lnTo>
                      <a:pt x="277" y="867"/>
                    </a:lnTo>
                    <a:lnTo>
                      <a:pt x="257" y="873"/>
                    </a:lnTo>
                    <a:lnTo>
                      <a:pt x="236" y="875"/>
                    </a:lnTo>
                    <a:lnTo>
                      <a:pt x="214" y="873"/>
                    </a:lnTo>
                    <a:lnTo>
                      <a:pt x="214" y="873"/>
                    </a:lnTo>
                    <a:lnTo>
                      <a:pt x="193" y="865"/>
                    </a:lnTo>
                    <a:lnTo>
                      <a:pt x="173" y="856"/>
                    </a:lnTo>
                    <a:lnTo>
                      <a:pt x="152" y="841"/>
                    </a:lnTo>
                    <a:lnTo>
                      <a:pt x="133" y="822"/>
                    </a:lnTo>
                    <a:lnTo>
                      <a:pt x="115" y="800"/>
                    </a:lnTo>
                    <a:lnTo>
                      <a:pt x="98" y="775"/>
                    </a:lnTo>
                    <a:lnTo>
                      <a:pt x="83" y="747"/>
                    </a:lnTo>
                    <a:lnTo>
                      <a:pt x="68" y="715"/>
                    </a:lnTo>
                    <a:lnTo>
                      <a:pt x="57" y="682"/>
                    </a:lnTo>
                    <a:lnTo>
                      <a:pt x="45" y="646"/>
                    </a:lnTo>
                    <a:lnTo>
                      <a:pt x="34" y="609"/>
                    </a:lnTo>
                    <a:lnTo>
                      <a:pt x="27" y="569"/>
                    </a:lnTo>
                    <a:lnTo>
                      <a:pt x="21" y="528"/>
                    </a:lnTo>
                    <a:lnTo>
                      <a:pt x="17" y="487"/>
                    </a:lnTo>
                    <a:lnTo>
                      <a:pt x="15" y="444"/>
                    </a:lnTo>
                    <a:lnTo>
                      <a:pt x="15" y="399"/>
                    </a:lnTo>
                    <a:lnTo>
                      <a:pt x="15" y="399"/>
                    </a:lnTo>
                    <a:lnTo>
                      <a:pt x="17" y="356"/>
                    </a:lnTo>
                    <a:lnTo>
                      <a:pt x="21" y="313"/>
                    </a:lnTo>
                    <a:lnTo>
                      <a:pt x="29" y="273"/>
                    </a:lnTo>
                    <a:lnTo>
                      <a:pt x="36" y="236"/>
                    </a:lnTo>
                    <a:lnTo>
                      <a:pt x="45" y="200"/>
                    </a:lnTo>
                    <a:lnTo>
                      <a:pt x="57" y="167"/>
                    </a:lnTo>
                    <a:lnTo>
                      <a:pt x="70" y="137"/>
                    </a:lnTo>
                    <a:lnTo>
                      <a:pt x="85" y="109"/>
                    </a:lnTo>
                    <a:lnTo>
                      <a:pt x="100" y="84"/>
                    </a:lnTo>
                    <a:lnTo>
                      <a:pt x="116" y="64"/>
                    </a:lnTo>
                    <a:lnTo>
                      <a:pt x="135" y="45"/>
                    </a:lnTo>
                    <a:lnTo>
                      <a:pt x="154" y="32"/>
                    </a:lnTo>
                    <a:lnTo>
                      <a:pt x="174" y="21"/>
                    </a:lnTo>
                    <a:lnTo>
                      <a:pt x="195" y="15"/>
                    </a:lnTo>
                    <a:lnTo>
                      <a:pt x="216" y="13"/>
                    </a:lnTo>
                    <a:lnTo>
                      <a:pt x="236" y="15"/>
                    </a:lnTo>
                    <a:lnTo>
                      <a:pt x="236" y="15"/>
                    </a:lnTo>
                    <a:lnTo>
                      <a:pt x="259" y="23"/>
                    </a:lnTo>
                    <a:lnTo>
                      <a:pt x="279" y="34"/>
                    </a:lnTo>
                    <a:lnTo>
                      <a:pt x="300" y="49"/>
                    </a:lnTo>
                    <a:lnTo>
                      <a:pt x="319" y="66"/>
                    </a:lnTo>
                    <a:lnTo>
                      <a:pt x="335" y="88"/>
                    </a:lnTo>
                    <a:lnTo>
                      <a:pt x="352" y="114"/>
                    </a:lnTo>
                    <a:lnTo>
                      <a:pt x="367" y="142"/>
                    </a:lnTo>
                    <a:lnTo>
                      <a:pt x="382" y="172"/>
                    </a:lnTo>
                    <a:lnTo>
                      <a:pt x="395" y="206"/>
                    </a:lnTo>
                    <a:lnTo>
                      <a:pt x="407" y="242"/>
                    </a:lnTo>
                    <a:lnTo>
                      <a:pt x="416" y="279"/>
                    </a:lnTo>
                    <a:lnTo>
                      <a:pt x="423" y="318"/>
                    </a:lnTo>
                    <a:lnTo>
                      <a:pt x="429" y="360"/>
                    </a:lnTo>
                    <a:lnTo>
                      <a:pt x="435" y="403"/>
                    </a:lnTo>
                    <a:lnTo>
                      <a:pt x="437" y="446"/>
                    </a:lnTo>
                    <a:lnTo>
                      <a:pt x="437" y="489"/>
                    </a:lnTo>
                    <a:lnTo>
                      <a:pt x="437" y="489"/>
                    </a:lnTo>
                    <a:close/>
                  </a:path>
                </a:pathLst>
              </a:custGeom>
              <a:solidFill>
                <a:schemeClr val="bg2">
                  <a:alpha val="35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88" name="Freeform 76"/>
            <p:cNvSpPr>
              <a:spLocks noEditPoints="1"/>
            </p:cNvSpPr>
            <p:nvPr userDrawn="1"/>
          </p:nvSpPr>
          <p:spPr bwMode="auto">
            <a:xfrm>
              <a:off x="3360" y="2221"/>
              <a:ext cx="2160" cy="2099"/>
            </a:xfrm>
            <a:custGeom>
              <a:avLst/>
              <a:gdLst/>
              <a:ahLst/>
              <a:cxnLst>
                <a:cxn ang="0">
                  <a:pos x="1174" y="0"/>
                </a:cxn>
                <a:cxn ang="0">
                  <a:pos x="0" y="667"/>
                </a:cxn>
                <a:cxn ang="0">
                  <a:pos x="0" y="805"/>
                </a:cxn>
                <a:cxn ang="0">
                  <a:pos x="39" y="822"/>
                </a:cxn>
                <a:cxn ang="0">
                  <a:pos x="41" y="2099"/>
                </a:cxn>
                <a:cxn ang="0">
                  <a:pos x="73" y="2099"/>
                </a:cxn>
                <a:cxn ang="0">
                  <a:pos x="71" y="908"/>
                </a:cxn>
                <a:cxn ang="0">
                  <a:pos x="1413" y="736"/>
                </a:cxn>
                <a:cxn ang="0">
                  <a:pos x="1413" y="2095"/>
                </a:cxn>
                <a:cxn ang="0">
                  <a:pos x="1434" y="2095"/>
                </a:cxn>
                <a:cxn ang="0">
                  <a:pos x="1434" y="741"/>
                </a:cxn>
                <a:cxn ang="0">
                  <a:pos x="2094" y="1047"/>
                </a:cxn>
                <a:cxn ang="0">
                  <a:pos x="2094" y="2097"/>
                </a:cxn>
                <a:cxn ang="0">
                  <a:pos x="2121" y="2097"/>
                </a:cxn>
                <a:cxn ang="0">
                  <a:pos x="2124" y="961"/>
                </a:cxn>
                <a:cxn ang="0">
                  <a:pos x="2160" y="957"/>
                </a:cxn>
                <a:cxn ang="0">
                  <a:pos x="2160" y="820"/>
                </a:cxn>
                <a:cxn ang="0">
                  <a:pos x="1174" y="0"/>
                </a:cxn>
                <a:cxn ang="0">
                  <a:pos x="1174" y="0"/>
                </a:cxn>
                <a:cxn ang="0">
                  <a:pos x="1164" y="37"/>
                </a:cxn>
                <a:cxn ang="0">
                  <a:pos x="1434" y="462"/>
                </a:cxn>
                <a:cxn ang="0">
                  <a:pos x="71" y="657"/>
                </a:cxn>
                <a:cxn ang="0">
                  <a:pos x="1164" y="37"/>
                </a:cxn>
                <a:cxn ang="0">
                  <a:pos x="1164" y="37"/>
                </a:cxn>
                <a:cxn ang="0">
                  <a:pos x="1423" y="706"/>
                </a:cxn>
                <a:cxn ang="0">
                  <a:pos x="71" y="878"/>
                </a:cxn>
                <a:cxn ang="0">
                  <a:pos x="71" y="790"/>
                </a:cxn>
                <a:cxn ang="0">
                  <a:pos x="1423" y="618"/>
                </a:cxn>
                <a:cxn ang="0">
                  <a:pos x="1423" y="706"/>
                </a:cxn>
                <a:cxn ang="0">
                  <a:pos x="1423" y="706"/>
                </a:cxn>
                <a:cxn ang="0">
                  <a:pos x="1428" y="580"/>
                </a:cxn>
                <a:cxn ang="0">
                  <a:pos x="1428" y="580"/>
                </a:cxn>
                <a:cxn ang="0">
                  <a:pos x="32" y="768"/>
                </a:cxn>
                <a:cxn ang="0">
                  <a:pos x="32" y="768"/>
                </a:cxn>
                <a:cxn ang="0">
                  <a:pos x="28" y="768"/>
                </a:cxn>
                <a:cxn ang="0">
                  <a:pos x="28" y="710"/>
                </a:cxn>
                <a:cxn ang="0">
                  <a:pos x="1428" y="513"/>
                </a:cxn>
                <a:cxn ang="0">
                  <a:pos x="1428" y="580"/>
                </a:cxn>
                <a:cxn ang="0">
                  <a:pos x="1428" y="580"/>
                </a:cxn>
                <a:cxn ang="0">
                  <a:pos x="1213" y="67"/>
                </a:cxn>
                <a:cxn ang="0">
                  <a:pos x="2055" y="766"/>
                </a:cxn>
                <a:cxn ang="0">
                  <a:pos x="1460" y="462"/>
                </a:cxn>
                <a:cxn ang="0">
                  <a:pos x="1213" y="67"/>
                </a:cxn>
                <a:cxn ang="0">
                  <a:pos x="1213" y="67"/>
                </a:cxn>
                <a:cxn ang="0">
                  <a:pos x="2096" y="1022"/>
                </a:cxn>
                <a:cxn ang="0">
                  <a:pos x="1441" y="715"/>
                </a:cxn>
                <a:cxn ang="0">
                  <a:pos x="1443" y="620"/>
                </a:cxn>
                <a:cxn ang="0">
                  <a:pos x="2098" y="934"/>
                </a:cxn>
                <a:cxn ang="0">
                  <a:pos x="2096" y="1022"/>
                </a:cxn>
                <a:cxn ang="0">
                  <a:pos x="2096" y="1022"/>
                </a:cxn>
                <a:cxn ang="0">
                  <a:pos x="2136" y="921"/>
                </a:cxn>
                <a:cxn ang="0">
                  <a:pos x="1447" y="586"/>
                </a:cxn>
                <a:cxn ang="0">
                  <a:pos x="1447" y="517"/>
                </a:cxn>
                <a:cxn ang="0">
                  <a:pos x="2136" y="863"/>
                </a:cxn>
                <a:cxn ang="0">
                  <a:pos x="2136" y="921"/>
                </a:cxn>
                <a:cxn ang="0">
                  <a:pos x="2136" y="921"/>
                </a:cxn>
              </a:cxnLst>
              <a:rect l="0" t="0" r="r" b="b"/>
              <a:pathLst>
                <a:path w="2160" h="2099">
                  <a:moveTo>
                    <a:pt x="1174" y="0"/>
                  </a:moveTo>
                  <a:lnTo>
                    <a:pt x="0" y="667"/>
                  </a:lnTo>
                  <a:lnTo>
                    <a:pt x="0" y="805"/>
                  </a:lnTo>
                  <a:lnTo>
                    <a:pt x="39" y="822"/>
                  </a:lnTo>
                  <a:lnTo>
                    <a:pt x="41" y="2099"/>
                  </a:lnTo>
                  <a:lnTo>
                    <a:pt x="73" y="2099"/>
                  </a:lnTo>
                  <a:lnTo>
                    <a:pt x="71" y="908"/>
                  </a:lnTo>
                  <a:lnTo>
                    <a:pt x="1413" y="736"/>
                  </a:lnTo>
                  <a:lnTo>
                    <a:pt x="1413" y="2095"/>
                  </a:lnTo>
                  <a:lnTo>
                    <a:pt x="1434" y="2095"/>
                  </a:lnTo>
                  <a:lnTo>
                    <a:pt x="1434" y="741"/>
                  </a:lnTo>
                  <a:lnTo>
                    <a:pt x="2094" y="1047"/>
                  </a:lnTo>
                  <a:lnTo>
                    <a:pt x="2094" y="2097"/>
                  </a:lnTo>
                  <a:lnTo>
                    <a:pt x="2121" y="2097"/>
                  </a:lnTo>
                  <a:lnTo>
                    <a:pt x="2124" y="961"/>
                  </a:lnTo>
                  <a:lnTo>
                    <a:pt x="2160" y="957"/>
                  </a:lnTo>
                  <a:lnTo>
                    <a:pt x="2160" y="820"/>
                  </a:lnTo>
                  <a:lnTo>
                    <a:pt x="1174" y="0"/>
                  </a:lnTo>
                  <a:lnTo>
                    <a:pt x="1174" y="0"/>
                  </a:lnTo>
                  <a:close/>
                  <a:moveTo>
                    <a:pt x="1164" y="37"/>
                  </a:moveTo>
                  <a:lnTo>
                    <a:pt x="1434" y="462"/>
                  </a:lnTo>
                  <a:lnTo>
                    <a:pt x="71" y="657"/>
                  </a:lnTo>
                  <a:lnTo>
                    <a:pt x="1164" y="37"/>
                  </a:lnTo>
                  <a:lnTo>
                    <a:pt x="1164" y="37"/>
                  </a:lnTo>
                  <a:close/>
                  <a:moveTo>
                    <a:pt x="1423" y="706"/>
                  </a:moveTo>
                  <a:lnTo>
                    <a:pt x="71" y="878"/>
                  </a:lnTo>
                  <a:lnTo>
                    <a:pt x="71" y="790"/>
                  </a:lnTo>
                  <a:lnTo>
                    <a:pt x="1423" y="618"/>
                  </a:lnTo>
                  <a:lnTo>
                    <a:pt x="1423" y="706"/>
                  </a:lnTo>
                  <a:lnTo>
                    <a:pt x="1423" y="706"/>
                  </a:lnTo>
                  <a:close/>
                  <a:moveTo>
                    <a:pt x="1428" y="580"/>
                  </a:moveTo>
                  <a:lnTo>
                    <a:pt x="1428" y="580"/>
                  </a:lnTo>
                  <a:lnTo>
                    <a:pt x="32" y="768"/>
                  </a:lnTo>
                  <a:lnTo>
                    <a:pt x="32" y="768"/>
                  </a:lnTo>
                  <a:lnTo>
                    <a:pt x="28" y="768"/>
                  </a:lnTo>
                  <a:lnTo>
                    <a:pt x="28" y="710"/>
                  </a:lnTo>
                  <a:lnTo>
                    <a:pt x="1428" y="513"/>
                  </a:lnTo>
                  <a:lnTo>
                    <a:pt x="1428" y="580"/>
                  </a:lnTo>
                  <a:lnTo>
                    <a:pt x="1428" y="580"/>
                  </a:lnTo>
                  <a:close/>
                  <a:moveTo>
                    <a:pt x="1213" y="67"/>
                  </a:moveTo>
                  <a:lnTo>
                    <a:pt x="2055" y="766"/>
                  </a:lnTo>
                  <a:lnTo>
                    <a:pt x="1460" y="462"/>
                  </a:lnTo>
                  <a:lnTo>
                    <a:pt x="1213" y="67"/>
                  </a:lnTo>
                  <a:lnTo>
                    <a:pt x="1213" y="67"/>
                  </a:lnTo>
                  <a:close/>
                  <a:moveTo>
                    <a:pt x="2096" y="1022"/>
                  </a:moveTo>
                  <a:lnTo>
                    <a:pt x="1441" y="715"/>
                  </a:lnTo>
                  <a:lnTo>
                    <a:pt x="1443" y="620"/>
                  </a:lnTo>
                  <a:lnTo>
                    <a:pt x="2098" y="934"/>
                  </a:lnTo>
                  <a:lnTo>
                    <a:pt x="2096" y="1022"/>
                  </a:lnTo>
                  <a:lnTo>
                    <a:pt x="2096" y="1022"/>
                  </a:lnTo>
                  <a:close/>
                  <a:moveTo>
                    <a:pt x="2136" y="921"/>
                  </a:moveTo>
                  <a:lnTo>
                    <a:pt x="1447" y="586"/>
                  </a:lnTo>
                  <a:lnTo>
                    <a:pt x="1447" y="517"/>
                  </a:lnTo>
                  <a:lnTo>
                    <a:pt x="2136" y="863"/>
                  </a:lnTo>
                  <a:lnTo>
                    <a:pt x="2136" y="921"/>
                  </a:lnTo>
                  <a:lnTo>
                    <a:pt x="2136" y="921"/>
                  </a:lnTo>
                  <a:close/>
                </a:path>
              </a:pathLst>
            </a:custGeom>
            <a:solidFill>
              <a:schemeClr val="bg2">
                <a:alpha val="35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4600" y="3276600"/>
            <a:ext cx="4114800" cy="1752600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667000"/>
            <a:ext cx="9144000" cy="76200"/>
          </a:xfrm>
          <a:prstGeom prst="rect">
            <a:avLst/>
          </a:prstGeom>
          <a:solidFill>
            <a:srgbClr val="8C02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90" name="Picture 78" descr="lmc-logo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466850" cy="15049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924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057400"/>
            <a:ext cx="3924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800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82F749E-C2AA-4DF1-8021-3DB094B1A3E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E622804-A926-4B7E-9C18-32A13BB37567}" type="slidenum">
              <a:rPr lang="en-US" smtClean="0"/>
              <a:t>‹#›</a:t>
            </a:fld>
            <a:endParaRPr lang="en-US"/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0" y="0"/>
            <a:ext cx="9144000" cy="227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Rectangle 52"/>
          <p:cNvSpPr>
            <a:spLocks noChangeArrowheads="1"/>
          </p:cNvSpPr>
          <p:nvPr/>
        </p:nvSpPr>
        <p:spPr bwMode="auto">
          <a:xfrm>
            <a:off x="-76200" y="0"/>
            <a:ext cx="22098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rgbClr val="8C02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/>
              <a:t>Minnesota’s Municipal Transportation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4953000"/>
            <a:ext cx="6705600" cy="1752600"/>
          </a:xfrm>
        </p:spPr>
        <p:txBody>
          <a:bodyPr/>
          <a:lstStyle/>
          <a:p>
            <a:r>
              <a:rPr lang="en-US" sz="2000" dirty="0"/>
              <a:t>House Transportation Finance Committee</a:t>
            </a:r>
          </a:p>
          <a:p>
            <a:r>
              <a:rPr lang="en-US" sz="2000" dirty="0"/>
              <a:t>February 16, 2017</a:t>
            </a:r>
          </a:p>
          <a:p>
            <a:r>
              <a:rPr lang="en-US" sz="2000" dirty="0"/>
              <a:t>Anne Finn, LMC Transportation Lobbyist </a:t>
            </a:r>
          </a:p>
        </p:txBody>
      </p:sp>
    </p:spTree>
    <p:extLst>
      <p:ext uri="{BB962C8B-B14F-4D97-AF65-F5344CB8AC3E}">
        <p14:creationId xmlns:p14="http://schemas.microsoft.com/office/powerpoint/2010/main" val="266502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3962400"/>
          </a:xfrm>
        </p:spPr>
        <p:txBody>
          <a:bodyPr/>
          <a:lstStyle/>
          <a:p>
            <a:pPr lvl="1"/>
            <a:r>
              <a:rPr lang="en-US" sz="3200" dirty="0"/>
              <a:t>135 publicly owned airports in MN</a:t>
            </a:r>
          </a:p>
          <a:p>
            <a:pPr lvl="1"/>
            <a:r>
              <a:rPr lang="en-US" sz="3200" dirty="0"/>
              <a:t>Metropolitan area has MSP + 6 reliever airports</a:t>
            </a:r>
          </a:p>
          <a:p>
            <a:pPr lvl="1"/>
            <a:r>
              <a:rPr lang="en-US" sz="3200" dirty="0"/>
              <a:t>Remaining 129 are in greater MN</a:t>
            </a:r>
          </a:p>
          <a:p>
            <a:pPr lvl="1"/>
            <a:r>
              <a:rPr lang="en-US" sz="3200" dirty="0"/>
              <a:t>In greater MN, airports are typically owned by a city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9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Muncipal</a:t>
            </a:r>
            <a:r>
              <a:rPr lang="en-US" dirty="0"/>
              <a:t> Airports: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lvl="1"/>
            <a:r>
              <a:rPr lang="en-US" sz="3200" dirty="0"/>
              <a:t>State Airports Fund (SAF) is the primary state funding source for aeronautics</a:t>
            </a:r>
          </a:p>
          <a:p>
            <a:pPr lvl="1"/>
            <a:r>
              <a:rPr lang="en-US" sz="3200" dirty="0"/>
              <a:t>SAF comes from dedicated taxes on aviation fuel, aircraft registration, and airline flight property</a:t>
            </a:r>
          </a:p>
          <a:p>
            <a:pPr lvl="1"/>
            <a:r>
              <a:rPr lang="en-US" sz="3200" dirty="0"/>
              <a:t>Money in the fund is appropriated biennially to </a:t>
            </a:r>
            <a:r>
              <a:rPr lang="en-US" sz="3200" dirty="0" err="1"/>
              <a:t>MnDOT</a:t>
            </a:r>
            <a:r>
              <a:rPr lang="en-US" sz="3200" dirty="0"/>
              <a:t> as part of the transportation budget</a:t>
            </a:r>
          </a:p>
        </p:txBody>
      </p:sp>
    </p:spTree>
    <p:extLst>
      <p:ext uri="{BB962C8B-B14F-4D97-AF65-F5344CB8AC3E}">
        <p14:creationId xmlns:p14="http://schemas.microsoft.com/office/powerpoint/2010/main" val="401521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78705" cy="43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0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Streets: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3886200"/>
          </a:xfrm>
        </p:spPr>
        <p:txBody>
          <a:bodyPr/>
          <a:lstStyle/>
          <a:p>
            <a:pPr lvl="1"/>
            <a:r>
              <a:rPr lang="en-US" sz="3200" dirty="0"/>
              <a:t>Municipal streets make up over 22,500 miles (about 16 percent) of roadways in MN</a:t>
            </a:r>
          </a:p>
          <a:p>
            <a:pPr lvl="1"/>
            <a:r>
              <a:rPr lang="en-US" sz="3200" dirty="0"/>
              <a:t>Made up of collectors and residential streets</a:t>
            </a:r>
          </a:p>
          <a:p>
            <a:pPr lvl="1"/>
            <a:r>
              <a:rPr lang="en-US" sz="3200" dirty="0"/>
              <a:t>The design and quality of city streets is significant to all users and is critical to local economies</a:t>
            </a:r>
          </a:p>
        </p:txBody>
      </p:sp>
    </p:spTree>
    <p:extLst>
      <p:ext uri="{BB962C8B-B14F-4D97-AF65-F5344CB8AC3E}">
        <p14:creationId xmlns:p14="http://schemas.microsoft.com/office/powerpoint/2010/main" val="218145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Streets: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Maintenance of this system is essential if cities are to maximize investments </a:t>
            </a:r>
          </a:p>
          <a:p>
            <a:pPr lvl="1"/>
            <a:r>
              <a:rPr lang="en-US" dirty="0"/>
              <a:t>Every $1 spent on maintenance saves $7 in repairs/reconstruction (Source: USDOT)</a:t>
            </a:r>
          </a:p>
          <a:p>
            <a:pPr lvl="1"/>
            <a:r>
              <a:rPr lang="en-US" dirty="0"/>
              <a:t>Best time to do maintenance? When pavement condition is good</a:t>
            </a:r>
          </a:p>
        </p:txBody>
      </p:sp>
    </p:spTree>
    <p:extLst>
      <p:ext uri="{BB962C8B-B14F-4D97-AF65-F5344CB8AC3E}">
        <p14:creationId xmlns:p14="http://schemas.microsoft.com/office/powerpoint/2010/main" val="159566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Streets: Maintenance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86890"/>
            <a:ext cx="6705599" cy="4693920"/>
          </a:xfrm>
        </p:spPr>
      </p:pic>
    </p:spTree>
    <p:extLst>
      <p:ext uri="{BB962C8B-B14F-4D97-AF65-F5344CB8AC3E}">
        <p14:creationId xmlns:p14="http://schemas.microsoft.com/office/powerpoint/2010/main" val="23252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Streets: New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r>
              <a:rPr lang="en-US" dirty="0"/>
              <a:t>New construction is sometimes necessary</a:t>
            </a:r>
          </a:p>
          <a:p>
            <a:pPr lvl="1"/>
            <a:r>
              <a:rPr lang="en-US" dirty="0"/>
              <a:t>To accommodate growth </a:t>
            </a:r>
          </a:p>
          <a:p>
            <a:pPr lvl="1"/>
            <a:r>
              <a:rPr lang="en-US" dirty="0"/>
              <a:t>To attract economic investments</a:t>
            </a:r>
          </a:p>
          <a:p>
            <a:r>
              <a:rPr lang="en-US" dirty="0"/>
              <a:t>Cost of new </a:t>
            </a:r>
          </a:p>
          <a:p>
            <a:pPr lvl="1"/>
            <a:r>
              <a:rPr lang="en-US" dirty="0"/>
              <a:t>$2.5 to $3.5 million per mile (Source: </a:t>
            </a:r>
            <a:r>
              <a:rPr lang="en-US" dirty="0" err="1"/>
              <a:t>MnDOT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Includes engineering, all underground work, C&amp;G, sidewalk, landscaping, etc. </a:t>
            </a:r>
          </a:p>
          <a:p>
            <a:pPr lvl="1"/>
            <a:r>
              <a:rPr lang="en-US" dirty="0"/>
              <a:t>ROW acquisition, utilities extra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Streets: MSA/Non-MSA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street system is divided into two systems:</a:t>
            </a:r>
          </a:p>
          <a:p>
            <a:pPr lvl="1"/>
            <a:r>
              <a:rPr lang="en-US" dirty="0"/>
              <a:t>Municipal State Aid (MSA)</a:t>
            </a:r>
          </a:p>
          <a:p>
            <a:pPr lvl="1"/>
            <a:r>
              <a:rPr lang="en-US" dirty="0"/>
              <a:t>City street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MSA: Where does it come from?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9634615"/>
              </p:ext>
            </p:extLst>
          </p:nvPr>
        </p:nvGraphicFramePr>
        <p:xfrm>
          <a:off x="762000" y="17526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37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MSA: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4114800"/>
          </a:xfrm>
        </p:spPr>
        <p:txBody>
          <a:bodyPr/>
          <a:lstStyle/>
          <a:p>
            <a:r>
              <a:rPr lang="en-US" dirty="0"/>
              <a:t>MSA funds </a:t>
            </a:r>
            <a:r>
              <a:rPr lang="en-US" u="sng" dirty="0"/>
              <a:t>up to 20% of streets in cities over 5,000 population</a:t>
            </a:r>
          </a:p>
          <a:p>
            <a:pPr lvl="1"/>
            <a:r>
              <a:rPr lang="en-US" dirty="0"/>
              <a:t>Currently, 148 (of 853) cities receive MSA</a:t>
            </a:r>
          </a:p>
          <a:p>
            <a:pPr lvl="1"/>
            <a:r>
              <a:rPr lang="en-US" dirty="0"/>
              <a:t>MSA roads make up less than 16 percent of total city mileage</a:t>
            </a:r>
          </a:p>
          <a:p>
            <a:r>
              <a:rPr lang="en-US" dirty="0"/>
              <a:t>Additionally, MSA streets have design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4915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League of MN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League serves 833 of Minnesota’s 853 cities through advocacy, education and training, policy development, risk management, and other services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League also operates an insurance trust for cities</a:t>
            </a:r>
          </a:p>
        </p:txBody>
      </p:sp>
    </p:spTree>
    <p:extLst>
      <p:ext uri="{BB962C8B-B14F-4D97-AF65-F5344CB8AC3E}">
        <p14:creationId xmlns:p14="http://schemas.microsoft.com/office/powerpoint/2010/main" val="232858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MSA: Shortcomings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67200"/>
          </a:xfrm>
        </p:spPr>
        <p:txBody>
          <a:bodyPr/>
          <a:lstStyle/>
          <a:p>
            <a:pPr lvl="1"/>
            <a:r>
              <a:rPr lang="en-US" sz="3200" dirty="0"/>
              <a:t>Most cities are ineligible for MSA </a:t>
            </a:r>
          </a:p>
          <a:p>
            <a:pPr lvl="1"/>
            <a:r>
              <a:rPr lang="en-US" sz="3200" dirty="0"/>
              <a:t>In MSA cities, MSA funds are often exhausted by cost participation in state/county projects</a:t>
            </a:r>
          </a:p>
          <a:p>
            <a:pPr lvl="1"/>
            <a:r>
              <a:rPr lang="en-US" sz="3200" dirty="0"/>
              <a:t>Property taxes supplement MSA on MSA streets</a:t>
            </a:r>
          </a:p>
        </p:txBody>
      </p:sp>
    </p:spTree>
    <p:extLst>
      <p:ext uri="{BB962C8B-B14F-4D97-AF65-F5344CB8AC3E}">
        <p14:creationId xmlns:p14="http://schemas.microsoft.com/office/powerpoint/2010/main" val="32405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Non-MSA City Streets: The 84%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01000" cy="3886200"/>
          </a:xfrm>
        </p:spPr>
        <p:txBody>
          <a:bodyPr/>
          <a:lstStyle/>
          <a:p>
            <a:pPr lvl="1"/>
            <a:r>
              <a:rPr lang="en-US" dirty="0"/>
              <a:t>The city street system (city-owned streets not receiving MSA) makes up the remaining 84% of city streets</a:t>
            </a:r>
          </a:p>
          <a:p>
            <a:pPr lvl="1"/>
            <a:r>
              <a:rPr lang="en-US" dirty="0"/>
              <a:t>Non-MSA city streets are funded with property taxes, local government aid and special assessments</a:t>
            </a:r>
          </a:p>
          <a:p>
            <a:pPr lvl="1"/>
            <a:r>
              <a:rPr lang="en-US" dirty="0"/>
              <a:t>Less common: assistance from county, developer fees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 Funding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City budgets are strained</a:t>
            </a:r>
          </a:p>
          <a:p>
            <a:pPr lvl="1"/>
            <a:r>
              <a:rPr lang="en-US" sz="3200" dirty="0"/>
              <a:t>Special assessments are unpopular, difficult to administer</a:t>
            </a:r>
          </a:p>
          <a:p>
            <a:pPr lvl="1"/>
            <a:r>
              <a:rPr lang="en-US" sz="3200" dirty="0"/>
              <a:t>Maintenance is affordable, but not always a priority</a:t>
            </a:r>
          </a:p>
          <a:p>
            <a:pPr lvl="1"/>
            <a:r>
              <a:rPr lang="en-US" sz="3200" dirty="0"/>
              <a:t>Tax exempt property does not pay</a:t>
            </a:r>
          </a:p>
        </p:txBody>
      </p:sp>
    </p:spTree>
    <p:extLst>
      <p:ext uri="{BB962C8B-B14F-4D97-AF65-F5344CB8AC3E}">
        <p14:creationId xmlns:p14="http://schemas.microsoft.com/office/powerpoint/2010/main" val="352969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Street Funding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Office of the State Auditor</a:t>
            </a:r>
          </a:p>
          <a:p>
            <a:pPr lvl="1"/>
            <a:r>
              <a:rPr lang="en-US" dirty="0"/>
              <a:t>In 2015 cities collectively budgeted $541 million (9% of total expenditures) for street maintenance and repair</a:t>
            </a:r>
          </a:p>
          <a:p>
            <a:pPr lvl="1"/>
            <a:r>
              <a:rPr lang="en-US" dirty="0"/>
              <a:t>In 2015 cities collectively budgeted $887 million (14.7% of total expenditures) for street construction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11348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Street System is Aging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28887"/>
            <a:ext cx="39243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8887"/>
            <a:ext cx="39243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65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Funding is Flat to Declining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Unlikely</a:t>
            </a:r>
          </a:p>
          <a:p>
            <a:pPr lvl="1"/>
            <a:r>
              <a:rPr lang="en-US" dirty="0"/>
              <a:t>Eligibility for MSA by more cities, more streets</a:t>
            </a:r>
          </a:p>
          <a:p>
            <a:pPr lvl="1"/>
            <a:r>
              <a:rPr lang="en-US" dirty="0"/>
              <a:t>Special assessments, property taxes suddenly becoming popular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3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Doing 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724400" cy="4419600"/>
          </a:xfrm>
        </p:spPr>
        <p:txBody>
          <a:bodyPr/>
          <a:lstStyle/>
          <a:p>
            <a:r>
              <a:rPr lang="en-US" dirty="0"/>
              <a:t>What if revenues remain flat?</a:t>
            </a:r>
          </a:p>
          <a:p>
            <a:pPr lvl="1"/>
            <a:r>
              <a:rPr lang="en-US" dirty="0"/>
              <a:t>Deterioration of city streets will accelerate</a:t>
            </a:r>
          </a:p>
          <a:p>
            <a:pPr lvl="1"/>
            <a:r>
              <a:rPr lang="en-US" dirty="0"/>
              <a:t>Cities will struggle to attract and retain businesses</a:t>
            </a:r>
          </a:p>
          <a:p>
            <a:pPr lvl="1"/>
            <a:r>
              <a:rPr lang="en-US" dirty="0"/>
              <a:t>Property taxpayers will shoulder burden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76" y="1981200"/>
            <a:ext cx="4127624" cy="27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TFAC: $400 Million Annual Need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86600" cy="4762500"/>
          </a:xfrm>
        </p:spPr>
      </p:pic>
    </p:spTree>
    <p:extLst>
      <p:ext uri="{BB962C8B-B14F-4D97-AF65-F5344CB8AC3E}">
        <p14:creationId xmlns:p14="http://schemas.microsoft.com/office/powerpoint/2010/main" val="283939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Priority: Revenue for Non-MSA City Streets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revenue for non-MSA city streets</a:t>
            </a:r>
          </a:p>
          <a:p>
            <a:r>
              <a:rPr lang="en-US" dirty="0"/>
              <a:t>Needed in cities of all sizes</a:t>
            </a:r>
          </a:p>
          <a:p>
            <a:pPr lvl="1"/>
            <a:r>
              <a:rPr lang="en-US" dirty="0"/>
              <a:t>Small Cities Assistance Account</a:t>
            </a:r>
          </a:p>
          <a:p>
            <a:pPr lvl="1"/>
            <a:r>
              <a:rPr lang="en-US" dirty="0"/>
              <a:t>Large Cities Assistance Account</a:t>
            </a:r>
          </a:p>
        </p:txBody>
      </p:sp>
    </p:spTree>
    <p:extLst>
      <p:ext uri="{BB962C8B-B14F-4D97-AF65-F5344CB8AC3E}">
        <p14:creationId xmlns:p14="http://schemas.microsoft.com/office/powerpoint/2010/main" val="69866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Priority: Cost Participation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Assistance shouldering cost participation in state and county projects</a:t>
            </a:r>
          </a:p>
          <a:p>
            <a:r>
              <a:rPr lang="en-US" dirty="0"/>
              <a:t>Would prevent delayed maintenance on city-owned systems</a:t>
            </a:r>
          </a:p>
          <a:p>
            <a:r>
              <a:rPr lang="en-US" dirty="0"/>
              <a:t>Idea: New account in Local Road Improvement Program</a:t>
            </a:r>
          </a:p>
        </p:txBody>
      </p:sp>
    </p:spTree>
    <p:extLst>
      <p:ext uri="{BB962C8B-B14F-4D97-AF65-F5344CB8AC3E}">
        <p14:creationId xmlns:p14="http://schemas.microsoft.com/office/powerpoint/2010/main" val="42777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Coalition of Greater Minnesota Cities</a:t>
            </a:r>
          </a:p>
          <a:p>
            <a:r>
              <a:rPr lang="en-US" dirty="0"/>
              <a:t>Metro Cities</a:t>
            </a:r>
          </a:p>
          <a:p>
            <a:r>
              <a:rPr lang="en-US" dirty="0"/>
              <a:t>Minnesota Association of Small Cities</a:t>
            </a:r>
          </a:p>
        </p:txBody>
      </p:sp>
    </p:spTree>
    <p:extLst>
      <p:ext uri="{BB962C8B-B14F-4D97-AF65-F5344CB8AC3E}">
        <p14:creationId xmlns:p14="http://schemas.microsoft.com/office/powerpoint/2010/main" val="89081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Priority: Street Improvement District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allow cities to collect fees for: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Reconstruction</a:t>
            </a:r>
          </a:p>
          <a:p>
            <a:pPr lvl="1"/>
            <a:r>
              <a:rPr lang="en-US" dirty="0"/>
              <a:t>Fixed transit infrastructure</a:t>
            </a:r>
          </a:p>
          <a:p>
            <a:pPr lvl="1"/>
            <a:r>
              <a:rPr lang="en-US" dirty="0"/>
              <a:t>Trails and pathways</a:t>
            </a:r>
          </a:p>
        </p:txBody>
      </p:sp>
    </p:spTree>
    <p:extLst>
      <p:ext uri="{BB962C8B-B14F-4D97-AF65-F5344CB8AC3E}">
        <p14:creationId xmlns:p14="http://schemas.microsoft.com/office/powerpoint/2010/main" val="3039424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Priority: Bonding for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Corridors of Commerce</a:t>
            </a:r>
          </a:p>
          <a:p>
            <a:r>
              <a:rPr lang="en-US" dirty="0"/>
              <a:t>Transportation Economic Development</a:t>
            </a:r>
          </a:p>
          <a:p>
            <a:r>
              <a:rPr lang="en-US" dirty="0"/>
              <a:t>Local Road Improvement Program</a:t>
            </a:r>
          </a:p>
          <a:p>
            <a:r>
              <a:rPr lang="en-US" dirty="0"/>
              <a:t>Local Bridge Account</a:t>
            </a:r>
          </a:p>
          <a:p>
            <a:r>
              <a:rPr lang="en-US" dirty="0"/>
              <a:t>Rail Safety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2481809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Anne Finn</a:t>
            </a:r>
          </a:p>
          <a:p>
            <a:r>
              <a:rPr lang="en-US" dirty="0"/>
              <a:t>651-281-1263</a:t>
            </a:r>
          </a:p>
          <a:p>
            <a:r>
              <a:rPr lang="en-US" dirty="0"/>
              <a:t>afinn@lmc.org</a:t>
            </a:r>
          </a:p>
        </p:txBody>
      </p:sp>
    </p:spTree>
    <p:extLst>
      <p:ext uri="{BB962C8B-B14F-4D97-AF65-F5344CB8AC3E}">
        <p14:creationId xmlns:p14="http://schemas.microsoft.com/office/powerpoint/2010/main" val="354599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YOU!</a:t>
            </a:r>
          </a:p>
          <a:p>
            <a:r>
              <a:rPr lang="en-US" dirty="0"/>
              <a:t>USDOT</a:t>
            </a:r>
          </a:p>
          <a:p>
            <a:r>
              <a:rPr lang="en-US" dirty="0" err="1"/>
              <a:t>MnDOT</a:t>
            </a:r>
            <a:endParaRPr lang="en-US" dirty="0"/>
          </a:p>
          <a:p>
            <a:r>
              <a:rPr lang="en-US" dirty="0"/>
              <a:t>Metropolitan Council</a:t>
            </a:r>
          </a:p>
          <a:p>
            <a:r>
              <a:rPr lang="en-US" dirty="0"/>
              <a:t>Counties</a:t>
            </a:r>
          </a:p>
          <a:p>
            <a:r>
              <a:rPr lang="en-US" dirty="0"/>
              <a:t>Economic development authorities</a:t>
            </a:r>
          </a:p>
          <a:p>
            <a:r>
              <a:rPr lang="en-US" dirty="0"/>
              <a:t>Businesses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810000" cy="28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5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Minnesota’s 853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139 are in the seven-county metropolitan area</a:t>
            </a:r>
          </a:p>
          <a:p>
            <a:r>
              <a:rPr lang="en-US" dirty="0"/>
              <a:t>Of the  714 cities in greater MN, only 36 have a population &gt; 10,000</a:t>
            </a:r>
          </a:p>
          <a:p>
            <a:r>
              <a:rPr lang="en-US" dirty="0"/>
              <a:t>361 cities have a population &lt; 500</a:t>
            </a:r>
          </a:p>
          <a:p>
            <a:r>
              <a:rPr lang="en-US" dirty="0"/>
              <a:t>495 cities have a population &lt; 1,000</a:t>
            </a:r>
          </a:p>
        </p:txBody>
      </p:sp>
    </p:spTree>
    <p:extLst>
      <p:ext uri="{BB962C8B-B14F-4D97-AF65-F5344CB8AC3E}">
        <p14:creationId xmlns:p14="http://schemas.microsoft.com/office/powerpoint/2010/main" val="216251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line: Minnesota’s cities are diverse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3924300" cy="261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4114800" cy="2819400"/>
          </a:xfrm>
        </p:spPr>
      </p:pic>
    </p:spTree>
    <p:extLst>
      <p:ext uri="{BB962C8B-B14F-4D97-AF65-F5344CB8AC3E}">
        <p14:creationId xmlns:p14="http://schemas.microsoft.com/office/powerpoint/2010/main" val="165034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848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Minnesota cities--large and small, rural, urban and suburban--support passage of an omnibus  transportation funding bill that is comprehensive, multimodal and sustainable.</a:t>
            </a:r>
          </a:p>
        </p:txBody>
      </p:sp>
    </p:spTree>
    <p:extLst>
      <p:ext uri="{BB962C8B-B14F-4D97-AF65-F5344CB8AC3E}">
        <p14:creationId xmlns:p14="http://schemas.microsoft.com/office/powerpoint/2010/main" val="251486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picture: Planes, trains and automobiles (and buses)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3276600"/>
            <a:ext cx="3924300" cy="2763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97839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88911"/>
            <a:ext cx="7086600" cy="4811889"/>
          </a:xfrm>
        </p:spPr>
      </p:pic>
    </p:spTree>
    <p:extLst>
      <p:ext uri="{BB962C8B-B14F-4D97-AF65-F5344CB8AC3E}">
        <p14:creationId xmlns:p14="http://schemas.microsoft.com/office/powerpoint/2010/main" val="259612438"/>
      </p:ext>
    </p:extLst>
  </p:cSld>
  <p:clrMapOvr>
    <a:masterClrMapping/>
  </p:clrMapOvr>
</p:sld>
</file>

<file path=ppt/theme/theme1.xml><?xml version="1.0" encoding="utf-8"?>
<a:theme xmlns:a="http://schemas.openxmlformats.org/drawingml/2006/main" name="LMC5">
  <a:themeElements>
    <a:clrScheme name="Slit 14">
      <a:dk1>
        <a:srgbClr val="777777"/>
      </a:dk1>
      <a:lt1>
        <a:srgbClr val="FFFFFF"/>
      </a:lt1>
      <a:dk2>
        <a:srgbClr val="4D4D4D"/>
      </a:dk2>
      <a:lt2>
        <a:srgbClr val="99CCFF"/>
      </a:lt2>
      <a:accent1>
        <a:srgbClr val="F15D22"/>
      </a:accent1>
      <a:accent2>
        <a:srgbClr val="5AABC4"/>
      </a:accent2>
      <a:accent3>
        <a:srgbClr val="B2B2B2"/>
      </a:accent3>
      <a:accent4>
        <a:srgbClr val="DADADA"/>
      </a:accent4>
      <a:accent5>
        <a:srgbClr val="F7B6AB"/>
      </a:accent5>
      <a:accent6>
        <a:srgbClr val="519BB1"/>
      </a:accent6>
      <a:hlink>
        <a:srgbClr val="CFE0F3"/>
      </a:hlink>
      <a:folHlink>
        <a:srgbClr val="961A23"/>
      </a:folHlink>
    </a:clrScheme>
    <a:fontScheme name="Sli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0">
        <a:dk1>
          <a:srgbClr val="78040B"/>
        </a:dk1>
        <a:lt1>
          <a:srgbClr val="FFF8E2"/>
        </a:lt1>
        <a:dk2>
          <a:srgbClr val="6C050B"/>
        </a:dk2>
        <a:lt2>
          <a:srgbClr val="F4D19B"/>
        </a:lt2>
        <a:accent1>
          <a:srgbClr val="F15D22"/>
        </a:accent1>
        <a:accent2>
          <a:srgbClr val="5190CD"/>
        </a:accent2>
        <a:accent3>
          <a:srgbClr val="BAAAAA"/>
        </a:accent3>
        <a:accent4>
          <a:srgbClr val="DAD4C1"/>
        </a:accent4>
        <a:accent5>
          <a:srgbClr val="F7B6AB"/>
        </a:accent5>
        <a:accent6>
          <a:srgbClr val="4982BA"/>
        </a:accent6>
        <a:hlink>
          <a:srgbClr val="CFE0F3"/>
        </a:hlink>
        <a:folHlink>
          <a:srgbClr val="72AE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1">
        <a:dk1>
          <a:srgbClr val="BA0613"/>
        </a:dk1>
        <a:lt1>
          <a:srgbClr val="FFF8E2"/>
        </a:lt1>
        <a:dk2>
          <a:srgbClr val="AC0810"/>
        </a:dk2>
        <a:lt2>
          <a:srgbClr val="F4D19B"/>
        </a:lt2>
        <a:accent1>
          <a:srgbClr val="F15D22"/>
        </a:accent1>
        <a:accent2>
          <a:srgbClr val="5190CD"/>
        </a:accent2>
        <a:accent3>
          <a:srgbClr val="D2AAAA"/>
        </a:accent3>
        <a:accent4>
          <a:srgbClr val="DAD4C1"/>
        </a:accent4>
        <a:accent5>
          <a:srgbClr val="F7B6AB"/>
        </a:accent5>
        <a:accent6>
          <a:srgbClr val="4982BA"/>
        </a:accent6>
        <a:hlink>
          <a:srgbClr val="CFE0F3"/>
        </a:hlink>
        <a:folHlink>
          <a:srgbClr val="72AE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2">
        <a:dk1>
          <a:srgbClr val="F71121"/>
        </a:dk1>
        <a:lt1>
          <a:srgbClr val="FFF8E2"/>
        </a:lt1>
        <a:dk2>
          <a:srgbClr val="B80810"/>
        </a:dk2>
        <a:lt2>
          <a:srgbClr val="F4D19B"/>
        </a:lt2>
        <a:accent1>
          <a:srgbClr val="F15D22"/>
        </a:accent1>
        <a:accent2>
          <a:srgbClr val="5190CD"/>
        </a:accent2>
        <a:accent3>
          <a:srgbClr val="D8AAAA"/>
        </a:accent3>
        <a:accent4>
          <a:srgbClr val="DAD4C1"/>
        </a:accent4>
        <a:accent5>
          <a:srgbClr val="F7B6AB"/>
        </a:accent5>
        <a:accent6>
          <a:srgbClr val="4982BA"/>
        </a:accent6>
        <a:hlink>
          <a:srgbClr val="CFE0F3"/>
        </a:hlink>
        <a:folHlink>
          <a:srgbClr val="72AE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3">
        <a:dk1>
          <a:srgbClr val="777777"/>
        </a:dk1>
        <a:lt1>
          <a:srgbClr val="FFFFFF"/>
        </a:lt1>
        <a:dk2>
          <a:srgbClr val="4D4D4D"/>
        </a:dk2>
        <a:lt2>
          <a:srgbClr val="F3ECD6"/>
        </a:lt2>
        <a:accent1>
          <a:srgbClr val="F15D22"/>
        </a:accent1>
        <a:accent2>
          <a:srgbClr val="5190CD"/>
        </a:accent2>
        <a:accent3>
          <a:srgbClr val="B2B2B2"/>
        </a:accent3>
        <a:accent4>
          <a:srgbClr val="DADADA"/>
        </a:accent4>
        <a:accent5>
          <a:srgbClr val="F7B6AB"/>
        </a:accent5>
        <a:accent6>
          <a:srgbClr val="4982BA"/>
        </a:accent6>
        <a:hlink>
          <a:srgbClr val="CFE0F3"/>
        </a:hlink>
        <a:folHlink>
          <a:srgbClr val="72AE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14">
        <a:dk1>
          <a:srgbClr val="777777"/>
        </a:dk1>
        <a:lt1>
          <a:srgbClr val="FFFFFF"/>
        </a:lt1>
        <a:dk2>
          <a:srgbClr val="4D4D4D"/>
        </a:dk2>
        <a:lt2>
          <a:srgbClr val="99CCFF"/>
        </a:lt2>
        <a:accent1>
          <a:srgbClr val="F15D22"/>
        </a:accent1>
        <a:accent2>
          <a:srgbClr val="5AABC4"/>
        </a:accent2>
        <a:accent3>
          <a:srgbClr val="B2B2B2"/>
        </a:accent3>
        <a:accent4>
          <a:srgbClr val="DADADA"/>
        </a:accent4>
        <a:accent5>
          <a:srgbClr val="F7B6AB"/>
        </a:accent5>
        <a:accent6>
          <a:srgbClr val="519BB1"/>
        </a:accent6>
        <a:hlink>
          <a:srgbClr val="CFE0F3"/>
        </a:hlink>
        <a:folHlink>
          <a:srgbClr val="961A2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LMC5</Template>
  <TotalTime>1132</TotalTime>
  <Words>967</Words>
  <Application>Microsoft Office PowerPoint</Application>
  <PresentationFormat>On-screen Show (4:3)</PresentationFormat>
  <Paragraphs>163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Franklin Gothic Medium</vt:lpstr>
      <vt:lpstr>Wingdings</vt:lpstr>
      <vt:lpstr>LMC5</vt:lpstr>
      <vt:lpstr>Minnesota’s Municipal Transportation System</vt:lpstr>
      <vt:lpstr>About the League of MN Cities</vt:lpstr>
      <vt:lpstr>Affiliates</vt:lpstr>
      <vt:lpstr>Transportation Partners</vt:lpstr>
      <vt:lpstr>About Minnesota’s 853 Cities</vt:lpstr>
      <vt:lpstr>Bottom line: Minnesota’s cities are diverse</vt:lpstr>
      <vt:lpstr>For the Record</vt:lpstr>
      <vt:lpstr>Big picture: Planes, trains and automobiles (and buses)</vt:lpstr>
      <vt:lpstr>Airports</vt:lpstr>
      <vt:lpstr>Airports</vt:lpstr>
      <vt:lpstr>Muncipal Airports: Funding</vt:lpstr>
      <vt:lpstr>City Streets</vt:lpstr>
      <vt:lpstr>City Streets: The System</vt:lpstr>
      <vt:lpstr>City Streets: Maintenance</vt:lpstr>
      <vt:lpstr>City Streets: Maintenance</vt:lpstr>
      <vt:lpstr>City Streets: New Construction</vt:lpstr>
      <vt:lpstr>City Streets: MSA/Non-MSA</vt:lpstr>
      <vt:lpstr>MSA: Where does it come from?</vt:lpstr>
      <vt:lpstr>MSA: Eligibility</vt:lpstr>
      <vt:lpstr>MSA: Shortcomings</vt:lpstr>
      <vt:lpstr>Non-MSA City Streets: The 84%</vt:lpstr>
      <vt:lpstr>City Street Funding Challenges</vt:lpstr>
      <vt:lpstr>City Street Funding by the Numbers</vt:lpstr>
      <vt:lpstr>Municipal Street System is Aging</vt:lpstr>
      <vt:lpstr>Existing Funding is Flat to Declining</vt:lpstr>
      <vt:lpstr>The Cost of Doing Nothing</vt:lpstr>
      <vt:lpstr>TFAC: $400 Million Annual Need</vt:lpstr>
      <vt:lpstr>Priority: Revenue for Non-MSA City Streets</vt:lpstr>
      <vt:lpstr>Priority: Cost Participation Assistance</vt:lpstr>
      <vt:lpstr>Priority: Street Improvement District Authority</vt:lpstr>
      <vt:lpstr>Priority: Bonding for Transportation</vt:lpstr>
      <vt:lpstr>Thank you!</vt:lpstr>
    </vt:vector>
  </TitlesOfParts>
  <Company>League of Minnesota Cities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Finn, Anne</dc:creator>
  <cp:lastModifiedBy>GOPGuest</cp:lastModifiedBy>
  <cp:revision>88</cp:revision>
  <cp:lastPrinted>2013-01-04T20:02:41Z</cp:lastPrinted>
  <dcterms:created xsi:type="dcterms:W3CDTF">2012-09-13T16:19:50Z</dcterms:created>
  <dcterms:modified xsi:type="dcterms:W3CDTF">2017-02-15T18:00:56Z</dcterms:modified>
</cp:coreProperties>
</file>