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8" r:id="rId4"/>
    <p:sldId id="280" r:id="rId5"/>
    <p:sldId id="282" r:id="rId6"/>
    <p:sldId id="258" r:id="rId7"/>
    <p:sldId id="281" r:id="rId8"/>
    <p:sldId id="283" r:id="rId9"/>
    <p:sldId id="284" r:id="rId10"/>
    <p:sldId id="273" r:id="rId11"/>
    <p:sldId id="274" r:id="rId12"/>
    <p:sldId id="286" r:id="rId13"/>
    <p:sldId id="288" r:id="rId14"/>
    <p:sldId id="275" r:id="rId15"/>
    <p:sldId id="276" r:id="rId16"/>
    <p:sldId id="264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98B"/>
    <a:srgbClr val="338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4660"/>
  </p:normalViewPr>
  <p:slideViewPr>
    <p:cSldViewPr snapToGrid="0">
      <p:cViewPr>
        <p:scale>
          <a:sx n="119" d="100"/>
          <a:sy n="119" d="100"/>
        </p:scale>
        <p:origin x="-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EBA7C-450C-4930-AF83-A8C85B067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7C000D-2B58-4418-9CBD-F961759C9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1F305E-9903-4683-B654-F34301CD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598378-51EB-49E1-8FFA-60B74770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087A2C-7A37-4AA9-8915-BB30BE0E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6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7E9288-2B30-4D24-BA9B-05B74568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457215-87E3-4427-A1C4-0E684952C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7B307F-EBD2-45E7-A511-987527E4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2628E3-951A-4BEA-AE3F-48053E8A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F3319F-5959-4393-9B7F-BAE2DF23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50CB6F7-958D-4C6D-BFF5-A2B19B56F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3C52C0-2DC0-4665-A9E4-D6A02FBA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141306-7200-4E87-B40B-9FBF846C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4429A6-DE53-4542-976F-77C5963D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B2CBBF-C242-4B08-A94B-B5E4341B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5127E9-C644-4B84-B71C-0913F52C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BB2C48-F95B-4EFB-ADC0-E273538B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BDD6D4-DA51-4637-9A32-573EE340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60AA3-7D13-4845-8090-FD88BE22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5E4A9C-CFBF-4A8F-A4D8-51D1B8FD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38A96-5F63-42BD-A9AF-99BEE327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F5AC4C-F907-4093-B0C5-3CCE478D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5B2AF7-2564-407A-A255-A455CD67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C0CC40-FDCF-4CAB-8D39-D8C13F7F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EADC49-7234-4797-9264-0AE84170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6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9B864-7068-49FE-BAE4-E64FA632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FC448B-C953-464D-9804-AA27558F8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A4EF00-2DF5-4F72-8D79-17EC6BE4C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CE62CC-A3FF-4233-872D-45122C81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73F9DE-483E-4042-B1E9-06878214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442B32-EEAF-4CBF-BB27-B899B2BC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17DA9E-86BF-46F2-82CA-8EAF9703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B3216C-EFA2-43EF-9A0D-69E90680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C7EC6C-9A29-4324-8203-33535332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C92EE0A-09F4-4183-829F-926AC3F96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3665EDA-3B38-4C92-84A3-96882E7A2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BD7BFC-1260-4CD2-9445-4120FBF4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4BF7C0-9059-4B14-B2F2-3D2F86A3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7FB3445-9C12-4F4C-9518-8F5BAD84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2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E7CA33-64E7-4AC5-B12B-E6B3FCDA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61E0B0-916D-4D9B-9029-D1584F81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37CC1A-914D-436A-B671-C045A951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7317DB-3C1A-48F7-A25B-24D99864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392386-B4A8-44B5-AA71-9DC8D67D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EF8800-84D4-4794-BB3C-EFE17B37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96C55CF-E8C2-421F-A6FE-83440FB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95E07-0165-4C79-968A-0FD10B1F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BCE50-8C82-480F-88C8-6D0D4841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C91AC1-8DDD-470E-A857-13775FF12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20AF50-2212-4B87-8EC6-3E6CEDBE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64DA29-EEED-4A3D-A938-8DD9A5A0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50BF7A-443B-48FD-AAA8-C31979D3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771F67-32A6-46DD-AEDF-25A25C57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F9ECDB9-277C-4507-B315-6ECEB29BD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CB5D29-BE37-4AD0-B4A1-96D714E78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54F5E2-D60A-451F-BD71-890716E9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6D4F6C-8749-4B55-A0C5-4F3B2FFF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32FD73-FA8A-4C8B-A6BB-9D59C490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0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2CD6DD5-F8FA-4650-85C4-84D66708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2B4072-6473-464C-A610-073798C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BF3341-B7DD-480D-A2FB-4B89468AE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F996-46AF-44ED-9CF4-C4854DB3BC5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4BA6A9-D8E5-47BB-983E-448024C7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7F1EC9-067F-4DCD-9043-E583F6F82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40B5-FFF1-473E-B2E3-123CD7B9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care.org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mnscha.org/" TargetMode="External"/><Relationship Id="rId4" Type="http://schemas.openxmlformats.org/officeDocument/2006/relationships/hyperlink" Target="http://www.primewest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2824682" y="167142"/>
            <a:ext cx="5155536" cy="1655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09279-0C84-432A-BAD8-1BBA8EED2D66}"/>
              </a:ext>
            </a:extLst>
          </p:cNvPr>
          <p:cNvSpPr txBox="1"/>
          <p:nvPr/>
        </p:nvSpPr>
        <p:spPr>
          <a:xfrm>
            <a:off x="124712" y="1672547"/>
            <a:ext cx="11676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County-Based Purchasing: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A Local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Integrated,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Transparent,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Publicly-Accountable, and Proven Minnesota Health Care Programs model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25DAED-4AE8-49FF-9604-BEFC127BD8B3}"/>
              </a:ext>
            </a:extLst>
          </p:cNvPr>
          <p:cNvSpPr txBox="1"/>
          <p:nvPr/>
        </p:nvSpPr>
        <p:spPr>
          <a:xfrm>
            <a:off x="1420208" y="5585689"/>
            <a:ext cx="908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4">
                    <a:lumMod val="50000"/>
                  </a:schemeClr>
                </a:solidFill>
              </a:rPr>
              <a:t>Presenters: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Jim Przybilla, 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Leota 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Lind, 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Brad 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Anderson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E8ED59-A33D-4B3D-A061-85B7FC3AEBA8}"/>
              </a:ext>
            </a:extLst>
          </p:cNvPr>
          <p:cNvSpPr txBox="1"/>
          <p:nvPr/>
        </p:nvSpPr>
        <p:spPr>
          <a:xfrm>
            <a:off x="2055904" y="4134348"/>
            <a:ext cx="780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1898B"/>
                </a:solidFill>
              </a:rPr>
              <a:t>Minnesota House HHS Finance Division</a:t>
            </a:r>
          </a:p>
          <a:p>
            <a:pPr algn="ctr"/>
            <a:r>
              <a:rPr lang="en-US" sz="3600" b="1" dirty="0">
                <a:solidFill>
                  <a:srgbClr val="41898B"/>
                </a:solidFill>
              </a:rPr>
              <a:t>January 31, 2019</a:t>
            </a:r>
            <a:endParaRPr lang="en-US" sz="3600" dirty="0">
              <a:solidFill>
                <a:srgbClr val="418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2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09279-0C84-432A-BAD8-1BBA8EED2D66}"/>
              </a:ext>
            </a:extLst>
          </p:cNvPr>
          <p:cNvSpPr txBox="1"/>
          <p:nvPr/>
        </p:nvSpPr>
        <p:spPr>
          <a:xfrm>
            <a:off x="5796793" y="396269"/>
            <a:ext cx="6233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1898B"/>
                </a:solidFill>
              </a:rPr>
              <a:t>Example: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Strengthening Dental Access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8293877" y="6447161"/>
            <a:ext cx="3568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016E21-CA90-4649-BF99-023630B3A5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3220309" cy="1034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380844-94A8-416A-A5F8-4B7DA9B88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852" y="1166621"/>
            <a:ext cx="4147294" cy="5598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D15DCE-3216-4912-B0B7-A8C63FA29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233" y="1778431"/>
            <a:ext cx="4062672" cy="43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4176048" cy="1341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0E875-466E-4934-BEBE-EF9EC748F119}"/>
              </a:ext>
            </a:extLst>
          </p:cNvPr>
          <p:cNvSpPr txBox="1"/>
          <p:nvPr/>
        </p:nvSpPr>
        <p:spPr>
          <a:xfrm>
            <a:off x="5629013" y="2822969"/>
            <a:ext cx="591087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 . . </a:t>
            </a:r>
            <a:r>
              <a:rPr lang="en-US" sz="2000" u="sng" dirty="0"/>
              <a:t>Using a $</a:t>
            </a:r>
            <a:r>
              <a:rPr lang="en-US" sz="2000" u="sng" dirty="0" smtClean="0"/>
              <a:t>1.7 </a:t>
            </a:r>
            <a:r>
              <a:rPr lang="en-US" sz="2000" u="sng" dirty="0"/>
              <a:t>million grant from PrimeWest Health, Sanford hospital leaders teamed up with child welfare and social service specialists in Beltrami County and the Red Lake Reservation.</a:t>
            </a:r>
            <a:r>
              <a:rPr lang="en-US" sz="2000" dirty="0"/>
              <a:t> Crucially, they not only screen for opioid addiction and treat it in expectant mothers, but also identify underlying problems such as a lack of stable housing or mental health care that helped fuel those addictions.</a:t>
            </a:r>
          </a:p>
          <a:p>
            <a:endParaRPr lang="en-US" sz="400" dirty="0"/>
          </a:p>
          <a:p>
            <a:r>
              <a:rPr lang="en-US" b="1" dirty="0"/>
              <a:t>Minneapolis </a:t>
            </a:r>
            <a:r>
              <a:rPr lang="en-US" b="1" dirty="0" err="1"/>
              <a:t>StarTribune</a:t>
            </a:r>
            <a:r>
              <a:rPr lang="en-US" b="1" dirty="0"/>
              <a:t>, April 23,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2BE5C2-8091-492D-859E-D5C1E02E6910}"/>
              </a:ext>
            </a:extLst>
          </p:cNvPr>
          <p:cNvSpPr txBox="1"/>
          <p:nvPr/>
        </p:nvSpPr>
        <p:spPr>
          <a:xfrm>
            <a:off x="5561900" y="410537"/>
            <a:ext cx="6125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1898B"/>
                </a:solidFill>
              </a:rPr>
              <a:t>Example: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Reducing Neonatal Abstinence Syndrome (NAS)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1B4213-2A10-429F-A272-D6216309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0" y="1792586"/>
            <a:ext cx="4578747" cy="41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9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4176048" cy="1341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8071273" y="6379049"/>
            <a:ext cx="360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2019 Minnesota Association of County Health Plans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2BE5C2-8091-492D-859E-D5C1E02E6910}"/>
              </a:ext>
            </a:extLst>
          </p:cNvPr>
          <p:cNvSpPr txBox="1"/>
          <p:nvPr/>
        </p:nvSpPr>
        <p:spPr>
          <a:xfrm>
            <a:off x="5592761" y="627485"/>
            <a:ext cx="651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189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the fight against opioid abuse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922E7B-EF3B-47C1-8D20-80BFC12725F4}"/>
              </a:ext>
            </a:extLst>
          </p:cNvPr>
          <p:cNvSpPr txBox="1"/>
          <p:nvPr/>
        </p:nvSpPr>
        <p:spPr>
          <a:xfrm>
            <a:off x="5592761" y="2721863"/>
            <a:ext cx="60847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 Country is the only health plan to add a case management program to address the opioid epidemic.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person centered case management program is aimed at decreasing the incidence of chronic opioid use.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Opioid case management adds to the shared decision making process providing education and outreach support to providers and enrollees on safe and effective pain management with prescription opioids, non-opioid pharmaceutical therapies, and other alternative treatment options.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73DE02-4438-47EB-BF53-B55305FB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24" y="1674240"/>
            <a:ext cx="4336220" cy="48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4176048" cy="1341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8071273" y="6379049"/>
            <a:ext cx="360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2BE5C2-8091-492D-859E-D5C1E02E6910}"/>
              </a:ext>
            </a:extLst>
          </p:cNvPr>
          <p:cNvSpPr txBox="1"/>
          <p:nvPr/>
        </p:nvSpPr>
        <p:spPr>
          <a:xfrm>
            <a:off x="5592761" y="627485"/>
            <a:ext cx="651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1898B"/>
                </a:solidFill>
              </a:rPr>
              <a:t>Example: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Consistent Excellent </a:t>
            </a:r>
          </a:p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Provider Satisfaction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922E7B-EF3B-47C1-8D20-80BFC12725F4}"/>
              </a:ext>
            </a:extLst>
          </p:cNvPr>
          <p:cNvSpPr txBox="1"/>
          <p:nvPr/>
        </p:nvSpPr>
        <p:spPr>
          <a:xfrm>
            <a:off x="5592761" y="2721863"/>
            <a:ext cx="60847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“We are very satisfied with IMCare” </a:t>
            </a:r>
            <a:r>
              <a:rPr lang="en-US" dirty="0" smtClean="0"/>
              <a:t>– Local </a:t>
            </a:r>
            <a:r>
              <a:rPr lang="en-US" dirty="0"/>
              <a:t>Optometrist</a:t>
            </a:r>
          </a:p>
          <a:p>
            <a:endParaRPr lang="en-US" dirty="0"/>
          </a:p>
          <a:p>
            <a:r>
              <a:rPr lang="en-US" dirty="0"/>
              <a:t>“IMCare program is great!” – Local Chiropractor</a:t>
            </a:r>
          </a:p>
          <a:p>
            <a:endParaRPr lang="en-US" dirty="0"/>
          </a:p>
          <a:p>
            <a:r>
              <a:rPr lang="en-US" dirty="0"/>
              <a:t>“I appreciate prompt claims processing” – Local Behavioral Health Provider</a:t>
            </a:r>
          </a:p>
          <a:p>
            <a:endParaRPr lang="en-US" dirty="0"/>
          </a:p>
          <a:p>
            <a:r>
              <a:rPr lang="en-US" dirty="0"/>
              <a:t>“I’m very thankful for IMCare for us as providers, but more so for our patients because it has virtually eliminated access issues.” – Local Dentist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83DF71-5958-493A-95AD-41E6EDDE5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2" y="1596981"/>
            <a:ext cx="2943009" cy="273296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BD6264B1-6F74-45BC-B6EE-D2097A8B63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6512" y="4969041"/>
          <a:ext cx="4409573" cy="12614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3493">
                  <a:extLst>
                    <a:ext uri="{9D8B030D-6E8A-4147-A177-3AD203B41FA5}">
                      <a16:colId xmlns="" xmlns:a16="http://schemas.microsoft.com/office/drawing/2014/main" val="2655607443"/>
                    </a:ext>
                  </a:extLst>
                </a:gridCol>
                <a:gridCol w="551096">
                  <a:extLst>
                    <a:ext uri="{9D8B030D-6E8A-4147-A177-3AD203B41FA5}">
                      <a16:colId xmlns="" xmlns:a16="http://schemas.microsoft.com/office/drawing/2014/main" val="4025935365"/>
                    </a:ext>
                  </a:extLst>
                </a:gridCol>
                <a:gridCol w="588328">
                  <a:extLst>
                    <a:ext uri="{9D8B030D-6E8A-4147-A177-3AD203B41FA5}">
                      <a16:colId xmlns="" xmlns:a16="http://schemas.microsoft.com/office/drawing/2014/main" val="2773011650"/>
                    </a:ext>
                  </a:extLst>
                </a:gridCol>
                <a:gridCol w="588328">
                  <a:extLst>
                    <a:ext uri="{9D8B030D-6E8A-4147-A177-3AD203B41FA5}">
                      <a16:colId xmlns="" xmlns:a16="http://schemas.microsoft.com/office/drawing/2014/main" val="724331286"/>
                    </a:ext>
                  </a:extLst>
                </a:gridCol>
                <a:gridCol w="588328">
                  <a:extLst>
                    <a:ext uri="{9D8B030D-6E8A-4147-A177-3AD203B41FA5}">
                      <a16:colId xmlns="" xmlns:a16="http://schemas.microsoft.com/office/drawing/2014/main" val="2168968893"/>
                    </a:ext>
                  </a:extLst>
                </a:gridCol>
              </a:tblGrid>
              <a:tr h="12614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Network Provider Satisfaction Survey: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Overall, how satisfied are you with IMCare services?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95%</a:t>
                      </a:r>
                      <a:endParaRPr lang="en-US" sz="1000" dirty="0">
                        <a:effectLst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2017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99%</a:t>
                      </a:r>
                      <a:endParaRPr lang="en-US" sz="1000" dirty="0">
                        <a:effectLst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000" dirty="0">
                        <a:effectLst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="" xmlns:a16="http://schemas.microsoft.com/office/drawing/2014/main" val="1439509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18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4176048" cy="1341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09279-0C84-432A-BAD8-1BBA8EED2D66}"/>
              </a:ext>
            </a:extLst>
          </p:cNvPr>
          <p:cNvSpPr txBox="1"/>
          <p:nvPr/>
        </p:nvSpPr>
        <p:spPr>
          <a:xfrm>
            <a:off x="5791468" y="572367"/>
            <a:ext cx="496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Challenges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0E875-466E-4934-BEBE-EF9EC748F119}"/>
              </a:ext>
            </a:extLst>
          </p:cNvPr>
          <p:cNvSpPr txBox="1"/>
          <p:nvPr/>
        </p:nvSpPr>
        <p:spPr>
          <a:xfrm>
            <a:off x="742950" y="1596981"/>
            <a:ext cx="108013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Quality and Outcome Measure alignment –</a:t>
            </a:r>
            <a:r>
              <a:rPr lang="en-US" sz="2200" dirty="0" smtClean="0"/>
              <a:t> HMOs, CBPs, and Providers have multiple unaligned population health, quality, and outcome measures from multiple measurement entities; this creates significant “measurement fatigue” and lack of a unified, coordinated focus on an agreed-upon set of highest priority measures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FFS to Value Based Payment (VBP) </a:t>
            </a:r>
            <a:r>
              <a:rPr lang="en-US" sz="2200" b="1" dirty="0"/>
              <a:t>Transition –</a:t>
            </a:r>
            <a:r>
              <a:rPr lang="en-US" sz="2200" dirty="0"/>
              <a:t> </a:t>
            </a:r>
            <a:r>
              <a:rPr lang="en-US" sz="2200" dirty="0" smtClean="0"/>
              <a:t>Slow transition has providers </a:t>
            </a:r>
            <a:r>
              <a:rPr lang="en-US" sz="2200" dirty="0"/>
              <a:t>caught in the </a:t>
            </a:r>
            <a:r>
              <a:rPr lang="en-US" sz="2200" dirty="0" smtClean="0"/>
              <a:t>crossroads making it difficult for them to make the culture shift and capital commitment to MHCP VBP</a:t>
            </a:r>
            <a:endParaRPr lang="en-US" sz="2200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MHCP Reimbursement Rate Setting – </a:t>
            </a:r>
            <a:r>
              <a:rPr lang="en-US" sz="2200" dirty="0" smtClean="0"/>
              <a:t>Steady introduction of new high cost drugs and technology, and of new provider types and programs, requires a dynamic MHCP rate-setting methodology to ensure MHCP capitation rates are neither excessive nor inadequate; this will ensure fair reimbursement to providers which is necessary to preserving and increasing access to care for MHCP participants</a:t>
            </a:r>
          </a:p>
        </p:txBody>
      </p:sp>
    </p:spTree>
    <p:extLst>
      <p:ext uri="{BB962C8B-B14F-4D97-AF65-F5344CB8AC3E}">
        <p14:creationId xmlns:p14="http://schemas.microsoft.com/office/powerpoint/2010/main" val="414704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4176048" cy="1341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09279-0C84-432A-BAD8-1BBA8EED2D66}"/>
              </a:ext>
            </a:extLst>
          </p:cNvPr>
          <p:cNvSpPr txBox="1"/>
          <p:nvPr/>
        </p:nvSpPr>
        <p:spPr>
          <a:xfrm>
            <a:off x="4752975" y="703669"/>
            <a:ext cx="6176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Preserving the CBP model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0E875-466E-4934-BEBE-EF9EC748F119}"/>
              </a:ext>
            </a:extLst>
          </p:cNvPr>
          <p:cNvSpPr txBox="1"/>
          <p:nvPr/>
        </p:nvSpPr>
        <p:spPr>
          <a:xfrm>
            <a:off x="762000" y="1596981"/>
            <a:ext cx="10689445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Establish a statutory “home” for CBP </a:t>
            </a:r>
            <a:r>
              <a:rPr lang="en-US" sz="2800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CBP plans, with the support and guidance of legislative counsel, have proposed updating language and consolidating CBP language in its own section of law: 62W</a:t>
            </a:r>
            <a:r>
              <a:rPr lang="en-US" sz="2800" dirty="0" smtClean="0"/>
              <a:t>. </a:t>
            </a:r>
            <a:r>
              <a:rPr lang="en-US" sz="2800" dirty="0"/>
              <a:t>Currently, CBP </a:t>
            </a:r>
            <a:r>
              <a:rPr lang="en-US" sz="2800" dirty="0" smtClean="0"/>
              <a:t>is regulated </a:t>
            </a:r>
            <a:r>
              <a:rPr lang="en-US" sz="2800" dirty="0"/>
              <a:t>as if </a:t>
            </a:r>
            <a:r>
              <a:rPr lang="en-US" sz="2800" dirty="0" smtClean="0"/>
              <a:t>it is a </a:t>
            </a:r>
            <a:r>
              <a:rPr lang="en-US" sz="2800" dirty="0"/>
              <a:t>private HMO.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This has prevented both the State and counties from optimizing the model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Regulations specifically intended for HMOs have harmed CBPs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Is inconsistent with traditional partnerships between the State and counties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Amend HF3 </a:t>
            </a:r>
            <a:r>
              <a:rPr lang="en-US" sz="2800" dirty="0"/>
              <a:t>–</a:t>
            </a:r>
            <a:r>
              <a:rPr lang="en-US" sz="2800" b="1" dirty="0"/>
              <a:t> </a:t>
            </a:r>
            <a:r>
              <a:rPr lang="en-US" sz="2400" dirty="0" smtClean="0"/>
              <a:t>Revise “direct </a:t>
            </a:r>
            <a:r>
              <a:rPr lang="en-US" sz="2400" dirty="0"/>
              <a:t>contracting” language </a:t>
            </a:r>
            <a:r>
              <a:rPr lang="en-US" sz="2400" dirty="0" smtClean="0"/>
              <a:t>that would otherwise eliminate CBP from MinnesotaCare to the detriment of local enrollees and CBPs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267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8"/>
            <a:ext cx="5338838" cy="1714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006626-4E97-41BF-B6F3-B85FF94AE9B8}"/>
              </a:ext>
            </a:extLst>
          </p:cNvPr>
          <p:cNvSpPr txBox="1"/>
          <p:nvPr/>
        </p:nvSpPr>
        <p:spPr>
          <a:xfrm>
            <a:off x="149163" y="2316102"/>
            <a:ext cx="67722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4">
                    <a:lumMod val="50000"/>
                  </a:schemeClr>
                </a:solidFill>
              </a:rPr>
              <a:t>Thank you!</a:t>
            </a:r>
          </a:p>
          <a:p>
            <a:pPr algn="ctr"/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8000" b="1" dirty="0">
                <a:solidFill>
                  <a:srgbClr val="41898B"/>
                </a:solidFill>
              </a:rPr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3B5265F-FBF5-4443-95C7-6E6A2C748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210" y="486561"/>
            <a:ext cx="5702225" cy="61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0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09279-0C84-432A-BAD8-1BBA8EED2D66}"/>
              </a:ext>
            </a:extLst>
          </p:cNvPr>
          <p:cNvSpPr txBox="1"/>
          <p:nvPr/>
        </p:nvSpPr>
        <p:spPr>
          <a:xfrm>
            <a:off x="4270697" y="3051496"/>
            <a:ext cx="4755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Contact:</a:t>
            </a:r>
          </a:p>
          <a:p>
            <a:endParaRPr lang="en-US" sz="3200" dirty="0"/>
          </a:p>
          <a:p>
            <a:r>
              <a:rPr lang="en-US" sz="3200" dirty="0"/>
              <a:t>Steve Gottwalt			</a:t>
            </a:r>
            <a:br>
              <a:rPr lang="en-US" sz="3200" dirty="0"/>
            </a:br>
            <a:r>
              <a:rPr lang="en-US" sz="3200" dirty="0"/>
              <a:t>Executive Director		</a:t>
            </a:r>
            <a:br>
              <a:rPr lang="en-US" sz="3200" dirty="0"/>
            </a:br>
            <a:r>
              <a:rPr lang="en-US" sz="3200" dirty="0"/>
              <a:t>952-923-5265			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steve@machp.org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C6FEC6-080B-402A-AD38-AA4C9878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46" y="207109"/>
            <a:ext cx="6476943" cy="26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4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3220309" cy="103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09279-0C84-432A-BAD8-1BBA8EED2D66}"/>
              </a:ext>
            </a:extLst>
          </p:cNvPr>
          <p:cNvSpPr txBox="1"/>
          <p:nvPr/>
        </p:nvSpPr>
        <p:spPr>
          <a:xfrm>
            <a:off x="4962525" y="353487"/>
            <a:ext cx="6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Models for Delivering Minnesota Health Care Programs (MHCP)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0E875-466E-4934-BEBE-EF9EC748F119}"/>
              </a:ext>
            </a:extLst>
          </p:cNvPr>
          <p:cNvSpPr txBox="1"/>
          <p:nvPr/>
        </p:nvSpPr>
        <p:spPr>
          <a:xfrm>
            <a:off x="387478" y="1605220"/>
            <a:ext cx="1115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/>
              <a:t>DHS </a:t>
            </a:r>
            <a:r>
              <a:rPr lang="en-US" sz="2800" b="1" dirty="0"/>
              <a:t>Fee-for-Service </a:t>
            </a:r>
            <a:r>
              <a:rPr lang="en-US" sz="2800" b="1" dirty="0" smtClean="0"/>
              <a:t>(FFS) </a:t>
            </a:r>
            <a:r>
              <a:rPr lang="en-US" sz="2800" dirty="0" smtClean="0"/>
              <a:t>– administered by the </a:t>
            </a:r>
            <a:r>
              <a:rPr lang="en-US" sz="2800" dirty="0"/>
              <a:t>Department of </a:t>
            </a:r>
            <a:r>
              <a:rPr lang="en-US" sz="2800" dirty="0" smtClean="0"/>
              <a:t>Human Services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/>
              <a:t>Traditional MHCP Managed Care </a:t>
            </a:r>
            <a:r>
              <a:rPr lang="en-US" sz="2800" dirty="0" smtClean="0"/>
              <a:t>–</a:t>
            </a:r>
            <a:r>
              <a:rPr lang="en-US" sz="2800" b="1" dirty="0" smtClean="0"/>
              <a:t> </a:t>
            </a:r>
            <a:r>
              <a:rPr lang="en-US" sz="2800" dirty="0" smtClean="0"/>
              <a:t>administered by HMOs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/>
              <a:t>County-Based </a:t>
            </a:r>
            <a:r>
              <a:rPr lang="en-US" sz="2800" b="1" dirty="0"/>
              <a:t>Purchasing (CBP</a:t>
            </a:r>
            <a:r>
              <a:rPr lang="en-US" sz="2800" b="1" dirty="0" smtClean="0"/>
              <a:t>) </a:t>
            </a:r>
            <a:r>
              <a:rPr lang="en-US" sz="2800" dirty="0" smtClean="0"/>
              <a:t>– administered by counties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/>
              <a:t>Integrated Health Partnership (IHP) </a:t>
            </a:r>
            <a:r>
              <a:rPr lang="en-US" sz="2800" dirty="0" smtClean="0"/>
              <a:t>– embedded by DHS in models 1-3 above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Next Gen IHP </a:t>
            </a:r>
            <a:r>
              <a:rPr lang="en-US" sz="2800" dirty="0" smtClean="0"/>
              <a:t>– administered by DHS, delivered through health systems – not yet implemented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040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3220309" cy="103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0E875-466E-4934-BEBE-EF9EC748F119}"/>
              </a:ext>
            </a:extLst>
          </p:cNvPr>
          <p:cNvSpPr txBox="1"/>
          <p:nvPr/>
        </p:nvSpPr>
        <p:spPr>
          <a:xfrm>
            <a:off x="906087" y="1368058"/>
            <a:ext cx="103244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Of the MHCP delivery models, CBP is the only model: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Locally owned and governed by the counties it serves*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pecifically designed for rural communities and to address the unique challenges of delivering MHCP in Greater Minnesota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Organizationally integrated with county health and human services resources, which are substantial in rural counties, including most resources relevant to addressing social determinants of health*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*</a:t>
            </a:r>
            <a:r>
              <a:rPr lang="en-US" sz="2800" i="1" dirty="0" smtClean="0"/>
              <a:t>Exception – Hennepin Health has these attributes but is not CBP</a:t>
            </a:r>
          </a:p>
        </p:txBody>
      </p:sp>
    </p:spTree>
    <p:extLst>
      <p:ext uri="{BB962C8B-B14F-4D97-AF65-F5344CB8AC3E}">
        <p14:creationId xmlns:p14="http://schemas.microsoft.com/office/powerpoint/2010/main" val="255595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3220309" cy="103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09279-0C84-432A-BAD8-1BBA8EED2D66}"/>
              </a:ext>
            </a:extLst>
          </p:cNvPr>
          <p:cNvSpPr txBox="1"/>
          <p:nvPr/>
        </p:nvSpPr>
        <p:spPr>
          <a:xfrm>
            <a:off x="412124" y="1369150"/>
            <a:ext cx="1098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Models for Delivering MHCP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0E875-466E-4934-BEBE-EF9EC748F119}"/>
              </a:ext>
            </a:extLst>
          </p:cNvPr>
          <p:cNvSpPr txBox="1"/>
          <p:nvPr/>
        </p:nvSpPr>
        <p:spPr>
          <a:xfrm>
            <a:off x="1197034" y="2406026"/>
            <a:ext cx="91606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MACHP believes that: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All models are worthwhile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 one model fits all counties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All the models can be improved upon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State and counties </a:t>
            </a:r>
            <a:r>
              <a:rPr lang="en-US" sz="2800" dirty="0" smtClean="0"/>
              <a:t>should jointly </a:t>
            </a:r>
            <a:r>
              <a:rPr lang="en-US" sz="2800" dirty="0"/>
              <a:t>and equally decide what model will best deliver MHCP locally</a:t>
            </a:r>
          </a:p>
        </p:txBody>
      </p:sp>
    </p:spTree>
    <p:extLst>
      <p:ext uri="{BB962C8B-B14F-4D97-AF65-F5344CB8AC3E}">
        <p14:creationId xmlns:p14="http://schemas.microsoft.com/office/powerpoint/2010/main" val="359593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3220309" cy="103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0E875-466E-4934-BEBE-EF9EC748F119}"/>
              </a:ext>
            </a:extLst>
          </p:cNvPr>
          <p:cNvSpPr txBox="1"/>
          <p:nvPr/>
        </p:nvSpPr>
        <p:spPr>
          <a:xfrm>
            <a:off x="748145" y="2270286"/>
            <a:ext cx="916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CBP is not for every county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70E875-466E-4934-BEBE-EF9EC748F119}"/>
              </a:ext>
            </a:extLst>
          </p:cNvPr>
          <p:cNvSpPr txBox="1"/>
          <p:nvPr/>
        </p:nvSpPr>
        <p:spPr>
          <a:xfrm>
            <a:off x="2781300" y="3681766"/>
            <a:ext cx="7670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Risk-Reward tradeoff with reward based on what the community values and believes will work best for its vulnerable residents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7988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77431A-7BDC-4482-90DD-91850495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92" y="1201913"/>
            <a:ext cx="5136481" cy="5578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09279-0C84-432A-BAD8-1BBA8EED2D66}"/>
              </a:ext>
            </a:extLst>
          </p:cNvPr>
          <p:cNvSpPr txBox="1"/>
          <p:nvPr/>
        </p:nvSpPr>
        <p:spPr>
          <a:xfrm>
            <a:off x="4009938" y="551389"/>
            <a:ext cx="7492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Counties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oing CBP today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7212170" y="6353228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129754-DBFB-43B9-9BD9-E41CCBF834F0}"/>
              </a:ext>
            </a:extLst>
          </p:cNvPr>
          <p:cNvSpPr txBox="1"/>
          <p:nvPr/>
        </p:nvSpPr>
        <p:spPr>
          <a:xfrm>
            <a:off x="6919100" y="1493949"/>
            <a:ext cx="45835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Itasca Medical Care </a:t>
            </a:r>
            <a:r>
              <a:rPr lang="en-US" dirty="0"/>
              <a:t>(</a:t>
            </a:r>
            <a:r>
              <a:rPr lang="en-US" u="sng" dirty="0">
                <a:hlinkClick r:id="rId3"/>
              </a:rPr>
              <a:t>www.imcare.org</a:t>
            </a:r>
            <a:r>
              <a:rPr lang="en-US" dirty="0"/>
              <a:t>), headquartered in Grand Rapids, </a:t>
            </a:r>
            <a:r>
              <a:rPr lang="en-US" dirty="0" smtClean="0"/>
              <a:t>owned and governed by Itasca County, with an average 2018 enrollment of approx. 8,300 members.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PrimeWest Health </a:t>
            </a:r>
            <a:r>
              <a:rPr lang="en-US" dirty="0"/>
              <a:t>(</a:t>
            </a:r>
            <a:r>
              <a:rPr lang="en-US" u="sng" dirty="0">
                <a:hlinkClick r:id="rId4"/>
              </a:rPr>
              <a:t>www.primewest.org</a:t>
            </a:r>
            <a:r>
              <a:rPr lang="en-US" dirty="0"/>
              <a:t>) headquartered in Alexandria, </a:t>
            </a:r>
            <a:r>
              <a:rPr lang="en-US" dirty="0" smtClean="0"/>
              <a:t>owned and governed by 13 counties, with an average 2018 enrollment of approx. 42,000 members. Possible expansion to additional 11 rural counties.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South Country Health Alliance</a:t>
            </a:r>
            <a:r>
              <a:rPr lang="en-US" dirty="0"/>
              <a:t> (</a:t>
            </a:r>
            <a:r>
              <a:rPr lang="en-US" u="sng" dirty="0">
                <a:hlinkClick r:id="rId5"/>
              </a:rPr>
              <a:t>https://mnscha.org</a:t>
            </a:r>
            <a:r>
              <a:rPr lang="en-US" dirty="0"/>
              <a:t>), headquartered in Owatonna, </a:t>
            </a:r>
            <a:r>
              <a:rPr lang="en-US" dirty="0" smtClean="0"/>
              <a:t>owned and governed by 11 counties, with an average 2018 enrollment of approx. 41,000 members.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016E21-CA90-4649-BF99-023630B3A5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3220309" cy="10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7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3220309" cy="103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09279-0C84-432A-BAD8-1BBA8EED2D66}"/>
              </a:ext>
            </a:extLst>
          </p:cNvPr>
          <p:cNvSpPr txBox="1"/>
          <p:nvPr/>
        </p:nvSpPr>
        <p:spPr>
          <a:xfrm>
            <a:off x="4821381" y="514031"/>
            <a:ext cx="5660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The CBP-DHS MHCP Contracting Overview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70E875-466E-4934-BEBE-EF9EC748F119}"/>
              </a:ext>
            </a:extLst>
          </p:cNvPr>
          <p:cNvSpPr txBox="1"/>
          <p:nvPr/>
        </p:nvSpPr>
        <p:spPr>
          <a:xfrm>
            <a:off x="1043026" y="1729684"/>
            <a:ext cx="99752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State (DHS) contracts with counties to: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Manage and pay for MHCP-covered services to counties’ residents enrolled in MHCP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Accept 100% financial risk (up/down) for the total cost of MHCP participants’ health care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Carry out all regulatory reporting and compliance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98166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3220309" cy="103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0026" y="412737"/>
            <a:ext cx="7362824" cy="87726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What </a:t>
            </a:r>
            <a:r>
              <a:rPr lang="en-US" sz="4000" b="1" dirty="0" smtClean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the State gets from CBP</a:t>
            </a:r>
            <a:br>
              <a:rPr lang="en-US" sz="4000" b="1" dirty="0" smtClean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100" b="1" dirty="0" smtClean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(and what makes CBP unique and effective)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4350" y="1627813"/>
            <a:ext cx="11391900" cy="4819650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1800"/>
              </a:spcBef>
            </a:pPr>
            <a:r>
              <a:rPr lang="en-US" b="1" dirty="0" smtClean="0"/>
              <a:t>Public transparency </a:t>
            </a:r>
            <a:r>
              <a:rPr lang="en-US" dirty="0" smtClean="0"/>
              <a:t>– CBP </a:t>
            </a:r>
            <a:r>
              <a:rPr lang="en-US" dirty="0"/>
              <a:t>complies with all government sunshine laws and </a:t>
            </a:r>
            <a:r>
              <a:rPr lang="en-US" dirty="0" smtClean="0"/>
              <a:t>regulations, an attribute embraced and advantageous to integration</a:t>
            </a:r>
            <a:endParaRPr lang="en-US" dirty="0"/>
          </a:p>
          <a:p>
            <a:pPr marL="285750" indent="-285750">
              <a:spcBef>
                <a:spcPts val="1800"/>
              </a:spcBef>
            </a:pPr>
            <a:r>
              <a:rPr lang="en-US" b="1" dirty="0"/>
              <a:t>Public </a:t>
            </a:r>
            <a:r>
              <a:rPr lang="en-US" b="1" dirty="0" smtClean="0"/>
              <a:t>accountability </a:t>
            </a:r>
            <a:r>
              <a:rPr lang="en-US" dirty="0" smtClean="0"/>
              <a:t>– CBPs </a:t>
            </a:r>
            <a:r>
              <a:rPr lang="en-US" dirty="0"/>
              <a:t>are governed by locally elected public </a:t>
            </a:r>
            <a:r>
              <a:rPr lang="en-US" dirty="0" smtClean="0"/>
              <a:t>officials;  few people are more sensitive to local needs, concerns, and change</a:t>
            </a:r>
            <a:endParaRPr lang="en-US" dirty="0"/>
          </a:p>
          <a:p>
            <a:pPr marL="285750" indent="-285750">
              <a:spcBef>
                <a:spcPts val="1800"/>
              </a:spcBef>
            </a:pPr>
            <a:r>
              <a:rPr lang="en-US" b="1" dirty="0"/>
              <a:t>Social </a:t>
            </a:r>
            <a:r>
              <a:rPr lang="en-US" b="1" dirty="0" smtClean="0"/>
              <a:t>and civic responsibilities </a:t>
            </a:r>
            <a:r>
              <a:rPr lang="en-US" dirty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Neighbor caring for neighbor and local government commitment to the well-being of residents</a:t>
            </a:r>
          </a:p>
          <a:p>
            <a:pPr marL="285750" indent="-285750">
              <a:spcBef>
                <a:spcPts val="1800"/>
              </a:spcBef>
            </a:pPr>
            <a:r>
              <a:rPr lang="en-US" b="1" dirty="0"/>
              <a:t>Economy of scale </a:t>
            </a:r>
            <a:r>
              <a:rPr lang="en-US" dirty="0" smtClean="0"/>
              <a:t>– Ability </a:t>
            </a:r>
            <a:r>
              <a:rPr lang="en-US" dirty="0"/>
              <a:t>to make the State $ go farther </a:t>
            </a:r>
            <a:r>
              <a:rPr lang="en-US" dirty="0" smtClean="0"/>
              <a:t>– integrate county </a:t>
            </a:r>
            <a:r>
              <a:rPr lang="en-US" dirty="0"/>
              <a:t>resources </a:t>
            </a:r>
            <a:r>
              <a:rPr lang="en-US" dirty="0" smtClean="0"/>
              <a:t>with </a:t>
            </a:r>
            <a:r>
              <a:rPr lang="en-US" dirty="0"/>
              <a:t>State MHCP resources to achieve the State’s MHCP </a:t>
            </a:r>
            <a:r>
              <a:rPr lang="en-US" dirty="0" smtClean="0"/>
              <a:t>goals</a:t>
            </a:r>
          </a:p>
          <a:p>
            <a:pPr marL="285750" indent="-285750">
              <a:spcBef>
                <a:spcPts val="1800"/>
              </a:spcBef>
            </a:pPr>
            <a:r>
              <a:rPr lang="en-US" b="1" dirty="0" smtClean="0"/>
              <a:t>Public-Private partnerships </a:t>
            </a:r>
            <a:r>
              <a:rPr lang="en-US" dirty="0"/>
              <a:t>– </a:t>
            </a:r>
            <a:r>
              <a:rPr lang="en-US" dirty="0" smtClean="0"/>
              <a:t>Integrate public and private health care and human services resources. No one sector can do it alone.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6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E1665-5361-4B40-B2BF-FF0AA1893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4"/>
          <a:stretch/>
        </p:blipFill>
        <p:spPr>
          <a:xfrm>
            <a:off x="412124" y="255639"/>
            <a:ext cx="3220309" cy="103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5EE1CE-65E8-40EA-800D-355E59BA2A0E}"/>
              </a:ext>
            </a:extLst>
          </p:cNvPr>
          <p:cNvSpPr txBox="1"/>
          <p:nvPr/>
        </p:nvSpPr>
        <p:spPr>
          <a:xfrm>
            <a:off x="412124" y="6170464"/>
            <a:ext cx="555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2019 Minnesota Association of County Health Plans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4350" y="1504949"/>
            <a:ext cx="11391900" cy="494251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800"/>
              </a:spcBef>
            </a:pPr>
            <a:r>
              <a:rPr lang="en-US" b="1" dirty="0" smtClean="0"/>
              <a:t>Integration</a:t>
            </a:r>
            <a:r>
              <a:rPr lang="en-US" dirty="0" smtClean="0"/>
              <a:t> – MHCP </a:t>
            </a:r>
            <a:r>
              <a:rPr lang="en-US" dirty="0"/>
              <a:t>payer integrated with significant county health </a:t>
            </a:r>
            <a:r>
              <a:rPr lang="en-US" dirty="0" smtClean="0"/>
              <a:t>and </a:t>
            </a:r>
            <a:r>
              <a:rPr lang="en-US" dirty="0"/>
              <a:t>human </a:t>
            </a:r>
            <a:r>
              <a:rPr lang="en-US" dirty="0" smtClean="0"/>
              <a:t>services resource to more readily leverage integrated service delivery across the entire health care continuum</a:t>
            </a:r>
          </a:p>
          <a:p>
            <a:pPr marL="285750" indent="-285750">
              <a:spcBef>
                <a:spcPts val="1800"/>
              </a:spcBef>
            </a:pPr>
            <a:r>
              <a:rPr lang="en-US" b="1" dirty="0" smtClean="0"/>
              <a:t>Local Convener </a:t>
            </a:r>
            <a:r>
              <a:rPr lang="en-US" dirty="0" smtClean="0"/>
              <a:t>– As a local MHCP administrator, CBP has a broad spectrum of local stakeholders who can be readily organized to address needs</a:t>
            </a:r>
          </a:p>
          <a:p>
            <a:pPr marL="285750" indent="-285750">
              <a:spcBef>
                <a:spcPts val="1800"/>
              </a:spcBef>
            </a:pPr>
            <a:r>
              <a:rPr lang="en-US" b="1" dirty="0" smtClean="0"/>
              <a:t>Value-Added</a:t>
            </a:r>
            <a:r>
              <a:rPr lang="en-US" dirty="0" smtClean="0"/>
              <a:t> – Reinvestment of financial surpluses above capital reserve requirements to improve access, quality, and cost-effectiveness of care</a:t>
            </a:r>
          </a:p>
          <a:p>
            <a:pPr marL="285750" indent="-285750">
              <a:spcBef>
                <a:spcPts val="1800"/>
              </a:spcBef>
            </a:pPr>
            <a:r>
              <a:rPr lang="en-US" b="1" dirty="0" smtClean="0"/>
              <a:t>Innovation</a:t>
            </a:r>
            <a:r>
              <a:rPr lang="en-US" dirty="0" smtClean="0"/>
              <a:t> – Unique local needs drive unique but replicable local solutions</a:t>
            </a:r>
            <a:endParaRPr lang="en-US" dirty="0"/>
          </a:p>
          <a:p>
            <a:pPr marL="285750" indent="-285750">
              <a:spcBef>
                <a:spcPts val="1800"/>
              </a:spcBef>
            </a:pPr>
            <a:r>
              <a:rPr lang="en-US" b="1" dirty="0" smtClean="0"/>
              <a:t>Results </a:t>
            </a:r>
            <a:r>
              <a:rPr lang="en-US" dirty="0" smtClean="0"/>
              <a:t>– Continually improving Triple Aim measures most relevant to the local community and State – population health, quality, and cost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181476" y="412737"/>
            <a:ext cx="7191374" cy="87726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What </a:t>
            </a:r>
            <a:r>
              <a:rPr lang="en-US" sz="4000" b="1" dirty="0" smtClean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the State Gets from CBP</a:t>
            </a:r>
            <a:br>
              <a:rPr lang="en-US" sz="4000" b="1" dirty="0" smtClean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100" b="1" dirty="0" smtClean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(and what makes CBP unique and effective)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06845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1215</Words>
  <Application>Microsoft Office PowerPoint</Application>
  <PresentationFormat>Custom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State gets from CBP (and what makes CBP unique and effective)</vt:lpstr>
      <vt:lpstr>What the State Gets from CBP (and what makes CBP unique and effective)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Gottwalt</dc:creator>
  <cp:lastModifiedBy>Jim</cp:lastModifiedBy>
  <cp:revision>135</cp:revision>
  <dcterms:created xsi:type="dcterms:W3CDTF">2018-09-06T13:42:29Z</dcterms:created>
  <dcterms:modified xsi:type="dcterms:W3CDTF">2019-01-31T01:30:05Z</dcterms:modified>
</cp:coreProperties>
</file>