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6"/>
  </p:notesMasterIdLst>
  <p:sldIdLst>
    <p:sldId id="256" r:id="rId2"/>
    <p:sldId id="261" r:id="rId3"/>
    <p:sldId id="277" r:id="rId4"/>
    <p:sldId id="271" r:id="rId5"/>
    <p:sldId id="272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94" r:id="rId15"/>
    <p:sldId id="295" r:id="rId16"/>
    <p:sldId id="296" r:id="rId17"/>
    <p:sldId id="297" r:id="rId18"/>
    <p:sldId id="286" r:id="rId19"/>
    <p:sldId id="288" r:id="rId20"/>
    <p:sldId id="289" r:id="rId21"/>
    <p:sldId id="290" r:id="rId22"/>
    <p:sldId id="291" r:id="rId23"/>
    <p:sldId id="292" r:id="rId24"/>
    <p:sldId id="29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e, Stephen" initials="s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68561" autoAdjust="0"/>
  </p:normalViewPr>
  <p:slideViewPr>
    <p:cSldViewPr>
      <p:cViewPr varScale="1">
        <p:scale>
          <a:sx n="62" d="100"/>
          <a:sy n="62" d="100"/>
        </p:scale>
        <p:origin x="18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EF6A2-1841-406B-A816-E8051229CCAF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A8BA-E43D-460C-B7E9-D3501A999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5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62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762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1000"/>
              </a:spcBef>
              <a:spcAft>
                <a:spcPts val="0"/>
              </a:spcAft>
            </a:pPr>
            <a:endParaRPr lang="en-US" sz="1200" dirty="0" smtClean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200" dirty="0" smtClean="0">
              <a:effectLst/>
              <a:latin typeface="Palatino Linotype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EA8BA-E43D-460C-B7E9-D3501A9994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9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BB0F5D8-A9F5-4E3E-A3A9-6F65CA955CF0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EFD87D8-BDE3-4562-BBC0-876144F7A4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021" y="22860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Minnesota’s Preparedness for an Oil Transportation Incident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457" y="4433359"/>
            <a:ext cx="5777343" cy="24535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Mark </a:t>
            </a:r>
            <a:r>
              <a:rPr lang="en-US" sz="3200" dirty="0" err="1" smtClean="0"/>
              <a:t>Dunaski</a:t>
            </a:r>
            <a:endParaRPr lang="en-US" sz="3200" dirty="0" smtClean="0"/>
          </a:p>
          <a:p>
            <a:r>
              <a:rPr lang="en-US" dirty="0" smtClean="0"/>
              <a:t>Deputy Commissioner</a:t>
            </a:r>
          </a:p>
          <a:p>
            <a:r>
              <a:rPr lang="en-US" dirty="0" smtClean="0"/>
              <a:t>Minnesota Department of Public Safety</a:t>
            </a:r>
          </a:p>
          <a:p>
            <a:endParaRPr lang="en-US" sz="2800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21" y="4495800"/>
            <a:ext cx="1282241" cy="128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106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Minnesota’s Capacity to Respond to an Oil Transportation Incident</a:t>
            </a:r>
          </a:p>
          <a:p>
            <a:pPr marL="624078" indent="-514350">
              <a:buFont typeface="+mj-lt"/>
              <a:buAutoNum type="arabicPeriod" startAt="2"/>
            </a:pPr>
            <a:endParaRPr lang="en-US" sz="1000" b="1" dirty="0" smtClean="0"/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Local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governments generally do not have the equipment or personnel to respond to a significant oil transportation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incident. 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Some emphasized that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local governments are not the primary responsible party for an oil transportation incident—the rail or pipeline company is responsible.</a:t>
            </a: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74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indent="0">
              <a:buNone/>
            </a:pPr>
            <a:endParaRPr lang="en-US" sz="1000" b="1" dirty="0"/>
          </a:p>
          <a:p>
            <a:pPr marL="109728" indent="0">
              <a:buNone/>
            </a:pP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Perceptions and Training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First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responders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rated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their area’s preparedness for an oil transportation incident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2.6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on a 1 to 5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scale. </a:t>
            </a:r>
          </a:p>
          <a:p>
            <a:pPr lvl="1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Many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indicated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that additional training is essential for responder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preparedness.</a:t>
            </a:r>
          </a:p>
          <a:p>
            <a:pPr lvl="3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Training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 all first responders (not solely firefighters) is important.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99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sz="24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Equipment</a:t>
            </a:r>
            <a:endParaRPr lang="en-US" sz="24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Most first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responders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said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they did not know what additional equipment or resources are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necessary.</a:t>
            </a:r>
          </a:p>
          <a:p>
            <a:pPr lvl="1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Many experts agree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that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appropriate response to a significant oil fire is to let the fire burn out 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down.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Interviewees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often warned against focusing on procuring equipment as a means of increasing preparedness.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86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Coordination and Collaboration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Need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 improved connections between first responders, private companies, and state agencies.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Adding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resources without coordination would not be helpful.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976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 underway to enhance preparedness</a:t>
            </a: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2014 legislation provided direction and funding to state agencies to enhance preparedness</a:t>
            </a: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301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sz="3300" b="1" dirty="0"/>
              <a:t>Developing Minnesota’s Capacity to Respond to an Oil Transportation </a:t>
            </a:r>
            <a:r>
              <a:rPr lang="en-US" sz="3300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Funds for enhancing preparedness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Most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interviewees recommended increasing training as a priority for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resources.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few interviewees recommended caution and prudence in expanding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funding.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was not feasible to develop specific assessments of costs for training and equipment for local first responders to be prepared for an oil transportation incident.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 regional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approach to funding requests would encourage cross-jurisdiction and cross-sector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collaboration.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083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Evaluating Response Preparedness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Difficulties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associated with evaluating preparedness for an oil transportation incident or other emergency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39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/>
              <a:t>Developing Minnesota’s Capacity to Respond to an Oil Transportation </a:t>
            </a:r>
            <a:r>
              <a:rPr lang="en-US" b="1" dirty="0" smtClean="0"/>
              <a:t>Incident</a:t>
            </a:r>
          </a:p>
          <a:p>
            <a:pPr marL="109728" lvl="0" indent="0">
              <a:buClr>
                <a:srgbClr val="928B70"/>
              </a:buClr>
              <a:buNone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indent="0">
              <a:buClr>
                <a:srgbClr val="928B70"/>
              </a:buClr>
              <a:buNone/>
            </a:pPr>
            <a:r>
              <a:rPr lang="en-US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issues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Several concerns were identified by participants in this study that are beyond the scope of this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report.</a:t>
            </a:r>
          </a:p>
          <a:p>
            <a:pPr lvl="2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Improving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tank cars and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tracks. </a:t>
            </a:r>
          </a:p>
          <a:p>
            <a:pPr lvl="2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Routing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pipelines and rail routes away from population centers and environmentally sensitive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areas. </a:t>
            </a:r>
          </a:p>
          <a:p>
            <a:pPr lvl="2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Allowing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rail companies to have their own law enforcement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personnel.</a:t>
            </a:r>
          </a:p>
          <a:p>
            <a:pPr lvl="2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Additional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planning for incidents involving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causalities. </a:t>
            </a:r>
          </a:p>
          <a:p>
            <a:pPr lvl="2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Potential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problems associated with the limited number of dedicated burn beds in Minnesota.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15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b="1" dirty="0"/>
              <a:t>Increase awareness about oil transportation incidents, then develop additional </a:t>
            </a:r>
            <a:r>
              <a:rPr lang="en-US" b="1" dirty="0" smtClean="0"/>
              <a:t>capacity</a:t>
            </a:r>
          </a:p>
          <a:p>
            <a:pPr marL="624078" indent="-514350">
              <a:buFont typeface="+mj-lt"/>
              <a:buAutoNum type="arabicPeriod"/>
            </a:pPr>
            <a:endParaRPr lang="en-US" sz="1100" b="1" i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Engage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in a comprehensive approach to expanding awareness about oil transportation incidents, to include:</a:t>
            </a:r>
          </a:p>
          <a:p>
            <a:pPr lvl="2">
              <a:buFont typeface="Wingdings" panose="05000000000000000000" pitchFamily="2" charset="2"/>
              <a:buChar char=""/>
            </a:pP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"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Conducting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the awareness-level training already underway for fire departments and other responders.</a:t>
            </a:r>
          </a:p>
          <a:p>
            <a:pPr lvl="2">
              <a:buFont typeface="Wingdings" panose="05000000000000000000" pitchFamily="2" charset="2"/>
              <a:buChar char=""/>
            </a:pP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"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Developing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online resources for the public and first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responders. 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"/>
            </a:pP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"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Developing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guidance for first responders and local governments on responding to an oil incident, including assessment and evacuation protocols.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0438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 fontScale="92500"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3000" b="1" dirty="0"/>
              <a:t>Connect funding for training and equipment to regional coordination </a:t>
            </a:r>
            <a:endParaRPr lang="en-US" sz="3000" b="1" dirty="0" smtClean="0"/>
          </a:p>
          <a:p>
            <a:pPr lvl="1"/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Develop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a process for organizations to apply for training or equipment funding available in the Railroad and Pipeline Safety Account. </a:t>
            </a:r>
          </a:p>
          <a:p>
            <a:pPr lvl="1"/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Requirements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for funding should include the formation or expansion of a multi-county or regional collaborative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group.</a:t>
            </a:r>
          </a:p>
          <a:p>
            <a:pPr lvl="1"/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gencies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participating in the State Agency Responders Committee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should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develop guidelines, model charters, and other templates</a:t>
            </a:r>
          </a:p>
          <a:p>
            <a:pPr lvl="1"/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A regional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and community-based approach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will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allow first responders to examine the risks in their communities in light of new information. 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274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Study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 smtClean="0"/>
              <a:t>DPS </a:t>
            </a:r>
            <a:r>
              <a:rPr lang="en-US" sz="3800" b="1" dirty="0"/>
              <a:t>directed to prepare a report on incident preparedness </a:t>
            </a:r>
            <a:endParaRPr lang="en-US" sz="3800" b="1" dirty="0" smtClean="0"/>
          </a:p>
          <a:p>
            <a:pPr lvl="1"/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Part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of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comprehensive legislation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on railroad and pipeline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safety in 2014.</a:t>
            </a:r>
          </a:p>
          <a:p>
            <a:pPr lvl="1"/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HSEM contracted with Management Analysis &amp; Development</a:t>
            </a:r>
          </a:p>
          <a:p>
            <a:pPr lvl="1"/>
            <a:endParaRPr lang="en-US" sz="29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3800" b="1" dirty="0" smtClean="0"/>
              <a:t>The </a:t>
            </a:r>
            <a:r>
              <a:rPr lang="en-US" sz="3800" b="1" dirty="0"/>
              <a:t>legislation </a:t>
            </a:r>
            <a:r>
              <a:rPr lang="en-US" sz="3800" b="1" dirty="0" smtClean="0"/>
              <a:t>required the report to:</a:t>
            </a:r>
            <a:endParaRPr lang="en-US" sz="3800" b="1" dirty="0"/>
          </a:p>
          <a:p>
            <a:pPr marL="925830" lvl="1" indent="-514350">
              <a:buFont typeface="+mj-lt"/>
              <a:buAutoNum type="arabicPeriod"/>
            </a:pP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ummarize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the preparedness and emergency response framework in the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state. </a:t>
            </a:r>
            <a:endParaRPr lang="en-US" sz="2900" dirty="0">
              <a:solidFill>
                <a:schemeClr val="accent2">
                  <a:lumMod val="75000"/>
                </a:schemeClr>
              </a:solidFill>
            </a:endParaRP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rovide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an assessment of costs and needs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training and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equipment.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evelop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a comprehensive public and private response capacity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inventory.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rovide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information and analysis that forms the basis for allocation of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funds. 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evelop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benchmarks or assessment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criteria.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Assist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in long-range oil transportation incident preparedness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planning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</a:rPr>
              <a:t>Make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recommendations for any legislative changes. </a:t>
            </a:r>
            <a:endParaRPr lang="en-US" sz="29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925830" lvl="1" indent="-514350">
              <a:buFont typeface="+mj-lt"/>
              <a:buAutoNum type="arabicPeriod"/>
            </a:pPr>
            <a:endParaRPr lang="en-US" sz="29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25393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3"/>
            </a:pPr>
            <a:r>
              <a:rPr lang="en-US" b="1" dirty="0"/>
              <a:t>Delay significant changes to the Railroad and Pipeline Safety Account and related allocations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Future funding determinations should ensure that preparedness efforts are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sustainable.</a:t>
            </a:r>
          </a:p>
          <a:p>
            <a:pPr lvl="2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example, funding for the new emergency response team will lapse at the end of Fiscal Year 2017.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4"/>
            </a:pPr>
            <a:r>
              <a:rPr lang="en-US" b="1" dirty="0"/>
              <a:t>Develop a state-level program evaluation approach to assess hazardous materials preparedness activities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Agencies participating in the State Agency Responders Committee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should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jointly develop a list of priority results for preparedness activities and establish timelines and measures to show progress towards these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results.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772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5"/>
            </a:pPr>
            <a:r>
              <a:rPr lang="en-US" b="1" dirty="0"/>
              <a:t>Enhance existing </a:t>
            </a:r>
            <a:r>
              <a:rPr lang="en-US" b="1" dirty="0" smtClean="0"/>
              <a:t>databases (or </a:t>
            </a:r>
            <a:r>
              <a:rPr lang="en-US" b="1" dirty="0"/>
              <a:t>develop new databases) to provide more comprehensive information about response resources across the state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Databases to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include additional information regarding resources from state agencies, private sector organizations, and local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governments.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313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350" y="762000"/>
            <a:ext cx="801829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Recommendation/Intended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6"/>
            </a:pPr>
            <a:r>
              <a:rPr lang="en-US" b="1" dirty="0"/>
              <a:t>Establish Standards for Pipeline Preparedness and </a:t>
            </a:r>
            <a:r>
              <a:rPr lang="en-US" b="1" dirty="0" smtClean="0"/>
              <a:t>Response</a:t>
            </a:r>
          </a:p>
          <a:p>
            <a:pPr marL="624078" indent="-514350">
              <a:buFont typeface="+mj-lt"/>
              <a:buAutoNum type="arabicPeriod" startAt="6"/>
            </a:pP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The new requirements for rail companies will allow the state to examine rail preparedness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efforts.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Adopt response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standards, including timelines, for pipeline companies that are similar in scope and content to the response standards applicable to railroads.</a:t>
            </a:r>
          </a:p>
          <a:p>
            <a:pPr lvl="1"/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84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021" y="22860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Minnesota’s Preparedness for an Oil Transportation Incident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1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Questions? </a:t>
            </a:r>
          </a:p>
          <a:p>
            <a:endParaRPr lang="en-US" sz="2800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21" y="4495800"/>
            <a:ext cx="1282241" cy="128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15275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Scope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Study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study </a:t>
            </a:r>
            <a:r>
              <a:rPr lang="en-US" b="1" dirty="0"/>
              <a:t>focuses on public safety preparedness and response to an oil transportation incident involving railroads or pipelines in Minnesota</a:t>
            </a:r>
            <a:r>
              <a:rPr lang="en-US" b="1" dirty="0" smtClean="0"/>
              <a:t>.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/>
              <a:t>The study does not </a:t>
            </a:r>
            <a:r>
              <a:rPr lang="en-US" b="1" dirty="0" smtClean="0"/>
              <a:t>provide </a:t>
            </a:r>
            <a:r>
              <a:rPr lang="en-US" b="1" dirty="0"/>
              <a:t>analysis or recommendations on :</a:t>
            </a:r>
            <a:endParaRPr lang="en-US" b="1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Prevention activities.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nvironmental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mitigation and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clean-up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Infrastructure development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(such as transportation or health system infrastructure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).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elative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merits of different modes of oil transportation. </a:t>
            </a:r>
          </a:p>
          <a:p>
            <a:pPr marL="925830" lvl="1" indent="-514350">
              <a:buFont typeface="+mj-lt"/>
              <a:buAutoNum type="arabicPeriod"/>
            </a:pPr>
            <a:endParaRPr lang="en-US" sz="29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78690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 Methods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325112"/>
          </a:xfrm>
        </p:spPr>
        <p:txBody>
          <a:bodyPr>
            <a:normAutofit/>
          </a:bodyPr>
          <a:lstStyle/>
          <a:p>
            <a:r>
              <a:rPr lang="en-US" b="1" dirty="0" smtClean="0"/>
              <a:t>Research from </a:t>
            </a:r>
            <a:r>
              <a:rPr lang="en-US" b="1" dirty="0"/>
              <a:t>August  </a:t>
            </a:r>
            <a:r>
              <a:rPr lang="en-US" b="1" dirty="0" smtClean="0"/>
              <a:t>–December 2014</a:t>
            </a:r>
          </a:p>
          <a:p>
            <a:pPr marL="411480" lvl="1" indent="0">
              <a:buNone/>
            </a:pPr>
            <a:endParaRPr lang="en-US" sz="1000" b="1" dirty="0"/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MAD used several data sources :</a:t>
            </a:r>
          </a:p>
          <a:p>
            <a:pPr lvl="1">
              <a:buFont typeface="Wingdings" panose="05000000000000000000" pitchFamily="2" charset="2"/>
              <a:buChar char=""/>
            </a:pP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Focused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literature review  and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guidance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from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emergency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preparedness and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response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experts.</a:t>
            </a:r>
          </a:p>
          <a:p>
            <a:pPr lvl="1">
              <a:buFont typeface="Wingdings" panose="05000000000000000000" pitchFamily="2" charset="2"/>
              <a:buChar char=""/>
            </a:pPr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"/>
            </a:pP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Comprehensive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interviews with subject matter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experts.</a:t>
            </a:r>
          </a:p>
          <a:p>
            <a:pPr lvl="1">
              <a:buFont typeface="Wingdings" panose="05000000000000000000" pitchFamily="2" charset="2"/>
              <a:buChar char=""/>
            </a:pPr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"/>
            </a:pP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Survey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of </a:t>
            </a: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public safety officials in jurisdictions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that are potentially affected by an oil transportation incident. </a:t>
            </a:r>
          </a:p>
          <a:p>
            <a:pPr lvl="1">
              <a:buFont typeface="Wingdings" panose="05000000000000000000" pitchFamily="2" charset="2"/>
              <a:buChar char=""/>
            </a:pPr>
            <a:endParaRPr lang="en-US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"/>
            </a:pPr>
            <a:r>
              <a:rPr lang="en-US" sz="2100" dirty="0" smtClean="0">
                <a:solidFill>
                  <a:schemeClr val="accent2">
                    <a:lumMod val="75000"/>
                  </a:schemeClr>
                </a:solidFill>
              </a:rPr>
              <a:t>Focused </a:t>
            </a:r>
            <a:r>
              <a:rPr lang="en-US" sz="2100" dirty="0">
                <a:solidFill>
                  <a:schemeClr val="accent2">
                    <a:lumMod val="75000"/>
                  </a:schemeClr>
                </a:solidFill>
              </a:rPr>
              <a:t>interviews with state and local elected officials in areas potentially affected by an oil transportation incident. </a:t>
            </a: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0980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Oil and other hazardous materials incidents are one of many risks in </a:t>
            </a:r>
            <a:r>
              <a:rPr lang="en-US" b="1" dirty="0" smtClean="0"/>
              <a:t>Minnesota.</a:t>
            </a:r>
          </a:p>
          <a:p>
            <a:pPr marL="109728" indent="0">
              <a:buNone/>
            </a:pPr>
            <a:endParaRPr lang="en-US" sz="1000" b="1" dirty="0" smtClean="0"/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Other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threats, risks, and hazards are also of serious concern to emergency management officials. </a:t>
            </a:r>
          </a:p>
          <a:p>
            <a:pPr lvl="1"/>
            <a:endParaRPr lang="en-US" sz="13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46903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Community </a:t>
            </a:r>
            <a:r>
              <a:rPr lang="en-US" b="1" dirty="0" smtClean="0"/>
              <a:t>stakeholders </a:t>
            </a:r>
            <a:r>
              <a:rPr lang="en-US" b="1" dirty="0"/>
              <a:t>have expressed their concerns about rail transportation </a:t>
            </a:r>
            <a:endParaRPr lang="en-US" b="1" dirty="0" smtClean="0"/>
          </a:p>
          <a:p>
            <a:pPr marL="624078" indent="-514350">
              <a:buFont typeface="+mj-lt"/>
              <a:buAutoNum type="arabicPeriod" startAt="2"/>
            </a:pPr>
            <a:endParaRPr lang="en-US" sz="1000" b="1" dirty="0" smtClean="0"/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However, elected officials indicated that constituents may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view preparedness for a possible oil transportation incident as a significant issue, given other priorities in their communities.</a:t>
            </a:r>
          </a:p>
          <a:p>
            <a:pPr lvl="1"/>
            <a:endParaRPr lang="en-US" sz="13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125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Minnesota’s Preparedness and Response Framework</a:t>
            </a:r>
          </a:p>
          <a:p>
            <a:pPr marL="624078" indent="-514350">
              <a:buFont typeface="+mj-lt"/>
              <a:buAutoNum type="arabicPeriod" startAt="2"/>
            </a:pPr>
            <a:endParaRPr lang="en-US" sz="1000" b="1" dirty="0" smtClean="0"/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Minnesota takes an all-hazards approach to emergency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preparedness.</a:t>
            </a:r>
          </a:p>
          <a:p>
            <a:pPr lvl="1"/>
            <a:endParaRPr lang="en-US" sz="1300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Clr>
                <a:srgbClr val="BF974D"/>
              </a:buClr>
            </a:pPr>
            <a:r>
              <a:rPr lang="en-US" dirty="0">
                <a:solidFill>
                  <a:srgbClr val="BF974D">
                    <a:lumMod val="75000"/>
                  </a:srgbClr>
                </a:solidFill>
              </a:rPr>
              <a:t>Minnesota has a comprehensive framework that would apply to an oil transportation incident</a:t>
            </a:r>
            <a:r>
              <a:rPr lang="en-US" dirty="0" smtClean="0">
                <a:solidFill>
                  <a:srgbClr val="BF974D">
                    <a:lumMod val="75000"/>
                  </a:srgbClr>
                </a:solidFill>
              </a:rPr>
              <a:t>.</a:t>
            </a:r>
          </a:p>
          <a:p>
            <a:pPr lvl="1">
              <a:buClr>
                <a:srgbClr val="BF974D"/>
              </a:buClr>
            </a:pPr>
            <a:endParaRPr lang="en-US" sz="1300" dirty="0">
              <a:solidFill>
                <a:srgbClr val="BF974D">
                  <a:lumMod val="75000"/>
                </a:srgbClr>
              </a:solidFill>
            </a:endParaRPr>
          </a:p>
          <a:p>
            <a:pPr lvl="1">
              <a:buClr>
                <a:srgbClr val="BF974D"/>
              </a:buClr>
            </a:pPr>
            <a:r>
              <a:rPr lang="en-US" dirty="0">
                <a:solidFill>
                  <a:srgbClr val="BF974D">
                    <a:lumMod val="75000"/>
                  </a:srgbClr>
                </a:solidFill>
              </a:rPr>
              <a:t>Minnesota’s statutory framework places an emphasis on coordination and collaboration 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027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Minnesota’s Capacity to Respond to an Oil Transportation Incident</a:t>
            </a:r>
          </a:p>
          <a:p>
            <a:pPr marL="624078" indent="-514350">
              <a:buFont typeface="+mj-lt"/>
              <a:buAutoNum type="arabicPeriod" startAt="2"/>
            </a:pPr>
            <a:endParaRPr lang="en-US" sz="1000" b="1" dirty="0" smtClean="0"/>
          </a:p>
          <a:p>
            <a:pPr lvl="1"/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Rail and pipeline companies maintain that they are ready and able to respond, noting that they have their own firefighting and spill response resources. </a:t>
            </a:r>
          </a:p>
          <a:p>
            <a:pPr lvl="1"/>
            <a:endParaRPr lang="en-US" sz="100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Clr>
                <a:srgbClr val="BF974D"/>
              </a:buClr>
            </a:pPr>
            <a:r>
              <a:rPr lang="en-US" smtClean="0">
                <a:solidFill>
                  <a:srgbClr val="BF974D">
                    <a:lumMod val="75000"/>
                  </a:srgbClr>
                </a:solidFill>
              </a:rPr>
              <a:t>HSEM coordinates regional response teams that can provide assistance in an oil transportation emergency. </a:t>
            </a:r>
          </a:p>
          <a:p>
            <a:pPr lvl="1">
              <a:buClr>
                <a:srgbClr val="BF974D"/>
              </a:buClr>
            </a:pPr>
            <a:endParaRPr lang="en-US" sz="1000" smtClean="0">
              <a:solidFill>
                <a:srgbClr val="BF974D">
                  <a:lumMod val="75000"/>
                </a:srgbClr>
              </a:solidFill>
            </a:endParaRPr>
          </a:p>
          <a:p>
            <a:pPr lvl="1">
              <a:buClr>
                <a:srgbClr val="BF974D"/>
              </a:buClr>
            </a:pPr>
            <a:r>
              <a:rPr lang="en-US" smtClean="0">
                <a:solidFill>
                  <a:srgbClr val="BF974D">
                    <a:lumMod val="75000"/>
                  </a:srgbClr>
                </a:solidFill>
              </a:rPr>
              <a:t>State agencies can provide expert advice to local governments.</a:t>
            </a:r>
            <a:endParaRPr lang="en-US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0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" y="762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Key Findings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648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Minnesota’s Capacity to Respond to an Oil Transportation Incident</a:t>
            </a:r>
          </a:p>
          <a:p>
            <a:pPr marL="624078" indent="-514350">
              <a:buFont typeface="+mj-lt"/>
              <a:buAutoNum type="arabicPeriod" startAt="2"/>
            </a:pPr>
            <a:endParaRPr lang="en-US" sz="1000" b="1" dirty="0" smtClean="0"/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mutual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aid infrastructure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is well-developed.</a:t>
            </a:r>
          </a:p>
          <a:p>
            <a:pPr marL="411480" lvl="1" indent="0">
              <a:buNone/>
            </a:pPr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Most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counties and cities have all-hazard emergency plans that would apply to an oil transportation incident.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First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responders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are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relatively unfamiliar with private sector resources and regional response team resources.</a:t>
            </a: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41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867</TotalTime>
  <Words>1312</Words>
  <Application>Microsoft Office PowerPoint</Application>
  <PresentationFormat>On-screen Show (4:3)</PresentationFormat>
  <Paragraphs>223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Calibri</vt:lpstr>
      <vt:lpstr>Franklin Gothic Medium</vt:lpstr>
      <vt:lpstr>Georgia</vt:lpstr>
      <vt:lpstr>Palatino Linotype</vt:lpstr>
      <vt:lpstr>Times New Roman</vt:lpstr>
      <vt:lpstr>Wingdings</vt:lpstr>
      <vt:lpstr>Wingdings 2</vt:lpstr>
      <vt:lpstr>Urban</vt:lpstr>
      <vt:lpstr>Minnesota’s Preparedness for an Oil Transportation Incident</vt:lpstr>
      <vt:lpstr> Purpose of the Study</vt:lpstr>
      <vt:lpstr> Scope of the Study</vt:lpstr>
      <vt:lpstr> Study Methods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Key Findings</vt:lpstr>
      <vt:lpstr> Recommendation/Intended Actions</vt:lpstr>
      <vt:lpstr> Recommendation/Intended Actions</vt:lpstr>
      <vt:lpstr> Recommendation/Intended Actions</vt:lpstr>
      <vt:lpstr> Recommendation/Intended Actions</vt:lpstr>
      <vt:lpstr> Recommendation/Intended Actions</vt:lpstr>
      <vt:lpstr> Recommendation/Intended Actions</vt:lpstr>
      <vt:lpstr>Minnesota’s Preparedness for an Oil Transportation Incident</vt:lpstr>
    </vt:vector>
  </TitlesOfParts>
  <Company>Dps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Rail Safety</dc:title>
  <dc:creator>Eide, Kris</dc:creator>
  <cp:lastModifiedBy>GOPGuest</cp:lastModifiedBy>
  <cp:revision>70</cp:revision>
  <dcterms:created xsi:type="dcterms:W3CDTF">2014-02-19T18:00:55Z</dcterms:created>
  <dcterms:modified xsi:type="dcterms:W3CDTF">2015-02-06T20:57:34Z</dcterms:modified>
</cp:coreProperties>
</file>