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48" r:id="rId2"/>
    <p:sldId id="354" r:id="rId3"/>
    <p:sldId id="355" r:id="rId4"/>
    <p:sldId id="356" r:id="rId5"/>
    <p:sldId id="359" r:id="rId6"/>
    <p:sldId id="360" r:id="rId7"/>
    <p:sldId id="358" r:id="rId8"/>
    <p:sldId id="353" r:id="rId9"/>
    <p:sldId id="370" r:id="rId10"/>
    <p:sldId id="372" r:id="rId11"/>
    <p:sldId id="362" r:id="rId12"/>
    <p:sldId id="361" r:id="rId13"/>
    <p:sldId id="364" r:id="rId14"/>
    <p:sldId id="352" r:id="rId15"/>
    <p:sldId id="34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nny" initials="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D30202"/>
    <a:srgbClr val="FF00FF"/>
    <a:srgbClr val="EAD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928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7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2013</a:t>
            </a:r>
            <a:r>
              <a:rPr lang="en-US" baseline="0" dirty="0" smtClean="0"/>
              <a:t> CHC Patient Insurance Status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18"/>
          </c:dPt>
          <c:dPt>
            <c:idx val="1"/>
            <c:bubble3D val="0"/>
            <c:spPr>
              <a:solidFill>
                <a:srgbClr val="FF660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008000"/>
              </a:solidFill>
            </c:spPr>
          </c:dPt>
          <c:dLbls>
            <c:txPr>
              <a:bodyPr/>
              <a:lstStyle/>
              <a:p>
                <a:pPr>
                  <a:defRPr sz="15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Sheet1!$A$2:$A$5</c:f>
              <c:strCache>
                <c:ptCount val="4"/>
                <c:pt idx="0">
                  <c:v>Uninsured</c:v>
                </c:pt>
                <c:pt idx="1">
                  <c:v>MA/MNCare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Sheet1!$B$2:$B$5</c:f>
              <c:numCache>
                <c:formatCode>_(* #,##0_);_(* \(#,##0\);_(* "-"??_);_(@_)</c:formatCode>
                <c:ptCount val="4"/>
                <c:pt idx="0">
                  <c:v>66084.0</c:v>
                </c:pt>
                <c:pt idx="1">
                  <c:v>73564.0</c:v>
                </c:pt>
                <c:pt idx="2">
                  <c:v>13851.0</c:v>
                </c:pt>
                <c:pt idx="3">
                  <c:v>24219.0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2013</a:t>
            </a:r>
            <a:r>
              <a:rPr lang="en-US" baseline="0" dirty="0" smtClean="0"/>
              <a:t> MN Patient Insurance Status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21"/>
          </c:dPt>
          <c:dPt>
            <c:idx val="1"/>
            <c:bubble3D val="0"/>
            <c:spPr>
              <a:solidFill>
                <a:srgbClr val="FF660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008000"/>
              </a:solidFill>
            </c:spPr>
          </c:dPt>
          <c:dLbls>
            <c:txPr>
              <a:bodyPr/>
              <a:lstStyle/>
              <a:p>
                <a:pPr>
                  <a:defRPr sz="15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Sheet1!$A$2:$A$5</c:f>
              <c:strCache>
                <c:ptCount val="4"/>
                <c:pt idx="0">
                  <c:v>Uninsured</c:v>
                </c:pt>
                <c:pt idx="1">
                  <c:v>MA/MNCare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0.07</c:v>
                </c:pt>
                <c:pt idx="1">
                  <c:v>0.13</c:v>
                </c:pt>
                <c:pt idx="2">
                  <c:v>0.13</c:v>
                </c:pt>
                <c:pt idx="3">
                  <c:v>0.67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 smtClean="0"/>
              <a:t>2013</a:t>
            </a:r>
            <a:r>
              <a:rPr lang="en-US" sz="2000" baseline="0" dirty="0" smtClean="0"/>
              <a:t> CHC Patient Race/Ethnicity</a:t>
            </a:r>
            <a:endParaRPr lang="en-US" sz="2000" dirty="0"/>
          </a:p>
        </c:rich>
      </c:tx>
      <c:layout>
        <c:manualLayout>
          <c:xMode val="edge"/>
          <c:yMode val="edge"/>
          <c:x val="0.103418968815339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688464789359"/>
          <c:y val="0.216527554983152"/>
          <c:w val="0.753346456692913"/>
          <c:h val="0.69725236583188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CHC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</c:spPr>
          </c:dPt>
          <c:dPt>
            <c:idx val="1"/>
            <c:bubble3D val="0"/>
            <c:spPr>
              <a:solidFill>
                <a:srgbClr val="008000"/>
              </a:solidFill>
            </c:spPr>
          </c:dPt>
          <c:dPt>
            <c:idx val="2"/>
            <c:bubble3D val="0"/>
            <c:spPr>
              <a:solidFill>
                <a:srgbClr val="660066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3366FF"/>
              </a:solidFill>
            </c:spPr>
          </c:dPt>
          <c:dPt>
            <c:idx val="5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0.225820209973753"/>
                  <c:y val="0.004644207036348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0169299123626496"/>
                  <c:y val="0.024199207221104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252176475821878"/>
                  <c:y val="-0.0114833458473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000183393389385649"/>
                  <c:y val="-0.083172008411341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0477992793273722"/>
                  <c:y val="-0.020939446555324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Asian/PI</c:v>
                </c:pt>
                <c:pt idx="1">
                  <c:v>Black/Afr. Amer.</c:v>
                </c:pt>
                <c:pt idx="2">
                  <c:v>Amer. Ind.</c:v>
                </c:pt>
                <c:pt idx="3">
                  <c:v>White</c:v>
                </c:pt>
                <c:pt idx="4">
                  <c:v>Latino</c:v>
                </c:pt>
                <c:pt idx="5">
                  <c:v>Other/ &gt;1 Race</c:v>
                </c:pt>
              </c:strCache>
            </c:str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11501.0</c:v>
                </c:pt>
                <c:pt idx="1">
                  <c:v>45320.0</c:v>
                </c:pt>
                <c:pt idx="2">
                  <c:v>7924.0</c:v>
                </c:pt>
                <c:pt idx="3">
                  <c:v>51889.0</c:v>
                </c:pt>
                <c:pt idx="4">
                  <c:v>39766.0</c:v>
                </c:pt>
                <c:pt idx="5">
                  <c:v>3676.0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2013</a:t>
            </a:r>
            <a:r>
              <a:rPr lang="en-US" baseline="0" dirty="0" smtClean="0"/>
              <a:t> MN  Race/Ethnicity</a:t>
            </a:r>
            <a:endParaRPr lang="en-US" dirty="0"/>
          </a:p>
        </c:rich>
      </c:tx>
      <c:layout>
        <c:manualLayout>
          <c:xMode val="edge"/>
          <c:yMode val="edge"/>
          <c:x val="0.174290908308593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5396067294867"/>
          <c:y val="0.186434514556297"/>
          <c:w val="0.746584914590594"/>
          <c:h val="0.66592889404532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CHC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</c:spPr>
          </c:dPt>
          <c:dPt>
            <c:idx val="1"/>
            <c:bubble3D val="0"/>
            <c:spPr>
              <a:solidFill>
                <a:srgbClr val="008000"/>
              </a:solidFill>
            </c:spPr>
          </c:dPt>
          <c:dPt>
            <c:idx val="2"/>
            <c:bubble3D val="0"/>
            <c:spPr>
              <a:solidFill>
                <a:srgbClr val="660066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3366FF"/>
              </a:solidFill>
            </c:spPr>
          </c:dPt>
          <c:dPt>
            <c:idx val="5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0228137773761886"/>
                  <c:y val="0.021703525553996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0169299123626496"/>
                  <c:y val="0.024199207221104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252176475821878"/>
                  <c:y val="-0.0114833458473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0571937524202917"/>
                  <c:y val="-0.08317193357897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0477992793273722"/>
                  <c:y val="-0.020939446555324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Asian/PI</c:v>
                </c:pt>
                <c:pt idx="1">
                  <c:v>Black/Afr. Amer.</c:v>
                </c:pt>
                <c:pt idx="2">
                  <c:v>Amer. Ind.</c:v>
                </c:pt>
                <c:pt idx="3">
                  <c:v>White</c:v>
                </c:pt>
                <c:pt idx="4">
                  <c:v>Latino</c:v>
                </c:pt>
                <c:pt idx="5">
                  <c:v>Other/ &gt;1 Race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0.045</c:v>
                </c:pt>
                <c:pt idx="1">
                  <c:v>0.057</c:v>
                </c:pt>
                <c:pt idx="2">
                  <c:v>0.013</c:v>
                </c:pt>
                <c:pt idx="3">
                  <c:v>0.81</c:v>
                </c:pt>
                <c:pt idx="4">
                  <c:v>0.05</c:v>
                </c:pt>
                <c:pt idx="5">
                  <c:v>0.025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67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CHC Patients by Poverty, 2013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8000"/>
              </a:solidFill>
            </c:spPr>
          </c:dPt>
          <c:dLbls>
            <c:dLbl>
              <c:idx val="0"/>
              <c:layout>
                <c:manualLayout>
                  <c:x val="0.0276475821878197"/>
                  <c:y val="-0.031407959703915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0.0104957960763379"/>
                  <c:y val="0.000613008042460984"/>
                </c:manualLayout>
              </c:layout>
              <c:spPr/>
              <c:txPr>
                <a:bodyPr/>
                <a:lstStyle/>
                <a:p>
                  <a:pPr>
                    <a:defRPr sz="16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Sheet1!$A$2:$A$4</c:f>
              <c:strCache>
                <c:ptCount val="3"/>
                <c:pt idx="0">
                  <c:v>&lt;100%</c:v>
                </c:pt>
                <c:pt idx="1">
                  <c:v>101-200%</c:v>
                </c:pt>
                <c:pt idx="2">
                  <c:v>&gt;200%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112927.0</c:v>
                </c:pt>
                <c:pt idx="1">
                  <c:v>19363.0</c:v>
                </c:pt>
                <c:pt idx="2">
                  <c:v>9743.0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MN Population by Poverty, 2013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746963832911"/>
          <c:y val="0.222131340660585"/>
          <c:w val="0.760856577249878"/>
          <c:h val="0.67272745509032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8000"/>
            </a:solidFill>
          </c:spPr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-0.068710574313804"/>
                  <c:y val="0.014525360282349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0138643845366787"/>
                  <c:y val="-0.1043449034586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0128684550024467"/>
                  <c:y val="0.039772166327548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&lt;100%</c:v>
                </c:pt>
                <c:pt idx="1">
                  <c:v>101-199%</c:v>
                </c:pt>
                <c:pt idx="2">
                  <c:v>&gt; 200%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0.12</c:v>
                </c:pt>
                <c:pt idx="1">
                  <c:v>0.14</c:v>
                </c:pt>
                <c:pt idx="2">
                  <c:v>0.74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 smtClean="0"/>
              <a:t>FUHN ED Visits per</a:t>
            </a:r>
            <a:r>
              <a:rPr lang="en-US" sz="2400" baseline="0" dirty="0" smtClean="0"/>
              <a:t> 1,000 patients per year</a:t>
            </a:r>
            <a:endParaRPr lang="en-US" sz="2400" dirty="0"/>
          </a:p>
        </c:rich>
      </c:tx>
      <c:layout>
        <c:manualLayout>
          <c:xMode val="edge"/>
          <c:yMode val="edge"/>
          <c:x val="0.181180993907495"/>
          <c:y val="0.032564944046425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127034665409299"/>
          <c:y val="0.110503283609009"/>
          <c:w val="0.986808451933577"/>
          <c:h val="0.8561532683963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3975" cap="sq">
              <a:solidFill>
                <a:schemeClr val="accent1">
                  <a:shade val="95000"/>
                  <a:satMod val="105000"/>
                </a:schemeClr>
              </a:solidFill>
            </a:ln>
          </c:spPr>
          <c:marker>
            <c:symbol val="diamond"/>
            <c:size val="6"/>
            <c:spPr>
              <a:solidFill>
                <a:srgbClr val="FF0000"/>
              </a:solidFill>
              <a:ln w="6350"/>
            </c:spPr>
          </c:marker>
          <c:dLbls>
            <c:dLbl>
              <c:idx val="2"/>
              <c:layout>
                <c:manualLayout>
                  <c:x val="-0.0364537654690688"/>
                  <c:y val="0.036352136027595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0320823839059728"/>
                  <c:y val="0.029031676072144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0320823839059728"/>
                  <c:y val="0.0339119827091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0.0262538751551784"/>
                  <c:y val="-0.03441231020842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0.0335395110936715"/>
                  <c:y val="0.0339119827091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0.0320823839059728"/>
                  <c:y val="0.043672595983046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0.0309421531979927"/>
                  <c:y val="0.0339119827091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0.0309421531979927"/>
                  <c:y val="0.041232442664562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0.0265707716348968"/>
                  <c:y val="0.03879228934607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0.029485026010294"/>
                  <c:y val="0.03879228934607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Sheet1!$A$2:$A$23</c:f>
              <c:numCache>
                <c:formatCode>General</c:formatCode>
                <c:ptCount val="22"/>
              </c:numCache>
            </c:numRef>
          </c:cat>
          <c:val>
            <c:numRef>
              <c:f>Sheet1!$B$2:$B$23</c:f>
              <c:numCache>
                <c:formatCode>_(* #,##0_);_(* \(#,##0\);_(* "-"??_);_(@_)</c:formatCode>
                <c:ptCount val="22"/>
                <c:pt idx="0">
                  <c:v>1062.0</c:v>
                </c:pt>
                <c:pt idx="1">
                  <c:v>1086.0</c:v>
                </c:pt>
                <c:pt idx="2">
                  <c:v>1071.0</c:v>
                </c:pt>
                <c:pt idx="3">
                  <c:v>1062.0</c:v>
                </c:pt>
                <c:pt idx="4">
                  <c:v>1051.0</c:v>
                </c:pt>
                <c:pt idx="5">
                  <c:v>1063.0</c:v>
                </c:pt>
                <c:pt idx="6">
                  <c:v>1026.0</c:v>
                </c:pt>
                <c:pt idx="7">
                  <c:v>1021.0</c:v>
                </c:pt>
                <c:pt idx="8">
                  <c:v>1022.0</c:v>
                </c:pt>
                <c:pt idx="9">
                  <c:v>1011.0</c:v>
                </c:pt>
                <c:pt idx="10">
                  <c:v>1004.0</c:v>
                </c:pt>
                <c:pt idx="11">
                  <c:v>995.0</c:v>
                </c:pt>
                <c:pt idx="12">
                  <c:v>993.0</c:v>
                </c:pt>
                <c:pt idx="13">
                  <c:v>974.0</c:v>
                </c:pt>
                <c:pt idx="14">
                  <c:v>952.0</c:v>
                </c:pt>
                <c:pt idx="15">
                  <c:v>938.0</c:v>
                </c:pt>
                <c:pt idx="16">
                  <c:v>940.0</c:v>
                </c:pt>
                <c:pt idx="17">
                  <c:v>930.0</c:v>
                </c:pt>
                <c:pt idx="18">
                  <c:v>924.0</c:v>
                </c:pt>
                <c:pt idx="19">
                  <c:v>911.0</c:v>
                </c:pt>
                <c:pt idx="20">
                  <c:v>903.0</c:v>
                </c:pt>
                <c:pt idx="21">
                  <c:v>890.0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2888232"/>
        <c:axId val="1052891528"/>
      </c:lineChart>
      <c:catAx>
        <c:axId val="1052888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1052891528"/>
        <c:crosses val="autoZero"/>
        <c:auto val="1"/>
        <c:lblAlgn val="ctr"/>
        <c:lblOffset val="100"/>
        <c:noMultiLvlLbl val="0"/>
      </c:catAx>
      <c:valAx>
        <c:axId val="1052891528"/>
        <c:scaling>
          <c:orientation val="minMax"/>
          <c:min val="775.0"/>
        </c:scaling>
        <c:delete val="1"/>
        <c:axPos val="l"/>
        <c:numFmt formatCode="_(* #,##0_);_(* \(#,##0\);_(* &quot;-&quot;??_);_(@_)" sourceLinked="1"/>
        <c:majorTickMark val="out"/>
        <c:minorTickMark val="none"/>
        <c:tickLblPos val="nextTo"/>
        <c:crossAx val="1052888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2FFEBD-348A-6647-B32D-8016C3781499}" type="doc">
      <dgm:prSet loTypeId="urn:microsoft.com/office/officeart/2005/8/layout/balance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50F8E8-94D2-BC45-A932-A8F6E50EA907}">
      <dgm:prSet phldrT="[Text]"/>
      <dgm:spPr>
        <a:solidFill>
          <a:srgbClr val="FF6600">
            <a:alpha val="90000"/>
          </a:srgbClr>
        </a:solidFill>
      </dgm:spPr>
      <dgm:t>
        <a:bodyPr/>
        <a:lstStyle/>
        <a:p>
          <a:r>
            <a:rPr lang="en-US" dirty="0" smtClean="0"/>
            <a:t>Serving the Underserved</a:t>
          </a:r>
          <a:endParaRPr lang="en-US" dirty="0"/>
        </a:p>
      </dgm:t>
    </dgm:pt>
    <dgm:pt modelId="{BCCC1DFD-682E-394D-BB06-C4D7E627C876}" type="parTrans" cxnId="{3264798D-1646-E041-BDE4-0FBF3AA86814}">
      <dgm:prSet/>
      <dgm:spPr/>
      <dgm:t>
        <a:bodyPr/>
        <a:lstStyle/>
        <a:p>
          <a:endParaRPr lang="en-US"/>
        </a:p>
      </dgm:t>
    </dgm:pt>
    <dgm:pt modelId="{2CCD06D8-E6B6-EE47-98CF-F91E1DBB490F}" type="sibTrans" cxnId="{3264798D-1646-E041-BDE4-0FBF3AA86814}">
      <dgm:prSet/>
      <dgm:spPr/>
      <dgm:t>
        <a:bodyPr/>
        <a:lstStyle/>
        <a:p>
          <a:endParaRPr lang="en-US"/>
        </a:p>
      </dgm:t>
    </dgm:pt>
    <dgm:pt modelId="{331735AB-7C9E-8C41-B460-4E737374ED6E}">
      <dgm:prSet phldrT="[Text]"/>
      <dgm:spPr>
        <a:solidFill>
          <a:srgbClr val="0000FF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rgbClr val="FFFFFF"/>
              </a:solidFill>
            </a:rPr>
            <a:t>Participating in Health Care Reform</a:t>
          </a:r>
          <a:endParaRPr lang="en-US" dirty="0">
            <a:solidFill>
              <a:srgbClr val="FFFFFF"/>
            </a:solidFill>
          </a:endParaRPr>
        </a:p>
      </dgm:t>
    </dgm:pt>
    <dgm:pt modelId="{F34FC22E-0DF0-7142-BE75-DDE8F7BC1136}" type="parTrans" cxnId="{2189027E-2A6D-6E45-8762-B353AC5FFB4C}">
      <dgm:prSet/>
      <dgm:spPr/>
      <dgm:t>
        <a:bodyPr/>
        <a:lstStyle/>
        <a:p>
          <a:endParaRPr lang="en-US"/>
        </a:p>
      </dgm:t>
    </dgm:pt>
    <dgm:pt modelId="{02B9C94C-89C3-274B-965E-3BE15DBFF370}" type="sibTrans" cxnId="{2189027E-2A6D-6E45-8762-B353AC5FFB4C}">
      <dgm:prSet/>
      <dgm:spPr/>
      <dgm:t>
        <a:bodyPr/>
        <a:lstStyle/>
        <a:p>
          <a:endParaRPr lang="en-US"/>
        </a:p>
      </dgm:t>
    </dgm:pt>
    <dgm:pt modelId="{000FAB5A-B163-F847-8D34-FFBEA499BF5D}" type="pres">
      <dgm:prSet presAssocID="{CB2FFEBD-348A-6647-B32D-8016C3781499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B4ED34-F6B0-D046-967C-A2BFD63D3D27}" type="pres">
      <dgm:prSet presAssocID="{CB2FFEBD-348A-6647-B32D-8016C3781499}" presName="dummyMaxCanvas" presStyleCnt="0"/>
      <dgm:spPr/>
    </dgm:pt>
    <dgm:pt modelId="{976269DF-F24E-6243-A0EA-9A8B2D25A173}" type="pres">
      <dgm:prSet presAssocID="{CB2FFEBD-348A-6647-B32D-8016C3781499}" presName="parentComposite" presStyleCnt="0"/>
      <dgm:spPr/>
    </dgm:pt>
    <dgm:pt modelId="{D97CC2D2-E904-514E-A800-6D373DF63157}" type="pres">
      <dgm:prSet presAssocID="{CB2FFEBD-348A-6647-B32D-8016C3781499}" presName="parent1" presStyleLbl="alignAccFollowNode1" presStyleIdx="0" presStyleCnt="4" custScaleY="241978" custLinFactY="70860" custLinFactNeighborX="1623" custLinFactNeighborY="100000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6D7E09F0-C47C-3D4E-A7C5-EDE1A8A5B1B8}" type="pres">
      <dgm:prSet presAssocID="{CB2FFEBD-348A-6647-B32D-8016C3781499}" presName="parent2" presStyleLbl="alignAccFollowNode1" presStyleIdx="1" presStyleCnt="4" custScaleY="250119" custLinFactY="76702" custLinFactNeighborX="-6491" custLinFactNeighborY="100000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1D196262-B58F-8E40-9429-F3C854FD9016}" type="pres">
      <dgm:prSet presAssocID="{CB2FFEBD-348A-6647-B32D-8016C3781499}" presName="childrenComposite" presStyleCnt="0"/>
      <dgm:spPr/>
    </dgm:pt>
    <dgm:pt modelId="{F2A78392-0018-FC4A-9606-242B88B28A6F}" type="pres">
      <dgm:prSet presAssocID="{CB2FFEBD-348A-6647-B32D-8016C3781499}" presName="dummyMaxCanvas_ChildArea" presStyleCnt="0"/>
      <dgm:spPr/>
    </dgm:pt>
    <dgm:pt modelId="{3AE4C6BF-2D6F-3142-B09E-B892C8594F98}" type="pres">
      <dgm:prSet presAssocID="{CB2FFEBD-348A-6647-B32D-8016C3781499}" presName="fulcrum" presStyleLbl="alignAccFollowNode1" presStyleIdx="2" presStyleCnt="4"/>
      <dgm:spPr>
        <a:solidFill>
          <a:srgbClr val="008000">
            <a:alpha val="90000"/>
          </a:srgbClr>
        </a:solidFill>
      </dgm:spPr>
    </dgm:pt>
    <dgm:pt modelId="{40BF3B90-79D7-0F4F-85CF-F2207D31B250}" type="pres">
      <dgm:prSet presAssocID="{CB2FFEBD-348A-6647-B32D-8016C3781499}" presName="balance_00" presStyleLbl="alignAccFollowNode1" presStyleIdx="3" presStyleCnt="4">
        <dgm:presLayoutVars>
          <dgm:bulletEnabled val="1"/>
        </dgm:presLayoutVars>
      </dgm:prSet>
      <dgm:spPr>
        <a:solidFill>
          <a:srgbClr val="008000">
            <a:alpha val="90000"/>
          </a:srgbClr>
        </a:solidFill>
      </dgm:spPr>
    </dgm:pt>
  </dgm:ptLst>
  <dgm:cxnLst>
    <dgm:cxn modelId="{AF41B299-539C-114D-813B-EBCBABD53E46}" type="presOf" srcId="{7D50F8E8-94D2-BC45-A932-A8F6E50EA907}" destId="{D97CC2D2-E904-514E-A800-6D373DF63157}" srcOrd="0" destOrd="0" presId="urn:microsoft.com/office/officeart/2005/8/layout/balance1"/>
    <dgm:cxn modelId="{3264798D-1646-E041-BDE4-0FBF3AA86814}" srcId="{CB2FFEBD-348A-6647-B32D-8016C3781499}" destId="{7D50F8E8-94D2-BC45-A932-A8F6E50EA907}" srcOrd="0" destOrd="0" parTransId="{BCCC1DFD-682E-394D-BB06-C4D7E627C876}" sibTransId="{2CCD06D8-E6B6-EE47-98CF-F91E1DBB490F}"/>
    <dgm:cxn modelId="{2189027E-2A6D-6E45-8762-B353AC5FFB4C}" srcId="{CB2FFEBD-348A-6647-B32D-8016C3781499}" destId="{331735AB-7C9E-8C41-B460-4E737374ED6E}" srcOrd="1" destOrd="0" parTransId="{F34FC22E-0DF0-7142-BE75-DDE8F7BC1136}" sibTransId="{02B9C94C-89C3-274B-965E-3BE15DBFF370}"/>
    <dgm:cxn modelId="{298DF0BB-A4D1-1646-82E5-F3E90A4BC634}" type="presOf" srcId="{331735AB-7C9E-8C41-B460-4E737374ED6E}" destId="{6D7E09F0-C47C-3D4E-A7C5-EDE1A8A5B1B8}" srcOrd="0" destOrd="0" presId="urn:microsoft.com/office/officeart/2005/8/layout/balance1"/>
    <dgm:cxn modelId="{E007E7D1-AD8E-EE44-B6BD-E552C4A437EB}" type="presOf" srcId="{CB2FFEBD-348A-6647-B32D-8016C3781499}" destId="{000FAB5A-B163-F847-8D34-FFBEA499BF5D}" srcOrd="0" destOrd="0" presId="urn:microsoft.com/office/officeart/2005/8/layout/balance1"/>
    <dgm:cxn modelId="{331B079E-0C92-2D45-9848-4E4DEF22BA89}" type="presParOf" srcId="{000FAB5A-B163-F847-8D34-FFBEA499BF5D}" destId="{33B4ED34-F6B0-D046-967C-A2BFD63D3D27}" srcOrd="0" destOrd="0" presId="urn:microsoft.com/office/officeart/2005/8/layout/balance1"/>
    <dgm:cxn modelId="{A0E4ADA6-F1DD-464A-BE1A-1EF6033C3D3D}" type="presParOf" srcId="{000FAB5A-B163-F847-8D34-FFBEA499BF5D}" destId="{976269DF-F24E-6243-A0EA-9A8B2D25A173}" srcOrd="1" destOrd="0" presId="urn:microsoft.com/office/officeart/2005/8/layout/balance1"/>
    <dgm:cxn modelId="{36E867BB-6814-3C47-8294-9940D996B9D6}" type="presParOf" srcId="{976269DF-F24E-6243-A0EA-9A8B2D25A173}" destId="{D97CC2D2-E904-514E-A800-6D373DF63157}" srcOrd="0" destOrd="0" presId="urn:microsoft.com/office/officeart/2005/8/layout/balance1"/>
    <dgm:cxn modelId="{578C0D21-397D-6A4F-8086-02641B278489}" type="presParOf" srcId="{976269DF-F24E-6243-A0EA-9A8B2D25A173}" destId="{6D7E09F0-C47C-3D4E-A7C5-EDE1A8A5B1B8}" srcOrd="1" destOrd="0" presId="urn:microsoft.com/office/officeart/2005/8/layout/balance1"/>
    <dgm:cxn modelId="{373C9C3F-4B85-374D-B792-1EB36BE865DC}" type="presParOf" srcId="{000FAB5A-B163-F847-8D34-FFBEA499BF5D}" destId="{1D196262-B58F-8E40-9429-F3C854FD9016}" srcOrd="2" destOrd="0" presId="urn:microsoft.com/office/officeart/2005/8/layout/balance1"/>
    <dgm:cxn modelId="{17F06E99-AFE1-AD4D-A997-32EBE3897874}" type="presParOf" srcId="{1D196262-B58F-8E40-9429-F3C854FD9016}" destId="{F2A78392-0018-FC4A-9606-242B88B28A6F}" srcOrd="0" destOrd="0" presId="urn:microsoft.com/office/officeart/2005/8/layout/balance1"/>
    <dgm:cxn modelId="{51C619E7-50EC-3743-A57F-990DB2E20444}" type="presParOf" srcId="{1D196262-B58F-8E40-9429-F3C854FD9016}" destId="{3AE4C6BF-2D6F-3142-B09E-B892C8594F98}" srcOrd="1" destOrd="0" presId="urn:microsoft.com/office/officeart/2005/8/layout/balance1"/>
    <dgm:cxn modelId="{60A4F0E7-CE69-2847-AF49-1BE338D2C4D5}" type="presParOf" srcId="{1D196262-B58F-8E40-9429-F3C854FD9016}" destId="{40BF3B90-79D7-0F4F-85CF-F2207D31B250}" srcOrd="2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69E690-30B4-F541-A9F7-21E24A0EC7E7}" type="doc">
      <dgm:prSet loTypeId="urn:microsoft.com/office/officeart/2009/3/layout/RandomtoResul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8648A-9A63-BB42-9ED6-6A553C18924D}">
      <dgm:prSet phldrT="[Text]"/>
      <dgm:spPr/>
      <dgm:t>
        <a:bodyPr/>
        <a:lstStyle/>
        <a:p>
          <a:r>
            <a:rPr lang="en-US" dirty="0" smtClean="0"/>
            <a:t>FFS</a:t>
          </a:r>
          <a:endParaRPr lang="en-US" dirty="0"/>
        </a:p>
      </dgm:t>
    </dgm:pt>
    <dgm:pt modelId="{50877EDA-FB40-4047-87AD-6F103217931B}" type="parTrans" cxnId="{DE646EF3-C8D1-BA40-81C5-F1C42AE39413}">
      <dgm:prSet/>
      <dgm:spPr/>
      <dgm:t>
        <a:bodyPr/>
        <a:lstStyle/>
        <a:p>
          <a:endParaRPr lang="en-US"/>
        </a:p>
      </dgm:t>
    </dgm:pt>
    <dgm:pt modelId="{F3A19BC9-3B39-2442-979C-BE541EB640AE}" type="sibTrans" cxnId="{DE646EF3-C8D1-BA40-81C5-F1C42AE39413}">
      <dgm:prSet/>
      <dgm:spPr/>
      <dgm:t>
        <a:bodyPr/>
        <a:lstStyle/>
        <a:p>
          <a:endParaRPr lang="en-US"/>
        </a:p>
      </dgm:t>
    </dgm:pt>
    <dgm:pt modelId="{BCB0AD26-3FC8-5B49-9ECF-3CA4F842A1A5}">
      <dgm:prSet phldrT="[Text]"/>
      <dgm:spPr/>
      <dgm:t>
        <a:bodyPr/>
        <a:lstStyle/>
        <a:p>
          <a:r>
            <a:rPr lang="en-US" dirty="0" smtClean="0"/>
            <a:t>Pay for SERVICES</a:t>
          </a:r>
          <a:endParaRPr lang="en-US" dirty="0"/>
        </a:p>
      </dgm:t>
    </dgm:pt>
    <dgm:pt modelId="{1401E4A6-587F-A64B-831F-12D200D5874D}" type="parTrans" cxnId="{3D62EDB2-E47F-4A4B-97E8-5AEE75181E99}">
      <dgm:prSet/>
      <dgm:spPr/>
      <dgm:t>
        <a:bodyPr/>
        <a:lstStyle/>
        <a:p>
          <a:endParaRPr lang="en-US"/>
        </a:p>
      </dgm:t>
    </dgm:pt>
    <dgm:pt modelId="{5E0F083F-52C9-E34F-B928-D772B81647A1}" type="sibTrans" cxnId="{3D62EDB2-E47F-4A4B-97E8-5AEE75181E99}">
      <dgm:prSet/>
      <dgm:spPr/>
      <dgm:t>
        <a:bodyPr/>
        <a:lstStyle/>
        <a:p>
          <a:endParaRPr lang="en-US"/>
        </a:p>
      </dgm:t>
    </dgm:pt>
    <dgm:pt modelId="{FF39B40D-11F3-F74E-ADE6-3DC40A5A8E52}">
      <dgm:prSet phldrT="[Text]"/>
      <dgm:spPr/>
      <dgm:t>
        <a:bodyPr/>
        <a:lstStyle/>
        <a:p>
          <a:r>
            <a:rPr lang="en-US" dirty="0" smtClean="0"/>
            <a:t>TCOC</a:t>
          </a:r>
          <a:endParaRPr lang="en-US" dirty="0"/>
        </a:p>
      </dgm:t>
    </dgm:pt>
    <dgm:pt modelId="{E8C64832-232D-384E-93F8-382E65EF3DDC}" type="parTrans" cxnId="{F7EB3D4E-F243-5642-B9F9-E65A3ED277E9}">
      <dgm:prSet/>
      <dgm:spPr/>
      <dgm:t>
        <a:bodyPr/>
        <a:lstStyle/>
        <a:p>
          <a:endParaRPr lang="en-US"/>
        </a:p>
      </dgm:t>
    </dgm:pt>
    <dgm:pt modelId="{F98AB304-DBB0-814F-BD47-857492756BA8}" type="sibTrans" cxnId="{F7EB3D4E-F243-5642-B9F9-E65A3ED277E9}">
      <dgm:prSet/>
      <dgm:spPr/>
      <dgm:t>
        <a:bodyPr/>
        <a:lstStyle/>
        <a:p>
          <a:endParaRPr lang="en-US"/>
        </a:p>
      </dgm:t>
    </dgm:pt>
    <dgm:pt modelId="{DA3F53A7-F2A1-9A4D-A3CC-392B6E82BE7F}">
      <dgm:prSet phldrT="[Text]"/>
      <dgm:spPr/>
      <dgm:t>
        <a:bodyPr/>
        <a:lstStyle/>
        <a:p>
          <a:r>
            <a:rPr lang="en-US" dirty="0" smtClean="0"/>
            <a:t>Pay for VALUE</a:t>
          </a:r>
          <a:endParaRPr lang="en-US" dirty="0"/>
        </a:p>
      </dgm:t>
    </dgm:pt>
    <dgm:pt modelId="{9D95DA76-1BCE-124D-B406-C238DA0EAC1A}" type="parTrans" cxnId="{D26A233F-5BE2-2D4D-BAF0-32F45684099E}">
      <dgm:prSet/>
      <dgm:spPr/>
      <dgm:t>
        <a:bodyPr/>
        <a:lstStyle/>
        <a:p>
          <a:endParaRPr lang="en-US"/>
        </a:p>
      </dgm:t>
    </dgm:pt>
    <dgm:pt modelId="{D2E12F4A-B1CF-9149-A004-74AF758F7DAC}" type="sibTrans" cxnId="{D26A233F-5BE2-2D4D-BAF0-32F45684099E}">
      <dgm:prSet/>
      <dgm:spPr/>
      <dgm:t>
        <a:bodyPr/>
        <a:lstStyle/>
        <a:p>
          <a:endParaRPr lang="en-US"/>
        </a:p>
      </dgm:t>
    </dgm:pt>
    <dgm:pt modelId="{C4BF12FA-6FED-6B45-9F9E-E9614DD8D1DE}" type="pres">
      <dgm:prSet presAssocID="{F269E690-30B4-F541-A9F7-21E24A0EC7E7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8BDC1C4-720B-5844-993E-5F9C3F9F84B1}" type="pres">
      <dgm:prSet presAssocID="{3278648A-9A63-BB42-9ED6-6A553C18924D}" presName="chaos" presStyleCnt="0"/>
      <dgm:spPr/>
    </dgm:pt>
    <dgm:pt modelId="{28D1D887-4E92-A947-88B1-1A0D5790269A}" type="pres">
      <dgm:prSet presAssocID="{3278648A-9A63-BB42-9ED6-6A553C18924D}" presName="parTx1" presStyleLbl="revTx" presStyleIdx="0" presStyleCnt="3"/>
      <dgm:spPr/>
      <dgm:t>
        <a:bodyPr/>
        <a:lstStyle/>
        <a:p>
          <a:endParaRPr lang="en-US"/>
        </a:p>
      </dgm:t>
    </dgm:pt>
    <dgm:pt modelId="{5F731E9B-A103-3340-8B43-8D3408FEB8B9}" type="pres">
      <dgm:prSet presAssocID="{3278648A-9A63-BB42-9ED6-6A553C18924D}" presName="desTx1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87FA78-163E-E840-A2AD-866E2AF1A635}" type="pres">
      <dgm:prSet presAssocID="{3278648A-9A63-BB42-9ED6-6A553C18924D}" presName="c1" presStyleLbl="node1" presStyleIdx="0" presStyleCnt="19"/>
      <dgm:spPr/>
    </dgm:pt>
    <dgm:pt modelId="{52716800-AF87-324B-AF09-033D68B248BE}" type="pres">
      <dgm:prSet presAssocID="{3278648A-9A63-BB42-9ED6-6A553C18924D}" presName="c2" presStyleLbl="node1" presStyleIdx="1" presStyleCnt="19"/>
      <dgm:spPr/>
    </dgm:pt>
    <dgm:pt modelId="{3E796198-9BA6-9B4A-B639-A8DE12468D27}" type="pres">
      <dgm:prSet presAssocID="{3278648A-9A63-BB42-9ED6-6A553C18924D}" presName="c3" presStyleLbl="node1" presStyleIdx="2" presStyleCnt="19"/>
      <dgm:spPr/>
    </dgm:pt>
    <dgm:pt modelId="{25DD5152-FE04-2440-AED3-C6A830B26430}" type="pres">
      <dgm:prSet presAssocID="{3278648A-9A63-BB42-9ED6-6A553C18924D}" presName="c4" presStyleLbl="node1" presStyleIdx="3" presStyleCnt="19"/>
      <dgm:spPr/>
    </dgm:pt>
    <dgm:pt modelId="{65BF0F15-A0E3-6A4B-8216-56FBBF8AC609}" type="pres">
      <dgm:prSet presAssocID="{3278648A-9A63-BB42-9ED6-6A553C18924D}" presName="c5" presStyleLbl="node1" presStyleIdx="4" presStyleCnt="19"/>
      <dgm:spPr/>
    </dgm:pt>
    <dgm:pt modelId="{0DE4C3A4-EF60-5847-B602-58F8A0F09AFE}" type="pres">
      <dgm:prSet presAssocID="{3278648A-9A63-BB42-9ED6-6A553C18924D}" presName="c6" presStyleLbl="node1" presStyleIdx="5" presStyleCnt="19"/>
      <dgm:spPr/>
    </dgm:pt>
    <dgm:pt modelId="{01A17739-895F-4347-BAAD-36B4D6EEA8E1}" type="pres">
      <dgm:prSet presAssocID="{3278648A-9A63-BB42-9ED6-6A553C18924D}" presName="c7" presStyleLbl="node1" presStyleIdx="6" presStyleCnt="19"/>
      <dgm:spPr/>
    </dgm:pt>
    <dgm:pt modelId="{49B94B52-F16E-FB43-8D55-09F893EDD600}" type="pres">
      <dgm:prSet presAssocID="{3278648A-9A63-BB42-9ED6-6A553C18924D}" presName="c8" presStyleLbl="node1" presStyleIdx="7" presStyleCnt="19"/>
      <dgm:spPr/>
    </dgm:pt>
    <dgm:pt modelId="{6F286BD7-C027-B343-907D-212DBB409112}" type="pres">
      <dgm:prSet presAssocID="{3278648A-9A63-BB42-9ED6-6A553C18924D}" presName="c9" presStyleLbl="node1" presStyleIdx="8" presStyleCnt="19"/>
      <dgm:spPr/>
    </dgm:pt>
    <dgm:pt modelId="{73522667-450E-734F-B4CA-AC4E858BDBA4}" type="pres">
      <dgm:prSet presAssocID="{3278648A-9A63-BB42-9ED6-6A553C18924D}" presName="c10" presStyleLbl="node1" presStyleIdx="9" presStyleCnt="19"/>
      <dgm:spPr/>
    </dgm:pt>
    <dgm:pt modelId="{1FE55935-E8DD-9A49-9342-DD03FB72DA00}" type="pres">
      <dgm:prSet presAssocID="{3278648A-9A63-BB42-9ED6-6A553C18924D}" presName="c11" presStyleLbl="node1" presStyleIdx="10" presStyleCnt="19"/>
      <dgm:spPr/>
    </dgm:pt>
    <dgm:pt modelId="{7D834CCD-37FA-DB41-9E18-FA834BCF5F1E}" type="pres">
      <dgm:prSet presAssocID="{3278648A-9A63-BB42-9ED6-6A553C18924D}" presName="c12" presStyleLbl="node1" presStyleIdx="11" presStyleCnt="19"/>
      <dgm:spPr/>
    </dgm:pt>
    <dgm:pt modelId="{ED144221-0A54-004D-B92A-C23283B7D96B}" type="pres">
      <dgm:prSet presAssocID="{3278648A-9A63-BB42-9ED6-6A553C18924D}" presName="c13" presStyleLbl="node1" presStyleIdx="12" presStyleCnt="19"/>
      <dgm:spPr/>
    </dgm:pt>
    <dgm:pt modelId="{3FFE5818-94AA-D241-A41F-A86E584C657E}" type="pres">
      <dgm:prSet presAssocID="{3278648A-9A63-BB42-9ED6-6A553C18924D}" presName="c14" presStyleLbl="node1" presStyleIdx="13" presStyleCnt="19"/>
      <dgm:spPr/>
    </dgm:pt>
    <dgm:pt modelId="{E3CBD764-D24B-964D-B995-03C4417B5EFD}" type="pres">
      <dgm:prSet presAssocID="{3278648A-9A63-BB42-9ED6-6A553C18924D}" presName="c15" presStyleLbl="node1" presStyleIdx="14" presStyleCnt="19"/>
      <dgm:spPr/>
    </dgm:pt>
    <dgm:pt modelId="{9B1B374A-0969-BC4B-B85B-5AAEFEEC553D}" type="pres">
      <dgm:prSet presAssocID="{3278648A-9A63-BB42-9ED6-6A553C18924D}" presName="c16" presStyleLbl="node1" presStyleIdx="15" presStyleCnt="19"/>
      <dgm:spPr/>
    </dgm:pt>
    <dgm:pt modelId="{1EDF57EA-0445-AF42-A64A-15301F32C2F7}" type="pres">
      <dgm:prSet presAssocID="{3278648A-9A63-BB42-9ED6-6A553C18924D}" presName="c17" presStyleLbl="node1" presStyleIdx="16" presStyleCnt="19"/>
      <dgm:spPr/>
    </dgm:pt>
    <dgm:pt modelId="{AEA623B4-2902-E846-B8B5-3D74D6645C72}" type="pres">
      <dgm:prSet presAssocID="{3278648A-9A63-BB42-9ED6-6A553C18924D}" presName="c18" presStyleLbl="node1" presStyleIdx="17" presStyleCnt="19"/>
      <dgm:spPr/>
    </dgm:pt>
    <dgm:pt modelId="{E08E32DD-7948-9443-99CF-C33629D20BED}" type="pres">
      <dgm:prSet presAssocID="{F3A19BC9-3B39-2442-979C-BE541EB640AE}" presName="chevronComposite1" presStyleCnt="0"/>
      <dgm:spPr/>
    </dgm:pt>
    <dgm:pt modelId="{68D61495-B980-C64F-86CE-650919CF4C54}" type="pres">
      <dgm:prSet presAssocID="{F3A19BC9-3B39-2442-979C-BE541EB640AE}" presName="chevron1" presStyleLbl="sibTrans2D1" presStyleIdx="0" presStyleCnt="2"/>
      <dgm:spPr/>
    </dgm:pt>
    <dgm:pt modelId="{4C741D60-7357-C64F-9CA4-7155F91484C3}" type="pres">
      <dgm:prSet presAssocID="{F3A19BC9-3B39-2442-979C-BE541EB640AE}" presName="spChevron1" presStyleCnt="0"/>
      <dgm:spPr/>
    </dgm:pt>
    <dgm:pt modelId="{881E6BFB-329D-6948-B944-83E9D2938C12}" type="pres">
      <dgm:prSet presAssocID="{F3A19BC9-3B39-2442-979C-BE541EB640AE}" presName="overlap" presStyleCnt="0"/>
      <dgm:spPr/>
    </dgm:pt>
    <dgm:pt modelId="{33E34169-CCC7-0243-8780-F333261A370C}" type="pres">
      <dgm:prSet presAssocID="{F3A19BC9-3B39-2442-979C-BE541EB640AE}" presName="chevronComposite2" presStyleCnt="0"/>
      <dgm:spPr/>
    </dgm:pt>
    <dgm:pt modelId="{2D7DA3B0-4E2F-CB43-89CA-891C1A700D72}" type="pres">
      <dgm:prSet presAssocID="{F3A19BC9-3B39-2442-979C-BE541EB640AE}" presName="chevron2" presStyleLbl="sibTrans2D1" presStyleIdx="1" presStyleCnt="2"/>
      <dgm:spPr/>
    </dgm:pt>
    <dgm:pt modelId="{69DD18A3-F775-6042-83AE-A5E3C21A4EC9}" type="pres">
      <dgm:prSet presAssocID="{F3A19BC9-3B39-2442-979C-BE541EB640AE}" presName="spChevron2" presStyleCnt="0"/>
      <dgm:spPr/>
    </dgm:pt>
    <dgm:pt modelId="{CC090E73-7A88-E440-B897-4A934C069F52}" type="pres">
      <dgm:prSet presAssocID="{FF39B40D-11F3-F74E-ADE6-3DC40A5A8E52}" presName="last" presStyleCnt="0"/>
      <dgm:spPr/>
    </dgm:pt>
    <dgm:pt modelId="{384553D2-DBB6-4245-8991-E09F202DE53E}" type="pres">
      <dgm:prSet presAssocID="{FF39B40D-11F3-F74E-ADE6-3DC40A5A8E52}" presName="circleTx" presStyleLbl="node1" presStyleIdx="18" presStyleCnt="19"/>
      <dgm:spPr/>
      <dgm:t>
        <a:bodyPr/>
        <a:lstStyle/>
        <a:p>
          <a:endParaRPr lang="en-US"/>
        </a:p>
      </dgm:t>
    </dgm:pt>
    <dgm:pt modelId="{33F6050B-5DF0-FB4D-964C-D5B2D24C3578}" type="pres">
      <dgm:prSet presAssocID="{FF39B40D-11F3-F74E-ADE6-3DC40A5A8E52}" presName="desTxN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109A8-2B75-9847-B797-A304EC44FCAC}" type="pres">
      <dgm:prSet presAssocID="{FF39B40D-11F3-F74E-ADE6-3DC40A5A8E52}" presName="spN" presStyleCnt="0"/>
      <dgm:spPr/>
    </dgm:pt>
  </dgm:ptLst>
  <dgm:cxnLst>
    <dgm:cxn modelId="{0F8BBFF7-6415-5E4E-949B-DAFFFBCE309F}" type="presOf" srcId="{F269E690-30B4-F541-A9F7-21E24A0EC7E7}" destId="{C4BF12FA-6FED-6B45-9F9E-E9614DD8D1DE}" srcOrd="0" destOrd="0" presId="urn:microsoft.com/office/officeart/2009/3/layout/RandomtoResultProcess"/>
    <dgm:cxn modelId="{2B7AC4A3-1620-4D4E-A7A2-59C62D71CF41}" type="presOf" srcId="{BCB0AD26-3FC8-5B49-9ECF-3CA4F842A1A5}" destId="{5F731E9B-A103-3340-8B43-8D3408FEB8B9}" srcOrd="0" destOrd="0" presId="urn:microsoft.com/office/officeart/2009/3/layout/RandomtoResultProcess"/>
    <dgm:cxn modelId="{A291EFAA-C516-9246-9FB4-7C27F1F6FACB}" type="presOf" srcId="{DA3F53A7-F2A1-9A4D-A3CC-392B6E82BE7F}" destId="{33F6050B-5DF0-FB4D-964C-D5B2D24C3578}" srcOrd="0" destOrd="0" presId="urn:microsoft.com/office/officeart/2009/3/layout/RandomtoResultProcess"/>
    <dgm:cxn modelId="{334DCE8C-987C-8849-8836-2FDCB7434696}" type="presOf" srcId="{3278648A-9A63-BB42-9ED6-6A553C18924D}" destId="{28D1D887-4E92-A947-88B1-1A0D5790269A}" srcOrd="0" destOrd="0" presId="urn:microsoft.com/office/officeart/2009/3/layout/RandomtoResultProcess"/>
    <dgm:cxn modelId="{DE646EF3-C8D1-BA40-81C5-F1C42AE39413}" srcId="{F269E690-30B4-F541-A9F7-21E24A0EC7E7}" destId="{3278648A-9A63-BB42-9ED6-6A553C18924D}" srcOrd="0" destOrd="0" parTransId="{50877EDA-FB40-4047-87AD-6F103217931B}" sibTransId="{F3A19BC9-3B39-2442-979C-BE541EB640AE}"/>
    <dgm:cxn modelId="{EAE47BF4-5D74-8F4B-9727-CA389515F2BC}" type="presOf" srcId="{FF39B40D-11F3-F74E-ADE6-3DC40A5A8E52}" destId="{384553D2-DBB6-4245-8991-E09F202DE53E}" srcOrd="0" destOrd="0" presId="urn:microsoft.com/office/officeart/2009/3/layout/RandomtoResultProcess"/>
    <dgm:cxn modelId="{D26A233F-5BE2-2D4D-BAF0-32F45684099E}" srcId="{FF39B40D-11F3-F74E-ADE6-3DC40A5A8E52}" destId="{DA3F53A7-F2A1-9A4D-A3CC-392B6E82BE7F}" srcOrd="0" destOrd="0" parTransId="{9D95DA76-1BCE-124D-B406-C238DA0EAC1A}" sibTransId="{D2E12F4A-B1CF-9149-A004-74AF758F7DAC}"/>
    <dgm:cxn modelId="{F7EB3D4E-F243-5642-B9F9-E65A3ED277E9}" srcId="{F269E690-30B4-F541-A9F7-21E24A0EC7E7}" destId="{FF39B40D-11F3-F74E-ADE6-3DC40A5A8E52}" srcOrd="1" destOrd="0" parTransId="{E8C64832-232D-384E-93F8-382E65EF3DDC}" sibTransId="{F98AB304-DBB0-814F-BD47-857492756BA8}"/>
    <dgm:cxn modelId="{3D62EDB2-E47F-4A4B-97E8-5AEE75181E99}" srcId="{3278648A-9A63-BB42-9ED6-6A553C18924D}" destId="{BCB0AD26-3FC8-5B49-9ECF-3CA4F842A1A5}" srcOrd="0" destOrd="0" parTransId="{1401E4A6-587F-A64B-831F-12D200D5874D}" sibTransId="{5E0F083F-52C9-E34F-B928-D772B81647A1}"/>
    <dgm:cxn modelId="{4EDDAB40-48B0-1046-BBCA-C98C2469C2D2}" type="presParOf" srcId="{C4BF12FA-6FED-6B45-9F9E-E9614DD8D1DE}" destId="{88BDC1C4-720B-5844-993E-5F9C3F9F84B1}" srcOrd="0" destOrd="0" presId="urn:microsoft.com/office/officeart/2009/3/layout/RandomtoResultProcess"/>
    <dgm:cxn modelId="{D49C5D8A-E38D-0D47-84D7-88715D3D5E90}" type="presParOf" srcId="{88BDC1C4-720B-5844-993E-5F9C3F9F84B1}" destId="{28D1D887-4E92-A947-88B1-1A0D5790269A}" srcOrd="0" destOrd="0" presId="urn:microsoft.com/office/officeart/2009/3/layout/RandomtoResultProcess"/>
    <dgm:cxn modelId="{F6A805AD-6E20-4944-B9DC-729A7B8D28FC}" type="presParOf" srcId="{88BDC1C4-720B-5844-993E-5F9C3F9F84B1}" destId="{5F731E9B-A103-3340-8B43-8D3408FEB8B9}" srcOrd="1" destOrd="0" presId="urn:microsoft.com/office/officeart/2009/3/layout/RandomtoResultProcess"/>
    <dgm:cxn modelId="{3267047C-D683-6146-87A8-8A7EDB02F85D}" type="presParOf" srcId="{88BDC1C4-720B-5844-993E-5F9C3F9F84B1}" destId="{E887FA78-163E-E840-A2AD-866E2AF1A635}" srcOrd="2" destOrd="0" presId="urn:microsoft.com/office/officeart/2009/3/layout/RandomtoResultProcess"/>
    <dgm:cxn modelId="{EBA53FD2-1A02-994F-9D12-4A0C86E562A2}" type="presParOf" srcId="{88BDC1C4-720B-5844-993E-5F9C3F9F84B1}" destId="{52716800-AF87-324B-AF09-033D68B248BE}" srcOrd="3" destOrd="0" presId="urn:microsoft.com/office/officeart/2009/3/layout/RandomtoResultProcess"/>
    <dgm:cxn modelId="{B92CE3D6-60B6-B748-8675-6F8D3296B52A}" type="presParOf" srcId="{88BDC1C4-720B-5844-993E-5F9C3F9F84B1}" destId="{3E796198-9BA6-9B4A-B639-A8DE12468D27}" srcOrd="4" destOrd="0" presId="urn:microsoft.com/office/officeart/2009/3/layout/RandomtoResultProcess"/>
    <dgm:cxn modelId="{CB63B1F9-3387-C54E-BC75-907F1491FB59}" type="presParOf" srcId="{88BDC1C4-720B-5844-993E-5F9C3F9F84B1}" destId="{25DD5152-FE04-2440-AED3-C6A830B26430}" srcOrd="5" destOrd="0" presId="urn:microsoft.com/office/officeart/2009/3/layout/RandomtoResultProcess"/>
    <dgm:cxn modelId="{F21B4A9B-8FEE-7041-8379-4BD642FDAE55}" type="presParOf" srcId="{88BDC1C4-720B-5844-993E-5F9C3F9F84B1}" destId="{65BF0F15-A0E3-6A4B-8216-56FBBF8AC609}" srcOrd="6" destOrd="0" presId="urn:microsoft.com/office/officeart/2009/3/layout/RandomtoResultProcess"/>
    <dgm:cxn modelId="{E1431996-0B46-5D4A-B573-5036540A0EDD}" type="presParOf" srcId="{88BDC1C4-720B-5844-993E-5F9C3F9F84B1}" destId="{0DE4C3A4-EF60-5847-B602-58F8A0F09AFE}" srcOrd="7" destOrd="0" presId="urn:microsoft.com/office/officeart/2009/3/layout/RandomtoResultProcess"/>
    <dgm:cxn modelId="{4C98BF48-30C2-434E-A8AD-8D548D5C933B}" type="presParOf" srcId="{88BDC1C4-720B-5844-993E-5F9C3F9F84B1}" destId="{01A17739-895F-4347-BAAD-36B4D6EEA8E1}" srcOrd="8" destOrd="0" presId="urn:microsoft.com/office/officeart/2009/3/layout/RandomtoResultProcess"/>
    <dgm:cxn modelId="{CBFBD2D6-4685-2E46-8A12-A86B25A7690B}" type="presParOf" srcId="{88BDC1C4-720B-5844-993E-5F9C3F9F84B1}" destId="{49B94B52-F16E-FB43-8D55-09F893EDD600}" srcOrd="9" destOrd="0" presId="urn:microsoft.com/office/officeart/2009/3/layout/RandomtoResultProcess"/>
    <dgm:cxn modelId="{A1473E5E-B772-2443-AF3A-3D7D1BB6C558}" type="presParOf" srcId="{88BDC1C4-720B-5844-993E-5F9C3F9F84B1}" destId="{6F286BD7-C027-B343-907D-212DBB409112}" srcOrd="10" destOrd="0" presId="urn:microsoft.com/office/officeart/2009/3/layout/RandomtoResultProcess"/>
    <dgm:cxn modelId="{D5F0B7A9-9F27-F04D-8433-1A43000923F8}" type="presParOf" srcId="{88BDC1C4-720B-5844-993E-5F9C3F9F84B1}" destId="{73522667-450E-734F-B4CA-AC4E858BDBA4}" srcOrd="11" destOrd="0" presId="urn:microsoft.com/office/officeart/2009/3/layout/RandomtoResultProcess"/>
    <dgm:cxn modelId="{989141D6-07CD-6747-9A8B-451B5778F511}" type="presParOf" srcId="{88BDC1C4-720B-5844-993E-5F9C3F9F84B1}" destId="{1FE55935-E8DD-9A49-9342-DD03FB72DA00}" srcOrd="12" destOrd="0" presId="urn:microsoft.com/office/officeart/2009/3/layout/RandomtoResultProcess"/>
    <dgm:cxn modelId="{9517A99C-E80F-EA49-9BB0-562C93106B4C}" type="presParOf" srcId="{88BDC1C4-720B-5844-993E-5F9C3F9F84B1}" destId="{7D834CCD-37FA-DB41-9E18-FA834BCF5F1E}" srcOrd="13" destOrd="0" presId="urn:microsoft.com/office/officeart/2009/3/layout/RandomtoResultProcess"/>
    <dgm:cxn modelId="{C94E0174-28F5-8746-9859-BCCB9063C88E}" type="presParOf" srcId="{88BDC1C4-720B-5844-993E-5F9C3F9F84B1}" destId="{ED144221-0A54-004D-B92A-C23283B7D96B}" srcOrd="14" destOrd="0" presId="urn:microsoft.com/office/officeart/2009/3/layout/RandomtoResultProcess"/>
    <dgm:cxn modelId="{67866415-06BB-9E41-9D48-C859288098B1}" type="presParOf" srcId="{88BDC1C4-720B-5844-993E-5F9C3F9F84B1}" destId="{3FFE5818-94AA-D241-A41F-A86E584C657E}" srcOrd="15" destOrd="0" presId="urn:microsoft.com/office/officeart/2009/3/layout/RandomtoResultProcess"/>
    <dgm:cxn modelId="{21324E66-1385-FA4E-BDE5-AF129634A9B6}" type="presParOf" srcId="{88BDC1C4-720B-5844-993E-5F9C3F9F84B1}" destId="{E3CBD764-D24B-964D-B995-03C4417B5EFD}" srcOrd="16" destOrd="0" presId="urn:microsoft.com/office/officeart/2009/3/layout/RandomtoResultProcess"/>
    <dgm:cxn modelId="{982DD351-0F5F-3A46-9957-93CD924991F4}" type="presParOf" srcId="{88BDC1C4-720B-5844-993E-5F9C3F9F84B1}" destId="{9B1B374A-0969-BC4B-B85B-5AAEFEEC553D}" srcOrd="17" destOrd="0" presId="urn:microsoft.com/office/officeart/2009/3/layout/RandomtoResultProcess"/>
    <dgm:cxn modelId="{81CAD6B6-55A0-3E46-B40E-66269F0D11C1}" type="presParOf" srcId="{88BDC1C4-720B-5844-993E-5F9C3F9F84B1}" destId="{1EDF57EA-0445-AF42-A64A-15301F32C2F7}" srcOrd="18" destOrd="0" presId="urn:microsoft.com/office/officeart/2009/3/layout/RandomtoResultProcess"/>
    <dgm:cxn modelId="{6CF81942-AE7E-C24B-8C43-95448791122A}" type="presParOf" srcId="{88BDC1C4-720B-5844-993E-5F9C3F9F84B1}" destId="{AEA623B4-2902-E846-B8B5-3D74D6645C72}" srcOrd="19" destOrd="0" presId="urn:microsoft.com/office/officeart/2009/3/layout/RandomtoResultProcess"/>
    <dgm:cxn modelId="{69E3867F-1D23-A64B-A498-31E36317F5C1}" type="presParOf" srcId="{C4BF12FA-6FED-6B45-9F9E-E9614DD8D1DE}" destId="{E08E32DD-7948-9443-99CF-C33629D20BED}" srcOrd="1" destOrd="0" presId="urn:microsoft.com/office/officeart/2009/3/layout/RandomtoResultProcess"/>
    <dgm:cxn modelId="{B41EC86C-C633-9C48-A20D-C81976EDD856}" type="presParOf" srcId="{E08E32DD-7948-9443-99CF-C33629D20BED}" destId="{68D61495-B980-C64F-86CE-650919CF4C54}" srcOrd="0" destOrd="0" presId="urn:microsoft.com/office/officeart/2009/3/layout/RandomtoResultProcess"/>
    <dgm:cxn modelId="{AEDD1CFA-E97A-3D4A-BED6-7150BFF4B814}" type="presParOf" srcId="{E08E32DD-7948-9443-99CF-C33629D20BED}" destId="{4C741D60-7357-C64F-9CA4-7155F91484C3}" srcOrd="1" destOrd="0" presId="urn:microsoft.com/office/officeart/2009/3/layout/RandomtoResultProcess"/>
    <dgm:cxn modelId="{6A4AF4D0-7133-3648-8BFA-AF2FAE44A50C}" type="presParOf" srcId="{C4BF12FA-6FED-6B45-9F9E-E9614DD8D1DE}" destId="{881E6BFB-329D-6948-B944-83E9D2938C12}" srcOrd="2" destOrd="0" presId="urn:microsoft.com/office/officeart/2009/3/layout/RandomtoResultProcess"/>
    <dgm:cxn modelId="{8DCF988C-C151-1E42-97F9-C50057D96E15}" type="presParOf" srcId="{C4BF12FA-6FED-6B45-9F9E-E9614DD8D1DE}" destId="{33E34169-CCC7-0243-8780-F333261A370C}" srcOrd="3" destOrd="0" presId="urn:microsoft.com/office/officeart/2009/3/layout/RandomtoResultProcess"/>
    <dgm:cxn modelId="{7FE36F67-0DF5-F74A-B812-C8F1E2137641}" type="presParOf" srcId="{33E34169-CCC7-0243-8780-F333261A370C}" destId="{2D7DA3B0-4E2F-CB43-89CA-891C1A700D72}" srcOrd="0" destOrd="0" presId="urn:microsoft.com/office/officeart/2009/3/layout/RandomtoResultProcess"/>
    <dgm:cxn modelId="{B26CFA5D-9920-BB45-B86C-931BF915ADF3}" type="presParOf" srcId="{33E34169-CCC7-0243-8780-F333261A370C}" destId="{69DD18A3-F775-6042-83AE-A5E3C21A4EC9}" srcOrd="1" destOrd="0" presId="urn:microsoft.com/office/officeart/2009/3/layout/RandomtoResultProcess"/>
    <dgm:cxn modelId="{16C595EF-B655-F941-B051-2EA68D20B15C}" type="presParOf" srcId="{C4BF12FA-6FED-6B45-9F9E-E9614DD8D1DE}" destId="{CC090E73-7A88-E440-B897-4A934C069F52}" srcOrd="4" destOrd="0" presId="urn:microsoft.com/office/officeart/2009/3/layout/RandomtoResultProcess"/>
    <dgm:cxn modelId="{8A53CB47-2127-D842-B8F0-61A435972977}" type="presParOf" srcId="{CC090E73-7A88-E440-B897-4A934C069F52}" destId="{384553D2-DBB6-4245-8991-E09F202DE53E}" srcOrd="0" destOrd="0" presId="urn:microsoft.com/office/officeart/2009/3/layout/RandomtoResultProcess"/>
    <dgm:cxn modelId="{06CB975B-5FBE-A04D-9384-BFB12A63CB06}" type="presParOf" srcId="{CC090E73-7A88-E440-B897-4A934C069F52}" destId="{33F6050B-5DF0-FB4D-964C-D5B2D24C3578}" srcOrd="1" destOrd="0" presId="urn:microsoft.com/office/officeart/2009/3/layout/RandomtoResultProcess"/>
    <dgm:cxn modelId="{300B4840-F22A-9A46-902F-3AB57A3623A1}" type="presParOf" srcId="{CC090E73-7A88-E440-B897-4A934C069F52}" destId="{9E2109A8-2B75-9847-B797-A304EC44FCAC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60A518-36B3-7F4F-918A-75B24523110A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1AE3D101-1E23-FC43-A7C7-D5F1338D4E95}">
      <dgm:prSet phldrT="[Text]" custT="1"/>
      <dgm:spPr>
        <a:solidFill>
          <a:srgbClr val="008000">
            <a:alpha val="50000"/>
          </a:srgbClr>
        </a:solidFill>
      </dgm:spPr>
      <dgm:t>
        <a:bodyPr/>
        <a:lstStyle/>
        <a:p>
          <a:r>
            <a:rPr lang="en-US" sz="1600" dirty="0" smtClean="0"/>
            <a:t>Care Coordination</a:t>
          </a:r>
          <a:endParaRPr lang="en-US" sz="1600" dirty="0"/>
        </a:p>
      </dgm:t>
    </dgm:pt>
    <dgm:pt modelId="{05E37380-60A4-6449-A6B4-6704A8BEE34D}" type="parTrans" cxnId="{181AFF75-0967-2B46-905E-2799F6FF9248}">
      <dgm:prSet/>
      <dgm:spPr/>
      <dgm:t>
        <a:bodyPr/>
        <a:lstStyle/>
        <a:p>
          <a:endParaRPr lang="en-US"/>
        </a:p>
      </dgm:t>
    </dgm:pt>
    <dgm:pt modelId="{3B0A9DF0-FAAB-2142-B421-A15655E7762E}" type="sibTrans" cxnId="{181AFF75-0967-2B46-905E-2799F6FF9248}">
      <dgm:prSet/>
      <dgm:spPr/>
      <dgm:t>
        <a:bodyPr/>
        <a:lstStyle/>
        <a:p>
          <a:endParaRPr lang="en-US"/>
        </a:p>
      </dgm:t>
    </dgm:pt>
    <dgm:pt modelId="{B500BC11-B20C-5849-9684-288327B03145}">
      <dgm:prSet phldrT="[Text]" custT="1"/>
      <dgm:spPr>
        <a:solidFill>
          <a:srgbClr val="660066"/>
        </a:solidFill>
      </dgm:spPr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Access</a:t>
          </a:r>
          <a:endParaRPr lang="en-US" sz="1400" dirty="0">
            <a:solidFill>
              <a:schemeClr val="bg1"/>
            </a:solidFill>
          </a:endParaRPr>
        </a:p>
      </dgm:t>
    </dgm:pt>
    <dgm:pt modelId="{4582E136-21F1-AF4B-9176-BFBD68C02493}" type="parTrans" cxnId="{5A8261F5-8D3A-924E-93D9-34FABCA8CE84}">
      <dgm:prSet/>
      <dgm:spPr/>
      <dgm:t>
        <a:bodyPr/>
        <a:lstStyle/>
        <a:p>
          <a:endParaRPr lang="en-US"/>
        </a:p>
      </dgm:t>
    </dgm:pt>
    <dgm:pt modelId="{F845E3BB-28A3-F045-BAFE-F4CE02A69BEA}" type="sibTrans" cxnId="{5A8261F5-8D3A-924E-93D9-34FABCA8CE84}">
      <dgm:prSet/>
      <dgm:spPr/>
      <dgm:t>
        <a:bodyPr/>
        <a:lstStyle/>
        <a:p>
          <a:endParaRPr lang="en-US"/>
        </a:p>
      </dgm:t>
    </dgm:pt>
    <dgm:pt modelId="{A8F4F9C7-8AD7-C34E-9A60-14AAE27BC036}">
      <dgm:prSet phldrT="[Text]"/>
      <dgm:spPr/>
      <dgm:t>
        <a:bodyPr/>
        <a:lstStyle/>
        <a:p>
          <a:r>
            <a:rPr lang="en-US" dirty="0" smtClean="0"/>
            <a:t>Data Analytics</a:t>
          </a:r>
          <a:endParaRPr lang="en-US" dirty="0"/>
        </a:p>
      </dgm:t>
    </dgm:pt>
    <dgm:pt modelId="{F7F8E208-08D6-684D-BFA6-5CFDBEB39CDF}" type="parTrans" cxnId="{41D525A9-0C3F-A843-908A-BF329128EA67}">
      <dgm:prSet/>
      <dgm:spPr/>
      <dgm:t>
        <a:bodyPr/>
        <a:lstStyle/>
        <a:p>
          <a:endParaRPr lang="en-US"/>
        </a:p>
      </dgm:t>
    </dgm:pt>
    <dgm:pt modelId="{001CDAB5-52D6-054F-8E21-53692E162BAC}" type="sibTrans" cxnId="{41D525A9-0C3F-A843-908A-BF329128EA67}">
      <dgm:prSet/>
      <dgm:spPr/>
      <dgm:t>
        <a:bodyPr/>
        <a:lstStyle/>
        <a:p>
          <a:endParaRPr lang="en-US"/>
        </a:p>
      </dgm:t>
    </dgm:pt>
    <dgm:pt modelId="{A5A5306A-7123-2147-97A3-E7CCE7A1F7C8}">
      <dgm:prSet phldrT="[Text]"/>
      <dgm:spPr>
        <a:solidFill>
          <a:srgbClr val="FF6600">
            <a:alpha val="50000"/>
          </a:srgbClr>
        </a:solidFill>
      </dgm:spPr>
      <dgm:t>
        <a:bodyPr/>
        <a:lstStyle/>
        <a:p>
          <a:r>
            <a:rPr lang="en-US" dirty="0" smtClean="0"/>
            <a:t>Oral Health</a:t>
          </a:r>
          <a:endParaRPr lang="en-US" dirty="0"/>
        </a:p>
      </dgm:t>
    </dgm:pt>
    <dgm:pt modelId="{C3376F1F-AB46-D547-B9D9-D56150E9D551}" type="parTrans" cxnId="{EC4ED675-3B30-AC44-A94E-3ED1479A1301}">
      <dgm:prSet/>
      <dgm:spPr/>
      <dgm:t>
        <a:bodyPr/>
        <a:lstStyle/>
        <a:p>
          <a:endParaRPr lang="en-US"/>
        </a:p>
      </dgm:t>
    </dgm:pt>
    <dgm:pt modelId="{6A050B74-02AA-3541-B822-3D11774B5CE9}" type="sibTrans" cxnId="{EC4ED675-3B30-AC44-A94E-3ED1479A1301}">
      <dgm:prSet/>
      <dgm:spPr/>
      <dgm:t>
        <a:bodyPr/>
        <a:lstStyle/>
        <a:p>
          <a:endParaRPr lang="en-US"/>
        </a:p>
      </dgm:t>
    </dgm:pt>
    <dgm:pt modelId="{9BCC932C-481D-564D-8EE7-AA244872B13C}" type="pres">
      <dgm:prSet presAssocID="{5160A518-36B3-7F4F-918A-75B24523110A}" presName="compositeShape" presStyleCnt="0">
        <dgm:presLayoutVars>
          <dgm:chMax val="7"/>
          <dgm:dir/>
          <dgm:resizeHandles val="exact"/>
        </dgm:presLayoutVars>
      </dgm:prSet>
      <dgm:spPr/>
    </dgm:pt>
    <dgm:pt modelId="{6DA52F55-4EF5-C342-A7B4-2FDE5DAEDDC9}" type="pres">
      <dgm:prSet presAssocID="{1AE3D101-1E23-FC43-A7C7-D5F1338D4E95}" presName="circ1" presStyleLbl="vennNode1" presStyleIdx="0" presStyleCnt="4"/>
      <dgm:spPr/>
      <dgm:t>
        <a:bodyPr/>
        <a:lstStyle/>
        <a:p>
          <a:endParaRPr lang="en-US"/>
        </a:p>
      </dgm:t>
    </dgm:pt>
    <dgm:pt modelId="{9E1B4FC8-5967-3D4F-843E-CA1D98A392AF}" type="pres">
      <dgm:prSet presAssocID="{1AE3D101-1E23-FC43-A7C7-D5F1338D4E9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22858-588C-B94F-8067-995676F44E24}" type="pres">
      <dgm:prSet presAssocID="{B500BC11-B20C-5849-9684-288327B03145}" presName="circ2" presStyleLbl="vennNode1" presStyleIdx="1" presStyleCnt="4"/>
      <dgm:spPr/>
      <dgm:t>
        <a:bodyPr/>
        <a:lstStyle/>
        <a:p>
          <a:endParaRPr lang="en-US"/>
        </a:p>
      </dgm:t>
    </dgm:pt>
    <dgm:pt modelId="{6C04AA19-8001-2F4B-8F76-B0034BFB9ABA}" type="pres">
      <dgm:prSet presAssocID="{B500BC11-B20C-5849-9684-288327B0314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E47276-51A0-6646-9CD1-45E1005D4AE8}" type="pres">
      <dgm:prSet presAssocID="{A8F4F9C7-8AD7-C34E-9A60-14AAE27BC036}" presName="circ3" presStyleLbl="vennNode1" presStyleIdx="2" presStyleCnt="4"/>
      <dgm:spPr/>
      <dgm:t>
        <a:bodyPr/>
        <a:lstStyle/>
        <a:p>
          <a:endParaRPr lang="en-US"/>
        </a:p>
      </dgm:t>
    </dgm:pt>
    <dgm:pt modelId="{E0DFD653-B148-C24B-9B22-EA1882193383}" type="pres">
      <dgm:prSet presAssocID="{A8F4F9C7-8AD7-C34E-9A60-14AAE27BC03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AC81FD-8637-CF44-9996-0DB175A4A5B3}" type="pres">
      <dgm:prSet presAssocID="{A5A5306A-7123-2147-97A3-E7CCE7A1F7C8}" presName="circ4" presStyleLbl="vennNode1" presStyleIdx="3" presStyleCnt="4"/>
      <dgm:spPr/>
      <dgm:t>
        <a:bodyPr/>
        <a:lstStyle/>
        <a:p>
          <a:endParaRPr lang="en-US"/>
        </a:p>
      </dgm:t>
    </dgm:pt>
    <dgm:pt modelId="{666A1840-DABF-6C4F-B6E7-3D5183DBE2AC}" type="pres">
      <dgm:prSet presAssocID="{A5A5306A-7123-2147-97A3-E7CCE7A1F7C8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9527F3-3C11-4F47-9E96-0EA7DD8B84C7}" type="presOf" srcId="{B500BC11-B20C-5849-9684-288327B03145}" destId="{94E22858-588C-B94F-8067-995676F44E24}" srcOrd="0" destOrd="0" presId="urn:microsoft.com/office/officeart/2005/8/layout/venn1"/>
    <dgm:cxn modelId="{9EBB435F-F8EA-0F4E-8948-206630F68848}" type="presOf" srcId="{A5A5306A-7123-2147-97A3-E7CCE7A1F7C8}" destId="{95AC81FD-8637-CF44-9996-0DB175A4A5B3}" srcOrd="0" destOrd="0" presId="urn:microsoft.com/office/officeart/2005/8/layout/venn1"/>
    <dgm:cxn modelId="{EC4ED675-3B30-AC44-A94E-3ED1479A1301}" srcId="{5160A518-36B3-7F4F-918A-75B24523110A}" destId="{A5A5306A-7123-2147-97A3-E7CCE7A1F7C8}" srcOrd="3" destOrd="0" parTransId="{C3376F1F-AB46-D547-B9D9-D56150E9D551}" sibTransId="{6A050B74-02AA-3541-B822-3D11774B5CE9}"/>
    <dgm:cxn modelId="{39153DF7-E9A4-874F-8738-12761753CBF3}" type="presOf" srcId="{A8F4F9C7-8AD7-C34E-9A60-14AAE27BC036}" destId="{E0DFD653-B148-C24B-9B22-EA1882193383}" srcOrd="1" destOrd="0" presId="urn:microsoft.com/office/officeart/2005/8/layout/venn1"/>
    <dgm:cxn modelId="{E1499438-2E90-024C-9F45-F2182B475C45}" type="presOf" srcId="{5160A518-36B3-7F4F-918A-75B24523110A}" destId="{9BCC932C-481D-564D-8EE7-AA244872B13C}" srcOrd="0" destOrd="0" presId="urn:microsoft.com/office/officeart/2005/8/layout/venn1"/>
    <dgm:cxn modelId="{934565D6-01F3-194A-A85B-42C8E9AFFA0E}" type="presOf" srcId="{A8F4F9C7-8AD7-C34E-9A60-14AAE27BC036}" destId="{D7E47276-51A0-6646-9CD1-45E1005D4AE8}" srcOrd="0" destOrd="0" presId="urn:microsoft.com/office/officeart/2005/8/layout/venn1"/>
    <dgm:cxn modelId="{5A8261F5-8D3A-924E-93D9-34FABCA8CE84}" srcId="{5160A518-36B3-7F4F-918A-75B24523110A}" destId="{B500BC11-B20C-5849-9684-288327B03145}" srcOrd="1" destOrd="0" parTransId="{4582E136-21F1-AF4B-9176-BFBD68C02493}" sibTransId="{F845E3BB-28A3-F045-BAFE-F4CE02A69BEA}"/>
    <dgm:cxn modelId="{43D79C3A-4FCC-CC4E-B920-317D92862EA8}" type="presOf" srcId="{A5A5306A-7123-2147-97A3-E7CCE7A1F7C8}" destId="{666A1840-DABF-6C4F-B6E7-3D5183DBE2AC}" srcOrd="1" destOrd="0" presId="urn:microsoft.com/office/officeart/2005/8/layout/venn1"/>
    <dgm:cxn modelId="{DB2B9668-82F4-6D47-8363-7989C36793E0}" type="presOf" srcId="{1AE3D101-1E23-FC43-A7C7-D5F1338D4E95}" destId="{6DA52F55-4EF5-C342-A7B4-2FDE5DAEDDC9}" srcOrd="0" destOrd="0" presId="urn:microsoft.com/office/officeart/2005/8/layout/venn1"/>
    <dgm:cxn modelId="{B37D1033-8B55-8143-BE5D-F22B6CCFAF3F}" type="presOf" srcId="{1AE3D101-1E23-FC43-A7C7-D5F1338D4E95}" destId="{9E1B4FC8-5967-3D4F-843E-CA1D98A392AF}" srcOrd="1" destOrd="0" presId="urn:microsoft.com/office/officeart/2005/8/layout/venn1"/>
    <dgm:cxn modelId="{181AFF75-0967-2B46-905E-2799F6FF9248}" srcId="{5160A518-36B3-7F4F-918A-75B24523110A}" destId="{1AE3D101-1E23-FC43-A7C7-D5F1338D4E95}" srcOrd="0" destOrd="0" parTransId="{05E37380-60A4-6449-A6B4-6704A8BEE34D}" sibTransId="{3B0A9DF0-FAAB-2142-B421-A15655E7762E}"/>
    <dgm:cxn modelId="{8A6DFD88-41F0-174B-875E-42A8C47925AB}" type="presOf" srcId="{B500BC11-B20C-5849-9684-288327B03145}" destId="{6C04AA19-8001-2F4B-8F76-B0034BFB9ABA}" srcOrd="1" destOrd="0" presId="urn:microsoft.com/office/officeart/2005/8/layout/venn1"/>
    <dgm:cxn modelId="{41D525A9-0C3F-A843-908A-BF329128EA67}" srcId="{5160A518-36B3-7F4F-918A-75B24523110A}" destId="{A8F4F9C7-8AD7-C34E-9A60-14AAE27BC036}" srcOrd="2" destOrd="0" parTransId="{F7F8E208-08D6-684D-BFA6-5CFDBEB39CDF}" sibTransId="{001CDAB5-52D6-054F-8E21-53692E162BAC}"/>
    <dgm:cxn modelId="{0D31052C-6D7C-A045-BA4D-CF820F01ACBF}" type="presParOf" srcId="{9BCC932C-481D-564D-8EE7-AA244872B13C}" destId="{6DA52F55-4EF5-C342-A7B4-2FDE5DAEDDC9}" srcOrd="0" destOrd="0" presId="urn:microsoft.com/office/officeart/2005/8/layout/venn1"/>
    <dgm:cxn modelId="{E2C891EF-E81D-7742-9D3F-F1FB51DF7CB4}" type="presParOf" srcId="{9BCC932C-481D-564D-8EE7-AA244872B13C}" destId="{9E1B4FC8-5967-3D4F-843E-CA1D98A392AF}" srcOrd="1" destOrd="0" presId="urn:microsoft.com/office/officeart/2005/8/layout/venn1"/>
    <dgm:cxn modelId="{A3AC53CD-F2DB-FC48-BAF2-4C2F4D8B49B1}" type="presParOf" srcId="{9BCC932C-481D-564D-8EE7-AA244872B13C}" destId="{94E22858-588C-B94F-8067-995676F44E24}" srcOrd="2" destOrd="0" presId="urn:microsoft.com/office/officeart/2005/8/layout/venn1"/>
    <dgm:cxn modelId="{ACA48B83-90E7-8D44-A956-0616F688CFAD}" type="presParOf" srcId="{9BCC932C-481D-564D-8EE7-AA244872B13C}" destId="{6C04AA19-8001-2F4B-8F76-B0034BFB9ABA}" srcOrd="3" destOrd="0" presId="urn:microsoft.com/office/officeart/2005/8/layout/venn1"/>
    <dgm:cxn modelId="{341C3867-C407-834B-95ED-51F36C75FF12}" type="presParOf" srcId="{9BCC932C-481D-564D-8EE7-AA244872B13C}" destId="{D7E47276-51A0-6646-9CD1-45E1005D4AE8}" srcOrd="4" destOrd="0" presId="urn:microsoft.com/office/officeart/2005/8/layout/venn1"/>
    <dgm:cxn modelId="{FC1A30D6-7D18-F14C-8091-4E0523E4AA16}" type="presParOf" srcId="{9BCC932C-481D-564D-8EE7-AA244872B13C}" destId="{E0DFD653-B148-C24B-9B22-EA1882193383}" srcOrd="5" destOrd="0" presId="urn:microsoft.com/office/officeart/2005/8/layout/venn1"/>
    <dgm:cxn modelId="{01E848C7-830F-414A-83EC-943A0B420C09}" type="presParOf" srcId="{9BCC932C-481D-564D-8EE7-AA244872B13C}" destId="{95AC81FD-8637-CF44-9996-0DB175A4A5B3}" srcOrd="6" destOrd="0" presId="urn:microsoft.com/office/officeart/2005/8/layout/venn1"/>
    <dgm:cxn modelId="{EEC2FCCB-2760-2046-9439-A654E701DFCE}" type="presParOf" srcId="{9BCC932C-481D-564D-8EE7-AA244872B13C}" destId="{666A1840-DABF-6C4F-B6E7-3D5183DBE2AC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D32DD7-5997-3C4E-9110-F86EE8E66E5E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597607-87B6-9642-A207-7313BDE08087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Reduce health disparities</a:t>
          </a:r>
          <a:endParaRPr lang="en-US" dirty="0"/>
        </a:p>
      </dgm:t>
    </dgm:pt>
    <dgm:pt modelId="{B97887CB-E4C3-1248-8F6F-028A9CBD1C49}" type="parTrans" cxnId="{07C1768B-0BB1-A740-80E6-D2E0CE82210E}">
      <dgm:prSet/>
      <dgm:spPr/>
      <dgm:t>
        <a:bodyPr/>
        <a:lstStyle/>
        <a:p>
          <a:endParaRPr lang="en-US"/>
        </a:p>
      </dgm:t>
    </dgm:pt>
    <dgm:pt modelId="{3FCEA954-3DF3-F24F-B8C2-6E0A8DC5DBD2}" type="sibTrans" cxnId="{07C1768B-0BB1-A740-80E6-D2E0CE82210E}">
      <dgm:prSet/>
      <dgm:spPr/>
      <dgm:t>
        <a:bodyPr/>
        <a:lstStyle/>
        <a:p>
          <a:endParaRPr lang="en-US"/>
        </a:p>
      </dgm:t>
    </dgm:pt>
    <dgm:pt modelId="{CD92E47E-520D-AD47-B67C-57B4A7AD3376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Reduce avoidable ER &amp; Hospitalizations</a:t>
          </a:r>
          <a:endParaRPr lang="en-US" dirty="0"/>
        </a:p>
      </dgm:t>
    </dgm:pt>
    <dgm:pt modelId="{22196410-8AE9-C841-9103-A7F7C6E310C6}" type="parTrans" cxnId="{1E8C02FC-83A8-5448-8435-59C3752CCCDA}">
      <dgm:prSet/>
      <dgm:spPr/>
      <dgm:t>
        <a:bodyPr/>
        <a:lstStyle/>
        <a:p>
          <a:endParaRPr lang="en-US"/>
        </a:p>
      </dgm:t>
    </dgm:pt>
    <dgm:pt modelId="{85F93424-3916-AF48-84D6-EA18EEC4AAC3}" type="sibTrans" cxnId="{1E8C02FC-83A8-5448-8435-59C3752CCCDA}">
      <dgm:prSet/>
      <dgm:spPr/>
      <dgm:t>
        <a:bodyPr/>
        <a:lstStyle/>
        <a:p>
          <a:endParaRPr lang="en-US"/>
        </a:p>
      </dgm:t>
    </dgm:pt>
    <dgm:pt modelId="{99C1527B-94B7-C143-8804-41C5B4E5140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Integrate Care</a:t>
          </a:r>
          <a:endParaRPr lang="en-US" dirty="0"/>
        </a:p>
      </dgm:t>
    </dgm:pt>
    <dgm:pt modelId="{A9A1EF76-BFB7-4944-8C52-9AD7D716EA5D}" type="parTrans" cxnId="{5E675755-139D-6F4E-9B3B-F60C6687803C}">
      <dgm:prSet/>
      <dgm:spPr/>
      <dgm:t>
        <a:bodyPr/>
        <a:lstStyle/>
        <a:p>
          <a:endParaRPr lang="en-US"/>
        </a:p>
      </dgm:t>
    </dgm:pt>
    <dgm:pt modelId="{FA064C84-F9B4-4F46-A7D3-B189E69E7D0A}" type="sibTrans" cxnId="{5E675755-139D-6F4E-9B3B-F60C6687803C}">
      <dgm:prSet/>
      <dgm:spPr/>
      <dgm:t>
        <a:bodyPr/>
        <a:lstStyle/>
        <a:p>
          <a:endParaRPr lang="en-US"/>
        </a:p>
      </dgm:t>
    </dgm:pt>
    <dgm:pt modelId="{5D598A87-E1E6-944E-894F-C0215BD21BD0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Engage Consumers</a:t>
          </a:r>
          <a:endParaRPr lang="en-US" dirty="0"/>
        </a:p>
      </dgm:t>
    </dgm:pt>
    <dgm:pt modelId="{9E5C38A9-AB93-D849-BB8F-25A71BD63AA1}" type="parTrans" cxnId="{774633B9-1C7A-5E48-82AD-7A239E223A99}">
      <dgm:prSet/>
      <dgm:spPr/>
      <dgm:t>
        <a:bodyPr/>
        <a:lstStyle/>
        <a:p>
          <a:endParaRPr lang="en-US"/>
        </a:p>
      </dgm:t>
    </dgm:pt>
    <dgm:pt modelId="{A6CDCE53-626F-0540-B7D8-C9DD33ABF806}" type="sibTrans" cxnId="{774633B9-1C7A-5E48-82AD-7A239E223A99}">
      <dgm:prSet/>
      <dgm:spPr/>
      <dgm:t>
        <a:bodyPr/>
        <a:lstStyle/>
        <a:p>
          <a:endParaRPr lang="en-US"/>
        </a:p>
      </dgm:t>
    </dgm:pt>
    <dgm:pt modelId="{4C548EAF-E4D9-9C49-B04F-AF200A770DCA}" type="pres">
      <dgm:prSet presAssocID="{35D32DD7-5997-3C4E-9110-F86EE8E66E5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BC4C3C9-3EBA-2643-AA3E-B2FCB40DB3DD}" type="pres">
      <dgm:prSet presAssocID="{35D32DD7-5997-3C4E-9110-F86EE8E66E5E}" presName="Name1" presStyleCnt="0"/>
      <dgm:spPr/>
    </dgm:pt>
    <dgm:pt modelId="{28961960-95F8-D54F-B188-394CF6BEDFDC}" type="pres">
      <dgm:prSet presAssocID="{35D32DD7-5997-3C4E-9110-F86EE8E66E5E}" presName="cycle" presStyleCnt="0"/>
      <dgm:spPr/>
    </dgm:pt>
    <dgm:pt modelId="{74509276-F975-FE40-B77B-FD610EEFEB9D}" type="pres">
      <dgm:prSet presAssocID="{35D32DD7-5997-3C4E-9110-F86EE8E66E5E}" presName="srcNode" presStyleLbl="node1" presStyleIdx="0" presStyleCnt="4"/>
      <dgm:spPr/>
    </dgm:pt>
    <dgm:pt modelId="{4C4F6298-0A48-B749-9184-6DB59DBE3AB2}" type="pres">
      <dgm:prSet presAssocID="{35D32DD7-5997-3C4E-9110-F86EE8E66E5E}" presName="conn" presStyleLbl="parChTrans1D2" presStyleIdx="0" presStyleCnt="1"/>
      <dgm:spPr/>
      <dgm:t>
        <a:bodyPr/>
        <a:lstStyle/>
        <a:p>
          <a:endParaRPr lang="en-US"/>
        </a:p>
      </dgm:t>
    </dgm:pt>
    <dgm:pt modelId="{591AF01C-787F-8241-8549-A0BCC93D223A}" type="pres">
      <dgm:prSet presAssocID="{35D32DD7-5997-3C4E-9110-F86EE8E66E5E}" presName="extraNode" presStyleLbl="node1" presStyleIdx="0" presStyleCnt="4"/>
      <dgm:spPr/>
    </dgm:pt>
    <dgm:pt modelId="{A72D3E13-36B3-AF49-8C51-F85BADA03623}" type="pres">
      <dgm:prSet presAssocID="{35D32DD7-5997-3C4E-9110-F86EE8E66E5E}" presName="dstNode" presStyleLbl="node1" presStyleIdx="0" presStyleCnt="4"/>
      <dgm:spPr/>
    </dgm:pt>
    <dgm:pt modelId="{68BE58D4-9C02-DF45-8CD2-829ADC1823E2}" type="pres">
      <dgm:prSet presAssocID="{87597607-87B6-9642-A207-7313BDE0808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2B5F7-9C05-4846-AD63-A891C1A9E242}" type="pres">
      <dgm:prSet presAssocID="{87597607-87B6-9642-A207-7313BDE08087}" presName="accent_1" presStyleCnt="0"/>
      <dgm:spPr/>
    </dgm:pt>
    <dgm:pt modelId="{A788554A-0FCF-AB45-9A49-5B08E6DA05A9}" type="pres">
      <dgm:prSet presAssocID="{87597607-87B6-9642-A207-7313BDE08087}" presName="accentRepeatNode" presStyleLbl="solidFgAcc1" presStyleIdx="0" presStyleCnt="4"/>
      <dgm:spPr/>
    </dgm:pt>
    <dgm:pt modelId="{C6F119AB-DE9B-324E-9596-359FDD9C3334}" type="pres">
      <dgm:prSet presAssocID="{CD92E47E-520D-AD47-B67C-57B4A7AD337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F513B-E3A7-004F-B184-1F9BBC29FC54}" type="pres">
      <dgm:prSet presAssocID="{CD92E47E-520D-AD47-B67C-57B4A7AD3376}" presName="accent_2" presStyleCnt="0"/>
      <dgm:spPr/>
    </dgm:pt>
    <dgm:pt modelId="{D5E5699A-0023-5946-A798-9B2DEAD18E32}" type="pres">
      <dgm:prSet presAssocID="{CD92E47E-520D-AD47-B67C-57B4A7AD3376}" presName="accentRepeatNode" presStyleLbl="solidFgAcc1" presStyleIdx="1" presStyleCnt="4"/>
      <dgm:spPr/>
    </dgm:pt>
    <dgm:pt modelId="{AD5A860F-7CA4-484C-995D-C0E29A92C338}" type="pres">
      <dgm:prSet presAssocID="{99C1527B-94B7-C143-8804-41C5B4E51402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518AFD-41CB-014C-9578-8F97D51CC11C}" type="pres">
      <dgm:prSet presAssocID="{99C1527B-94B7-C143-8804-41C5B4E51402}" presName="accent_3" presStyleCnt="0"/>
      <dgm:spPr/>
    </dgm:pt>
    <dgm:pt modelId="{6F6E3D3B-E344-D340-A400-064298FE2B56}" type="pres">
      <dgm:prSet presAssocID="{99C1527B-94B7-C143-8804-41C5B4E51402}" presName="accentRepeatNode" presStyleLbl="solidFgAcc1" presStyleIdx="2" presStyleCnt="4"/>
      <dgm:spPr/>
    </dgm:pt>
    <dgm:pt modelId="{F11180A0-DF58-DF48-B0DC-2A5F52349C2B}" type="pres">
      <dgm:prSet presAssocID="{5D598A87-E1E6-944E-894F-C0215BD21BD0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FCEA3E-1509-904A-A20F-0817D94B555C}" type="pres">
      <dgm:prSet presAssocID="{5D598A87-E1E6-944E-894F-C0215BD21BD0}" presName="accent_4" presStyleCnt="0"/>
      <dgm:spPr/>
    </dgm:pt>
    <dgm:pt modelId="{ECA143C3-3A75-F04E-A22D-4DE8F2FF9575}" type="pres">
      <dgm:prSet presAssocID="{5D598A87-E1E6-944E-894F-C0215BD21BD0}" presName="accentRepeatNode" presStyleLbl="solidFgAcc1" presStyleIdx="3" presStyleCnt="4"/>
      <dgm:spPr/>
    </dgm:pt>
  </dgm:ptLst>
  <dgm:cxnLst>
    <dgm:cxn modelId="{774633B9-1C7A-5E48-82AD-7A239E223A99}" srcId="{35D32DD7-5997-3C4E-9110-F86EE8E66E5E}" destId="{5D598A87-E1E6-944E-894F-C0215BD21BD0}" srcOrd="3" destOrd="0" parTransId="{9E5C38A9-AB93-D849-BB8F-25A71BD63AA1}" sibTransId="{A6CDCE53-626F-0540-B7D8-C9DD33ABF806}"/>
    <dgm:cxn modelId="{4C8E6314-3FCF-9640-AE50-39AC9555E45A}" type="presOf" srcId="{3FCEA954-3DF3-F24F-B8C2-6E0A8DC5DBD2}" destId="{4C4F6298-0A48-B749-9184-6DB59DBE3AB2}" srcOrd="0" destOrd="0" presId="urn:microsoft.com/office/officeart/2008/layout/VerticalCurvedList"/>
    <dgm:cxn modelId="{07C1768B-0BB1-A740-80E6-D2E0CE82210E}" srcId="{35D32DD7-5997-3C4E-9110-F86EE8E66E5E}" destId="{87597607-87B6-9642-A207-7313BDE08087}" srcOrd="0" destOrd="0" parTransId="{B97887CB-E4C3-1248-8F6F-028A9CBD1C49}" sibTransId="{3FCEA954-3DF3-F24F-B8C2-6E0A8DC5DBD2}"/>
    <dgm:cxn modelId="{5E675755-139D-6F4E-9B3B-F60C6687803C}" srcId="{35D32DD7-5997-3C4E-9110-F86EE8E66E5E}" destId="{99C1527B-94B7-C143-8804-41C5B4E51402}" srcOrd="2" destOrd="0" parTransId="{A9A1EF76-BFB7-4944-8C52-9AD7D716EA5D}" sibTransId="{FA064C84-F9B4-4F46-A7D3-B189E69E7D0A}"/>
    <dgm:cxn modelId="{E8660E64-CC0B-4842-BD98-4266B8D9E8C7}" type="presOf" srcId="{87597607-87B6-9642-A207-7313BDE08087}" destId="{68BE58D4-9C02-DF45-8CD2-829ADC1823E2}" srcOrd="0" destOrd="0" presId="urn:microsoft.com/office/officeart/2008/layout/VerticalCurvedList"/>
    <dgm:cxn modelId="{819BCF02-FD00-0549-8DEA-29C05F92489D}" type="presOf" srcId="{CD92E47E-520D-AD47-B67C-57B4A7AD3376}" destId="{C6F119AB-DE9B-324E-9596-359FDD9C3334}" srcOrd="0" destOrd="0" presId="urn:microsoft.com/office/officeart/2008/layout/VerticalCurvedList"/>
    <dgm:cxn modelId="{06F8FD34-7E83-7E43-9493-B57297329EBF}" type="presOf" srcId="{99C1527B-94B7-C143-8804-41C5B4E51402}" destId="{AD5A860F-7CA4-484C-995D-C0E29A92C338}" srcOrd="0" destOrd="0" presId="urn:microsoft.com/office/officeart/2008/layout/VerticalCurvedList"/>
    <dgm:cxn modelId="{2D37E550-C99A-DD44-A26A-8141F284974D}" type="presOf" srcId="{5D598A87-E1E6-944E-894F-C0215BD21BD0}" destId="{F11180A0-DF58-DF48-B0DC-2A5F52349C2B}" srcOrd="0" destOrd="0" presId="urn:microsoft.com/office/officeart/2008/layout/VerticalCurvedList"/>
    <dgm:cxn modelId="{1E8C02FC-83A8-5448-8435-59C3752CCCDA}" srcId="{35D32DD7-5997-3C4E-9110-F86EE8E66E5E}" destId="{CD92E47E-520D-AD47-B67C-57B4A7AD3376}" srcOrd="1" destOrd="0" parTransId="{22196410-8AE9-C841-9103-A7F7C6E310C6}" sibTransId="{85F93424-3916-AF48-84D6-EA18EEC4AAC3}"/>
    <dgm:cxn modelId="{FE227412-C550-6042-88CF-1D2B85B65B0F}" type="presOf" srcId="{35D32DD7-5997-3C4E-9110-F86EE8E66E5E}" destId="{4C548EAF-E4D9-9C49-B04F-AF200A770DCA}" srcOrd="0" destOrd="0" presId="urn:microsoft.com/office/officeart/2008/layout/VerticalCurvedList"/>
    <dgm:cxn modelId="{688D89BF-72E3-A448-B6C5-C8236947B105}" type="presParOf" srcId="{4C548EAF-E4D9-9C49-B04F-AF200A770DCA}" destId="{0BC4C3C9-3EBA-2643-AA3E-B2FCB40DB3DD}" srcOrd="0" destOrd="0" presId="urn:microsoft.com/office/officeart/2008/layout/VerticalCurvedList"/>
    <dgm:cxn modelId="{E3DB74E7-4A8B-D84A-B48F-9919FCBBC861}" type="presParOf" srcId="{0BC4C3C9-3EBA-2643-AA3E-B2FCB40DB3DD}" destId="{28961960-95F8-D54F-B188-394CF6BEDFDC}" srcOrd="0" destOrd="0" presId="urn:microsoft.com/office/officeart/2008/layout/VerticalCurvedList"/>
    <dgm:cxn modelId="{B5E2A187-B284-B54E-8DF8-D249DFA62E2A}" type="presParOf" srcId="{28961960-95F8-D54F-B188-394CF6BEDFDC}" destId="{74509276-F975-FE40-B77B-FD610EEFEB9D}" srcOrd="0" destOrd="0" presId="urn:microsoft.com/office/officeart/2008/layout/VerticalCurvedList"/>
    <dgm:cxn modelId="{18E0B136-C059-DE4A-BD3A-C8AB66C8368B}" type="presParOf" srcId="{28961960-95F8-D54F-B188-394CF6BEDFDC}" destId="{4C4F6298-0A48-B749-9184-6DB59DBE3AB2}" srcOrd="1" destOrd="0" presId="urn:microsoft.com/office/officeart/2008/layout/VerticalCurvedList"/>
    <dgm:cxn modelId="{E9743A81-33B4-234E-B793-D06DC89DBE8F}" type="presParOf" srcId="{28961960-95F8-D54F-B188-394CF6BEDFDC}" destId="{591AF01C-787F-8241-8549-A0BCC93D223A}" srcOrd="2" destOrd="0" presId="urn:microsoft.com/office/officeart/2008/layout/VerticalCurvedList"/>
    <dgm:cxn modelId="{5FAB3451-C1A7-4A45-AF01-3D81C79BAE12}" type="presParOf" srcId="{28961960-95F8-D54F-B188-394CF6BEDFDC}" destId="{A72D3E13-36B3-AF49-8C51-F85BADA03623}" srcOrd="3" destOrd="0" presId="urn:microsoft.com/office/officeart/2008/layout/VerticalCurvedList"/>
    <dgm:cxn modelId="{5F2E309E-86A4-084D-85AA-3409EFAE777D}" type="presParOf" srcId="{0BC4C3C9-3EBA-2643-AA3E-B2FCB40DB3DD}" destId="{68BE58D4-9C02-DF45-8CD2-829ADC1823E2}" srcOrd="1" destOrd="0" presId="urn:microsoft.com/office/officeart/2008/layout/VerticalCurvedList"/>
    <dgm:cxn modelId="{B7780BE8-3D33-7C4E-A544-729545414B00}" type="presParOf" srcId="{0BC4C3C9-3EBA-2643-AA3E-B2FCB40DB3DD}" destId="{4802B5F7-9C05-4846-AD63-A891C1A9E242}" srcOrd="2" destOrd="0" presId="urn:microsoft.com/office/officeart/2008/layout/VerticalCurvedList"/>
    <dgm:cxn modelId="{AF86C1FA-E6D2-484D-AB90-D7740156E036}" type="presParOf" srcId="{4802B5F7-9C05-4846-AD63-A891C1A9E242}" destId="{A788554A-0FCF-AB45-9A49-5B08E6DA05A9}" srcOrd="0" destOrd="0" presId="urn:microsoft.com/office/officeart/2008/layout/VerticalCurvedList"/>
    <dgm:cxn modelId="{C52D771B-2338-DC4F-8963-1A8FC4F3B533}" type="presParOf" srcId="{0BC4C3C9-3EBA-2643-AA3E-B2FCB40DB3DD}" destId="{C6F119AB-DE9B-324E-9596-359FDD9C3334}" srcOrd="3" destOrd="0" presId="urn:microsoft.com/office/officeart/2008/layout/VerticalCurvedList"/>
    <dgm:cxn modelId="{87BFF808-4477-0547-A645-34DA2EB97813}" type="presParOf" srcId="{0BC4C3C9-3EBA-2643-AA3E-B2FCB40DB3DD}" destId="{3DBF513B-E3A7-004F-B184-1F9BBC29FC54}" srcOrd="4" destOrd="0" presId="urn:microsoft.com/office/officeart/2008/layout/VerticalCurvedList"/>
    <dgm:cxn modelId="{C887B3AF-0E5F-AF46-B7EB-F01F0254D3BF}" type="presParOf" srcId="{3DBF513B-E3A7-004F-B184-1F9BBC29FC54}" destId="{D5E5699A-0023-5946-A798-9B2DEAD18E32}" srcOrd="0" destOrd="0" presId="urn:microsoft.com/office/officeart/2008/layout/VerticalCurvedList"/>
    <dgm:cxn modelId="{0E5E976B-46CF-C14B-B4F5-AE98F3CA8D64}" type="presParOf" srcId="{0BC4C3C9-3EBA-2643-AA3E-B2FCB40DB3DD}" destId="{AD5A860F-7CA4-484C-995D-C0E29A92C338}" srcOrd="5" destOrd="0" presId="urn:microsoft.com/office/officeart/2008/layout/VerticalCurvedList"/>
    <dgm:cxn modelId="{D036A369-D327-0143-AF8E-74AF67E966E4}" type="presParOf" srcId="{0BC4C3C9-3EBA-2643-AA3E-B2FCB40DB3DD}" destId="{AA518AFD-41CB-014C-9578-8F97D51CC11C}" srcOrd="6" destOrd="0" presId="urn:microsoft.com/office/officeart/2008/layout/VerticalCurvedList"/>
    <dgm:cxn modelId="{C0C7C06B-BA3B-2647-8CE2-B1CACA24C2A8}" type="presParOf" srcId="{AA518AFD-41CB-014C-9578-8F97D51CC11C}" destId="{6F6E3D3B-E344-D340-A400-064298FE2B56}" srcOrd="0" destOrd="0" presId="urn:microsoft.com/office/officeart/2008/layout/VerticalCurvedList"/>
    <dgm:cxn modelId="{99E7A6EF-26B2-7340-A683-709C825542F9}" type="presParOf" srcId="{0BC4C3C9-3EBA-2643-AA3E-B2FCB40DB3DD}" destId="{F11180A0-DF58-DF48-B0DC-2A5F52349C2B}" srcOrd="7" destOrd="0" presId="urn:microsoft.com/office/officeart/2008/layout/VerticalCurvedList"/>
    <dgm:cxn modelId="{96F78320-7F22-8849-8505-CA91A5F1688E}" type="presParOf" srcId="{0BC4C3C9-3EBA-2643-AA3E-B2FCB40DB3DD}" destId="{B8FCEA3E-1509-904A-A20F-0817D94B555C}" srcOrd="8" destOrd="0" presId="urn:microsoft.com/office/officeart/2008/layout/VerticalCurvedList"/>
    <dgm:cxn modelId="{919683FA-7629-7546-8E5B-5230C8E7A0AD}" type="presParOf" srcId="{B8FCEA3E-1509-904A-A20F-0817D94B555C}" destId="{ECA143C3-3A75-F04E-A22D-4DE8F2FF957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A04118-6A46-6344-8679-32C5062732B7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ABD2D-0C1E-014A-B141-F002FADD6294}">
      <dgm:prSet phldrT="[Text]"/>
      <dgm:spPr>
        <a:solidFill>
          <a:srgbClr val="008000"/>
        </a:solidFill>
      </dgm:spPr>
      <dgm:t>
        <a:bodyPr/>
        <a:lstStyle/>
        <a:p>
          <a:r>
            <a:rPr lang="en-US" dirty="0" smtClean="0"/>
            <a:t>Care Coordination</a:t>
          </a:r>
          <a:endParaRPr lang="en-US" dirty="0"/>
        </a:p>
      </dgm:t>
    </dgm:pt>
    <dgm:pt modelId="{9FBACCC9-319C-6B42-AA00-23158E7327E2}" type="parTrans" cxnId="{6C996DAA-3481-7C4D-807B-8ACD946F7F1F}">
      <dgm:prSet/>
      <dgm:spPr/>
      <dgm:t>
        <a:bodyPr/>
        <a:lstStyle/>
        <a:p>
          <a:endParaRPr lang="en-US"/>
        </a:p>
      </dgm:t>
    </dgm:pt>
    <dgm:pt modelId="{EEC8C4F0-FE55-A840-9D0D-801DFADED040}" type="sibTrans" cxnId="{6C996DAA-3481-7C4D-807B-8ACD946F7F1F}">
      <dgm:prSet/>
      <dgm:spPr/>
      <dgm:t>
        <a:bodyPr/>
        <a:lstStyle/>
        <a:p>
          <a:endParaRPr lang="en-US"/>
        </a:p>
      </dgm:t>
    </dgm:pt>
    <dgm:pt modelId="{250CB925-2F28-804C-B8BC-574CDD795C4C}">
      <dgm:prSet phldrT="[Text]"/>
      <dgm:spPr/>
      <dgm:t>
        <a:bodyPr/>
        <a:lstStyle/>
        <a:p>
          <a:r>
            <a:rPr lang="en-US" dirty="0" smtClean="0"/>
            <a:t>23,300 patients</a:t>
          </a:r>
          <a:endParaRPr lang="en-US" dirty="0"/>
        </a:p>
      </dgm:t>
    </dgm:pt>
    <dgm:pt modelId="{95EE934B-811C-524E-84BA-75719509AEA4}" type="parTrans" cxnId="{2F7CBACB-FB3A-D044-8D7E-6623370399DF}">
      <dgm:prSet/>
      <dgm:spPr/>
      <dgm:t>
        <a:bodyPr/>
        <a:lstStyle/>
        <a:p>
          <a:endParaRPr lang="en-US"/>
        </a:p>
      </dgm:t>
    </dgm:pt>
    <dgm:pt modelId="{E7A2F10C-B49F-A44A-BAA9-380D20F5B583}" type="sibTrans" cxnId="{2F7CBACB-FB3A-D044-8D7E-6623370399DF}">
      <dgm:prSet/>
      <dgm:spPr/>
      <dgm:t>
        <a:bodyPr/>
        <a:lstStyle/>
        <a:p>
          <a:endParaRPr lang="en-US"/>
        </a:p>
      </dgm:t>
    </dgm:pt>
    <dgm:pt modelId="{608DDECE-CCE9-A842-9667-2344F9710861}">
      <dgm:prSet phldrT="[Text]"/>
      <dgm:spPr/>
      <dgm:t>
        <a:bodyPr/>
        <a:lstStyle/>
        <a:p>
          <a:r>
            <a:rPr lang="en-US" dirty="0" smtClean="0"/>
            <a:t>40.00 FTE</a:t>
          </a:r>
          <a:endParaRPr lang="en-US" dirty="0"/>
        </a:p>
      </dgm:t>
    </dgm:pt>
    <dgm:pt modelId="{FFB75E1A-7406-6346-8B9F-B3BAAAC5A854}" type="parTrans" cxnId="{22CF91BE-1BF0-624E-BE9D-C60ACEE7F981}">
      <dgm:prSet/>
      <dgm:spPr/>
      <dgm:t>
        <a:bodyPr/>
        <a:lstStyle/>
        <a:p>
          <a:endParaRPr lang="en-US"/>
        </a:p>
      </dgm:t>
    </dgm:pt>
    <dgm:pt modelId="{D119A4D1-8438-0841-9635-FA0A64C150D1}" type="sibTrans" cxnId="{22CF91BE-1BF0-624E-BE9D-C60ACEE7F981}">
      <dgm:prSet/>
      <dgm:spPr/>
      <dgm:t>
        <a:bodyPr/>
        <a:lstStyle/>
        <a:p>
          <a:endParaRPr lang="en-US"/>
        </a:p>
      </dgm:t>
    </dgm:pt>
    <dgm:pt modelId="{A069A711-F802-454C-85CE-D704FA204C80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Data Analytics</a:t>
          </a:r>
          <a:endParaRPr lang="en-US" dirty="0"/>
        </a:p>
      </dgm:t>
    </dgm:pt>
    <dgm:pt modelId="{3FA57A2D-6D73-5F4D-8E98-0E7A1BF83866}" type="parTrans" cxnId="{AECB1E35-F7D9-5C41-880D-C305B8479D21}">
      <dgm:prSet/>
      <dgm:spPr/>
      <dgm:t>
        <a:bodyPr/>
        <a:lstStyle/>
        <a:p>
          <a:endParaRPr lang="en-US"/>
        </a:p>
      </dgm:t>
    </dgm:pt>
    <dgm:pt modelId="{70C6CBF5-47BB-614C-90A8-6B0B7D8328D0}" type="sibTrans" cxnId="{AECB1E35-F7D9-5C41-880D-C305B8479D21}">
      <dgm:prSet/>
      <dgm:spPr/>
      <dgm:t>
        <a:bodyPr/>
        <a:lstStyle/>
        <a:p>
          <a:endParaRPr lang="en-US"/>
        </a:p>
      </dgm:t>
    </dgm:pt>
    <dgm:pt modelId="{5351A06B-6019-7748-BE4E-30C34F489C18}">
      <dgm:prSet phldrT="[Text]"/>
      <dgm:spPr/>
      <dgm:t>
        <a:bodyPr/>
        <a:lstStyle/>
        <a:p>
          <a:r>
            <a:rPr lang="en-US" dirty="0" smtClean="0"/>
            <a:t>25,100 patients</a:t>
          </a:r>
          <a:endParaRPr lang="en-US" dirty="0"/>
        </a:p>
      </dgm:t>
    </dgm:pt>
    <dgm:pt modelId="{FBDC301C-8ABE-E444-A4C3-227A793C4ACA}" type="parTrans" cxnId="{4AD90A5D-F4EC-D64B-97AB-3B051CDC67B1}">
      <dgm:prSet/>
      <dgm:spPr/>
      <dgm:t>
        <a:bodyPr/>
        <a:lstStyle/>
        <a:p>
          <a:endParaRPr lang="en-US"/>
        </a:p>
      </dgm:t>
    </dgm:pt>
    <dgm:pt modelId="{20A0E5E5-E7B4-B148-810F-34BE023ADA27}" type="sibTrans" cxnId="{4AD90A5D-F4EC-D64B-97AB-3B051CDC67B1}">
      <dgm:prSet/>
      <dgm:spPr/>
      <dgm:t>
        <a:bodyPr/>
        <a:lstStyle/>
        <a:p>
          <a:endParaRPr lang="en-US"/>
        </a:p>
      </dgm:t>
    </dgm:pt>
    <dgm:pt modelId="{09B7C216-E65C-FA4E-A379-C912FA39EA8A}">
      <dgm:prSet phldrT="[Text]"/>
      <dgm:spPr/>
      <dgm:t>
        <a:bodyPr/>
        <a:lstStyle/>
        <a:p>
          <a:r>
            <a:rPr lang="en-US" dirty="0" smtClean="0"/>
            <a:t>5.50 FTE</a:t>
          </a:r>
          <a:endParaRPr lang="en-US" dirty="0"/>
        </a:p>
      </dgm:t>
    </dgm:pt>
    <dgm:pt modelId="{B5F6496C-8F52-EA41-B361-614154C0B18E}" type="parTrans" cxnId="{0A78D242-2763-9D49-9546-9A4E2209AD01}">
      <dgm:prSet/>
      <dgm:spPr/>
      <dgm:t>
        <a:bodyPr/>
        <a:lstStyle/>
        <a:p>
          <a:endParaRPr lang="en-US"/>
        </a:p>
      </dgm:t>
    </dgm:pt>
    <dgm:pt modelId="{640FD36F-0D29-5744-9067-4BCB498CC034}" type="sibTrans" cxnId="{0A78D242-2763-9D49-9546-9A4E2209AD01}">
      <dgm:prSet/>
      <dgm:spPr/>
      <dgm:t>
        <a:bodyPr/>
        <a:lstStyle/>
        <a:p>
          <a:endParaRPr lang="en-US"/>
        </a:p>
      </dgm:t>
    </dgm:pt>
    <dgm:pt modelId="{4AAA5DF4-B2DC-6C40-B368-19DDC97B2952}">
      <dgm:prSet/>
      <dgm:spPr>
        <a:solidFill>
          <a:srgbClr val="660066"/>
        </a:solidFill>
      </dgm:spPr>
      <dgm:t>
        <a:bodyPr/>
        <a:lstStyle/>
        <a:p>
          <a:r>
            <a:rPr lang="en-US" dirty="0" smtClean="0"/>
            <a:t>Expanded Access</a:t>
          </a:r>
          <a:endParaRPr lang="en-US" dirty="0"/>
        </a:p>
      </dgm:t>
    </dgm:pt>
    <dgm:pt modelId="{9219E1CD-19F5-EA40-B43D-F0FE88438D50}" type="parTrans" cxnId="{BE22D480-76E5-EA47-93A5-CCD231F00581}">
      <dgm:prSet/>
      <dgm:spPr/>
      <dgm:t>
        <a:bodyPr/>
        <a:lstStyle/>
        <a:p>
          <a:endParaRPr lang="en-US"/>
        </a:p>
      </dgm:t>
    </dgm:pt>
    <dgm:pt modelId="{58DDE5FD-881E-2C4C-B28A-A301A0CB1768}" type="sibTrans" cxnId="{BE22D480-76E5-EA47-93A5-CCD231F00581}">
      <dgm:prSet/>
      <dgm:spPr/>
      <dgm:t>
        <a:bodyPr/>
        <a:lstStyle/>
        <a:p>
          <a:endParaRPr lang="en-US"/>
        </a:p>
      </dgm:t>
    </dgm:pt>
    <dgm:pt modelId="{BE6E97B8-A113-FD45-803B-FC664029C428}">
      <dgm:prSet/>
      <dgm:spPr/>
      <dgm:t>
        <a:bodyPr/>
        <a:lstStyle/>
        <a:p>
          <a:r>
            <a:rPr lang="en-US" dirty="0" smtClean="0"/>
            <a:t>24,673 patients</a:t>
          </a:r>
          <a:endParaRPr lang="en-US" dirty="0"/>
        </a:p>
      </dgm:t>
    </dgm:pt>
    <dgm:pt modelId="{956B57B3-B986-1A47-BA78-FCF196E98740}" type="parTrans" cxnId="{F2F490EB-FB3B-8649-8754-CEE83D635A98}">
      <dgm:prSet/>
      <dgm:spPr/>
      <dgm:t>
        <a:bodyPr/>
        <a:lstStyle/>
        <a:p>
          <a:endParaRPr lang="en-US"/>
        </a:p>
      </dgm:t>
    </dgm:pt>
    <dgm:pt modelId="{BD456233-D148-CA4E-80C7-9229F6B0681A}" type="sibTrans" cxnId="{F2F490EB-FB3B-8649-8754-CEE83D635A98}">
      <dgm:prSet/>
      <dgm:spPr/>
      <dgm:t>
        <a:bodyPr/>
        <a:lstStyle/>
        <a:p>
          <a:endParaRPr lang="en-US"/>
        </a:p>
      </dgm:t>
    </dgm:pt>
    <dgm:pt modelId="{DCA26FE3-805F-EC4E-9A2F-9E1503AEFB5F}">
      <dgm:prSet/>
      <dgm:spPr/>
      <dgm:t>
        <a:bodyPr/>
        <a:lstStyle/>
        <a:p>
          <a:r>
            <a:rPr lang="en-US" dirty="0" smtClean="0"/>
            <a:t>6.50 FTE</a:t>
          </a:r>
          <a:endParaRPr lang="en-US" dirty="0"/>
        </a:p>
      </dgm:t>
    </dgm:pt>
    <dgm:pt modelId="{ABF8846E-7B1D-EA44-B0F2-BDA811C89AE2}" type="parTrans" cxnId="{B80AF264-34F6-4046-A8A4-6DD330543892}">
      <dgm:prSet/>
      <dgm:spPr/>
      <dgm:t>
        <a:bodyPr/>
        <a:lstStyle/>
        <a:p>
          <a:endParaRPr lang="en-US"/>
        </a:p>
      </dgm:t>
    </dgm:pt>
    <dgm:pt modelId="{6FE70033-B88A-AE4C-8DA0-8E4893023238}" type="sibTrans" cxnId="{B80AF264-34F6-4046-A8A4-6DD330543892}">
      <dgm:prSet/>
      <dgm:spPr/>
      <dgm:t>
        <a:bodyPr/>
        <a:lstStyle/>
        <a:p>
          <a:endParaRPr lang="en-US"/>
        </a:p>
      </dgm:t>
    </dgm:pt>
    <dgm:pt modelId="{14010F3E-A709-1746-B09A-D5356DEFF26C}">
      <dgm:prSet/>
      <dgm:spPr>
        <a:solidFill>
          <a:srgbClr val="FF6600"/>
        </a:solidFill>
      </dgm:spPr>
      <dgm:t>
        <a:bodyPr/>
        <a:lstStyle/>
        <a:p>
          <a:r>
            <a:rPr lang="en-US" dirty="0" smtClean="0"/>
            <a:t>Oral Health</a:t>
          </a:r>
          <a:endParaRPr lang="en-US" dirty="0"/>
        </a:p>
      </dgm:t>
    </dgm:pt>
    <dgm:pt modelId="{F58B131E-5A8D-CD43-8708-504C297EC527}" type="parTrans" cxnId="{2BFC281B-811F-FD40-9264-656B6BE333B6}">
      <dgm:prSet/>
      <dgm:spPr/>
      <dgm:t>
        <a:bodyPr/>
        <a:lstStyle/>
        <a:p>
          <a:endParaRPr lang="en-US"/>
        </a:p>
      </dgm:t>
    </dgm:pt>
    <dgm:pt modelId="{9D8C8520-FA31-DB44-BCE6-85F502161C9F}" type="sibTrans" cxnId="{2BFC281B-811F-FD40-9264-656B6BE333B6}">
      <dgm:prSet/>
      <dgm:spPr/>
      <dgm:t>
        <a:bodyPr/>
        <a:lstStyle/>
        <a:p>
          <a:endParaRPr lang="en-US"/>
        </a:p>
      </dgm:t>
    </dgm:pt>
    <dgm:pt modelId="{99CEC666-1C7D-4C40-8492-DC43A1116C7F}">
      <dgm:prSet/>
      <dgm:spPr/>
      <dgm:t>
        <a:bodyPr/>
        <a:lstStyle/>
        <a:p>
          <a:r>
            <a:rPr lang="en-US" dirty="0" smtClean="0"/>
            <a:t>12,577 patients</a:t>
          </a:r>
          <a:endParaRPr lang="en-US" dirty="0"/>
        </a:p>
      </dgm:t>
    </dgm:pt>
    <dgm:pt modelId="{08E9F5E3-B7FF-1F4A-A9C3-02BB5F66F01E}" type="parTrans" cxnId="{8E3DF802-B370-8544-B3A9-615E6D1CDD4D}">
      <dgm:prSet/>
      <dgm:spPr/>
      <dgm:t>
        <a:bodyPr/>
        <a:lstStyle/>
        <a:p>
          <a:endParaRPr lang="en-US"/>
        </a:p>
      </dgm:t>
    </dgm:pt>
    <dgm:pt modelId="{7FDF4E79-7C8D-284A-8B53-277FC8DE4783}" type="sibTrans" cxnId="{8E3DF802-B370-8544-B3A9-615E6D1CDD4D}">
      <dgm:prSet/>
      <dgm:spPr/>
      <dgm:t>
        <a:bodyPr/>
        <a:lstStyle/>
        <a:p>
          <a:endParaRPr lang="en-US"/>
        </a:p>
      </dgm:t>
    </dgm:pt>
    <dgm:pt modelId="{36B631A0-5B21-F440-A17B-25FE3AB1B3CC}">
      <dgm:prSet/>
      <dgm:spPr/>
      <dgm:t>
        <a:bodyPr/>
        <a:lstStyle/>
        <a:p>
          <a:r>
            <a:rPr lang="en-US" dirty="0" smtClean="0"/>
            <a:t>6.25 FTE</a:t>
          </a:r>
          <a:endParaRPr lang="en-US" dirty="0"/>
        </a:p>
      </dgm:t>
    </dgm:pt>
    <dgm:pt modelId="{B3A28F1A-1585-E042-BDF1-BF602E207ADE}" type="parTrans" cxnId="{F0D6FC10-FCE5-1C4F-89CD-71D0F199642E}">
      <dgm:prSet/>
      <dgm:spPr/>
      <dgm:t>
        <a:bodyPr/>
        <a:lstStyle/>
        <a:p>
          <a:endParaRPr lang="en-US"/>
        </a:p>
      </dgm:t>
    </dgm:pt>
    <dgm:pt modelId="{2A08BA1A-F5E4-744F-899C-1F3944B70F08}" type="sibTrans" cxnId="{F0D6FC10-FCE5-1C4F-89CD-71D0F199642E}">
      <dgm:prSet/>
      <dgm:spPr/>
      <dgm:t>
        <a:bodyPr/>
        <a:lstStyle/>
        <a:p>
          <a:endParaRPr lang="en-US"/>
        </a:p>
      </dgm:t>
    </dgm:pt>
    <dgm:pt modelId="{DF5B9746-3229-6440-8F5C-DA916A796F7D}" type="pres">
      <dgm:prSet presAssocID="{7EA04118-6A46-6344-8679-32C5062732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D72F48-3A87-0846-BC2E-BEFFD41A75C0}" type="pres">
      <dgm:prSet presAssocID="{1EFABD2D-0C1E-014A-B141-F002FADD6294}" presName="linNode" presStyleCnt="0"/>
      <dgm:spPr/>
    </dgm:pt>
    <dgm:pt modelId="{82B42EDC-D459-FF46-8C0A-8A28FB40A988}" type="pres">
      <dgm:prSet presAssocID="{1EFABD2D-0C1E-014A-B141-F002FADD6294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73631-042D-4A4D-B033-898C9AADFC36}" type="pres">
      <dgm:prSet presAssocID="{1EFABD2D-0C1E-014A-B141-F002FADD6294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88C0-3784-4143-9416-FE5542FE522A}" type="pres">
      <dgm:prSet presAssocID="{EEC8C4F0-FE55-A840-9D0D-801DFADED040}" presName="sp" presStyleCnt="0"/>
      <dgm:spPr/>
    </dgm:pt>
    <dgm:pt modelId="{81D972D1-BF92-624E-A04E-0D25604E5E03}" type="pres">
      <dgm:prSet presAssocID="{A069A711-F802-454C-85CE-D704FA204C80}" presName="linNode" presStyleCnt="0"/>
      <dgm:spPr/>
    </dgm:pt>
    <dgm:pt modelId="{C3F5268A-8DF5-8340-A0EE-DB830BDACF0F}" type="pres">
      <dgm:prSet presAssocID="{A069A711-F802-454C-85CE-D704FA204C8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9F53E-3F40-0542-8E98-32A80E647607}" type="pres">
      <dgm:prSet presAssocID="{A069A711-F802-454C-85CE-D704FA204C8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D318A2-A066-FB48-9502-174E320D429C}" type="pres">
      <dgm:prSet presAssocID="{70C6CBF5-47BB-614C-90A8-6B0B7D8328D0}" presName="sp" presStyleCnt="0"/>
      <dgm:spPr/>
    </dgm:pt>
    <dgm:pt modelId="{DA11C99F-C53A-5644-8741-5DBFA4B155E2}" type="pres">
      <dgm:prSet presAssocID="{4AAA5DF4-B2DC-6C40-B368-19DDC97B2952}" presName="linNode" presStyleCnt="0"/>
      <dgm:spPr/>
    </dgm:pt>
    <dgm:pt modelId="{A26BF63B-77BE-CB48-B335-4C30D6EB9012}" type="pres">
      <dgm:prSet presAssocID="{4AAA5DF4-B2DC-6C40-B368-19DDC97B2952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D01BC8-9F97-7E42-8764-438B337265A7}" type="pres">
      <dgm:prSet presAssocID="{4AAA5DF4-B2DC-6C40-B368-19DDC97B2952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B9FEF5-123B-1342-A214-811A8A64EAEB}" type="pres">
      <dgm:prSet presAssocID="{58DDE5FD-881E-2C4C-B28A-A301A0CB1768}" presName="sp" presStyleCnt="0"/>
      <dgm:spPr/>
    </dgm:pt>
    <dgm:pt modelId="{4FAF1A3A-7BD2-8B43-ABE0-845E898F4B02}" type="pres">
      <dgm:prSet presAssocID="{14010F3E-A709-1746-B09A-D5356DEFF26C}" presName="linNode" presStyleCnt="0"/>
      <dgm:spPr/>
    </dgm:pt>
    <dgm:pt modelId="{CDC1339F-E112-3E46-9B72-DAB1CF27D58A}" type="pres">
      <dgm:prSet presAssocID="{14010F3E-A709-1746-B09A-D5356DEFF26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1D86F-26F5-F74D-951E-B4CF6B6EB2DD}" type="pres">
      <dgm:prSet presAssocID="{14010F3E-A709-1746-B09A-D5356DEFF26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74B30-4D76-6940-80BB-A54D3A36C1FA}" type="presOf" srcId="{99CEC666-1C7D-4C40-8492-DC43A1116C7F}" destId="{6271D86F-26F5-F74D-951E-B4CF6B6EB2DD}" srcOrd="0" destOrd="0" presId="urn:microsoft.com/office/officeart/2005/8/layout/vList5"/>
    <dgm:cxn modelId="{4AD90A5D-F4EC-D64B-97AB-3B051CDC67B1}" srcId="{A069A711-F802-454C-85CE-D704FA204C80}" destId="{5351A06B-6019-7748-BE4E-30C34F489C18}" srcOrd="0" destOrd="0" parTransId="{FBDC301C-8ABE-E444-A4C3-227A793C4ACA}" sibTransId="{20A0E5E5-E7B4-B148-810F-34BE023ADA27}"/>
    <dgm:cxn modelId="{B64EF8B6-1882-5C4D-AD2B-67CDA8718C19}" type="presOf" srcId="{250CB925-2F28-804C-B8BC-574CDD795C4C}" destId="{8E673631-042D-4A4D-B033-898C9AADFC36}" srcOrd="0" destOrd="0" presId="urn:microsoft.com/office/officeart/2005/8/layout/vList5"/>
    <dgm:cxn modelId="{22CF91BE-1BF0-624E-BE9D-C60ACEE7F981}" srcId="{1EFABD2D-0C1E-014A-B141-F002FADD6294}" destId="{608DDECE-CCE9-A842-9667-2344F9710861}" srcOrd="1" destOrd="0" parTransId="{FFB75E1A-7406-6346-8B9F-B3BAAAC5A854}" sibTransId="{D119A4D1-8438-0841-9635-FA0A64C150D1}"/>
    <dgm:cxn modelId="{F0D6FC10-FCE5-1C4F-89CD-71D0F199642E}" srcId="{14010F3E-A709-1746-B09A-D5356DEFF26C}" destId="{36B631A0-5B21-F440-A17B-25FE3AB1B3CC}" srcOrd="1" destOrd="0" parTransId="{B3A28F1A-1585-E042-BDF1-BF602E207ADE}" sibTransId="{2A08BA1A-F5E4-744F-899C-1F3944B70F08}"/>
    <dgm:cxn modelId="{8E3DF802-B370-8544-B3A9-615E6D1CDD4D}" srcId="{14010F3E-A709-1746-B09A-D5356DEFF26C}" destId="{99CEC666-1C7D-4C40-8492-DC43A1116C7F}" srcOrd="0" destOrd="0" parTransId="{08E9F5E3-B7FF-1F4A-A9C3-02BB5F66F01E}" sibTransId="{7FDF4E79-7C8D-284A-8B53-277FC8DE4783}"/>
    <dgm:cxn modelId="{BE22D480-76E5-EA47-93A5-CCD231F00581}" srcId="{7EA04118-6A46-6344-8679-32C5062732B7}" destId="{4AAA5DF4-B2DC-6C40-B368-19DDC97B2952}" srcOrd="2" destOrd="0" parTransId="{9219E1CD-19F5-EA40-B43D-F0FE88438D50}" sibTransId="{58DDE5FD-881E-2C4C-B28A-A301A0CB1768}"/>
    <dgm:cxn modelId="{99DCF421-489A-8C40-94E9-B044C60C47FF}" type="presOf" srcId="{7EA04118-6A46-6344-8679-32C5062732B7}" destId="{DF5B9746-3229-6440-8F5C-DA916A796F7D}" srcOrd="0" destOrd="0" presId="urn:microsoft.com/office/officeart/2005/8/layout/vList5"/>
    <dgm:cxn modelId="{6C996DAA-3481-7C4D-807B-8ACD946F7F1F}" srcId="{7EA04118-6A46-6344-8679-32C5062732B7}" destId="{1EFABD2D-0C1E-014A-B141-F002FADD6294}" srcOrd="0" destOrd="0" parTransId="{9FBACCC9-319C-6B42-AA00-23158E7327E2}" sibTransId="{EEC8C4F0-FE55-A840-9D0D-801DFADED040}"/>
    <dgm:cxn modelId="{7AE3893C-AC93-5646-BEEB-7FD757B70A6A}" type="presOf" srcId="{4AAA5DF4-B2DC-6C40-B368-19DDC97B2952}" destId="{A26BF63B-77BE-CB48-B335-4C30D6EB9012}" srcOrd="0" destOrd="0" presId="urn:microsoft.com/office/officeart/2005/8/layout/vList5"/>
    <dgm:cxn modelId="{B80AF264-34F6-4046-A8A4-6DD330543892}" srcId="{4AAA5DF4-B2DC-6C40-B368-19DDC97B2952}" destId="{DCA26FE3-805F-EC4E-9A2F-9E1503AEFB5F}" srcOrd="1" destOrd="0" parTransId="{ABF8846E-7B1D-EA44-B0F2-BDA811C89AE2}" sibTransId="{6FE70033-B88A-AE4C-8DA0-8E4893023238}"/>
    <dgm:cxn modelId="{794B7C73-B1F4-0441-9560-D3715152DC52}" type="presOf" srcId="{14010F3E-A709-1746-B09A-D5356DEFF26C}" destId="{CDC1339F-E112-3E46-9B72-DAB1CF27D58A}" srcOrd="0" destOrd="0" presId="urn:microsoft.com/office/officeart/2005/8/layout/vList5"/>
    <dgm:cxn modelId="{4E725C1B-43C8-F246-ADAD-FB481B376740}" type="presOf" srcId="{5351A06B-6019-7748-BE4E-30C34F489C18}" destId="{0379F53E-3F40-0542-8E98-32A80E647607}" srcOrd="0" destOrd="0" presId="urn:microsoft.com/office/officeart/2005/8/layout/vList5"/>
    <dgm:cxn modelId="{2F7CBACB-FB3A-D044-8D7E-6623370399DF}" srcId="{1EFABD2D-0C1E-014A-B141-F002FADD6294}" destId="{250CB925-2F28-804C-B8BC-574CDD795C4C}" srcOrd="0" destOrd="0" parTransId="{95EE934B-811C-524E-84BA-75719509AEA4}" sibTransId="{E7A2F10C-B49F-A44A-BAA9-380D20F5B583}"/>
    <dgm:cxn modelId="{09A36958-9C63-804B-9EE5-FA07C8285C16}" type="presOf" srcId="{09B7C216-E65C-FA4E-A379-C912FA39EA8A}" destId="{0379F53E-3F40-0542-8E98-32A80E647607}" srcOrd="0" destOrd="1" presId="urn:microsoft.com/office/officeart/2005/8/layout/vList5"/>
    <dgm:cxn modelId="{D90C95BF-6474-964C-BA4C-07D9B5CC87E3}" type="presOf" srcId="{608DDECE-CCE9-A842-9667-2344F9710861}" destId="{8E673631-042D-4A4D-B033-898C9AADFC36}" srcOrd="0" destOrd="1" presId="urn:microsoft.com/office/officeart/2005/8/layout/vList5"/>
    <dgm:cxn modelId="{AECB1E35-F7D9-5C41-880D-C305B8479D21}" srcId="{7EA04118-6A46-6344-8679-32C5062732B7}" destId="{A069A711-F802-454C-85CE-D704FA204C80}" srcOrd="1" destOrd="0" parTransId="{3FA57A2D-6D73-5F4D-8E98-0E7A1BF83866}" sibTransId="{70C6CBF5-47BB-614C-90A8-6B0B7D8328D0}"/>
    <dgm:cxn modelId="{F2F490EB-FB3B-8649-8754-CEE83D635A98}" srcId="{4AAA5DF4-B2DC-6C40-B368-19DDC97B2952}" destId="{BE6E97B8-A113-FD45-803B-FC664029C428}" srcOrd="0" destOrd="0" parTransId="{956B57B3-B986-1A47-BA78-FCF196E98740}" sibTransId="{BD456233-D148-CA4E-80C7-9229F6B0681A}"/>
    <dgm:cxn modelId="{E9A7B7E4-81F7-894E-B33D-122DC19A8DE3}" type="presOf" srcId="{BE6E97B8-A113-FD45-803B-FC664029C428}" destId="{5CD01BC8-9F97-7E42-8764-438B337265A7}" srcOrd="0" destOrd="0" presId="urn:microsoft.com/office/officeart/2005/8/layout/vList5"/>
    <dgm:cxn modelId="{A31EC1F9-2DE0-EE4F-BE74-A9C6628B6379}" type="presOf" srcId="{1EFABD2D-0C1E-014A-B141-F002FADD6294}" destId="{82B42EDC-D459-FF46-8C0A-8A28FB40A988}" srcOrd="0" destOrd="0" presId="urn:microsoft.com/office/officeart/2005/8/layout/vList5"/>
    <dgm:cxn modelId="{E177C2AF-E445-DA4E-B5E5-2BCCA2FF0DD6}" type="presOf" srcId="{DCA26FE3-805F-EC4E-9A2F-9E1503AEFB5F}" destId="{5CD01BC8-9F97-7E42-8764-438B337265A7}" srcOrd="0" destOrd="1" presId="urn:microsoft.com/office/officeart/2005/8/layout/vList5"/>
    <dgm:cxn modelId="{2BFC281B-811F-FD40-9264-656B6BE333B6}" srcId="{7EA04118-6A46-6344-8679-32C5062732B7}" destId="{14010F3E-A709-1746-B09A-D5356DEFF26C}" srcOrd="3" destOrd="0" parTransId="{F58B131E-5A8D-CD43-8708-504C297EC527}" sibTransId="{9D8C8520-FA31-DB44-BCE6-85F502161C9F}"/>
    <dgm:cxn modelId="{6123269E-0873-2A42-8734-3B3CE5354BF3}" type="presOf" srcId="{36B631A0-5B21-F440-A17B-25FE3AB1B3CC}" destId="{6271D86F-26F5-F74D-951E-B4CF6B6EB2DD}" srcOrd="0" destOrd="1" presId="urn:microsoft.com/office/officeart/2005/8/layout/vList5"/>
    <dgm:cxn modelId="{18D9BC1B-5B69-A542-B2B9-1D91B77EF243}" type="presOf" srcId="{A069A711-F802-454C-85CE-D704FA204C80}" destId="{C3F5268A-8DF5-8340-A0EE-DB830BDACF0F}" srcOrd="0" destOrd="0" presId="urn:microsoft.com/office/officeart/2005/8/layout/vList5"/>
    <dgm:cxn modelId="{0A78D242-2763-9D49-9546-9A4E2209AD01}" srcId="{A069A711-F802-454C-85CE-D704FA204C80}" destId="{09B7C216-E65C-FA4E-A379-C912FA39EA8A}" srcOrd="1" destOrd="0" parTransId="{B5F6496C-8F52-EA41-B361-614154C0B18E}" sibTransId="{640FD36F-0D29-5744-9067-4BCB498CC034}"/>
    <dgm:cxn modelId="{BEA0BDBC-00E3-E249-B37C-8933AE8ABEE2}" type="presParOf" srcId="{DF5B9746-3229-6440-8F5C-DA916A796F7D}" destId="{7FD72F48-3A87-0846-BC2E-BEFFD41A75C0}" srcOrd="0" destOrd="0" presId="urn:microsoft.com/office/officeart/2005/8/layout/vList5"/>
    <dgm:cxn modelId="{CFE022BF-0FC5-7443-BDDB-415A1BA80C16}" type="presParOf" srcId="{7FD72F48-3A87-0846-BC2E-BEFFD41A75C0}" destId="{82B42EDC-D459-FF46-8C0A-8A28FB40A988}" srcOrd="0" destOrd="0" presId="urn:microsoft.com/office/officeart/2005/8/layout/vList5"/>
    <dgm:cxn modelId="{2FDF8ACA-7A9A-B340-876E-1F1389D5B03B}" type="presParOf" srcId="{7FD72F48-3A87-0846-BC2E-BEFFD41A75C0}" destId="{8E673631-042D-4A4D-B033-898C9AADFC36}" srcOrd="1" destOrd="0" presId="urn:microsoft.com/office/officeart/2005/8/layout/vList5"/>
    <dgm:cxn modelId="{E79D084A-9BFA-1D4F-92F9-822584AA630F}" type="presParOf" srcId="{DF5B9746-3229-6440-8F5C-DA916A796F7D}" destId="{649788C0-3784-4143-9416-FE5542FE522A}" srcOrd="1" destOrd="0" presId="urn:microsoft.com/office/officeart/2005/8/layout/vList5"/>
    <dgm:cxn modelId="{460FC3E4-D32B-D24B-9DBE-B86D2CD3027C}" type="presParOf" srcId="{DF5B9746-3229-6440-8F5C-DA916A796F7D}" destId="{81D972D1-BF92-624E-A04E-0D25604E5E03}" srcOrd="2" destOrd="0" presId="urn:microsoft.com/office/officeart/2005/8/layout/vList5"/>
    <dgm:cxn modelId="{FBD0F296-2929-164B-AA89-CFEE2CEE2779}" type="presParOf" srcId="{81D972D1-BF92-624E-A04E-0D25604E5E03}" destId="{C3F5268A-8DF5-8340-A0EE-DB830BDACF0F}" srcOrd="0" destOrd="0" presId="urn:microsoft.com/office/officeart/2005/8/layout/vList5"/>
    <dgm:cxn modelId="{34352412-0A3A-0C44-A1B3-3CDF1DD84CB8}" type="presParOf" srcId="{81D972D1-BF92-624E-A04E-0D25604E5E03}" destId="{0379F53E-3F40-0542-8E98-32A80E647607}" srcOrd="1" destOrd="0" presId="urn:microsoft.com/office/officeart/2005/8/layout/vList5"/>
    <dgm:cxn modelId="{4F79DF65-53F9-A34B-8149-986E653B7F08}" type="presParOf" srcId="{DF5B9746-3229-6440-8F5C-DA916A796F7D}" destId="{B3D318A2-A066-FB48-9502-174E320D429C}" srcOrd="3" destOrd="0" presId="urn:microsoft.com/office/officeart/2005/8/layout/vList5"/>
    <dgm:cxn modelId="{D9449722-43AF-0748-B3C7-B66F40B3BC75}" type="presParOf" srcId="{DF5B9746-3229-6440-8F5C-DA916A796F7D}" destId="{DA11C99F-C53A-5644-8741-5DBFA4B155E2}" srcOrd="4" destOrd="0" presId="urn:microsoft.com/office/officeart/2005/8/layout/vList5"/>
    <dgm:cxn modelId="{C8FE986A-9D01-3F4C-8C6B-52C21B9F3435}" type="presParOf" srcId="{DA11C99F-C53A-5644-8741-5DBFA4B155E2}" destId="{A26BF63B-77BE-CB48-B335-4C30D6EB9012}" srcOrd="0" destOrd="0" presId="urn:microsoft.com/office/officeart/2005/8/layout/vList5"/>
    <dgm:cxn modelId="{BCB0F7C0-A591-3249-A143-7276756D675D}" type="presParOf" srcId="{DA11C99F-C53A-5644-8741-5DBFA4B155E2}" destId="{5CD01BC8-9F97-7E42-8764-438B337265A7}" srcOrd="1" destOrd="0" presId="urn:microsoft.com/office/officeart/2005/8/layout/vList5"/>
    <dgm:cxn modelId="{21658395-996B-AA49-9204-C1F1B03039EA}" type="presParOf" srcId="{DF5B9746-3229-6440-8F5C-DA916A796F7D}" destId="{8DB9FEF5-123B-1342-A214-811A8A64EAEB}" srcOrd="5" destOrd="0" presId="urn:microsoft.com/office/officeart/2005/8/layout/vList5"/>
    <dgm:cxn modelId="{DC7EB7C2-4421-DD44-830D-0A09DD120D8D}" type="presParOf" srcId="{DF5B9746-3229-6440-8F5C-DA916A796F7D}" destId="{4FAF1A3A-7BD2-8B43-ABE0-845E898F4B02}" srcOrd="6" destOrd="0" presId="urn:microsoft.com/office/officeart/2005/8/layout/vList5"/>
    <dgm:cxn modelId="{FC400730-B7A2-9B49-BDC8-3D3E9DBD5C31}" type="presParOf" srcId="{4FAF1A3A-7BD2-8B43-ABE0-845E898F4B02}" destId="{CDC1339F-E112-3E46-9B72-DAB1CF27D58A}" srcOrd="0" destOrd="0" presId="urn:microsoft.com/office/officeart/2005/8/layout/vList5"/>
    <dgm:cxn modelId="{00DBA10D-4A31-EF46-9A30-644BEF3C691B}" type="presParOf" srcId="{4FAF1A3A-7BD2-8B43-ABE0-845E898F4B02}" destId="{6271D86F-26F5-F74D-951E-B4CF6B6EB2D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CC2D2-E904-514E-A800-6D373DF63157}">
      <dsp:nvSpPr>
        <dsp:cNvPr id="0" name=""/>
        <dsp:cNvSpPr/>
      </dsp:nvSpPr>
      <dsp:spPr>
        <a:xfrm>
          <a:off x="296251" y="1474811"/>
          <a:ext cx="1619775" cy="2177499"/>
        </a:xfrm>
        <a:prstGeom prst="roundRect">
          <a:avLst>
            <a:gd name="adj" fmla="val 10000"/>
          </a:avLst>
        </a:prstGeom>
        <a:solidFill>
          <a:srgbClr val="FF6600">
            <a:alpha val="90000"/>
          </a:srgb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Serving the Underserved</a:t>
          </a:r>
          <a:endParaRPr lang="en-US" sz="1900" kern="1200" dirty="0"/>
        </a:p>
      </dsp:txBody>
      <dsp:txXfrm>
        <a:off x="343693" y="1522253"/>
        <a:ext cx="1524891" cy="2082615"/>
      </dsp:txXfrm>
    </dsp:sp>
    <dsp:sp modelId="{6D7E09F0-C47C-3D4E-A7C5-EDE1A8A5B1B8}">
      <dsp:nvSpPr>
        <dsp:cNvPr id="0" name=""/>
        <dsp:cNvSpPr/>
      </dsp:nvSpPr>
      <dsp:spPr>
        <a:xfrm>
          <a:off x="2504497" y="1490752"/>
          <a:ext cx="1619775" cy="2250758"/>
        </a:xfrm>
        <a:prstGeom prst="roundRect">
          <a:avLst>
            <a:gd name="adj" fmla="val 10000"/>
          </a:avLst>
        </a:prstGeom>
        <a:solidFill>
          <a:srgbClr val="0000FF">
            <a:alpha val="90000"/>
          </a:srgb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rgbClr val="FFFFFF"/>
              </a:solidFill>
            </a:rPr>
            <a:t>Participating in Health Care Reform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2551939" y="1538194"/>
        <a:ext cx="1524891" cy="2155874"/>
      </dsp:txXfrm>
    </dsp:sp>
    <dsp:sp modelId="{3AE4C6BF-2D6F-3142-B09E-B892C8594F98}">
      <dsp:nvSpPr>
        <dsp:cNvPr id="0" name=""/>
        <dsp:cNvSpPr/>
      </dsp:nvSpPr>
      <dsp:spPr>
        <a:xfrm>
          <a:off x="1912234" y="4400566"/>
          <a:ext cx="674906" cy="674906"/>
        </a:xfrm>
        <a:prstGeom prst="triangle">
          <a:avLst/>
        </a:prstGeom>
        <a:solidFill>
          <a:srgbClr val="008000">
            <a:alpha val="90000"/>
          </a:srgb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F3B90-79D7-0F4F-85CF-F2207D31B250}">
      <dsp:nvSpPr>
        <dsp:cNvPr id="0" name=""/>
        <dsp:cNvSpPr/>
      </dsp:nvSpPr>
      <dsp:spPr>
        <a:xfrm>
          <a:off x="224968" y="4118005"/>
          <a:ext cx="4049437" cy="273562"/>
        </a:xfrm>
        <a:prstGeom prst="rect">
          <a:avLst/>
        </a:prstGeom>
        <a:solidFill>
          <a:srgbClr val="008000">
            <a:alpha val="90000"/>
          </a:srgb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1D887-4E92-A947-88B1-1A0D5790269A}">
      <dsp:nvSpPr>
        <dsp:cNvPr id="0" name=""/>
        <dsp:cNvSpPr/>
      </dsp:nvSpPr>
      <dsp:spPr>
        <a:xfrm>
          <a:off x="96900" y="860575"/>
          <a:ext cx="1452071" cy="478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FFS</a:t>
          </a:r>
          <a:endParaRPr lang="en-US" sz="2800" kern="1200" dirty="0"/>
        </a:p>
      </dsp:txBody>
      <dsp:txXfrm>
        <a:off x="96900" y="860575"/>
        <a:ext cx="1452071" cy="478523"/>
      </dsp:txXfrm>
    </dsp:sp>
    <dsp:sp modelId="{5F731E9B-A103-3340-8B43-8D3408FEB8B9}">
      <dsp:nvSpPr>
        <dsp:cNvPr id="0" name=""/>
        <dsp:cNvSpPr/>
      </dsp:nvSpPr>
      <dsp:spPr>
        <a:xfrm>
          <a:off x="96900" y="1869616"/>
          <a:ext cx="1452071" cy="896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Pay for SERVICES</a:t>
          </a:r>
          <a:endParaRPr lang="en-US" sz="2800" kern="1200" dirty="0"/>
        </a:p>
      </dsp:txBody>
      <dsp:txXfrm>
        <a:off x="96900" y="1869616"/>
        <a:ext cx="1452071" cy="896519"/>
      </dsp:txXfrm>
    </dsp:sp>
    <dsp:sp modelId="{E887FA78-163E-E840-A2AD-866E2AF1A635}">
      <dsp:nvSpPr>
        <dsp:cNvPr id="0" name=""/>
        <dsp:cNvSpPr/>
      </dsp:nvSpPr>
      <dsp:spPr>
        <a:xfrm>
          <a:off x="95250" y="715038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716800-AF87-324B-AF09-033D68B248BE}">
      <dsp:nvSpPr>
        <dsp:cNvPr id="0" name=""/>
        <dsp:cNvSpPr/>
      </dsp:nvSpPr>
      <dsp:spPr>
        <a:xfrm>
          <a:off x="176104" y="553330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796198-9BA6-9B4A-B639-A8DE12468D27}">
      <dsp:nvSpPr>
        <dsp:cNvPr id="0" name=""/>
        <dsp:cNvSpPr/>
      </dsp:nvSpPr>
      <dsp:spPr>
        <a:xfrm>
          <a:off x="370154" y="585672"/>
          <a:ext cx="181508" cy="1815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DD5152-FE04-2440-AED3-C6A830B26430}">
      <dsp:nvSpPr>
        <dsp:cNvPr id="0" name=""/>
        <dsp:cNvSpPr/>
      </dsp:nvSpPr>
      <dsp:spPr>
        <a:xfrm>
          <a:off x="531862" y="407793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BF0F15-A0E3-6A4B-8216-56FBBF8AC609}">
      <dsp:nvSpPr>
        <dsp:cNvPr id="0" name=""/>
        <dsp:cNvSpPr/>
      </dsp:nvSpPr>
      <dsp:spPr>
        <a:xfrm>
          <a:off x="742082" y="343110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E4C3A4-EF60-5847-B602-58F8A0F09AFE}">
      <dsp:nvSpPr>
        <dsp:cNvPr id="0" name=""/>
        <dsp:cNvSpPr/>
      </dsp:nvSpPr>
      <dsp:spPr>
        <a:xfrm>
          <a:off x="1000815" y="456305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A17739-895F-4347-BAAD-36B4D6EEA8E1}">
      <dsp:nvSpPr>
        <dsp:cNvPr id="0" name=""/>
        <dsp:cNvSpPr/>
      </dsp:nvSpPr>
      <dsp:spPr>
        <a:xfrm>
          <a:off x="1162523" y="537159"/>
          <a:ext cx="181508" cy="1815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B94B52-F16E-FB43-8D55-09F893EDD600}">
      <dsp:nvSpPr>
        <dsp:cNvPr id="0" name=""/>
        <dsp:cNvSpPr/>
      </dsp:nvSpPr>
      <dsp:spPr>
        <a:xfrm>
          <a:off x="1388914" y="715038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286BD7-C027-B343-907D-212DBB409112}">
      <dsp:nvSpPr>
        <dsp:cNvPr id="0" name=""/>
        <dsp:cNvSpPr/>
      </dsp:nvSpPr>
      <dsp:spPr>
        <a:xfrm>
          <a:off x="1485939" y="892917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522667-450E-734F-B4CA-AC4E858BDBA4}">
      <dsp:nvSpPr>
        <dsp:cNvPr id="0" name=""/>
        <dsp:cNvSpPr/>
      </dsp:nvSpPr>
      <dsp:spPr>
        <a:xfrm>
          <a:off x="645057" y="553330"/>
          <a:ext cx="297014" cy="2970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E55935-E8DD-9A49-9342-DD03FB72DA00}">
      <dsp:nvSpPr>
        <dsp:cNvPr id="0" name=""/>
        <dsp:cNvSpPr/>
      </dsp:nvSpPr>
      <dsp:spPr>
        <a:xfrm>
          <a:off x="14396" y="1167820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834CCD-37FA-DB41-9E18-FA834BCF5F1E}">
      <dsp:nvSpPr>
        <dsp:cNvPr id="0" name=""/>
        <dsp:cNvSpPr/>
      </dsp:nvSpPr>
      <dsp:spPr>
        <a:xfrm>
          <a:off x="111421" y="1313357"/>
          <a:ext cx="181508" cy="1815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144221-0A54-004D-B92A-C23283B7D96B}">
      <dsp:nvSpPr>
        <dsp:cNvPr id="0" name=""/>
        <dsp:cNvSpPr/>
      </dsp:nvSpPr>
      <dsp:spPr>
        <a:xfrm>
          <a:off x="353983" y="1442724"/>
          <a:ext cx="264012" cy="2640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FE5818-94AA-D241-A41F-A86E584C657E}">
      <dsp:nvSpPr>
        <dsp:cNvPr id="0" name=""/>
        <dsp:cNvSpPr/>
      </dsp:nvSpPr>
      <dsp:spPr>
        <a:xfrm>
          <a:off x="693570" y="1652944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CBD764-D24B-964D-B995-03C4417B5EFD}">
      <dsp:nvSpPr>
        <dsp:cNvPr id="0" name=""/>
        <dsp:cNvSpPr/>
      </dsp:nvSpPr>
      <dsp:spPr>
        <a:xfrm>
          <a:off x="758253" y="1442724"/>
          <a:ext cx="181508" cy="1815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1B374A-0969-BC4B-B85B-5AAEFEEC553D}">
      <dsp:nvSpPr>
        <dsp:cNvPr id="0" name=""/>
        <dsp:cNvSpPr/>
      </dsp:nvSpPr>
      <dsp:spPr>
        <a:xfrm>
          <a:off x="919961" y="1669115"/>
          <a:ext cx="115505" cy="115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DF57EA-0445-AF42-A64A-15301F32C2F7}">
      <dsp:nvSpPr>
        <dsp:cNvPr id="0" name=""/>
        <dsp:cNvSpPr/>
      </dsp:nvSpPr>
      <dsp:spPr>
        <a:xfrm>
          <a:off x="1065498" y="1410382"/>
          <a:ext cx="264012" cy="2640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A623B4-2902-E846-B8B5-3D74D6645C72}">
      <dsp:nvSpPr>
        <dsp:cNvPr id="0" name=""/>
        <dsp:cNvSpPr/>
      </dsp:nvSpPr>
      <dsp:spPr>
        <a:xfrm>
          <a:off x="1421255" y="1345699"/>
          <a:ext cx="181508" cy="1815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D61495-B980-C64F-86CE-650919CF4C54}">
      <dsp:nvSpPr>
        <dsp:cNvPr id="0" name=""/>
        <dsp:cNvSpPr/>
      </dsp:nvSpPr>
      <dsp:spPr>
        <a:xfrm>
          <a:off x="1602764" y="585403"/>
          <a:ext cx="533065" cy="1017680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7DA3B0-4E2F-CB43-89CA-891C1A700D72}">
      <dsp:nvSpPr>
        <dsp:cNvPr id="0" name=""/>
        <dsp:cNvSpPr/>
      </dsp:nvSpPr>
      <dsp:spPr>
        <a:xfrm>
          <a:off x="2038909" y="585403"/>
          <a:ext cx="533065" cy="1017680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4553D2-DBB6-4245-8991-E09F202DE53E}">
      <dsp:nvSpPr>
        <dsp:cNvPr id="0" name=""/>
        <dsp:cNvSpPr/>
      </dsp:nvSpPr>
      <dsp:spPr>
        <a:xfrm>
          <a:off x="2681011" y="513206"/>
          <a:ext cx="1235743" cy="123574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TCOC</a:t>
          </a:r>
          <a:endParaRPr lang="en-US" sz="2800" kern="1200" dirty="0"/>
        </a:p>
      </dsp:txBody>
      <dsp:txXfrm>
        <a:off x="2861981" y="694176"/>
        <a:ext cx="873803" cy="873803"/>
      </dsp:txXfrm>
    </dsp:sp>
    <dsp:sp modelId="{33F6050B-5DF0-FB4D-964C-D5B2D24C3578}">
      <dsp:nvSpPr>
        <dsp:cNvPr id="0" name=""/>
        <dsp:cNvSpPr/>
      </dsp:nvSpPr>
      <dsp:spPr>
        <a:xfrm>
          <a:off x="2571975" y="1869616"/>
          <a:ext cx="1453815" cy="896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Pay for VALUE</a:t>
          </a:r>
          <a:endParaRPr lang="en-US" sz="2800" kern="1200" dirty="0"/>
        </a:p>
      </dsp:txBody>
      <dsp:txXfrm>
        <a:off x="2571975" y="1869616"/>
        <a:ext cx="1453815" cy="896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52F55-4EF5-C342-A7B4-2FDE5DAEDDC9}">
      <dsp:nvSpPr>
        <dsp:cNvPr id="0" name=""/>
        <dsp:cNvSpPr/>
      </dsp:nvSpPr>
      <dsp:spPr>
        <a:xfrm>
          <a:off x="853381" y="936876"/>
          <a:ext cx="1848993" cy="1848993"/>
        </a:xfrm>
        <a:prstGeom prst="ellipse">
          <a:avLst/>
        </a:prstGeom>
        <a:solidFill>
          <a:srgbClr val="008000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Care Coordination</a:t>
          </a:r>
          <a:endParaRPr lang="en-US" sz="1600" kern="1200" dirty="0"/>
        </a:p>
      </dsp:txBody>
      <dsp:txXfrm>
        <a:off x="1066726" y="1185778"/>
        <a:ext cx="1422302" cy="586699"/>
      </dsp:txXfrm>
    </dsp:sp>
    <dsp:sp modelId="{94E22858-588C-B94F-8067-995676F44E24}">
      <dsp:nvSpPr>
        <dsp:cNvPr id="0" name=""/>
        <dsp:cNvSpPr/>
      </dsp:nvSpPr>
      <dsp:spPr>
        <a:xfrm>
          <a:off x="1671205" y="1754699"/>
          <a:ext cx="1848993" cy="1848993"/>
        </a:xfrm>
        <a:prstGeom prst="ellipse">
          <a:avLst/>
        </a:prstGeom>
        <a:solidFill>
          <a:srgbClr val="6600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Access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666817" y="1968045"/>
        <a:ext cx="711151" cy="1422302"/>
      </dsp:txXfrm>
    </dsp:sp>
    <dsp:sp modelId="{D7E47276-51A0-6646-9CD1-45E1005D4AE8}">
      <dsp:nvSpPr>
        <dsp:cNvPr id="0" name=""/>
        <dsp:cNvSpPr/>
      </dsp:nvSpPr>
      <dsp:spPr>
        <a:xfrm>
          <a:off x="853381" y="2572523"/>
          <a:ext cx="1848993" cy="184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alpha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Data Analytics</a:t>
          </a:r>
          <a:endParaRPr lang="en-US" sz="2100" kern="1200" dirty="0"/>
        </a:p>
      </dsp:txBody>
      <dsp:txXfrm>
        <a:off x="1066726" y="3585914"/>
        <a:ext cx="1422302" cy="586699"/>
      </dsp:txXfrm>
    </dsp:sp>
    <dsp:sp modelId="{95AC81FD-8637-CF44-9996-0DB175A4A5B3}">
      <dsp:nvSpPr>
        <dsp:cNvPr id="0" name=""/>
        <dsp:cNvSpPr/>
      </dsp:nvSpPr>
      <dsp:spPr>
        <a:xfrm>
          <a:off x="35557" y="1754699"/>
          <a:ext cx="1848993" cy="1848993"/>
        </a:xfrm>
        <a:prstGeom prst="ellipse">
          <a:avLst/>
        </a:prstGeom>
        <a:solidFill>
          <a:srgbClr val="FF6600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Oral Health</a:t>
          </a:r>
          <a:endParaRPr lang="en-US" sz="2100" kern="1200" dirty="0"/>
        </a:p>
      </dsp:txBody>
      <dsp:txXfrm>
        <a:off x="177787" y="1968045"/>
        <a:ext cx="711151" cy="14223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F6298-0A48-B749-9184-6DB59DBE3AB2}">
      <dsp:nvSpPr>
        <dsp:cNvPr id="0" name=""/>
        <dsp:cNvSpPr/>
      </dsp:nvSpPr>
      <dsp:spPr>
        <a:xfrm>
          <a:off x="-5227701" y="-800696"/>
          <a:ext cx="6225208" cy="6225208"/>
        </a:xfrm>
        <a:prstGeom prst="blockArc">
          <a:avLst>
            <a:gd name="adj1" fmla="val 18900000"/>
            <a:gd name="adj2" fmla="val 2700000"/>
            <a:gd name="adj3" fmla="val 347"/>
          </a:avLst>
        </a:prstGeom>
        <a:noFill/>
        <a:ln w="63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E58D4-9C02-DF45-8CD2-829ADC1823E2}">
      <dsp:nvSpPr>
        <dsp:cNvPr id="0" name=""/>
        <dsp:cNvSpPr/>
      </dsp:nvSpPr>
      <dsp:spPr>
        <a:xfrm>
          <a:off x="522271" y="355478"/>
          <a:ext cx="3452300" cy="711327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461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Reduce health disparities</a:t>
          </a:r>
          <a:endParaRPr lang="en-US" sz="2100" kern="1200" dirty="0"/>
        </a:p>
      </dsp:txBody>
      <dsp:txXfrm>
        <a:off x="522271" y="355478"/>
        <a:ext cx="3452300" cy="711327"/>
      </dsp:txXfrm>
    </dsp:sp>
    <dsp:sp modelId="{A788554A-0FCF-AB45-9A49-5B08E6DA05A9}">
      <dsp:nvSpPr>
        <dsp:cNvPr id="0" name=""/>
        <dsp:cNvSpPr/>
      </dsp:nvSpPr>
      <dsp:spPr>
        <a:xfrm>
          <a:off x="77691" y="266562"/>
          <a:ext cx="889159" cy="8891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F119AB-DE9B-324E-9596-359FDD9C3334}">
      <dsp:nvSpPr>
        <dsp:cNvPr id="0" name=""/>
        <dsp:cNvSpPr/>
      </dsp:nvSpPr>
      <dsp:spPr>
        <a:xfrm>
          <a:off x="930092" y="1422655"/>
          <a:ext cx="3044479" cy="711327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461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Reduce avoidable ER &amp; Hospitalizations</a:t>
          </a:r>
          <a:endParaRPr lang="en-US" sz="2100" kern="1200" dirty="0"/>
        </a:p>
      </dsp:txBody>
      <dsp:txXfrm>
        <a:off x="930092" y="1422655"/>
        <a:ext cx="3044479" cy="711327"/>
      </dsp:txXfrm>
    </dsp:sp>
    <dsp:sp modelId="{D5E5699A-0023-5946-A798-9B2DEAD18E32}">
      <dsp:nvSpPr>
        <dsp:cNvPr id="0" name=""/>
        <dsp:cNvSpPr/>
      </dsp:nvSpPr>
      <dsp:spPr>
        <a:xfrm>
          <a:off x="485512" y="1333739"/>
          <a:ext cx="889159" cy="8891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A860F-7CA4-484C-995D-C0E29A92C338}">
      <dsp:nvSpPr>
        <dsp:cNvPr id="0" name=""/>
        <dsp:cNvSpPr/>
      </dsp:nvSpPr>
      <dsp:spPr>
        <a:xfrm>
          <a:off x="930092" y="2489832"/>
          <a:ext cx="3044479" cy="711327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461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Integrate Care</a:t>
          </a:r>
          <a:endParaRPr lang="en-US" sz="2100" kern="1200" dirty="0"/>
        </a:p>
      </dsp:txBody>
      <dsp:txXfrm>
        <a:off x="930092" y="2489832"/>
        <a:ext cx="3044479" cy="711327"/>
      </dsp:txXfrm>
    </dsp:sp>
    <dsp:sp modelId="{6F6E3D3B-E344-D340-A400-064298FE2B56}">
      <dsp:nvSpPr>
        <dsp:cNvPr id="0" name=""/>
        <dsp:cNvSpPr/>
      </dsp:nvSpPr>
      <dsp:spPr>
        <a:xfrm>
          <a:off x="485512" y="2400916"/>
          <a:ext cx="889159" cy="8891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1180A0-DF58-DF48-B0DC-2A5F52349C2B}">
      <dsp:nvSpPr>
        <dsp:cNvPr id="0" name=""/>
        <dsp:cNvSpPr/>
      </dsp:nvSpPr>
      <dsp:spPr>
        <a:xfrm>
          <a:off x="522271" y="3557009"/>
          <a:ext cx="3452300" cy="711327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461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Engage Consumers</a:t>
          </a:r>
          <a:endParaRPr lang="en-US" sz="2100" kern="1200" dirty="0"/>
        </a:p>
      </dsp:txBody>
      <dsp:txXfrm>
        <a:off x="522271" y="3557009"/>
        <a:ext cx="3452300" cy="711327"/>
      </dsp:txXfrm>
    </dsp:sp>
    <dsp:sp modelId="{ECA143C3-3A75-F04E-A22D-4DE8F2FF9575}">
      <dsp:nvSpPr>
        <dsp:cNvPr id="0" name=""/>
        <dsp:cNvSpPr/>
      </dsp:nvSpPr>
      <dsp:spPr>
        <a:xfrm>
          <a:off x="77691" y="3468093"/>
          <a:ext cx="889159" cy="8891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73631-042D-4A4D-B033-898C9AADFC36}">
      <dsp:nvSpPr>
        <dsp:cNvPr id="0" name=""/>
        <dsp:cNvSpPr/>
      </dsp:nvSpPr>
      <dsp:spPr>
        <a:xfrm rot="5400000">
          <a:off x="4202306" y="-1601612"/>
          <a:ext cx="958293" cy="44060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23,300 patients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40.00 FTE</a:t>
          </a:r>
          <a:endParaRPr lang="en-US" sz="2500" kern="1200" dirty="0"/>
        </a:p>
      </dsp:txBody>
      <dsp:txXfrm rot="-5400000">
        <a:off x="2478416" y="169058"/>
        <a:ext cx="4359293" cy="864733"/>
      </dsp:txXfrm>
    </dsp:sp>
    <dsp:sp modelId="{82B42EDC-D459-FF46-8C0A-8A28FB40A988}">
      <dsp:nvSpPr>
        <dsp:cNvPr id="0" name=""/>
        <dsp:cNvSpPr/>
      </dsp:nvSpPr>
      <dsp:spPr>
        <a:xfrm>
          <a:off x="0" y="2490"/>
          <a:ext cx="2478416" cy="1197866"/>
        </a:xfrm>
        <a:prstGeom prst="roundRect">
          <a:avLst/>
        </a:prstGeom>
        <a:solidFill>
          <a:srgbClr val="0080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Care Coordination</a:t>
          </a:r>
          <a:endParaRPr lang="en-US" sz="2900" kern="1200" dirty="0"/>
        </a:p>
      </dsp:txBody>
      <dsp:txXfrm>
        <a:off x="58475" y="60965"/>
        <a:ext cx="2361466" cy="1080916"/>
      </dsp:txXfrm>
    </dsp:sp>
    <dsp:sp modelId="{0379F53E-3F40-0542-8E98-32A80E647607}">
      <dsp:nvSpPr>
        <dsp:cNvPr id="0" name=""/>
        <dsp:cNvSpPr/>
      </dsp:nvSpPr>
      <dsp:spPr>
        <a:xfrm rot="5400000">
          <a:off x="4202306" y="-343852"/>
          <a:ext cx="958293" cy="44060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25,100 patients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5.50 FTE</a:t>
          </a:r>
          <a:endParaRPr lang="en-US" sz="2500" kern="1200" dirty="0"/>
        </a:p>
      </dsp:txBody>
      <dsp:txXfrm rot="-5400000">
        <a:off x="2478416" y="1426818"/>
        <a:ext cx="4359293" cy="864733"/>
      </dsp:txXfrm>
    </dsp:sp>
    <dsp:sp modelId="{C3F5268A-8DF5-8340-A0EE-DB830BDACF0F}">
      <dsp:nvSpPr>
        <dsp:cNvPr id="0" name=""/>
        <dsp:cNvSpPr/>
      </dsp:nvSpPr>
      <dsp:spPr>
        <a:xfrm>
          <a:off x="0" y="1260250"/>
          <a:ext cx="2478416" cy="1197866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Data Analytics</a:t>
          </a:r>
          <a:endParaRPr lang="en-US" sz="2900" kern="1200" dirty="0"/>
        </a:p>
      </dsp:txBody>
      <dsp:txXfrm>
        <a:off x="58475" y="1318725"/>
        <a:ext cx="2361466" cy="1080916"/>
      </dsp:txXfrm>
    </dsp:sp>
    <dsp:sp modelId="{5CD01BC8-9F97-7E42-8764-438B337265A7}">
      <dsp:nvSpPr>
        <dsp:cNvPr id="0" name=""/>
        <dsp:cNvSpPr/>
      </dsp:nvSpPr>
      <dsp:spPr>
        <a:xfrm rot="5400000">
          <a:off x="4202306" y="913907"/>
          <a:ext cx="958293" cy="44060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24,673 patients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6.50 FTE</a:t>
          </a:r>
          <a:endParaRPr lang="en-US" sz="2500" kern="1200" dirty="0"/>
        </a:p>
      </dsp:txBody>
      <dsp:txXfrm rot="-5400000">
        <a:off x="2478416" y="2684577"/>
        <a:ext cx="4359293" cy="864733"/>
      </dsp:txXfrm>
    </dsp:sp>
    <dsp:sp modelId="{A26BF63B-77BE-CB48-B335-4C30D6EB9012}">
      <dsp:nvSpPr>
        <dsp:cNvPr id="0" name=""/>
        <dsp:cNvSpPr/>
      </dsp:nvSpPr>
      <dsp:spPr>
        <a:xfrm>
          <a:off x="0" y="2518010"/>
          <a:ext cx="2478416" cy="1197866"/>
        </a:xfrm>
        <a:prstGeom prst="roundRect">
          <a:avLst/>
        </a:prstGeom>
        <a:solidFill>
          <a:srgbClr val="660066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Expanded Access</a:t>
          </a:r>
          <a:endParaRPr lang="en-US" sz="2900" kern="1200" dirty="0"/>
        </a:p>
      </dsp:txBody>
      <dsp:txXfrm>
        <a:off x="58475" y="2576485"/>
        <a:ext cx="2361466" cy="1080916"/>
      </dsp:txXfrm>
    </dsp:sp>
    <dsp:sp modelId="{6271D86F-26F5-F74D-951E-B4CF6B6EB2DD}">
      <dsp:nvSpPr>
        <dsp:cNvPr id="0" name=""/>
        <dsp:cNvSpPr/>
      </dsp:nvSpPr>
      <dsp:spPr>
        <a:xfrm rot="5400000">
          <a:off x="4202306" y="2171667"/>
          <a:ext cx="958293" cy="44060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12,577 patients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6.25 FTE</a:t>
          </a:r>
          <a:endParaRPr lang="en-US" sz="2500" kern="1200" dirty="0"/>
        </a:p>
      </dsp:txBody>
      <dsp:txXfrm rot="-5400000">
        <a:off x="2478416" y="3942337"/>
        <a:ext cx="4359293" cy="864733"/>
      </dsp:txXfrm>
    </dsp:sp>
    <dsp:sp modelId="{CDC1339F-E112-3E46-9B72-DAB1CF27D58A}">
      <dsp:nvSpPr>
        <dsp:cNvPr id="0" name=""/>
        <dsp:cNvSpPr/>
      </dsp:nvSpPr>
      <dsp:spPr>
        <a:xfrm>
          <a:off x="0" y="3775770"/>
          <a:ext cx="2478416" cy="1197866"/>
        </a:xfrm>
        <a:prstGeom prst="roundRect">
          <a:avLst/>
        </a:prstGeom>
        <a:solidFill>
          <a:srgbClr val="FF660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Oral Health</a:t>
          </a:r>
          <a:endParaRPr lang="en-US" sz="2900" kern="1200" dirty="0"/>
        </a:p>
      </dsp:txBody>
      <dsp:txXfrm>
        <a:off x="58475" y="3834245"/>
        <a:ext cx="2361466" cy="1080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0.03404</cdr:x>
      <cdr:y>0.26714</cdr:y>
    </cdr:from>
    <cdr:to>
      <cdr:x>0.03404</cdr:x>
      <cdr:y>0.54754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V="1">
          <a:off x="295835" y="1315253"/>
          <a:ext cx="1" cy="138056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0.01599</cdr:x>
      <cdr:y>0.55118</cdr:y>
    </cdr:from>
    <cdr:to>
      <cdr:x>0.15678</cdr:x>
      <cdr:y>0.70776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38952" y="2713747"/>
          <a:ext cx="1223682" cy="77096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Baseline of 1,062 ED visits per 1,000 patients per Year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0.5704</cdr:x>
      <cdr:y>0.28534</cdr:y>
    </cdr:from>
    <cdr:to>
      <cdr:x>0.57247</cdr:x>
      <cdr:y>0.42008</cdr:y>
    </cdr:to>
    <cdr:cxnSp macro="">
      <cdr:nvCxnSpPr>
        <cdr:cNvPr id="17" name="Straight Arrow Connector 16"/>
        <cdr:cNvCxnSpPr/>
      </cdr:nvCxnSpPr>
      <cdr:spPr>
        <a:xfrm xmlns:a="http://schemas.openxmlformats.org/drawingml/2006/main">
          <a:off x="4957482" y="1404900"/>
          <a:ext cx="17930" cy="66338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0.49098</cdr:x>
      <cdr:y>0.15607</cdr:y>
    </cdr:from>
    <cdr:to>
      <cdr:x>0.66289</cdr:x>
      <cdr:y>0.2817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4267199" y="768406"/>
          <a:ext cx="1494117" cy="618566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/>
            <a:t>End of Year 1:</a:t>
          </a:r>
        </a:p>
        <a:p xmlns:a="http://schemas.openxmlformats.org/drawingml/2006/main">
          <a:pPr algn="ctr"/>
          <a:r>
            <a:rPr lang="en-US" sz="1200" b="1" dirty="0" smtClean="0"/>
            <a:t>8.6% Reduction in ED Visits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0.84271</cdr:x>
      <cdr:y>0.68956</cdr:y>
    </cdr:from>
    <cdr:to>
      <cdr:x>0.96958</cdr:x>
      <cdr:y>0.83522</cdr:y>
    </cdr:to>
    <cdr:cxnSp macro="">
      <cdr:nvCxnSpPr>
        <cdr:cNvPr id="22" name="Straight Arrow Connector 21"/>
        <cdr:cNvCxnSpPr/>
      </cdr:nvCxnSpPr>
      <cdr:spPr>
        <a:xfrm xmlns:a="http://schemas.openxmlformats.org/drawingml/2006/main" flipV="1">
          <a:off x="7324164" y="3395066"/>
          <a:ext cx="1102659" cy="71717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0.73338</cdr:x>
      <cdr:y>0.84918</cdr:y>
    </cdr:from>
    <cdr:to>
      <cdr:x>0.97268</cdr:x>
      <cdr:y>0.97481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6373905" y="4180971"/>
          <a:ext cx="2079812" cy="618566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/>
            <a:t>Most Recently:</a:t>
          </a:r>
        </a:p>
        <a:p xmlns:a="http://schemas.openxmlformats.org/drawingml/2006/main">
          <a:pPr algn="ctr"/>
          <a:r>
            <a:rPr lang="en-US" sz="1200" b="1" dirty="0" smtClean="0"/>
            <a:t>16.2% Reduction in ED Visits Compared to Baseline</a:t>
          </a:r>
          <a:endParaRPr lang="en-US" sz="12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3BA10-F403-1941-B7CA-A0D58C7138FA}" type="datetimeFigureOut">
              <a:rPr lang="en-US" smtClean="0"/>
              <a:t>2/24/15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7858A-EA07-E94C-AC9D-7278472EB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612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47B41-AC6D-AC49-B71A-A1C11534CBFF}" type="datetimeFigureOut">
              <a:rPr lang="en-US" smtClean="0"/>
              <a:t>2/24/15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CC117-66B9-6E45-ACDC-358FFEB8E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538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ACB6B-96B8-8C42-B9EB-23386D01629F}" type="datetime1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E96-ED68-AE4D-BA0E-3118548DC916}" type="datetime1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0A93-8A20-DB43-B935-D1183FD26775}" type="datetime1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EFF3F-3863-824C-A363-E244BE161464}" type="datetime1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4E9-4FAF-FC4E-80FF-531439063A97}" type="datetime1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276F-B6A6-DA4A-AEFB-41AAA84B78DD}" type="datetime1">
              <a:rPr lang="en-US" smtClean="0"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0DE0-6044-E640-9399-1DEE60EC31DC}" type="datetime1">
              <a:rPr lang="en-US" smtClean="0"/>
              <a:t>2/24/15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923A1-B2B6-324E-9EF0-95F7775199C1}" type="datetime1">
              <a:rPr lang="en-US" smtClean="0"/>
              <a:t>2/24/15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A92D-3282-3540-8FDB-B108C462ED14}" type="datetime1">
              <a:rPr lang="en-US" smtClean="0"/>
              <a:t>2/24/15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7ABC-DE2A-B44D-8C17-AD9BC5F025A7}" type="datetime1">
              <a:rPr lang="en-US" smtClean="0"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0F0F2AF-D52A-C24D-B08C-F8E5FCB52717}" type="datetime1">
              <a:rPr lang="en-US" smtClean="0"/>
              <a:t>2/24/15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CE3CC9F-515D-8541-AA09-4663B0F55D8A}" type="datetime1">
              <a:rPr lang="en-US" smtClean="0"/>
              <a:t>2/24/15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pic>
        <p:nvPicPr>
          <p:cNvPr id="9" name="Picture 8" descr="MNACHClogo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7195" y="260479"/>
            <a:ext cx="1291065" cy="1005151"/>
          </a:xfrm>
          <a:prstGeom prst="rect">
            <a:avLst/>
          </a:prstGeom>
          <a:noFill/>
          <a:ln>
            <a:noFill/>
          </a:ln>
          <a:ex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diagramData" Target="../diagrams/data4.xml"/><Relationship Id="rId8" Type="http://schemas.openxmlformats.org/officeDocument/2006/relationships/diagramLayout" Target="../diagrams/layout4.xml"/><Relationship Id="rId9" Type="http://schemas.openxmlformats.org/officeDocument/2006/relationships/diagramQuickStyle" Target="../diagrams/quickStyle4.xml"/><Relationship Id="rId10" Type="http://schemas.openxmlformats.org/officeDocument/2006/relationships/diagramColors" Target="../diagrams/colors4.xml"/><Relationship Id="rId11" Type="http://schemas.microsoft.com/office/2007/relationships/diagramDrawing" Target="../diagrams/drawing4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5.xml"/><Relationship Id="rId3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diagramQuickStyle" Target="../diagrams/quickStyle2.xml"/><Relationship Id="rId12" Type="http://schemas.openxmlformats.org/officeDocument/2006/relationships/diagramColors" Target="../diagrams/colors2.xml"/><Relationship Id="rId13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9" Type="http://schemas.openxmlformats.org/officeDocument/2006/relationships/diagramData" Target="../diagrams/data2.xml"/><Relationship Id="rId10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House HHS Finance</a:t>
            </a:r>
            <a:br>
              <a:rPr lang="en-US" dirty="0" smtClean="0"/>
            </a:br>
            <a:r>
              <a:rPr lang="en-US" dirty="0" smtClean="0"/>
              <a:t>HF576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25,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70933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FUHN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7530" y="373131"/>
            <a:ext cx="1801905" cy="7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321858" y="140567"/>
            <a:ext cx="5011271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Success – ED Visits Reduced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/>
          </a:p>
        </p:txBody>
      </p:sp>
      <p:graphicFrame>
        <p:nvGraphicFramePr>
          <p:cNvPr id="8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1835755"/>
              </p:ext>
            </p:extLst>
          </p:nvPr>
        </p:nvGraphicFramePr>
        <p:xfrm>
          <a:off x="197224" y="1553453"/>
          <a:ext cx="8691171" cy="4923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8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FQHC Innovation – </a:t>
            </a:r>
            <a:br>
              <a:rPr lang="en-US" dirty="0" smtClean="0"/>
            </a:br>
            <a:r>
              <a:rPr lang="en-US" dirty="0" smtClean="0"/>
              <a:t>Hennepin Health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648281" y="1715768"/>
            <a:ext cx="6038519" cy="4913962"/>
          </a:xfrm>
        </p:spPr>
        <p:txBody>
          <a:bodyPr>
            <a:noAutofit/>
          </a:bodyPr>
          <a:lstStyle/>
          <a:p>
            <a:r>
              <a:rPr lang="en-US" sz="3000" dirty="0" smtClean="0"/>
              <a:t>9% reduction in ED Visits</a:t>
            </a:r>
          </a:p>
          <a:p>
            <a:r>
              <a:rPr lang="en-US" sz="3000" dirty="0" smtClean="0"/>
              <a:t>3% reduction in Inpatient Admissions</a:t>
            </a:r>
          </a:p>
          <a:p>
            <a:r>
              <a:rPr lang="en-US" sz="3000" dirty="0" smtClean="0"/>
              <a:t>2.5% increase in Primary Care Visits</a:t>
            </a:r>
          </a:p>
          <a:p>
            <a:r>
              <a:rPr lang="en-US" sz="3000" dirty="0" smtClean="0"/>
              <a:t>10.8% increase in patients meeting Optimal Diabetes Care</a:t>
            </a:r>
          </a:p>
          <a:p>
            <a:r>
              <a:rPr lang="en-US" sz="3000" dirty="0" smtClean="0"/>
              <a:t>23.5% increase in patients meeting Optimal Vascular Care</a:t>
            </a:r>
          </a:p>
          <a:p>
            <a:r>
              <a:rPr lang="en-US" sz="3000" dirty="0" smtClean="0"/>
              <a:t>7.6% increase in patients meeting Optimal Asthma Care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/>
          </a:p>
        </p:txBody>
      </p:sp>
      <p:pic>
        <p:nvPicPr>
          <p:cNvPr id="9" name="Picture 8" descr="Screen Shot 2013-06-19 at 9.02.1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56" y="2067026"/>
            <a:ext cx="1783536" cy="2148086"/>
          </a:xfrm>
          <a:prstGeom prst="rect">
            <a:avLst/>
          </a:prstGeom>
        </p:spPr>
      </p:pic>
      <p:pic>
        <p:nvPicPr>
          <p:cNvPr id="3" name="Picture 2" descr="Screen Shot 2015-02-24 at 7.29.0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56" y="4498821"/>
            <a:ext cx="1712038" cy="155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4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We’ve Learned </a:t>
            </a:r>
            <a:r>
              <a:rPr lang="en-US" dirty="0"/>
              <a:t>F</a:t>
            </a:r>
            <a:r>
              <a:rPr lang="en-US" dirty="0" smtClean="0"/>
              <a:t>rom the </a:t>
            </a:r>
            <a:br>
              <a:rPr lang="en-US" dirty="0" smtClean="0"/>
            </a:br>
            <a:r>
              <a:rPr lang="en-US" dirty="0" smtClean="0"/>
              <a:t>Demonstrations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Care coordination </a:t>
            </a:r>
            <a:r>
              <a:rPr lang="en-US" dirty="0" smtClean="0"/>
              <a:t>is at the core of the model.</a:t>
            </a:r>
          </a:p>
          <a:p>
            <a:pPr lvl="1"/>
            <a:r>
              <a:rPr lang="en-US" dirty="0" smtClean="0"/>
              <a:t>Ensuring patients with multiple chronic diseases are managed</a:t>
            </a:r>
          </a:p>
          <a:p>
            <a:r>
              <a:rPr lang="en-US" b="1" dirty="0" smtClean="0"/>
              <a:t>Data analytics </a:t>
            </a:r>
            <a:r>
              <a:rPr lang="en-US" dirty="0" smtClean="0"/>
              <a:t>for population health management is critical (and expensive).</a:t>
            </a:r>
          </a:p>
          <a:p>
            <a:r>
              <a:rPr lang="en-US" dirty="0" smtClean="0"/>
              <a:t>Patient Outreach and Education necessary to </a:t>
            </a:r>
            <a:r>
              <a:rPr lang="en-US" b="1" dirty="0" smtClean="0"/>
              <a:t>engage patients </a:t>
            </a:r>
            <a:r>
              <a:rPr lang="en-US" dirty="0" smtClean="0"/>
              <a:t>in their care.</a:t>
            </a:r>
          </a:p>
          <a:p>
            <a:r>
              <a:rPr lang="en-US" dirty="0" smtClean="0"/>
              <a:t>Value of “connecting” with social services our patients use/need to </a:t>
            </a:r>
            <a:r>
              <a:rPr lang="en-US" b="1" dirty="0" smtClean="0"/>
              <a:t>address the social determinants of health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20% of outcomes influenced by services “provided within the 4 walls of the clinic”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778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FQHC Priority Areas</a:t>
            </a:r>
            <a:endParaRPr lang="en-US" dirty="0"/>
          </a:p>
        </p:txBody>
      </p:sp>
      <p:graphicFrame>
        <p:nvGraphicFramePr>
          <p:cNvPr id="13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4240335"/>
              </p:ext>
            </p:extLst>
          </p:nvPr>
        </p:nvGraphicFramePr>
        <p:xfrm>
          <a:off x="65363" y="1499607"/>
          <a:ext cx="3555756" cy="5358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5518397"/>
              </p:ext>
            </p:extLst>
          </p:nvPr>
        </p:nvGraphicFramePr>
        <p:xfrm>
          <a:off x="4918433" y="1773936"/>
          <a:ext cx="4038600" cy="462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13</a:t>
            </a:fld>
            <a:endParaRPr kumimoji="0" lang="en-US"/>
          </a:p>
        </p:txBody>
      </p:sp>
      <p:sp>
        <p:nvSpPr>
          <p:cNvPr id="3" name="Right Arrow 2"/>
          <p:cNvSpPr/>
          <p:nvPr/>
        </p:nvSpPr>
        <p:spPr>
          <a:xfrm>
            <a:off x="3621120" y="3512593"/>
            <a:ext cx="1594372" cy="117536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90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HF576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$2 million increase to CHC appropriation operated under Minn. Stat. 145.9269</a:t>
            </a:r>
          </a:p>
          <a:p>
            <a:pPr lvl="1"/>
            <a:r>
              <a:rPr lang="en-US" dirty="0" smtClean="0"/>
              <a:t>“</a:t>
            </a:r>
            <a:r>
              <a:rPr lang="en-US" b="1" i="1" dirty="0" smtClean="0"/>
              <a:t>to </a:t>
            </a:r>
            <a:r>
              <a:rPr lang="en-US" b="1" i="1" dirty="0"/>
              <a:t>continue, expand, and improve </a:t>
            </a:r>
            <a:r>
              <a:rPr lang="en-US" b="1" i="1" dirty="0" smtClean="0"/>
              <a:t>federally qualified health center </a:t>
            </a:r>
            <a:r>
              <a:rPr lang="en-US" b="1" i="1" dirty="0"/>
              <a:t>services to low-income </a:t>
            </a:r>
            <a:r>
              <a:rPr lang="en-US" b="1" i="1" dirty="0" smtClean="0"/>
              <a:t>populations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Currently at $2.5 million per year and scheduled to decrease by $125,000 in each year of FY16-17 biennium</a:t>
            </a:r>
          </a:p>
          <a:p>
            <a:pPr lvl="1"/>
            <a:r>
              <a:rPr lang="en-US" dirty="0" smtClean="0"/>
              <a:t>Minnesota Department of Health (MDH) – Office of Rural Health and Primary Care (ORPHC)</a:t>
            </a:r>
          </a:p>
          <a:p>
            <a:pPr lvl="1"/>
            <a:r>
              <a:rPr lang="en-US" dirty="0" smtClean="0"/>
              <a:t>Established in 2007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61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81" y="155448"/>
            <a:ext cx="8592219" cy="1252728"/>
          </a:xfrm>
        </p:spPr>
        <p:txBody>
          <a:bodyPr/>
          <a:lstStyle/>
          <a:p>
            <a:r>
              <a:rPr lang="en-US" dirty="0" smtClean="0"/>
              <a:t>$2 million increase for FQHCs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658190"/>
              </p:ext>
            </p:extLst>
          </p:nvPr>
        </p:nvGraphicFramePr>
        <p:xfrm>
          <a:off x="2053769" y="1775191"/>
          <a:ext cx="6884490" cy="497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15</a:t>
            </a:fld>
            <a:endParaRPr kumimoji="0" lang="en-US"/>
          </a:p>
        </p:txBody>
      </p:sp>
      <p:sp>
        <p:nvSpPr>
          <p:cNvPr id="3" name="Rounded Rectangle 2"/>
          <p:cNvSpPr/>
          <p:nvPr/>
        </p:nvSpPr>
        <p:spPr>
          <a:xfrm>
            <a:off x="94581" y="2485835"/>
            <a:ext cx="1756513" cy="3174844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44 Investments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Nearly 60.00 FTE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Impacting 85,000 FQHC Patients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6692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Health Centers</a:t>
            </a:r>
            <a:br>
              <a:rPr lang="en-US" dirty="0" smtClean="0"/>
            </a:br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89" y="1775191"/>
            <a:ext cx="5940778" cy="50828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17 organizations at 70+ service sites in state serving 180,000 Minnesotans.</a:t>
            </a:r>
          </a:p>
          <a:p>
            <a:r>
              <a:rPr lang="en-US" dirty="0" smtClean="0"/>
              <a:t>Also known as “Federally Qualified Health Centers – FQHCs”</a:t>
            </a:r>
          </a:p>
          <a:p>
            <a:r>
              <a:rPr lang="en-US" dirty="0" smtClean="0"/>
              <a:t>Not-for profit corporations.</a:t>
            </a:r>
          </a:p>
          <a:p>
            <a:r>
              <a:rPr lang="en-US" dirty="0" smtClean="0"/>
              <a:t>51% of Board are patients.</a:t>
            </a:r>
          </a:p>
          <a:p>
            <a:r>
              <a:rPr lang="en-US" dirty="0" smtClean="0"/>
              <a:t>Serve a Medically Underserved Area.</a:t>
            </a:r>
          </a:p>
          <a:p>
            <a:r>
              <a:rPr lang="en-US" dirty="0" smtClean="0"/>
              <a:t>Comprehensive primary care – medical, dental and mental health.</a:t>
            </a:r>
          </a:p>
          <a:p>
            <a:r>
              <a:rPr lang="en-US" dirty="0" smtClean="0"/>
              <a:t>Enabling services key to model.</a:t>
            </a:r>
          </a:p>
          <a:p>
            <a:r>
              <a:rPr lang="en-US" dirty="0" smtClean="0"/>
              <a:t>Serve all regardless of ability to pay.</a:t>
            </a:r>
          </a:p>
          <a:p>
            <a:r>
              <a:rPr lang="en-US" dirty="0" smtClean="0"/>
              <a:t>Sliding fee schedule for the uninsured.</a:t>
            </a:r>
          </a:p>
          <a:p>
            <a:r>
              <a:rPr lang="en-US" b="1" dirty="0"/>
              <a:t>ROI – 9</a:t>
            </a:r>
            <a:r>
              <a:rPr lang="en-US" b="1" dirty="0" smtClean="0"/>
              <a:t>% </a:t>
            </a:r>
            <a:r>
              <a:rPr lang="en-US" b="1" dirty="0"/>
              <a:t>of non-disabled MHCP with </a:t>
            </a:r>
            <a:r>
              <a:rPr lang="en-US" b="1" dirty="0" smtClean="0"/>
              <a:t>1.2% </a:t>
            </a:r>
            <a:r>
              <a:rPr lang="en-US" b="1" dirty="0"/>
              <a:t>of budget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7" y="2238471"/>
            <a:ext cx="2830689" cy="2035769"/>
          </a:xfrm>
          <a:prstGeom prst="rect">
            <a:avLst/>
          </a:prstGeom>
        </p:spPr>
      </p:pic>
      <p:pic>
        <p:nvPicPr>
          <p:cNvPr id="5" name="Picture 4" descr="MNACHC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30" y="4462080"/>
            <a:ext cx="2196736" cy="1509328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30761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Health Centers</a:t>
            </a:r>
            <a:br>
              <a:rPr lang="en-US" dirty="0" smtClean="0"/>
            </a:br>
            <a:r>
              <a:rPr lang="en-US" dirty="0" smtClean="0"/>
              <a:t>Locations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90907"/>
            <a:ext cx="4040188" cy="715355"/>
          </a:xfrm>
        </p:spPr>
        <p:txBody>
          <a:bodyPr/>
          <a:lstStyle/>
          <a:p>
            <a:r>
              <a:rPr lang="en-US" dirty="0" smtClean="0"/>
              <a:t>Greater 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88809"/>
            <a:ext cx="4040188" cy="3951288"/>
          </a:xfrm>
        </p:spPr>
        <p:txBody>
          <a:bodyPr>
            <a:noAutofit/>
          </a:bodyPr>
          <a:lstStyle/>
          <a:p>
            <a:r>
              <a:rPr lang="en-US" sz="1900" b="1" dirty="0" smtClean="0"/>
              <a:t>Open Door Health Center </a:t>
            </a:r>
            <a:r>
              <a:rPr lang="en-US" sz="1900" dirty="0" smtClean="0"/>
              <a:t>–Mankato</a:t>
            </a:r>
          </a:p>
          <a:p>
            <a:r>
              <a:rPr lang="en-US" sz="1900" b="1" dirty="0" smtClean="0"/>
              <a:t>Lake Superior Community Health Center </a:t>
            </a:r>
            <a:r>
              <a:rPr lang="en-US" sz="1900" dirty="0" smtClean="0"/>
              <a:t>– Duluth</a:t>
            </a:r>
          </a:p>
          <a:p>
            <a:r>
              <a:rPr lang="en-US" sz="1900" b="1" dirty="0" err="1" smtClean="0"/>
              <a:t>Sawtooth</a:t>
            </a:r>
            <a:r>
              <a:rPr lang="en-US" sz="1900" b="1" dirty="0" smtClean="0"/>
              <a:t> Mountain Clinic </a:t>
            </a:r>
            <a:r>
              <a:rPr lang="en-US" sz="1900" dirty="0" smtClean="0"/>
              <a:t>– Grand Marais, Grand Portage, </a:t>
            </a:r>
            <a:r>
              <a:rPr lang="en-US" sz="1900" dirty="0" err="1" smtClean="0"/>
              <a:t>Tofte</a:t>
            </a:r>
            <a:endParaRPr lang="en-US" sz="1900" dirty="0" smtClean="0"/>
          </a:p>
          <a:p>
            <a:r>
              <a:rPr lang="en-US" sz="1900" b="1" dirty="0" smtClean="0"/>
              <a:t>Scenic Rivers Health Services </a:t>
            </a:r>
            <a:r>
              <a:rPr lang="en-US" sz="1900" dirty="0" smtClean="0"/>
              <a:t>– Cook, Bigfork, Big Falls, Floodwood, </a:t>
            </a:r>
            <a:r>
              <a:rPr lang="en-US" sz="1900" dirty="0" err="1" smtClean="0"/>
              <a:t>Northome</a:t>
            </a:r>
            <a:r>
              <a:rPr lang="en-US" sz="1900" dirty="0" smtClean="0"/>
              <a:t>, Tower</a:t>
            </a:r>
          </a:p>
          <a:p>
            <a:r>
              <a:rPr lang="en-US" sz="1900" b="1" dirty="0" smtClean="0"/>
              <a:t>Community Health Service</a:t>
            </a:r>
            <a:r>
              <a:rPr lang="en-US" sz="1900" dirty="0" smtClean="0"/>
              <a:t>– Moorhead, Rochester, </a:t>
            </a:r>
            <a:r>
              <a:rPr lang="en-US" sz="1900" dirty="0" err="1" smtClean="0"/>
              <a:t>Wilmar</a:t>
            </a:r>
            <a:r>
              <a:rPr lang="en-US" sz="1900" dirty="0" smtClean="0"/>
              <a:t>, Olivia (*Seasonal), Owatonna*, Breckenridge*, Northern Mobile Unit, Southern Mobile Unit </a:t>
            </a:r>
            <a:endParaRPr lang="en-US" sz="19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74127"/>
            <a:ext cx="4041775" cy="715355"/>
          </a:xfrm>
        </p:spPr>
        <p:txBody>
          <a:bodyPr/>
          <a:lstStyle/>
          <a:p>
            <a:r>
              <a:rPr lang="en-US" dirty="0" smtClean="0"/>
              <a:t>Twin Cities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2306262"/>
            <a:ext cx="4272655" cy="3951288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Minneapolis</a:t>
            </a:r>
          </a:p>
          <a:p>
            <a:pPr lvl="1"/>
            <a:r>
              <a:rPr lang="en-US" sz="1600" dirty="0" smtClean="0"/>
              <a:t>Axis Medical Center</a:t>
            </a:r>
          </a:p>
          <a:p>
            <a:pPr lvl="1"/>
            <a:r>
              <a:rPr lang="en-US" sz="1600" dirty="0" smtClean="0"/>
              <a:t>Community-University Health Care Center</a:t>
            </a:r>
          </a:p>
          <a:p>
            <a:pPr lvl="1"/>
            <a:r>
              <a:rPr lang="en-US" sz="1600" dirty="0" smtClean="0"/>
              <a:t>Health Care for the Homeless</a:t>
            </a:r>
          </a:p>
          <a:p>
            <a:pPr lvl="1"/>
            <a:r>
              <a:rPr lang="en-US" sz="1600" dirty="0" smtClean="0"/>
              <a:t>Indian Health Board</a:t>
            </a:r>
          </a:p>
          <a:p>
            <a:pPr lvl="1"/>
            <a:r>
              <a:rPr lang="en-US" sz="1600" dirty="0" smtClean="0"/>
              <a:t>Native American Community Clinic</a:t>
            </a:r>
          </a:p>
          <a:p>
            <a:pPr lvl="1"/>
            <a:r>
              <a:rPr lang="en-US" sz="1600" dirty="0" smtClean="0"/>
              <a:t>Neighborhood </a:t>
            </a:r>
            <a:r>
              <a:rPr lang="en-US" sz="1600" dirty="0" err="1" smtClean="0"/>
              <a:t>HealthSource</a:t>
            </a:r>
            <a:endParaRPr lang="en-US" sz="1600" dirty="0" smtClean="0"/>
          </a:p>
          <a:p>
            <a:pPr lvl="1"/>
            <a:r>
              <a:rPr lang="en-US" sz="1600" dirty="0" smtClean="0"/>
              <a:t>North Point Health &amp; Wellness</a:t>
            </a:r>
          </a:p>
          <a:p>
            <a:pPr lvl="1"/>
            <a:r>
              <a:rPr lang="en-US" sz="1600" dirty="0" smtClean="0"/>
              <a:t>People’s Center</a:t>
            </a:r>
          </a:p>
          <a:p>
            <a:pPr lvl="1"/>
            <a:r>
              <a:rPr lang="en-US" sz="1600" dirty="0" smtClean="0"/>
              <a:t>Southside Community Health Services</a:t>
            </a:r>
          </a:p>
          <a:p>
            <a:r>
              <a:rPr lang="en-US" sz="2000" b="1" dirty="0" smtClean="0"/>
              <a:t>St. Paul</a:t>
            </a:r>
          </a:p>
          <a:p>
            <a:pPr lvl="1"/>
            <a:r>
              <a:rPr lang="en-US" sz="1600" dirty="0" smtClean="0"/>
              <a:t>Open Cities Health Center</a:t>
            </a:r>
          </a:p>
          <a:p>
            <a:pPr lvl="1"/>
            <a:r>
              <a:rPr lang="en-US" sz="1600" dirty="0" smtClean="0"/>
              <a:t>United Family Medicine</a:t>
            </a:r>
          </a:p>
          <a:p>
            <a:pPr lvl="1"/>
            <a:r>
              <a:rPr lang="en-US" sz="1600" dirty="0" smtClean="0"/>
              <a:t>West Side Community Health Services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3806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CHC Patient Demographics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3015802"/>
              </p:ext>
            </p:extLst>
          </p:nvPr>
        </p:nvGraphicFramePr>
        <p:xfrm>
          <a:off x="0" y="1526627"/>
          <a:ext cx="4495800" cy="5331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02187407"/>
              </p:ext>
            </p:extLst>
          </p:nvPr>
        </p:nvGraphicFramePr>
        <p:xfrm>
          <a:off x="4648200" y="1526627"/>
          <a:ext cx="4495800" cy="5331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8628" y="6476999"/>
            <a:ext cx="3679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</a:t>
            </a:r>
            <a:r>
              <a:rPr lang="en-US" sz="1600" i="1" dirty="0" smtClean="0"/>
              <a:t>HRSA </a:t>
            </a:r>
            <a:r>
              <a:rPr lang="en-US" sz="1600" i="1" dirty="0" smtClean="0"/>
              <a:t>Uniform Data System, 2013</a:t>
            </a:r>
            <a:endParaRPr lang="en-US" sz="16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112497" y="6459054"/>
            <a:ext cx="347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Kaiser State Health Facts, 2013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07746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CHC Patient Demographics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05412744"/>
              </p:ext>
            </p:extLst>
          </p:nvPr>
        </p:nvGraphicFramePr>
        <p:xfrm>
          <a:off x="0" y="1540138"/>
          <a:ext cx="4495800" cy="485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89654578"/>
              </p:ext>
            </p:extLst>
          </p:nvPr>
        </p:nvGraphicFramePr>
        <p:xfrm>
          <a:off x="4495800" y="1540138"/>
          <a:ext cx="4648200" cy="5039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8628" y="6476999"/>
            <a:ext cx="3679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</a:t>
            </a:r>
            <a:r>
              <a:rPr lang="en-US" sz="1600" i="1" dirty="0" smtClean="0"/>
              <a:t>HRSA </a:t>
            </a:r>
            <a:r>
              <a:rPr lang="en-US" sz="1600" i="1" dirty="0" smtClean="0"/>
              <a:t>Uniform Data System, 2013</a:t>
            </a:r>
            <a:endParaRPr lang="en-US" sz="16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112497" y="6459054"/>
            <a:ext cx="2895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US Census Bureau, 2013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76934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CHC Patient Demographics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0193848"/>
              </p:ext>
            </p:extLst>
          </p:nvPr>
        </p:nvGraphicFramePr>
        <p:xfrm>
          <a:off x="0" y="1543569"/>
          <a:ext cx="4495800" cy="508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ontent Placeholder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1930501"/>
              </p:ext>
            </p:extLst>
          </p:nvPr>
        </p:nvGraphicFramePr>
        <p:xfrm>
          <a:off x="4648200" y="1543569"/>
          <a:ext cx="4495800" cy="508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  <p:sp>
        <p:nvSpPr>
          <p:cNvPr id="7" name="TextBox 6"/>
          <p:cNvSpPr txBox="1"/>
          <p:nvPr/>
        </p:nvSpPr>
        <p:spPr>
          <a:xfrm>
            <a:off x="148628" y="6476999"/>
            <a:ext cx="3679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</a:t>
            </a:r>
            <a:r>
              <a:rPr lang="en-US" sz="1600" i="1" dirty="0" smtClean="0"/>
              <a:t>HRSA</a:t>
            </a:r>
            <a:r>
              <a:rPr lang="en-US" sz="1600" i="1" dirty="0" smtClean="0"/>
              <a:t> </a:t>
            </a:r>
            <a:r>
              <a:rPr lang="en-US" sz="1600" i="1" dirty="0" smtClean="0"/>
              <a:t>Uniform Data System, 2013</a:t>
            </a:r>
            <a:endParaRPr lang="en-US" sz="1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112497" y="6459054"/>
            <a:ext cx="347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Source: Kaiser State Health Facts, 2013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39177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CHC Patient </a:t>
            </a:r>
            <a:br>
              <a:rPr lang="en-US" dirty="0" smtClean="0"/>
            </a:br>
            <a:r>
              <a:rPr lang="en-US" dirty="0" smtClean="0"/>
              <a:t>Quality Indicators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4782" y="1526627"/>
            <a:ext cx="8763478" cy="5224691"/>
          </a:xfrm>
        </p:spPr>
        <p:txBody>
          <a:bodyPr>
            <a:normAutofit fontScale="92500" lnSpcReduction="20000"/>
          </a:bodyPr>
          <a:lstStyle/>
          <a:p>
            <a:pPr marL="118872" indent="0" algn="ctr">
              <a:buNone/>
            </a:pPr>
            <a:r>
              <a:rPr lang="en-US" b="1" dirty="0" smtClean="0"/>
              <a:t>SELECTED QUALITY INDICATORS</a:t>
            </a:r>
          </a:p>
          <a:p>
            <a:pPr marL="118872" indent="0" algn="ctr">
              <a:buNone/>
            </a:pPr>
            <a:endParaRPr lang="en-US" b="1" dirty="0" smtClean="0"/>
          </a:p>
          <a:p>
            <a:r>
              <a:rPr lang="en-US" sz="3400" dirty="0" smtClean="0"/>
              <a:t>88% of CHCs are recognized as federal Patient Centered Medical Homes (PCMH) </a:t>
            </a:r>
          </a:p>
          <a:p>
            <a:r>
              <a:rPr lang="en-US" sz="3400" dirty="0" smtClean="0"/>
              <a:t>78% of pregnant women entered prenatal care during first trimester</a:t>
            </a:r>
          </a:p>
          <a:p>
            <a:r>
              <a:rPr lang="en-US" sz="3400" dirty="0" smtClean="0"/>
              <a:t>90% of patients screened for tobacco-use</a:t>
            </a:r>
          </a:p>
          <a:p>
            <a:r>
              <a:rPr lang="en-US" sz="3400" dirty="0" smtClean="0"/>
              <a:t>86% asthma patients age 5 through 40 have a treatment plan</a:t>
            </a:r>
          </a:p>
          <a:p>
            <a:r>
              <a:rPr lang="en-US" sz="3400" dirty="0" smtClean="0"/>
              <a:t>71% of diabetic patients have A1c under control (&lt;=9.0%)</a:t>
            </a:r>
          </a:p>
          <a:p>
            <a:r>
              <a:rPr lang="en-US" sz="3400" dirty="0" smtClean="0"/>
              <a:t>Lower LBW rates compared to state averages – by every race/</a:t>
            </a:r>
            <a:r>
              <a:rPr lang="en-US" sz="3400" dirty="0" smtClean="0"/>
              <a:t>ethnicity</a:t>
            </a:r>
            <a:endParaRPr lang="en-US" sz="3400" dirty="0" smtClean="0"/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158764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Balancing History and </a:t>
            </a:r>
            <a:br>
              <a:rPr lang="en-US" dirty="0" smtClean="0"/>
            </a:br>
            <a:r>
              <a:rPr lang="en-US" dirty="0" smtClean="0"/>
              <a:t>Innovation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55092"/>
              </p:ext>
            </p:extLst>
          </p:nvPr>
        </p:nvGraphicFramePr>
        <p:xfrm>
          <a:off x="121605" y="1775191"/>
          <a:ext cx="4499375" cy="497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892" y="1877887"/>
            <a:ext cx="1914533" cy="121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8420" y="1981020"/>
            <a:ext cx="1606921" cy="10104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2365" y="4073663"/>
            <a:ext cx="390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/>
              <a:buChar char="•"/>
            </a:pPr>
            <a:r>
              <a:rPr lang="en-US" sz="2400" b="1" dirty="0" smtClean="0"/>
              <a:t>MN DHS – “ACO Demonstrations”</a:t>
            </a:r>
          </a:p>
          <a:p>
            <a:pPr marL="285750" indent="-285750" algn="ctr">
              <a:buFont typeface="Arial"/>
              <a:buChar char="•"/>
            </a:pPr>
            <a:r>
              <a:rPr lang="en-US" sz="2400" dirty="0" smtClean="0"/>
              <a:t>Moving </a:t>
            </a:r>
            <a:r>
              <a:rPr lang="en-US" sz="2400" dirty="0"/>
              <a:t>away from fee-for-service to Total Cost of Care (TCOC) </a:t>
            </a:r>
            <a:r>
              <a:rPr lang="en-US" sz="2400" dirty="0" smtClean="0"/>
              <a:t>arrangement – while meeting Financial &amp; Quality Benchmarks</a:t>
            </a:r>
            <a:endParaRPr lang="en-US" sz="2400" dirty="0"/>
          </a:p>
        </p:txBody>
      </p:sp>
      <p:graphicFrame>
        <p:nvGraphicFramePr>
          <p:cNvPr id="10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783984"/>
              </p:ext>
            </p:extLst>
          </p:nvPr>
        </p:nvGraphicFramePr>
        <p:xfrm>
          <a:off x="4871049" y="1221282"/>
          <a:ext cx="4040188" cy="3109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906254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80682"/>
            <a:ext cx="8229600" cy="12510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FQHC Innovation: Federally Qualified Health Center Urban Health Network (FUHN)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677758" y="1773936"/>
            <a:ext cx="6260502" cy="46238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Only FQHC </a:t>
            </a:r>
            <a:r>
              <a:rPr lang="en-US" dirty="0"/>
              <a:t>led Medicaid </a:t>
            </a:r>
            <a:r>
              <a:rPr lang="en-US" dirty="0" smtClean="0"/>
              <a:t>focused Accountable Care Organization in the nation.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“virtual” ACO in MN – non affiliated </a:t>
            </a:r>
            <a:r>
              <a:rPr lang="en-US" dirty="0" smtClean="0"/>
              <a:t>providers</a:t>
            </a:r>
          </a:p>
          <a:p>
            <a:r>
              <a:rPr lang="en-US" dirty="0" smtClean="0"/>
              <a:t>Attributed 25,000 patients</a:t>
            </a:r>
            <a:endParaRPr lang="en-US" dirty="0" smtClean="0"/>
          </a:p>
          <a:p>
            <a:r>
              <a:rPr lang="en-US" dirty="0" smtClean="0"/>
              <a:t>Met </a:t>
            </a:r>
            <a:r>
              <a:rPr lang="en-US" dirty="0"/>
              <a:t>all patient satisfaction goals and quality benchmarks</a:t>
            </a:r>
          </a:p>
          <a:p>
            <a:r>
              <a:rPr lang="en-US" dirty="0" smtClean="0"/>
              <a:t>8.6% reduction </a:t>
            </a:r>
            <a:r>
              <a:rPr lang="en-US" dirty="0"/>
              <a:t>in ED Visits in Year </a:t>
            </a:r>
            <a:r>
              <a:rPr lang="en-US" dirty="0" smtClean="0"/>
              <a:t>One, and currently at 16.2% in Year Two</a:t>
            </a:r>
            <a:endParaRPr lang="en-US" dirty="0"/>
          </a:p>
          <a:p>
            <a:r>
              <a:rPr lang="en-US" dirty="0"/>
              <a:t>$2.6 million in savings</a:t>
            </a:r>
          </a:p>
          <a:p>
            <a:r>
              <a:rPr lang="en-US" dirty="0"/>
              <a:t>Trending toward </a:t>
            </a:r>
            <a:r>
              <a:rPr lang="en-US" dirty="0" smtClean="0"/>
              <a:t>20% reduction </a:t>
            </a:r>
            <a:r>
              <a:rPr lang="en-US" dirty="0"/>
              <a:t>in ED Visits in Year Two</a:t>
            </a:r>
          </a:p>
          <a:p>
            <a:r>
              <a:rPr lang="en-US" dirty="0"/>
              <a:t>“Line of sight” into clinical care picture.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/>
          </a:p>
        </p:txBody>
      </p:sp>
      <p:pic>
        <p:nvPicPr>
          <p:cNvPr id="8" name="Picture 3" descr="FUHNs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411" y="3379695"/>
            <a:ext cx="2274347" cy="108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9455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90690</TotalTime>
  <Words>938</Words>
  <Application>Microsoft Macintosh PowerPoint</Application>
  <PresentationFormat>On-screen Show (4:3)</PresentationFormat>
  <Paragraphs>170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House HHS Finance HF576</vt:lpstr>
      <vt:lpstr>Community Health Centers The Basics</vt:lpstr>
      <vt:lpstr>Community Health Centers Locations</vt:lpstr>
      <vt:lpstr>CHC Patient Demographics</vt:lpstr>
      <vt:lpstr>CHC Patient Demographics</vt:lpstr>
      <vt:lpstr>CHC Patient Demographics</vt:lpstr>
      <vt:lpstr>CHC Patient  Quality Indicators</vt:lpstr>
      <vt:lpstr>Balancing History and  Innovation</vt:lpstr>
      <vt:lpstr>FQHC Innovation: Federally Qualified Health Center Urban Health Network (FUHN)</vt:lpstr>
      <vt:lpstr>Success – ED Visits Reduced</vt:lpstr>
      <vt:lpstr>FQHC Innovation –  Hennepin Health</vt:lpstr>
      <vt:lpstr>What We’ve Learned From the  Demonstrations</vt:lpstr>
      <vt:lpstr>FQHC Priority Areas</vt:lpstr>
      <vt:lpstr>HF576</vt:lpstr>
      <vt:lpstr>$2 million increase for FQHCs</vt:lpstr>
    </vt:vector>
  </TitlesOfParts>
  <Company>MNACHC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</dc:title>
  <dc:creator>Jonathan Watson</dc:creator>
  <cp:lastModifiedBy>Jonathan Watson</cp:lastModifiedBy>
  <cp:revision>510</cp:revision>
  <cp:lastPrinted>2015-02-23T17:14:08Z</cp:lastPrinted>
  <dcterms:created xsi:type="dcterms:W3CDTF">2013-05-16T20:24:44Z</dcterms:created>
  <dcterms:modified xsi:type="dcterms:W3CDTF">2015-02-24T23:22:02Z</dcterms:modified>
</cp:coreProperties>
</file>