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10" r:id="rId4"/>
    <p:sldMasterId id="2147483822" r:id="rId5"/>
  </p:sldMasterIdLst>
  <p:notesMasterIdLst>
    <p:notesMasterId r:id="rId27"/>
  </p:notesMasterIdLst>
  <p:handoutMasterIdLst>
    <p:handoutMasterId r:id="rId28"/>
  </p:handoutMasterIdLst>
  <p:sldIdLst>
    <p:sldId id="622" r:id="rId6"/>
    <p:sldId id="595" r:id="rId7"/>
    <p:sldId id="557" r:id="rId8"/>
    <p:sldId id="575" r:id="rId9"/>
    <p:sldId id="623" r:id="rId10"/>
    <p:sldId id="649" r:id="rId11"/>
    <p:sldId id="589" r:id="rId12"/>
    <p:sldId id="559" r:id="rId13"/>
    <p:sldId id="650" r:id="rId14"/>
    <p:sldId id="625" r:id="rId15"/>
    <p:sldId id="651" r:id="rId16"/>
    <p:sldId id="639" r:id="rId17"/>
    <p:sldId id="647" r:id="rId18"/>
    <p:sldId id="653" r:id="rId19"/>
    <p:sldId id="635" r:id="rId20"/>
    <p:sldId id="654" r:id="rId21"/>
    <p:sldId id="658" r:id="rId22"/>
    <p:sldId id="655" r:id="rId23"/>
    <p:sldId id="656" r:id="rId24"/>
    <p:sldId id="657" r:id="rId25"/>
    <p:sldId id="481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CC99FF"/>
    <a:srgbClr val="0D0D0D"/>
    <a:srgbClr val="003865"/>
    <a:srgbClr val="B20738"/>
    <a:srgbClr val="000000"/>
    <a:srgbClr val="78BE21"/>
    <a:srgbClr val="E8E8E8"/>
    <a:srgbClr val="00A3E2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80" autoAdjust="0"/>
    <p:restoredTop sz="87443" autoAdjust="0"/>
  </p:normalViewPr>
  <p:slideViewPr>
    <p:cSldViewPr snapToGrid="0">
      <p:cViewPr varScale="1">
        <p:scale>
          <a:sx n="116" d="100"/>
          <a:sy n="116" d="100"/>
        </p:scale>
        <p:origin x="108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366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3588637357830272"/>
                  <c:y val="-0.2145523476232137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793219597550306"/>
                  <c:y val="0.271173447069116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640277777777778"/>
                  <c:y val="3.1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Sheet1!$C$5:$C$7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Sure / Conditions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82</c:v>
                </c:pt>
                <c:pt idx="1">
                  <c:v>7</c:v>
                </c:pt>
                <c:pt idx="2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545980-3AAC-462F-842F-0AC5D3C6557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7ECD73-BDC4-46DD-9670-93482925EF1F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800" b="1" u="sng" dirty="0" smtClean="0"/>
            <a:t>Chairs</a:t>
          </a:r>
        </a:p>
        <a:p>
          <a:r>
            <a:rPr lang="en-US" sz="1800" dirty="0" smtClean="0"/>
            <a:t>Commissioner Zelle (</a:t>
          </a:r>
          <a:r>
            <a:rPr lang="en-US" sz="1800" dirty="0" err="1" smtClean="0"/>
            <a:t>MnDOT</a:t>
          </a:r>
          <a:r>
            <a:rPr lang="en-US" sz="1800" dirty="0" smtClean="0"/>
            <a:t>)</a:t>
          </a:r>
        </a:p>
        <a:p>
          <a:r>
            <a:rPr lang="en-US" sz="1800" dirty="0" smtClean="0"/>
            <a:t>Christopher Clark (Xcel Energy)</a:t>
          </a:r>
          <a:endParaRPr lang="en-US" sz="1800" dirty="0"/>
        </a:p>
      </dgm:t>
    </dgm:pt>
    <dgm:pt modelId="{9D458FAD-F0D3-4D9F-8DD7-3AEE10C0F759}" type="parTrans" cxnId="{61A6C7ED-0A20-4FF2-8F71-757A301F89A0}">
      <dgm:prSet/>
      <dgm:spPr/>
      <dgm:t>
        <a:bodyPr/>
        <a:lstStyle/>
        <a:p>
          <a:endParaRPr lang="en-US"/>
        </a:p>
      </dgm:t>
    </dgm:pt>
    <dgm:pt modelId="{EB0C5CCA-50CD-4D01-BAE2-DCE839CF88EC}" type="sibTrans" cxnId="{61A6C7ED-0A20-4FF2-8F71-757A301F89A0}">
      <dgm:prSet/>
      <dgm:spPr/>
      <dgm:t>
        <a:bodyPr/>
        <a:lstStyle/>
        <a:p>
          <a:endParaRPr lang="en-US"/>
        </a:p>
      </dgm:t>
    </dgm:pt>
    <dgm:pt modelId="{CBBE1C38-5A1D-4BF7-916D-E3B51D584440}">
      <dgm:prSet phldrT="[Text]" custT="1"/>
      <dgm:spPr/>
      <dgm:t>
        <a:bodyPr/>
        <a:lstStyle/>
        <a:p>
          <a:pPr algn="ctr"/>
          <a:r>
            <a:rPr lang="en-US" sz="2800" b="1" u="sng" dirty="0" smtClean="0"/>
            <a:t>Advisory Council</a:t>
          </a:r>
        </a:p>
        <a:p>
          <a:pPr algn="l"/>
          <a:r>
            <a:rPr lang="en-US" sz="2000" dirty="0" smtClean="0"/>
            <a:t>     </a:t>
          </a:r>
          <a:r>
            <a:rPr lang="en-US" sz="2200" dirty="0" smtClean="0"/>
            <a:t>Finance                                    Public Safety       </a:t>
          </a:r>
        </a:p>
        <a:p>
          <a:pPr algn="l"/>
          <a:r>
            <a:rPr lang="en-US" sz="2200" dirty="0" smtClean="0"/>
            <a:t>     Transit                            Local Government</a:t>
          </a:r>
        </a:p>
        <a:p>
          <a:pPr algn="l"/>
          <a:r>
            <a:rPr lang="en-US" sz="2200" dirty="0" smtClean="0"/>
            <a:t>     Higher Education                               Labor</a:t>
          </a:r>
        </a:p>
        <a:p>
          <a:pPr algn="l"/>
          <a:r>
            <a:rPr lang="en-US" sz="2200" dirty="0" smtClean="0"/>
            <a:t>     Workforce Training                          Freight</a:t>
          </a:r>
        </a:p>
        <a:p>
          <a:pPr algn="l"/>
          <a:r>
            <a:rPr lang="en-US" sz="2200" dirty="0" smtClean="0"/>
            <a:t>     Insurance                                      Advocacy</a:t>
          </a:r>
        </a:p>
        <a:p>
          <a:pPr algn="l"/>
          <a:r>
            <a:rPr lang="en-US" sz="2200" dirty="0" smtClean="0"/>
            <a:t>                         Automotive Industry</a:t>
          </a:r>
        </a:p>
        <a:p>
          <a:pPr algn="ctr"/>
          <a:endParaRPr lang="en-US" sz="600" dirty="0" smtClean="0"/>
        </a:p>
      </dgm:t>
    </dgm:pt>
    <dgm:pt modelId="{9C4DDD6D-3E59-4AEC-B2D5-EF488470CE20}" type="parTrans" cxnId="{17200A57-64B9-420F-A638-84DA5BDC1A11}">
      <dgm:prSet/>
      <dgm:spPr/>
      <dgm:t>
        <a:bodyPr/>
        <a:lstStyle/>
        <a:p>
          <a:endParaRPr lang="en-US"/>
        </a:p>
      </dgm:t>
    </dgm:pt>
    <dgm:pt modelId="{A1967D50-05EE-4CEF-82ED-1B2480EF5CBA}" type="sibTrans" cxnId="{17200A57-64B9-420F-A638-84DA5BDC1A11}">
      <dgm:prSet/>
      <dgm:spPr/>
      <dgm:t>
        <a:bodyPr/>
        <a:lstStyle/>
        <a:p>
          <a:endParaRPr lang="en-US"/>
        </a:p>
      </dgm:t>
    </dgm:pt>
    <dgm:pt modelId="{FE0D5E8E-08EF-424C-A48B-88D24C127898}">
      <dgm:prSet phldrT="[Text]" custT="1"/>
      <dgm:spPr/>
      <dgm:t>
        <a:bodyPr/>
        <a:lstStyle/>
        <a:p>
          <a:r>
            <a:rPr lang="en-US" sz="2800" b="1" u="sng" dirty="0" smtClean="0"/>
            <a:t>Ex-Officio</a:t>
          </a:r>
        </a:p>
        <a:p>
          <a:r>
            <a:rPr lang="en-US" sz="2200" dirty="0" smtClean="0"/>
            <a:t>8 State Agencies</a:t>
          </a:r>
        </a:p>
        <a:p>
          <a:r>
            <a:rPr lang="en-US" sz="2200" dirty="0" smtClean="0"/>
            <a:t>Metropolitan Council</a:t>
          </a:r>
        </a:p>
        <a:p>
          <a:r>
            <a:rPr lang="en-US" sz="2200" dirty="0" smtClean="0"/>
            <a:t>MN  Council on Disability</a:t>
          </a:r>
        </a:p>
        <a:p>
          <a:r>
            <a:rPr lang="en-US" sz="2200" dirty="0" smtClean="0"/>
            <a:t>Senate</a:t>
          </a:r>
        </a:p>
        <a:p>
          <a:r>
            <a:rPr lang="en-US" sz="2200" dirty="0" smtClean="0"/>
            <a:t>House</a:t>
          </a:r>
        </a:p>
        <a:p>
          <a:endParaRPr lang="en-US" sz="1100" dirty="0"/>
        </a:p>
      </dgm:t>
    </dgm:pt>
    <dgm:pt modelId="{4C5C31CB-1BE6-4D98-AD1C-316327CA099F}" type="parTrans" cxnId="{FA0D99B5-CE43-4706-ACF3-9EA34BB09ACA}">
      <dgm:prSet/>
      <dgm:spPr/>
      <dgm:t>
        <a:bodyPr/>
        <a:lstStyle/>
        <a:p>
          <a:endParaRPr lang="en-US"/>
        </a:p>
      </dgm:t>
    </dgm:pt>
    <dgm:pt modelId="{B327DE1B-A30D-4C2D-A2F6-73D81A72B78E}" type="sibTrans" cxnId="{FA0D99B5-CE43-4706-ACF3-9EA34BB09ACA}">
      <dgm:prSet/>
      <dgm:spPr/>
      <dgm:t>
        <a:bodyPr/>
        <a:lstStyle/>
        <a:p>
          <a:endParaRPr lang="en-US"/>
        </a:p>
      </dgm:t>
    </dgm:pt>
    <dgm:pt modelId="{BBFC8A24-5186-4610-BF05-8A03E0A8414D}" type="pres">
      <dgm:prSet presAssocID="{EC545980-3AAC-462F-842F-0AC5D3C6557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0D73DCA-68A0-40EF-B2FE-6D880C069DF1}" type="pres">
      <dgm:prSet presAssocID="{3C7ECD73-BDC4-46DD-9670-93482925EF1F}" presName="hierRoot1" presStyleCnt="0">
        <dgm:presLayoutVars>
          <dgm:hierBranch val="init"/>
        </dgm:presLayoutVars>
      </dgm:prSet>
      <dgm:spPr/>
    </dgm:pt>
    <dgm:pt modelId="{F261ACA6-16BB-46A5-8E72-11B44B82BD5D}" type="pres">
      <dgm:prSet presAssocID="{3C7ECD73-BDC4-46DD-9670-93482925EF1F}" presName="rootComposite1" presStyleCnt="0"/>
      <dgm:spPr/>
    </dgm:pt>
    <dgm:pt modelId="{361419BC-F9DE-417A-90E7-EC5C2DA4AFE9}" type="pres">
      <dgm:prSet presAssocID="{3C7ECD73-BDC4-46DD-9670-93482925EF1F}" presName="rootText1" presStyleLbl="node0" presStyleIdx="0" presStyleCnt="1" custScaleX="153188" custScaleY="776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6EE270-ABE1-4992-BA47-EBB135D6E925}" type="pres">
      <dgm:prSet presAssocID="{3C7ECD73-BDC4-46DD-9670-93482925EF1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758D17C-4106-4941-B7E9-481051422603}" type="pres">
      <dgm:prSet presAssocID="{3C7ECD73-BDC4-46DD-9670-93482925EF1F}" presName="hierChild2" presStyleCnt="0"/>
      <dgm:spPr/>
    </dgm:pt>
    <dgm:pt modelId="{6B8ECEF2-3B1B-4F15-8135-38E3B9BDBCA4}" type="pres">
      <dgm:prSet presAssocID="{9C4DDD6D-3E59-4AEC-B2D5-EF488470CE20}" presName="Name37" presStyleLbl="parChTrans1D2" presStyleIdx="0" presStyleCnt="2"/>
      <dgm:spPr/>
      <dgm:t>
        <a:bodyPr/>
        <a:lstStyle/>
        <a:p>
          <a:endParaRPr lang="en-US"/>
        </a:p>
      </dgm:t>
    </dgm:pt>
    <dgm:pt modelId="{091352D8-4CF4-477E-A99E-CDEF9860FA30}" type="pres">
      <dgm:prSet presAssocID="{CBBE1C38-5A1D-4BF7-916D-E3B51D584440}" presName="hierRoot2" presStyleCnt="0">
        <dgm:presLayoutVars>
          <dgm:hierBranch val="init"/>
        </dgm:presLayoutVars>
      </dgm:prSet>
      <dgm:spPr/>
    </dgm:pt>
    <dgm:pt modelId="{70A7AEF2-82B1-49C4-96F4-77307AF270CE}" type="pres">
      <dgm:prSet presAssocID="{CBBE1C38-5A1D-4BF7-916D-E3B51D584440}" presName="rootComposite" presStyleCnt="0"/>
      <dgm:spPr/>
    </dgm:pt>
    <dgm:pt modelId="{E41F5154-8607-4EF5-9A24-97BD5EE32DE9}" type="pres">
      <dgm:prSet presAssocID="{CBBE1C38-5A1D-4BF7-916D-E3B51D584440}" presName="rootText" presStyleLbl="node2" presStyleIdx="0" presStyleCnt="2" custScaleX="156470" custScaleY="2574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035D89-DD9B-437F-B32E-8DE9E08C26BE}" type="pres">
      <dgm:prSet presAssocID="{CBBE1C38-5A1D-4BF7-916D-E3B51D584440}" presName="rootConnector" presStyleLbl="node2" presStyleIdx="0" presStyleCnt="2"/>
      <dgm:spPr/>
      <dgm:t>
        <a:bodyPr/>
        <a:lstStyle/>
        <a:p>
          <a:endParaRPr lang="en-US"/>
        </a:p>
      </dgm:t>
    </dgm:pt>
    <dgm:pt modelId="{72E2B739-4678-41EA-B904-3DAC966BD45E}" type="pres">
      <dgm:prSet presAssocID="{CBBE1C38-5A1D-4BF7-916D-E3B51D584440}" presName="hierChild4" presStyleCnt="0"/>
      <dgm:spPr/>
    </dgm:pt>
    <dgm:pt modelId="{A6E1FAFF-6B16-4AA5-B734-3800EF2ED969}" type="pres">
      <dgm:prSet presAssocID="{CBBE1C38-5A1D-4BF7-916D-E3B51D584440}" presName="hierChild5" presStyleCnt="0"/>
      <dgm:spPr/>
    </dgm:pt>
    <dgm:pt modelId="{DBDB9722-83BB-4897-97AF-02F647FDFBE4}" type="pres">
      <dgm:prSet presAssocID="{4C5C31CB-1BE6-4D98-AD1C-316327CA099F}" presName="Name37" presStyleLbl="parChTrans1D2" presStyleIdx="1" presStyleCnt="2"/>
      <dgm:spPr/>
      <dgm:t>
        <a:bodyPr/>
        <a:lstStyle/>
        <a:p>
          <a:endParaRPr lang="en-US"/>
        </a:p>
      </dgm:t>
    </dgm:pt>
    <dgm:pt modelId="{6146DC88-0069-40E3-8EC4-7194A21289B3}" type="pres">
      <dgm:prSet presAssocID="{FE0D5E8E-08EF-424C-A48B-88D24C127898}" presName="hierRoot2" presStyleCnt="0">
        <dgm:presLayoutVars>
          <dgm:hierBranch val="init"/>
        </dgm:presLayoutVars>
      </dgm:prSet>
      <dgm:spPr/>
    </dgm:pt>
    <dgm:pt modelId="{C71270B4-B5A0-422E-B458-605C70539EF0}" type="pres">
      <dgm:prSet presAssocID="{FE0D5E8E-08EF-424C-A48B-88D24C127898}" presName="rootComposite" presStyleCnt="0"/>
      <dgm:spPr/>
    </dgm:pt>
    <dgm:pt modelId="{2FE05A07-EF9C-4FE0-B43D-B46177F70DF4}" type="pres">
      <dgm:prSet presAssocID="{FE0D5E8E-08EF-424C-A48B-88D24C127898}" presName="rootText" presStyleLbl="node2" presStyleIdx="1" presStyleCnt="2" custScaleX="76447" custScaleY="2616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9B4140-35F8-4B75-908F-430C05A96187}" type="pres">
      <dgm:prSet presAssocID="{FE0D5E8E-08EF-424C-A48B-88D24C127898}" presName="rootConnector" presStyleLbl="node2" presStyleIdx="1" presStyleCnt="2"/>
      <dgm:spPr/>
      <dgm:t>
        <a:bodyPr/>
        <a:lstStyle/>
        <a:p>
          <a:endParaRPr lang="en-US"/>
        </a:p>
      </dgm:t>
    </dgm:pt>
    <dgm:pt modelId="{321B4602-74D5-4C45-A372-3244608A8DE6}" type="pres">
      <dgm:prSet presAssocID="{FE0D5E8E-08EF-424C-A48B-88D24C127898}" presName="hierChild4" presStyleCnt="0"/>
      <dgm:spPr/>
    </dgm:pt>
    <dgm:pt modelId="{D4B1ABCF-FD4F-42DC-B842-6015F30679D2}" type="pres">
      <dgm:prSet presAssocID="{FE0D5E8E-08EF-424C-A48B-88D24C127898}" presName="hierChild5" presStyleCnt="0"/>
      <dgm:spPr/>
    </dgm:pt>
    <dgm:pt modelId="{785659F2-6CAC-4A9F-AFF2-34BCAFD0A357}" type="pres">
      <dgm:prSet presAssocID="{3C7ECD73-BDC4-46DD-9670-93482925EF1F}" presName="hierChild3" presStyleCnt="0"/>
      <dgm:spPr/>
    </dgm:pt>
  </dgm:ptLst>
  <dgm:cxnLst>
    <dgm:cxn modelId="{9CDBF5AB-3F9A-46A4-BEB6-77B229AF5D06}" type="presOf" srcId="{FE0D5E8E-08EF-424C-A48B-88D24C127898}" destId="{7C9B4140-35F8-4B75-908F-430C05A96187}" srcOrd="1" destOrd="0" presId="urn:microsoft.com/office/officeart/2005/8/layout/orgChart1"/>
    <dgm:cxn modelId="{8762AF5F-EF28-4D3F-B09A-0BC45B26A752}" type="presOf" srcId="{CBBE1C38-5A1D-4BF7-916D-E3B51D584440}" destId="{E41F5154-8607-4EF5-9A24-97BD5EE32DE9}" srcOrd="0" destOrd="0" presId="urn:microsoft.com/office/officeart/2005/8/layout/orgChart1"/>
    <dgm:cxn modelId="{FA0D99B5-CE43-4706-ACF3-9EA34BB09ACA}" srcId="{3C7ECD73-BDC4-46DD-9670-93482925EF1F}" destId="{FE0D5E8E-08EF-424C-A48B-88D24C127898}" srcOrd="1" destOrd="0" parTransId="{4C5C31CB-1BE6-4D98-AD1C-316327CA099F}" sibTransId="{B327DE1B-A30D-4C2D-A2F6-73D81A72B78E}"/>
    <dgm:cxn modelId="{2AC111CF-AC79-416C-B2F5-9C84F364BDFB}" type="presOf" srcId="{3C7ECD73-BDC4-46DD-9670-93482925EF1F}" destId="{361419BC-F9DE-417A-90E7-EC5C2DA4AFE9}" srcOrd="0" destOrd="0" presId="urn:microsoft.com/office/officeart/2005/8/layout/orgChart1"/>
    <dgm:cxn modelId="{61A6C7ED-0A20-4FF2-8F71-757A301F89A0}" srcId="{EC545980-3AAC-462F-842F-0AC5D3C65579}" destId="{3C7ECD73-BDC4-46DD-9670-93482925EF1F}" srcOrd="0" destOrd="0" parTransId="{9D458FAD-F0D3-4D9F-8DD7-3AEE10C0F759}" sibTransId="{EB0C5CCA-50CD-4D01-BAE2-DCE839CF88EC}"/>
    <dgm:cxn modelId="{9079F063-44EB-41DE-A27F-D4CE7F863967}" type="presOf" srcId="{CBBE1C38-5A1D-4BF7-916D-E3B51D584440}" destId="{8F035D89-DD9B-437F-B32E-8DE9E08C26BE}" srcOrd="1" destOrd="0" presId="urn:microsoft.com/office/officeart/2005/8/layout/orgChart1"/>
    <dgm:cxn modelId="{A771913C-69D0-4360-911B-FD247B4054DB}" type="presOf" srcId="{9C4DDD6D-3E59-4AEC-B2D5-EF488470CE20}" destId="{6B8ECEF2-3B1B-4F15-8135-38E3B9BDBCA4}" srcOrd="0" destOrd="0" presId="urn:microsoft.com/office/officeart/2005/8/layout/orgChart1"/>
    <dgm:cxn modelId="{B2C5B24B-F6E4-44A1-AC75-5DEBCA1A899D}" type="presOf" srcId="{FE0D5E8E-08EF-424C-A48B-88D24C127898}" destId="{2FE05A07-EF9C-4FE0-B43D-B46177F70DF4}" srcOrd="0" destOrd="0" presId="urn:microsoft.com/office/officeart/2005/8/layout/orgChart1"/>
    <dgm:cxn modelId="{17200A57-64B9-420F-A638-84DA5BDC1A11}" srcId="{3C7ECD73-BDC4-46DD-9670-93482925EF1F}" destId="{CBBE1C38-5A1D-4BF7-916D-E3B51D584440}" srcOrd="0" destOrd="0" parTransId="{9C4DDD6D-3E59-4AEC-B2D5-EF488470CE20}" sibTransId="{A1967D50-05EE-4CEF-82ED-1B2480EF5CBA}"/>
    <dgm:cxn modelId="{23F558B6-E122-41C8-9D35-324700D23220}" type="presOf" srcId="{EC545980-3AAC-462F-842F-0AC5D3C65579}" destId="{BBFC8A24-5186-4610-BF05-8A03E0A8414D}" srcOrd="0" destOrd="0" presId="urn:microsoft.com/office/officeart/2005/8/layout/orgChart1"/>
    <dgm:cxn modelId="{CC5914C8-B963-4D1A-8F87-242122554808}" type="presOf" srcId="{4C5C31CB-1BE6-4D98-AD1C-316327CA099F}" destId="{DBDB9722-83BB-4897-97AF-02F647FDFBE4}" srcOrd="0" destOrd="0" presId="urn:microsoft.com/office/officeart/2005/8/layout/orgChart1"/>
    <dgm:cxn modelId="{D2D9F756-A430-4F68-8861-D5652EBDA442}" type="presOf" srcId="{3C7ECD73-BDC4-46DD-9670-93482925EF1F}" destId="{DE6EE270-ABE1-4992-BA47-EBB135D6E925}" srcOrd="1" destOrd="0" presId="urn:microsoft.com/office/officeart/2005/8/layout/orgChart1"/>
    <dgm:cxn modelId="{65A40B18-B366-4D47-9FE3-9102FA3145ED}" type="presParOf" srcId="{BBFC8A24-5186-4610-BF05-8A03E0A8414D}" destId="{C0D73DCA-68A0-40EF-B2FE-6D880C069DF1}" srcOrd="0" destOrd="0" presId="urn:microsoft.com/office/officeart/2005/8/layout/orgChart1"/>
    <dgm:cxn modelId="{F40B273C-814B-4681-AECC-C22EE3B72962}" type="presParOf" srcId="{C0D73DCA-68A0-40EF-B2FE-6D880C069DF1}" destId="{F261ACA6-16BB-46A5-8E72-11B44B82BD5D}" srcOrd="0" destOrd="0" presId="urn:microsoft.com/office/officeart/2005/8/layout/orgChart1"/>
    <dgm:cxn modelId="{442546BC-220D-4CD1-8A7C-E0ED0B566F6A}" type="presParOf" srcId="{F261ACA6-16BB-46A5-8E72-11B44B82BD5D}" destId="{361419BC-F9DE-417A-90E7-EC5C2DA4AFE9}" srcOrd="0" destOrd="0" presId="urn:microsoft.com/office/officeart/2005/8/layout/orgChart1"/>
    <dgm:cxn modelId="{34318C45-6096-41BF-8DC3-296EC30EDC2A}" type="presParOf" srcId="{F261ACA6-16BB-46A5-8E72-11B44B82BD5D}" destId="{DE6EE270-ABE1-4992-BA47-EBB135D6E925}" srcOrd="1" destOrd="0" presId="urn:microsoft.com/office/officeart/2005/8/layout/orgChart1"/>
    <dgm:cxn modelId="{8738FCC1-0333-4E5E-9C4E-11095BDF1458}" type="presParOf" srcId="{C0D73DCA-68A0-40EF-B2FE-6D880C069DF1}" destId="{6758D17C-4106-4941-B7E9-481051422603}" srcOrd="1" destOrd="0" presId="urn:microsoft.com/office/officeart/2005/8/layout/orgChart1"/>
    <dgm:cxn modelId="{0DDF8C96-054B-4050-8051-ADE597746760}" type="presParOf" srcId="{6758D17C-4106-4941-B7E9-481051422603}" destId="{6B8ECEF2-3B1B-4F15-8135-38E3B9BDBCA4}" srcOrd="0" destOrd="0" presId="urn:microsoft.com/office/officeart/2005/8/layout/orgChart1"/>
    <dgm:cxn modelId="{E83B550A-1E14-4184-82C1-9C326D817201}" type="presParOf" srcId="{6758D17C-4106-4941-B7E9-481051422603}" destId="{091352D8-4CF4-477E-A99E-CDEF9860FA30}" srcOrd="1" destOrd="0" presId="urn:microsoft.com/office/officeart/2005/8/layout/orgChart1"/>
    <dgm:cxn modelId="{D8B84F5D-8C26-4AEB-B1AC-A28AAF1F3298}" type="presParOf" srcId="{091352D8-4CF4-477E-A99E-CDEF9860FA30}" destId="{70A7AEF2-82B1-49C4-96F4-77307AF270CE}" srcOrd="0" destOrd="0" presId="urn:microsoft.com/office/officeart/2005/8/layout/orgChart1"/>
    <dgm:cxn modelId="{4A886658-4FC9-4189-99E3-9D48BA7746DC}" type="presParOf" srcId="{70A7AEF2-82B1-49C4-96F4-77307AF270CE}" destId="{E41F5154-8607-4EF5-9A24-97BD5EE32DE9}" srcOrd="0" destOrd="0" presId="urn:microsoft.com/office/officeart/2005/8/layout/orgChart1"/>
    <dgm:cxn modelId="{BCBEAC78-6D03-4512-A639-920B95266475}" type="presParOf" srcId="{70A7AEF2-82B1-49C4-96F4-77307AF270CE}" destId="{8F035D89-DD9B-437F-B32E-8DE9E08C26BE}" srcOrd="1" destOrd="0" presId="urn:microsoft.com/office/officeart/2005/8/layout/orgChart1"/>
    <dgm:cxn modelId="{CCE65DA3-EA2E-426D-A6EB-3C9D74F741FC}" type="presParOf" srcId="{091352D8-4CF4-477E-A99E-CDEF9860FA30}" destId="{72E2B739-4678-41EA-B904-3DAC966BD45E}" srcOrd="1" destOrd="0" presId="urn:microsoft.com/office/officeart/2005/8/layout/orgChart1"/>
    <dgm:cxn modelId="{1547DC0C-B7E4-488B-B6AD-3F7349E8BB61}" type="presParOf" srcId="{091352D8-4CF4-477E-A99E-CDEF9860FA30}" destId="{A6E1FAFF-6B16-4AA5-B734-3800EF2ED969}" srcOrd="2" destOrd="0" presId="urn:microsoft.com/office/officeart/2005/8/layout/orgChart1"/>
    <dgm:cxn modelId="{09911845-9D27-4C19-A9BC-3515238B028B}" type="presParOf" srcId="{6758D17C-4106-4941-B7E9-481051422603}" destId="{DBDB9722-83BB-4897-97AF-02F647FDFBE4}" srcOrd="2" destOrd="0" presId="urn:microsoft.com/office/officeart/2005/8/layout/orgChart1"/>
    <dgm:cxn modelId="{1D33FE2D-929B-4728-84FB-76313BF56139}" type="presParOf" srcId="{6758D17C-4106-4941-B7E9-481051422603}" destId="{6146DC88-0069-40E3-8EC4-7194A21289B3}" srcOrd="3" destOrd="0" presId="urn:microsoft.com/office/officeart/2005/8/layout/orgChart1"/>
    <dgm:cxn modelId="{3BE66EC7-54D6-4AA7-BCC1-BCB8369BFE1E}" type="presParOf" srcId="{6146DC88-0069-40E3-8EC4-7194A21289B3}" destId="{C71270B4-B5A0-422E-B458-605C70539EF0}" srcOrd="0" destOrd="0" presId="urn:microsoft.com/office/officeart/2005/8/layout/orgChart1"/>
    <dgm:cxn modelId="{DFF4C233-67A5-4F62-B314-A4E8CA9C204A}" type="presParOf" srcId="{C71270B4-B5A0-422E-B458-605C70539EF0}" destId="{2FE05A07-EF9C-4FE0-B43D-B46177F70DF4}" srcOrd="0" destOrd="0" presId="urn:microsoft.com/office/officeart/2005/8/layout/orgChart1"/>
    <dgm:cxn modelId="{08F59224-136E-4CB9-A2D3-6B539A2DD9A5}" type="presParOf" srcId="{C71270B4-B5A0-422E-B458-605C70539EF0}" destId="{7C9B4140-35F8-4B75-908F-430C05A96187}" srcOrd="1" destOrd="0" presId="urn:microsoft.com/office/officeart/2005/8/layout/orgChart1"/>
    <dgm:cxn modelId="{33948550-6D25-4769-89AE-EC0CEDF65445}" type="presParOf" srcId="{6146DC88-0069-40E3-8EC4-7194A21289B3}" destId="{321B4602-74D5-4C45-A372-3244608A8DE6}" srcOrd="1" destOrd="0" presId="urn:microsoft.com/office/officeart/2005/8/layout/orgChart1"/>
    <dgm:cxn modelId="{27D9519E-BCF1-4B6A-9871-A8D8F402B95B}" type="presParOf" srcId="{6146DC88-0069-40E3-8EC4-7194A21289B3}" destId="{D4B1ABCF-FD4F-42DC-B842-6015F30679D2}" srcOrd="2" destOrd="0" presId="urn:microsoft.com/office/officeart/2005/8/layout/orgChart1"/>
    <dgm:cxn modelId="{557B78E1-C3E8-4B42-8CFF-CCD9E28C63BA}" type="presParOf" srcId="{C0D73DCA-68A0-40EF-B2FE-6D880C069DF1}" destId="{785659F2-6CAC-4A9F-AFF2-34BCAFD0A3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3/6/2018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3/6/2018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51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6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2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Minnesota Crash Facts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0027A3-9E32-484E-BF04-7DB27586B30F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81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 err="1" smtClean="0"/>
              <a:t>MnDOT</a:t>
            </a:r>
            <a:r>
              <a:rPr lang="en-US" dirty="0" smtClean="0"/>
              <a:t> Examining Statutes/Rules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ID Statutes/Rules Limiting AVs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ID Possibilities within Current Statutes/Rules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Currently Not Promoting Legislation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30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6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8" y="1842964"/>
            <a:ext cx="5324726" cy="6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33" y="2118359"/>
            <a:ext cx="5843117" cy="6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1" y="1964392"/>
            <a:ext cx="1749143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20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5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9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5348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5"/>
            <a:ext cx="1394107" cy="15348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2571731"/>
            <a:ext cx="1528763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27933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571731"/>
            <a:ext cx="1552662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539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2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2" y="6138335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 mndot.gov/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6089345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9"/>
            <a:ext cx="5127715" cy="384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340608" y="1043181"/>
            <a:ext cx="5519698" cy="42237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1574940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1735810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691885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3959352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199" y="912530"/>
            <a:ext cx="3519141" cy="340343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3" y="524007"/>
            <a:ext cx="1616475" cy="1521646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667369" y="3298351"/>
            <a:ext cx="1978484" cy="1916747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8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Here | 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400849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7409" y="1090051"/>
            <a:ext cx="3898746" cy="3996299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6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825690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704087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38" y="812678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56387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/>
          </a:solidFill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General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00A3E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54" y="1114104"/>
            <a:ext cx="5182292" cy="1828800"/>
          </a:xfrm>
          <a:prstGeom prst="rect">
            <a:avLst/>
          </a:prstGeom>
        </p:spPr>
      </p:pic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Plan Title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Slide Number Placeholder 18"/>
          <p:cNvSpPr>
            <a:spLocks noGrp="1"/>
          </p:cNvSpPr>
          <p:nvPr>
            <p:ph type="sldNum" sz="quarter" idx="16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8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General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54" y="1089632"/>
            <a:ext cx="5182292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54" y="1089632"/>
            <a:ext cx="5182292" cy="18288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7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Vision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1" y="780205"/>
            <a:ext cx="7149878" cy="28516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00A3E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6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Multimodal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0" y="780205"/>
            <a:ext cx="7307600" cy="28516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00A3E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23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Aviation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9" y="767326"/>
            <a:ext cx="5628912" cy="30448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93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Bicycle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4" y="571374"/>
            <a:ext cx="7600169" cy="32600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11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Freight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9" y="758962"/>
            <a:ext cx="6792589" cy="31959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Highway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0" y="830755"/>
            <a:ext cx="7162519" cy="3120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2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Pedestrian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0" y="791259"/>
            <a:ext cx="7448270" cy="26145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02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PortsWaterways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0" y="842326"/>
            <a:ext cx="7307600" cy="24849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Rail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6" y="780204"/>
            <a:ext cx="7218032" cy="27220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Transit (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0" y="770450"/>
            <a:ext cx="7218032" cy="26010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rgbClr val="FAA633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5749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|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1" y="6249087"/>
            <a:ext cx="2233382" cy="6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563883"/>
            <a:ext cx="7886700" cy="4613081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69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003865"/>
              </a:solidFill>
            </a:endParaRP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563883"/>
            <a:ext cx="7886700" cy="4613081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FAA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8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68" y="631223"/>
            <a:ext cx="1908814" cy="673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68" y="631223"/>
            <a:ext cx="1908814" cy="673609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Plan Title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0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48" y="433638"/>
            <a:ext cx="2279615" cy="10605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Plan Title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71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Plan Title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2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FAA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20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plit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AA63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AA633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9F78FB-20A0-400B-A295-19EA5A4C93DB}" type="datetimeFigureOut">
              <a:rPr lang="en-US" smtClean="0">
                <a:solidFill>
                  <a:srgbClr val="003865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3/6/2018</a:t>
            </a:fld>
            <a:endParaRPr lang="en-US" dirty="0">
              <a:solidFill>
                <a:srgbClr val="00386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2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736086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9536" y="1594627"/>
            <a:ext cx="3845814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plit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00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AA63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rgbClr val="FAA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AA6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6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56387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/>
          </a:solidFill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0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Blue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rgbClr val="003865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27940"/>
            <a:ext cx="7886700" cy="257455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68" y="488886"/>
            <a:ext cx="1908814" cy="673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68" y="488886"/>
            <a:ext cx="1908814" cy="673609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84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Yellow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67" y="295402"/>
            <a:ext cx="2279615" cy="106057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rgbClr val="003865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27940"/>
            <a:ext cx="7886700" cy="257455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5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276600"/>
            <a:ext cx="5105400" cy="457200"/>
          </a:xfrm>
        </p:spPr>
        <p:txBody>
          <a:bodyPr anchor="t">
            <a:noAutofit/>
          </a:bodyPr>
          <a:lstStyle>
            <a:lvl1pPr algn="l">
              <a:defRPr sz="2400" b="0" cap="all" spc="-14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305800" y="6096000"/>
            <a:ext cx="685800" cy="685800"/>
          </a:xfrm>
          <a:prstGeom prst="rect">
            <a:avLst/>
          </a:prstGeom>
          <a:solidFill>
            <a:srgbClr val="02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28F1A0FD-7E29-4D30-B905-FB6D20F4B038" descr="image0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56" y="6096000"/>
            <a:ext cx="12197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77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324600"/>
            <a:ext cx="1447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8B91A-43DD-4050-AA2D-A3AD028BC46B}" type="datetimeFigureOut">
              <a:rPr lang="en-US">
                <a:solidFill>
                  <a:srgbClr val="003865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3/6/2018</a:t>
            </a:fld>
            <a:endParaRPr lang="en-US" dirty="0">
              <a:solidFill>
                <a:srgbClr val="003865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8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324600"/>
            <a:ext cx="1447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66554F-B917-46FF-9F4D-CAAE72187F24}" type="datetimeFigureOut">
              <a:rPr lang="en-US">
                <a:solidFill>
                  <a:srgbClr val="003865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3/6/2018</a:t>
            </a:fld>
            <a:endParaRPr lang="en-US" dirty="0">
              <a:solidFill>
                <a:srgbClr val="00386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29600" y="6172200"/>
            <a:ext cx="762000" cy="685800"/>
          </a:xfrm>
          <a:prstGeom prst="rect">
            <a:avLst/>
          </a:prstGeom>
          <a:solidFill>
            <a:srgbClr val="01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28F1A0FD-7E29-4D30-B905-FB6D20F4B038" descr="image0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31" y="6096000"/>
            <a:ext cx="1321869" cy="74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439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676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81400"/>
            <a:ext cx="7772400" cy="433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324600"/>
            <a:ext cx="1447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700081-C53D-47D4-A190-597E959B8955}" type="datetimeFigureOut">
              <a:rPr lang="en-US">
                <a:solidFill>
                  <a:srgbClr val="003865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3/6/2018</a:t>
            </a:fld>
            <a:endParaRPr lang="en-US" dirty="0">
              <a:solidFill>
                <a:srgbClr val="00386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29600" y="6172200"/>
            <a:ext cx="762000" cy="685800"/>
          </a:xfrm>
          <a:prstGeom prst="rect">
            <a:avLst/>
          </a:prstGeom>
          <a:solidFill>
            <a:srgbClr val="01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28F1A0FD-7E29-4D30-B905-FB6D20F4B038" descr="image0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31" y="6096000"/>
            <a:ext cx="1321869" cy="74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8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  <p:sldLayoutId id="2147483820" r:id="rId50"/>
  </p:sldLayoutIdLst>
  <p:timing>
    <p:tnLst>
      <p:par>
        <p:cTn id="1" dur="indefinite" restart="never" nodeType="tmRoot"/>
      </p:par>
    </p:tnLst>
  </p:timing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Optional Plan Title Here | www.MinnesotaGO.org</a:t>
            </a:r>
            <a:endParaRPr lang="en-US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5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50" r:id="rId27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77839"/>
            <a:ext cx="9144000" cy="129518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Connected and Automated Vehicles 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55276" y="4922932"/>
            <a:ext cx="4940300" cy="1097128"/>
          </a:xfrm>
        </p:spPr>
        <p:txBody>
          <a:bodyPr>
            <a:normAutofit/>
          </a:bodyPr>
          <a:lstStyle/>
          <a:p>
            <a:pPr marL="109728"/>
            <a:r>
              <a:rPr lang="en-US" dirty="0" smtClean="0"/>
              <a:t>Jay Hietpas, P.E.</a:t>
            </a:r>
          </a:p>
          <a:p>
            <a:pPr marL="109728"/>
            <a:r>
              <a:rPr lang="en-US" dirty="0" err="1" smtClean="0"/>
              <a:t>MnDOT</a:t>
            </a:r>
            <a:r>
              <a:rPr lang="en-US" dirty="0" smtClean="0"/>
              <a:t> State Traffic Engineer </a:t>
            </a:r>
          </a:p>
          <a:p>
            <a:pPr marL="109728"/>
            <a:endParaRPr lang="en-US" dirty="0"/>
          </a:p>
        </p:txBody>
      </p:sp>
      <p:pic>
        <p:nvPicPr>
          <p:cNvPr id="6" name="Picture 2" descr="https://www.google.com/selfdrivingcar/images/gallery/lexus.jpg"/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35756" r="-143" b="9005"/>
          <a:stretch/>
        </p:blipFill>
        <p:spPr bwMode="auto">
          <a:xfrm>
            <a:off x="0" y="109524"/>
            <a:ext cx="9144000" cy="33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98" y="6004242"/>
            <a:ext cx="1136720" cy="7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Highway Traffic Safety Administration Recommendations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9322" b="28631"/>
          <a:stretch/>
        </p:blipFill>
        <p:spPr>
          <a:xfrm>
            <a:off x="299922" y="1539876"/>
            <a:ext cx="4629150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795" y="2028316"/>
            <a:ext cx="1653110" cy="1653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226" r="21613"/>
          <a:stretch/>
        </p:blipFill>
        <p:spPr>
          <a:xfrm>
            <a:off x="2194774" y="2627304"/>
            <a:ext cx="2004265" cy="1875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84" y="4281464"/>
            <a:ext cx="1676400" cy="1438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850" y="4299556"/>
            <a:ext cx="2286000" cy="167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313" y="4730207"/>
            <a:ext cx="1834143" cy="18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22" y="152400"/>
            <a:ext cx="8215428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Safe Automated Vehicle Testing Demonstration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8517" y="1468967"/>
            <a:ext cx="4041775" cy="5389033"/>
          </a:xfrm>
        </p:spPr>
      </p:pic>
      <p:sp>
        <p:nvSpPr>
          <p:cNvPr id="3" name="TextBox 2"/>
          <p:cNvSpPr txBox="1"/>
          <p:nvPr/>
        </p:nvSpPr>
        <p:spPr>
          <a:xfrm>
            <a:off x="299922" y="2053743"/>
            <a:ext cx="4114043" cy="4770537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200" dirty="0" smtClean="0"/>
              <a:t>Snow and Ice Testing</a:t>
            </a:r>
          </a:p>
          <a:p>
            <a:endParaRPr lang="en-US" sz="2200" dirty="0"/>
          </a:p>
          <a:p>
            <a:r>
              <a:rPr lang="en-US" sz="2200" dirty="0" smtClean="0"/>
              <a:t>Identify Infrastructure</a:t>
            </a:r>
          </a:p>
          <a:p>
            <a:endParaRPr lang="en-US" sz="2200" dirty="0"/>
          </a:p>
          <a:p>
            <a:r>
              <a:rPr lang="en-US" sz="2200" dirty="0" smtClean="0"/>
              <a:t>Identify Operations Impacts</a:t>
            </a:r>
          </a:p>
          <a:p>
            <a:endParaRPr lang="en-US" sz="2200" dirty="0"/>
          </a:p>
          <a:p>
            <a:r>
              <a:rPr lang="en-US" sz="2200" dirty="0" smtClean="0"/>
              <a:t>Improve Future Mobility Options</a:t>
            </a:r>
          </a:p>
          <a:p>
            <a:endParaRPr lang="en-US" sz="2200" dirty="0"/>
          </a:p>
          <a:p>
            <a:r>
              <a:rPr lang="en-US" sz="2200" dirty="0" smtClean="0"/>
              <a:t>Increase Minnesota’s Influence</a:t>
            </a:r>
          </a:p>
          <a:p>
            <a:endParaRPr lang="en-US" sz="2200" dirty="0"/>
          </a:p>
          <a:p>
            <a:r>
              <a:rPr lang="en-US" sz="2200" dirty="0" smtClean="0"/>
              <a:t>Develop Partnerships</a:t>
            </a:r>
          </a:p>
          <a:p>
            <a:endParaRPr lang="en-US" sz="2200" dirty="0"/>
          </a:p>
          <a:p>
            <a:r>
              <a:rPr lang="en-US" sz="2200" dirty="0" smtClean="0"/>
              <a:t>Public Feedback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411999" y="1468967"/>
            <a:ext cx="238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Project Goals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02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Downtown Minneapolis - Nicollet Mall Demo</a:t>
            </a:r>
            <a:endParaRPr lang="en-US" dirty="0"/>
          </a:p>
        </p:txBody>
      </p:sp>
      <p:pic>
        <p:nvPicPr>
          <p:cNvPr id="63491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" y="2030413"/>
            <a:ext cx="4948238" cy="3711575"/>
          </a:xfrm>
        </p:spPr>
      </p:pic>
      <p:pic>
        <p:nvPicPr>
          <p:cNvPr id="6349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1139825"/>
            <a:ext cx="3811588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5250" y="6037917"/>
            <a:ext cx="6060141" cy="66768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TOTAL riders for the 3 day demo:  </a:t>
            </a:r>
            <a:r>
              <a:rPr lang="en-US" sz="2400" b="1" dirty="0" smtClean="0"/>
              <a:t>1279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5836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Survey Responses</a:t>
            </a:r>
          </a:p>
        </p:txBody>
      </p:sp>
      <p:sp>
        <p:nvSpPr>
          <p:cNvPr id="73732" name="TextBox 3"/>
          <p:cNvSpPr txBox="1">
            <a:spLocks noChangeArrowheads="1"/>
          </p:cNvSpPr>
          <p:nvPr/>
        </p:nvSpPr>
        <p:spPr bwMode="auto">
          <a:xfrm>
            <a:off x="3092116" y="1362868"/>
            <a:ext cx="58710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/>
              <a:t>Q:  Are you looking forward to having driverless vehicles operate on all roadways in the future?</a:t>
            </a:r>
          </a:p>
        </p:txBody>
      </p:sp>
      <p:pic>
        <p:nvPicPr>
          <p:cNvPr id="737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2713"/>
            <a:ext cx="21304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7774542"/>
              </p:ext>
            </p:extLst>
          </p:nvPr>
        </p:nvGraphicFramePr>
        <p:xfrm>
          <a:off x="1006642" y="2859265"/>
          <a:ext cx="7130716" cy="396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5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States with Legislation and Executive Orders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608" t="20269" r="27948" b="17304"/>
          <a:stretch/>
        </p:blipFill>
        <p:spPr>
          <a:xfrm>
            <a:off x="203947" y="1578908"/>
            <a:ext cx="7676738" cy="51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Order - Basis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827681"/>
            <a:ext cx="8229600" cy="4528672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usiness and research</a:t>
            </a:r>
          </a:p>
          <a:p>
            <a:r>
              <a:rPr lang="en-US" dirty="0"/>
              <a:t>T</a:t>
            </a:r>
            <a:r>
              <a:rPr lang="en-US" dirty="0" smtClean="0"/>
              <a:t>ransformational to </a:t>
            </a:r>
            <a:r>
              <a:rPr lang="en-US" dirty="0"/>
              <a:t>transportation, commerce, mobility; workforce, land-use, and public </a:t>
            </a:r>
            <a:r>
              <a:rPr lang="en-US" dirty="0" smtClean="0"/>
              <a:t>safety</a:t>
            </a:r>
          </a:p>
          <a:p>
            <a:r>
              <a:rPr lang="en-US" dirty="0" smtClean="0"/>
              <a:t>Positively </a:t>
            </a:r>
            <a:r>
              <a:rPr lang="en-US" dirty="0"/>
              <a:t>impact public health 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upport </a:t>
            </a:r>
            <a:r>
              <a:rPr lang="en-US" dirty="0"/>
              <a:t>economic </a:t>
            </a:r>
            <a:r>
              <a:rPr lang="en-US" dirty="0" smtClean="0"/>
              <a:t>growth</a:t>
            </a:r>
          </a:p>
          <a:p>
            <a:r>
              <a:rPr lang="en-US" dirty="0" smtClean="0"/>
              <a:t>Reduce </a:t>
            </a:r>
            <a:r>
              <a:rPr lang="en-US" dirty="0"/>
              <a:t>transportation barriers </a:t>
            </a:r>
            <a:r>
              <a:rPr lang="en-US" dirty="0" smtClean="0"/>
              <a:t>for the disabled, </a:t>
            </a:r>
            <a:r>
              <a:rPr lang="en-US" dirty="0"/>
              <a:t>elderly, and </a:t>
            </a:r>
            <a:r>
              <a:rPr lang="en-US" dirty="0" smtClean="0"/>
              <a:t>low-income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Order – Expected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41" y="2417309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Study</a:t>
            </a:r>
            <a:r>
              <a:rPr lang="en-US" dirty="0"/>
              <a:t>, assess, and prepare for the transformation and opportunities associated </a:t>
            </a:r>
            <a:r>
              <a:rPr lang="en-US" dirty="0" smtClean="0"/>
              <a:t>CAVs</a:t>
            </a:r>
          </a:p>
          <a:p>
            <a:r>
              <a:rPr lang="en-US" dirty="0" smtClean="0"/>
              <a:t>Develop </a:t>
            </a:r>
            <a:r>
              <a:rPr lang="en-US" dirty="0"/>
              <a:t>recommendations for changes in state </a:t>
            </a:r>
            <a:r>
              <a:rPr lang="en-US" dirty="0" smtClean="0"/>
              <a:t>law</a:t>
            </a:r>
          </a:p>
          <a:p>
            <a:r>
              <a:rPr lang="en-US" dirty="0" smtClean="0"/>
              <a:t>Submit Report to Legislature by December 1, 2018</a:t>
            </a:r>
            <a:r>
              <a:rPr lang="en-US" sz="1800" dirty="0" smtClean="0"/>
              <a:t>.</a:t>
            </a:r>
            <a:endParaRPr lang="en-US" sz="1600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914377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294" y="1456859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Advisory Council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156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Order – Expected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0322" y="2304849"/>
            <a:ext cx="7886700" cy="4351338"/>
          </a:xfrm>
        </p:spPr>
        <p:txBody>
          <a:bodyPr>
            <a:normAutofit/>
          </a:bodyPr>
          <a:lstStyle/>
          <a:p>
            <a:pPr lvl="2"/>
            <a:r>
              <a:rPr lang="en-US" sz="2400" dirty="0" smtClean="0"/>
              <a:t>Transportation </a:t>
            </a:r>
            <a:r>
              <a:rPr lang="en-US" sz="2400" dirty="0"/>
              <a:t>infrastructure and network;</a:t>
            </a:r>
          </a:p>
          <a:p>
            <a:pPr lvl="2"/>
            <a:r>
              <a:rPr lang="en-US" sz="2400" dirty="0"/>
              <a:t>Cyber security and data privacy standards;</a:t>
            </a:r>
          </a:p>
          <a:p>
            <a:pPr lvl="2"/>
            <a:r>
              <a:rPr lang="en-US" sz="2400" dirty="0"/>
              <a:t>Vehicle registration, </a:t>
            </a:r>
            <a:r>
              <a:rPr lang="en-US" sz="2400" dirty="0" smtClean="0"/>
              <a:t>training</a:t>
            </a:r>
            <a:r>
              <a:rPr lang="en-US" sz="2400" dirty="0"/>
              <a:t>, licensing, insurance, and traffic regulations;</a:t>
            </a:r>
          </a:p>
          <a:p>
            <a:pPr lvl="2"/>
            <a:r>
              <a:rPr lang="en-US" sz="2400" dirty="0"/>
              <a:t>E</a:t>
            </a:r>
            <a:r>
              <a:rPr lang="en-US" sz="2400" dirty="0" smtClean="0"/>
              <a:t>conomic </a:t>
            </a:r>
            <a:r>
              <a:rPr lang="en-US" sz="2400" dirty="0"/>
              <a:t>development, business opportunities, and workforce preparation; and</a:t>
            </a:r>
          </a:p>
          <a:p>
            <a:pPr lvl="2"/>
            <a:r>
              <a:rPr lang="en-US" sz="2400" dirty="0"/>
              <a:t>Accessibility and equity for all </a:t>
            </a:r>
            <a:r>
              <a:rPr lang="en-US" sz="2400" dirty="0" smtClean="0"/>
              <a:t>Minnesotans.</a:t>
            </a:r>
            <a:endParaRPr lang="en-US" sz="2400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294" y="1456859"/>
            <a:ext cx="2612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Report Contents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43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304421" cy="133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713017"/>
              </p:ext>
            </p:extLst>
          </p:nvPr>
        </p:nvGraphicFramePr>
        <p:xfrm>
          <a:off x="628649" y="0"/>
          <a:ext cx="8228479" cy="672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CAV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622" y="2187576"/>
            <a:ext cx="7886700" cy="4351338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Establish </a:t>
            </a:r>
            <a:r>
              <a:rPr lang="en-US" sz="2400" dirty="0"/>
              <a:t>programs for development, testing, and </a:t>
            </a:r>
            <a:r>
              <a:rPr lang="en-US" sz="2400" dirty="0" smtClean="0"/>
              <a:t>deployment;</a:t>
            </a:r>
            <a:endParaRPr lang="en-US" sz="2000" dirty="0"/>
          </a:p>
          <a:p>
            <a:pPr lvl="1"/>
            <a:r>
              <a:rPr lang="en-US" sz="2400" dirty="0"/>
              <a:t>Support safe and effective testing and use of </a:t>
            </a:r>
            <a:r>
              <a:rPr lang="en-US" sz="2400" dirty="0" smtClean="0"/>
              <a:t>Connected and Automated Vehicles (CAV); </a:t>
            </a:r>
            <a:r>
              <a:rPr lang="en-US" sz="2400" dirty="0"/>
              <a:t>and </a:t>
            </a:r>
            <a:endParaRPr lang="en-US" sz="2000" dirty="0"/>
          </a:p>
          <a:p>
            <a:pPr lvl="1"/>
            <a:r>
              <a:rPr lang="en-US" sz="2400" dirty="0"/>
              <a:t>Protect </a:t>
            </a:r>
            <a:r>
              <a:rPr lang="en-US" sz="2400" dirty="0" smtClean="0"/>
              <a:t>data </a:t>
            </a:r>
            <a:r>
              <a:rPr lang="en-US" sz="2400" dirty="0"/>
              <a:t>as classified under the Minnesota Government Data Practices Act. 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294" y="1456859"/>
            <a:ext cx="5694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MnDOT</a:t>
            </a:r>
            <a:r>
              <a:rPr lang="en-US" sz="2800" b="1" dirty="0" smtClean="0"/>
              <a:t>, DPS and Other Agency Roles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0448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6957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Connected and Automated (CAV) Background</a:t>
            </a:r>
          </a:p>
          <a:p>
            <a:r>
              <a:rPr lang="en-US" sz="3200" dirty="0" smtClean="0"/>
              <a:t>CAV Activities to Date</a:t>
            </a:r>
          </a:p>
          <a:p>
            <a:r>
              <a:rPr lang="en-US" sz="3200" dirty="0" smtClean="0"/>
              <a:t>Executive Order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56" y="2428291"/>
            <a:ext cx="3422094" cy="25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Interagency CAV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Led by </a:t>
            </a:r>
            <a:r>
              <a:rPr lang="en-US" sz="2800" dirty="0" err="1" smtClean="0"/>
              <a:t>MnDOT</a:t>
            </a:r>
            <a:endParaRPr lang="en-US" sz="2800" dirty="0" smtClean="0"/>
          </a:p>
          <a:p>
            <a:pPr lvl="0"/>
            <a:r>
              <a:rPr lang="en-US" sz="2800" dirty="0" smtClean="0"/>
              <a:t>Goal – To Implement Executive Order</a:t>
            </a:r>
          </a:p>
          <a:p>
            <a:pPr lvl="1"/>
            <a:r>
              <a:rPr lang="en-US" sz="2400" dirty="0" smtClean="0"/>
              <a:t>Staff from ex-officio agencies</a:t>
            </a:r>
            <a:endParaRPr lang="en-US" sz="2000" dirty="0"/>
          </a:p>
          <a:p>
            <a:pPr lvl="1"/>
            <a:r>
              <a:rPr lang="en-US" sz="2400" dirty="0" smtClean="0"/>
              <a:t>Ensure </a:t>
            </a:r>
            <a:r>
              <a:rPr lang="en-US" sz="2400" dirty="0"/>
              <a:t>interagency coordination and collaboration in developing cross agency policies and </a:t>
            </a:r>
            <a:r>
              <a:rPr lang="en-US" sz="2400" dirty="0" smtClean="0"/>
              <a:t>programs;</a:t>
            </a:r>
            <a:r>
              <a:rPr lang="en-US" sz="2400" dirty="0"/>
              <a:t> and</a:t>
            </a:r>
            <a:endParaRPr lang="en-US" sz="2000" dirty="0"/>
          </a:p>
          <a:p>
            <a:pPr lvl="1"/>
            <a:r>
              <a:rPr lang="en-US" sz="2400" dirty="0" smtClean="0"/>
              <a:t>Provide </a:t>
            </a:r>
            <a:r>
              <a:rPr lang="en-US" sz="2400" dirty="0"/>
              <a:t>operational support to the Advisory Committee.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8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1651381"/>
            <a:ext cx="9144000" cy="1733267"/>
          </a:xfrm>
        </p:spPr>
        <p:txBody>
          <a:bodyPr/>
          <a:lstStyle/>
          <a:p>
            <a:r>
              <a:rPr lang="en-US" sz="6000" dirty="0" smtClean="0"/>
              <a:t>Questions</a:t>
            </a:r>
            <a:endParaRPr lang="en-US" sz="6000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69671" y="3529813"/>
            <a:ext cx="4604657" cy="2681375"/>
          </a:xfrm>
        </p:spPr>
        <p:txBody>
          <a:bodyPr/>
          <a:lstStyle/>
          <a:p>
            <a:r>
              <a:rPr lang="en-US" sz="2700" b="1" dirty="0" smtClean="0"/>
              <a:t>Jay Hietpas, PE</a:t>
            </a:r>
          </a:p>
          <a:p>
            <a:r>
              <a:rPr lang="en-US" sz="2700" b="1" dirty="0" smtClean="0"/>
              <a:t>State Traffic Engineer</a:t>
            </a:r>
          </a:p>
          <a:p>
            <a:r>
              <a:rPr lang="en-US" sz="2200" i="1" dirty="0" smtClean="0"/>
              <a:t>Jay.hietpas@state.mn.us</a:t>
            </a:r>
            <a:endParaRPr lang="en-US" sz="22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Connected Automation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54" y="1505248"/>
            <a:ext cx="8443692" cy="5352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154" y="2465814"/>
            <a:ext cx="269784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Operates in isolation from other vehicles using sensors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2034" y="6150114"/>
            <a:ext cx="30940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Communicates with vehicles and infrastructure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64114" y="5044820"/>
            <a:ext cx="32769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Uses connected and automated technologies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95874" y="1936432"/>
            <a:ext cx="2941686" cy="400110"/>
          </a:xfrm>
          <a:prstGeom prst="rect">
            <a:avLst/>
          </a:prstGeom>
          <a:solidFill>
            <a:srgbClr val="9999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Autonomous Vehicles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954" y="5711666"/>
            <a:ext cx="2850246" cy="400110"/>
          </a:xfrm>
          <a:prstGeom prst="rect">
            <a:avLst/>
          </a:prstGeom>
          <a:solidFill>
            <a:srgbClr val="9999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Connected Vehicles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Society of Automotive Engineers (SAE)</a:t>
            </a:r>
            <a:br>
              <a:rPr lang="en-US" dirty="0" smtClean="0"/>
            </a:br>
            <a:r>
              <a:rPr lang="en-US" dirty="0" smtClean="0"/>
              <a:t> Levels of Automation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538"/>
            <a:ext cx="9144000" cy="42233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08358" y="2399170"/>
            <a:ext cx="1358841" cy="2171701"/>
            <a:chOff x="7498079" y="2387741"/>
            <a:chExt cx="1358841" cy="2171701"/>
          </a:xfrm>
        </p:grpSpPr>
        <p:sp>
          <p:nvSpPr>
            <p:cNvPr id="2" name="Rectangle 1"/>
            <p:cNvSpPr/>
            <p:nvPr/>
          </p:nvSpPr>
          <p:spPr>
            <a:xfrm>
              <a:off x="7498079" y="2387741"/>
              <a:ext cx="1358841" cy="487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5</a:t>
              </a:r>
              <a:endParaRPr lang="en-US" sz="2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498080" y="2875421"/>
              <a:ext cx="1356360" cy="16840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Full</a:t>
              </a:r>
            </a:p>
            <a:p>
              <a:pPr algn="ctr"/>
              <a:r>
                <a:rPr lang="en-US" dirty="0" smtClean="0"/>
                <a:t>Automation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58275" y="2399170"/>
            <a:ext cx="1358841" cy="2171701"/>
            <a:chOff x="7498079" y="2387741"/>
            <a:chExt cx="1358841" cy="2171701"/>
          </a:xfrm>
        </p:grpSpPr>
        <p:sp>
          <p:nvSpPr>
            <p:cNvPr id="8" name="Rectangle 7"/>
            <p:cNvSpPr/>
            <p:nvPr/>
          </p:nvSpPr>
          <p:spPr>
            <a:xfrm>
              <a:off x="7498079" y="2387741"/>
              <a:ext cx="1358841" cy="487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4</a:t>
              </a:r>
              <a:endParaRPr lang="en-US" sz="2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498080" y="2875421"/>
              <a:ext cx="1356360" cy="16840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High</a:t>
              </a:r>
            </a:p>
            <a:p>
              <a:pPr algn="ctr"/>
              <a:r>
                <a:rPr lang="en-US" dirty="0" smtClean="0"/>
                <a:t>Automation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5713" y="2399170"/>
            <a:ext cx="1358841" cy="2171701"/>
            <a:chOff x="7498079" y="2387741"/>
            <a:chExt cx="1358841" cy="2171701"/>
          </a:xfrm>
        </p:grpSpPr>
        <p:sp>
          <p:nvSpPr>
            <p:cNvPr id="11" name="Rectangle 10"/>
            <p:cNvSpPr/>
            <p:nvPr/>
          </p:nvSpPr>
          <p:spPr>
            <a:xfrm>
              <a:off x="7498079" y="2387741"/>
              <a:ext cx="1358841" cy="487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3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98080" y="2875421"/>
              <a:ext cx="1356360" cy="16840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Conditional</a:t>
              </a:r>
            </a:p>
            <a:p>
              <a:pPr algn="ctr"/>
              <a:r>
                <a:rPr lang="en-US" dirty="0" smtClean="0"/>
                <a:t>Automation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69432" y="2399170"/>
            <a:ext cx="1358841" cy="2171701"/>
            <a:chOff x="7498079" y="2387741"/>
            <a:chExt cx="1358841" cy="2171701"/>
          </a:xfrm>
        </p:grpSpPr>
        <p:sp>
          <p:nvSpPr>
            <p:cNvPr id="14" name="Rectangle 13"/>
            <p:cNvSpPr/>
            <p:nvPr/>
          </p:nvSpPr>
          <p:spPr>
            <a:xfrm>
              <a:off x="7498079" y="2387741"/>
              <a:ext cx="1358841" cy="487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8080" y="2875421"/>
              <a:ext cx="1356360" cy="16840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Partial</a:t>
              </a:r>
            </a:p>
            <a:p>
              <a:pPr algn="ctr"/>
              <a:r>
                <a:rPr lang="en-US" dirty="0" smtClean="0"/>
                <a:t>Automation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13347" y="2399773"/>
            <a:ext cx="1358841" cy="2171701"/>
            <a:chOff x="7498079" y="2387741"/>
            <a:chExt cx="1358841" cy="2171701"/>
          </a:xfrm>
        </p:grpSpPr>
        <p:sp>
          <p:nvSpPr>
            <p:cNvPr id="17" name="Rectangle 16"/>
            <p:cNvSpPr/>
            <p:nvPr/>
          </p:nvSpPr>
          <p:spPr>
            <a:xfrm>
              <a:off x="7498079" y="2387741"/>
              <a:ext cx="1358841" cy="487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8080" y="2875421"/>
              <a:ext cx="1356360" cy="16840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Driver</a:t>
              </a:r>
            </a:p>
            <a:p>
              <a:pPr algn="ctr"/>
              <a:r>
                <a:rPr lang="en-US" dirty="0" smtClean="0"/>
                <a:t>Assist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7164" y="2399170"/>
            <a:ext cx="1358841" cy="2171701"/>
            <a:chOff x="7498079" y="2387741"/>
            <a:chExt cx="1358841" cy="2171701"/>
          </a:xfrm>
        </p:grpSpPr>
        <p:sp>
          <p:nvSpPr>
            <p:cNvPr id="20" name="Rectangle 19"/>
            <p:cNvSpPr/>
            <p:nvPr/>
          </p:nvSpPr>
          <p:spPr>
            <a:xfrm>
              <a:off x="7498079" y="2387741"/>
              <a:ext cx="1358841" cy="487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0</a:t>
              </a:r>
              <a:endParaRPr lang="en-US" sz="2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98080" y="2875421"/>
              <a:ext cx="1356360" cy="16840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No</a:t>
              </a:r>
            </a:p>
            <a:p>
              <a:pPr algn="ctr"/>
              <a:r>
                <a:rPr lang="en-US" dirty="0" smtClean="0"/>
                <a:t>Automation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20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Items Being Considered</a:t>
            </a:r>
            <a:endParaRPr lang="en-US" dirty="0"/>
          </a:p>
        </p:txBody>
      </p:sp>
      <p:pic>
        <p:nvPicPr>
          <p:cNvPr id="1026" name="Picture 2" descr="Image result for ground drones d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25661" b="14667"/>
          <a:stretch/>
        </p:blipFill>
        <p:spPr bwMode="auto">
          <a:xfrm>
            <a:off x="5407703" y="4599772"/>
            <a:ext cx="373629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60" y="1474421"/>
            <a:ext cx="3402767" cy="2255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9" y="1434421"/>
            <a:ext cx="2971800" cy="198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917" y="3413910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Automated &amp; Connected Vehicles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45523" y="3729743"/>
            <a:ext cx="174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Truck Platooning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17" y="4599772"/>
            <a:ext cx="2867025" cy="1590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1124" y="5945686"/>
            <a:ext cx="16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Vehicles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04273" y="4190440"/>
            <a:ext cx="287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Automated Delivery Services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85431" y="4858422"/>
            <a:ext cx="2108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Mobility as a Service</a:t>
            </a:r>
          </a:p>
          <a:p>
            <a:pPr algn="ctr"/>
            <a:r>
              <a:rPr lang="en-US" dirty="0" smtClean="0"/>
              <a:t>(MAAS)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506" y="3891790"/>
            <a:ext cx="966632" cy="9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Real is It?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948" r="9201" b="69934"/>
          <a:stretch/>
        </p:blipFill>
        <p:spPr>
          <a:xfrm>
            <a:off x="415191" y="1707917"/>
            <a:ext cx="8100159" cy="96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6510" y="2288664"/>
            <a:ext cx="1684244" cy="272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i="1" dirty="0" smtClean="0">
                <a:solidFill>
                  <a:srgbClr val="0D0D0D"/>
                </a:solidFill>
              </a:rPr>
              <a:t>Source:  theverge.com</a:t>
            </a:r>
            <a:endParaRPr lang="en-US" sz="1100" i="1" dirty="0">
              <a:solidFill>
                <a:srgbClr val="0D0D0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85383" y="4576999"/>
            <a:ext cx="1684244" cy="272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srgbClr val="0D0D0D"/>
                </a:solidFill>
              </a:rPr>
              <a:t>Source:  engadget.com</a:t>
            </a:r>
            <a:endParaRPr lang="en-US" sz="1100" i="1" dirty="0">
              <a:solidFill>
                <a:srgbClr val="0D0D0D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45" t="33987" r="37704" b="48235"/>
          <a:stretch/>
        </p:blipFill>
        <p:spPr>
          <a:xfrm>
            <a:off x="2630849" y="5230162"/>
            <a:ext cx="4177553" cy="121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285328" y="6477893"/>
            <a:ext cx="1684244" cy="272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i="1" dirty="0" smtClean="0">
                <a:solidFill>
                  <a:srgbClr val="0D0D0D"/>
                </a:solidFill>
              </a:rPr>
              <a:t>Source:  The Washington Post</a:t>
            </a:r>
            <a:endParaRPr lang="en-US" sz="1100" i="1" dirty="0">
              <a:solidFill>
                <a:srgbClr val="0D0D0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44444" r="22450" b="39870"/>
          <a:stretch/>
        </p:blipFill>
        <p:spPr>
          <a:xfrm>
            <a:off x="1411908" y="3398840"/>
            <a:ext cx="6106724" cy="10757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398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06714"/>
            <a:ext cx="3729342" cy="5146429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/>
              <a:t>Safety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 smtClean="0"/>
          </a:p>
          <a:p>
            <a:pPr>
              <a:spcAft>
                <a:spcPts val="0"/>
              </a:spcAft>
            </a:pPr>
            <a:r>
              <a:rPr lang="en-US" sz="2400" dirty="0" smtClean="0"/>
              <a:t>Changes in operations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 smtClean="0"/>
          </a:p>
          <a:p>
            <a:pPr>
              <a:spcAft>
                <a:spcPts val="0"/>
              </a:spcAft>
            </a:pPr>
            <a:r>
              <a:rPr lang="en-US" sz="2400" dirty="0" smtClean="0"/>
              <a:t>Infrastructure Changes</a:t>
            </a:r>
          </a:p>
          <a:p>
            <a:pPr marL="457189" lvl="1" indent="0">
              <a:spcAft>
                <a:spcPts val="0"/>
              </a:spcAft>
              <a:buNone/>
            </a:pPr>
            <a:endParaRPr lang="en-US" sz="2400" dirty="0" smtClean="0"/>
          </a:p>
          <a:p>
            <a:pPr>
              <a:spcAft>
                <a:spcPts val="0"/>
              </a:spcAft>
            </a:pPr>
            <a:r>
              <a:rPr lang="en-US" sz="2400" dirty="0" smtClean="0"/>
              <a:t>Regulation</a:t>
            </a:r>
          </a:p>
          <a:p>
            <a:pPr>
              <a:spcAft>
                <a:spcPts val="0"/>
              </a:spcAft>
            </a:pPr>
            <a:endParaRPr lang="en-US" sz="2400" dirty="0"/>
          </a:p>
          <a:p>
            <a:pPr>
              <a:spcAft>
                <a:spcPts val="0"/>
              </a:spcAft>
            </a:pPr>
            <a:r>
              <a:rPr lang="en-US" sz="2400" dirty="0" smtClean="0"/>
              <a:t>Mobility Opportunities</a:t>
            </a:r>
          </a:p>
          <a:p>
            <a:pPr marL="457189" lvl="1" indent="0">
              <a:spcAft>
                <a:spcPts val="0"/>
              </a:spcAft>
              <a:buNone/>
            </a:pPr>
            <a:endParaRPr lang="en-US" sz="2400" dirty="0" smtClean="0"/>
          </a:p>
          <a:p>
            <a:pPr>
              <a:spcAft>
                <a:spcPts val="0"/>
              </a:spcAft>
            </a:pPr>
            <a:r>
              <a:rPr lang="en-US" sz="2400" dirty="0" smtClean="0"/>
              <a:t>Business Opportunities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628650" y="158229"/>
            <a:ext cx="78867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Impact to Minnesota?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773" y="5152943"/>
            <a:ext cx="1103831" cy="701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207" y="1595718"/>
            <a:ext cx="5412440" cy="360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Challenges?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9" y="1489892"/>
            <a:ext cx="4998323" cy="3292497"/>
          </a:xfrm>
          <a:ln>
            <a:solidFill>
              <a:schemeClr val="tx2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71671" y="5205481"/>
            <a:ext cx="1681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Salt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5710644" y="1649512"/>
            <a:ext cx="256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Snow / Ice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4110182"/>
            <a:ext cx="4080343" cy="250983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20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52400"/>
            <a:ext cx="8300197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Highway Traffic Safety Administration</a:t>
            </a:r>
            <a:br>
              <a:rPr lang="en-US" dirty="0" smtClean="0"/>
            </a:br>
            <a:r>
              <a:rPr lang="en-US" dirty="0" smtClean="0"/>
              <a:t>Automated Driving Systems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58" y="1473491"/>
            <a:ext cx="8515350" cy="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Automated Driving System 2.0:  A Vision for Safety – Sept 2017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649" y="2056630"/>
            <a:ext cx="7807634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Best Practices for State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Form a Jurisdictional Committee for deliberation of automated driving system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Examine laws and regulations to address barriers to operation on public roadways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8649" y="4224923"/>
            <a:ext cx="7807634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Best Practices for Legislatures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 not place unnecessary burdens on competition or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Support efforts to allow the testing and deployment of automated vehicles on public roads</a:t>
            </a:r>
          </a:p>
        </p:txBody>
      </p:sp>
    </p:spTree>
    <p:extLst>
      <p:ext uri="{BB962C8B-B14F-4D97-AF65-F5344CB8AC3E}">
        <p14:creationId xmlns:p14="http://schemas.microsoft.com/office/powerpoint/2010/main" val="743366177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MinnesotaGOPPT">
  <a:themeElements>
    <a:clrScheme name="MinnesotaGO 3.0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FAA633"/>
      </a:accent2>
      <a:accent3>
        <a:srgbClr val="049FDA"/>
      </a:accent3>
      <a:accent4>
        <a:srgbClr val="78BE21"/>
      </a:accent4>
      <a:accent5>
        <a:srgbClr val="EE3423"/>
      </a:accent5>
      <a:accent6>
        <a:srgbClr val="7481BE"/>
      </a:accent6>
      <a:hlink>
        <a:srgbClr val="049FDA"/>
      </a:hlink>
      <a:folHlink>
        <a:srgbClr val="049F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GOPowerPoint_New.potx" id="{77808AFC-B8B6-453C-9FF5-37F09B83425E}" vid="{402980E5-5973-40D8-AF98-E733D2EAED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8389D6-E0FD-469D-8587-EA39AB28503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31634</TotalTime>
  <Words>600</Words>
  <Application>Microsoft Office PowerPoint</Application>
  <PresentationFormat>On-screen Show (4:3)</PresentationFormat>
  <Paragraphs>180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NeueHaasGroteskText Std</vt:lpstr>
      <vt:lpstr>MN.IT</vt:lpstr>
      <vt:lpstr>MinnesotaGOPPT</vt:lpstr>
      <vt:lpstr>Connected and Automated Vehicles </vt:lpstr>
      <vt:lpstr>Presentation Overview</vt:lpstr>
      <vt:lpstr>Connected Automation</vt:lpstr>
      <vt:lpstr>Society of Automotive Engineers (SAE)  Levels of Automation</vt:lpstr>
      <vt:lpstr>Items Being Considered</vt:lpstr>
      <vt:lpstr>How Real is It?</vt:lpstr>
      <vt:lpstr>What is the Impact to Minnesota?</vt:lpstr>
      <vt:lpstr>What are the Challenges?</vt:lpstr>
      <vt:lpstr>National Highway Traffic Safety Administration Automated Driving Systems Recommendations</vt:lpstr>
      <vt:lpstr>National Highway Traffic Safety Administration Recommendations</vt:lpstr>
      <vt:lpstr>Safe Automated Vehicle Testing Demonstration</vt:lpstr>
      <vt:lpstr>Downtown Minneapolis - Nicollet Mall Demo</vt:lpstr>
      <vt:lpstr>Survey Responses</vt:lpstr>
      <vt:lpstr>States with Legislation and Executive Orders</vt:lpstr>
      <vt:lpstr>Executive Order - Basis</vt:lpstr>
      <vt:lpstr>Executive Order – Expected Outcomes</vt:lpstr>
      <vt:lpstr>Executive Order – Expected Outcomes</vt:lpstr>
      <vt:lpstr>PowerPoint Presentation</vt:lpstr>
      <vt:lpstr>Preparing for CAV</vt:lpstr>
      <vt:lpstr>Interagency CAV Team</vt:lpstr>
      <vt:lpstr>Questions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GOPGuest</cp:lastModifiedBy>
  <cp:revision>830</cp:revision>
  <cp:lastPrinted>2017-03-01T22:15:34Z</cp:lastPrinted>
  <dcterms:created xsi:type="dcterms:W3CDTF">2016-01-06T16:54:03Z</dcterms:created>
  <dcterms:modified xsi:type="dcterms:W3CDTF">2018-03-06T23:52:04Z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