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8" r:id="rId3"/>
    <p:sldId id="257" r:id="rId4"/>
    <p:sldId id="276" r:id="rId5"/>
    <p:sldId id="258" r:id="rId6"/>
    <p:sldId id="277" r:id="rId7"/>
    <p:sldId id="293" r:id="rId8"/>
    <p:sldId id="279" r:id="rId9"/>
    <p:sldId id="281" r:id="rId10"/>
    <p:sldId id="285" r:id="rId11"/>
    <p:sldId id="284" r:id="rId12"/>
    <p:sldId id="288" r:id="rId13"/>
    <p:sldId id="289" r:id="rId14"/>
    <p:sldId id="286" r:id="rId15"/>
    <p:sldId id="295" r:id="rId16"/>
    <p:sldId id="287" r:id="rId17"/>
    <p:sldId id="290" r:id="rId18"/>
    <p:sldId id="291" r:id="rId19"/>
    <p:sldId id="294" r:id="rId20"/>
    <p:sldId id="292"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143" autoAdjust="0"/>
  </p:normalViewPr>
  <p:slideViewPr>
    <p:cSldViewPr>
      <p:cViewPr>
        <p:scale>
          <a:sx n="100" d="100"/>
          <a:sy n="100" d="100"/>
        </p:scale>
        <p:origin x="-1944"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dLbl>
              <c:idx val="0"/>
              <c:layout>
                <c:manualLayout>
                  <c:x val="3.7350625289485871E-2"/>
                  <c:y val="-2.9064200624330159E-2"/>
                </c:manualLayout>
              </c:layout>
              <c:showLegendKey val="0"/>
              <c:showVal val="1"/>
              <c:showCatName val="1"/>
              <c:showSerName val="0"/>
              <c:showPercent val="0"/>
              <c:showBubbleSize val="0"/>
            </c:dLbl>
            <c:dLbl>
              <c:idx val="1"/>
              <c:layout>
                <c:manualLayout>
                  <c:x val="1.977320559388281E-2"/>
                  <c:y val="5.9738301558212116E-2"/>
                </c:manualLayout>
              </c:layout>
              <c:showLegendKey val="0"/>
              <c:showVal val="1"/>
              <c:showCatName val="1"/>
              <c:showSerName val="0"/>
              <c:showPercent val="0"/>
              <c:showBubbleSize val="0"/>
            </c:dLbl>
            <c:dLbl>
              <c:idx val="2"/>
              <c:layout>
                <c:manualLayout>
                  <c:x val="1.3137498679538123E-2"/>
                  <c:y val="2.5745946305661665E-2"/>
                </c:manualLayout>
              </c:layout>
              <c:showLegendKey val="0"/>
              <c:showVal val="1"/>
              <c:showCatName val="1"/>
              <c:showSerName val="0"/>
              <c:showPercent val="0"/>
              <c:showBubbleSize val="0"/>
            </c:dLbl>
            <c:dLbl>
              <c:idx val="3"/>
              <c:layout>
                <c:manualLayout>
                  <c:x val="4.0721419110536878E-3"/>
                  <c:y val="-4.0132948958745772E-2"/>
                </c:manualLayout>
              </c:layout>
              <c:showLegendKey val="0"/>
              <c:showVal val="1"/>
              <c:showCatName val="1"/>
              <c:showSerName val="0"/>
              <c:showPercent val="0"/>
              <c:showBubbleSize val="0"/>
            </c:dLbl>
            <c:txPr>
              <a:bodyPr/>
              <a:lstStyle/>
              <a:p>
                <a:pPr>
                  <a:defRPr sz="1400" b="1"/>
                </a:pPr>
                <a:endParaRPr lang="en-US"/>
              </a:p>
            </c:txPr>
            <c:showLegendKey val="0"/>
            <c:showVal val="1"/>
            <c:showCatName val="1"/>
            <c:showSerName val="0"/>
            <c:showPercent val="0"/>
            <c:showBubbleSize val="0"/>
            <c:showLeaderLines val="1"/>
          </c:dLbls>
          <c:cat>
            <c:strRef>
              <c:f>Sheet1!$A$1:$A$4</c:f>
              <c:strCache>
                <c:ptCount val="4"/>
                <c:pt idx="0">
                  <c:v>1-4</c:v>
                </c:pt>
                <c:pt idx="1">
                  <c:v>5-49</c:v>
                </c:pt>
                <c:pt idx="2">
                  <c:v>50-99</c:v>
                </c:pt>
                <c:pt idx="3">
                  <c:v>100+</c:v>
                </c:pt>
              </c:strCache>
            </c:strRef>
          </c:cat>
          <c:val>
            <c:numRef>
              <c:f>Sheet1!$B$1:$B$4</c:f>
              <c:numCache>
                <c:formatCode>0.0%</c:formatCode>
                <c:ptCount val="4"/>
                <c:pt idx="0">
                  <c:v>0.06</c:v>
                </c:pt>
                <c:pt idx="1">
                  <c:v>0.21</c:v>
                </c:pt>
                <c:pt idx="2">
                  <c:v>0.06</c:v>
                </c:pt>
                <c:pt idx="3">
                  <c:v>0.67</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MA</c:v>
                </c:pt>
              </c:strCache>
            </c:strRef>
          </c:tx>
          <c:invertIfNegative val="0"/>
          <c:cat>
            <c:strRef>
              <c:f>Sheet1!$A$2:$A$4</c:f>
              <c:strCache>
                <c:ptCount val="3"/>
                <c:pt idx="0">
                  <c:v>Office visits/OB svcs</c:v>
                </c:pt>
                <c:pt idx="1">
                  <c:v>Mental Health</c:v>
                </c:pt>
                <c:pt idx="2">
                  <c:v>All other physician services</c:v>
                </c:pt>
              </c:strCache>
            </c:strRef>
          </c:cat>
          <c:val>
            <c:numRef>
              <c:f>Sheet1!$B$2:$B$4</c:f>
              <c:numCache>
                <c:formatCode>General</c:formatCode>
                <c:ptCount val="3"/>
                <c:pt idx="0">
                  <c:v>27.92</c:v>
                </c:pt>
                <c:pt idx="1">
                  <c:v>32.49</c:v>
                </c:pt>
                <c:pt idx="2">
                  <c:v>25.25</c:v>
                </c:pt>
              </c:numCache>
            </c:numRef>
          </c:val>
        </c:ser>
        <c:ser>
          <c:idx val="1"/>
          <c:order val="1"/>
          <c:tx>
            <c:strRef>
              <c:f>Sheet1!$C$1</c:f>
              <c:strCache>
                <c:ptCount val="1"/>
                <c:pt idx="0">
                  <c:v>Medicare</c:v>
                </c:pt>
              </c:strCache>
            </c:strRef>
          </c:tx>
          <c:invertIfNegative val="0"/>
          <c:cat>
            <c:strRef>
              <c:f>Sheet1!$A$2:$A$4</c:f>
              <c:strCache>
                <c:ptCount val="3"/>
                <c:pt idx="0">
                  <c:v>Office visits/OB svcs</c:v>
                </c:pt>
                <c:pt idx="1">
                  <c:v>Mental Health</c:v>
                </c:pt>
                <c:pt idx="2">
                  <c:v>All other physician services</c:v>
                </c:pt>
              </c:strCache>
            </c:strRef>
          </c:cat>
          <c:val>
            <c:numRef>
              <c:f>Sheet1!$C$2:$C$4</c:f>
              <c:numCache>
                <c:formatCode>General</c:formatCode>
                <c:ptCount val="3"/>
                <c:pt idx="0">
                  <c:v>35.822800000000001</c:v>
                </c:pt>
                <c:pt idx="1">
                  <c:v>35.822800000000001</c:v>
                </c:pt>
                <c:pt idx="2">
                  <c:v>35.822800000000001</c:v>
                </c:pt>
              </c:numCache>
            </c:numRef>
          </c:val>
        </c:ser>
        <c:dLbls>
          <c:showLegendKey val="0"/>
          <c:showVal val="0"/>
          <c:showCatName val="0"/>
          <c:showSerName val="0"/>
          <c:showPercent val="0"/>
          <c:showBubbleSize val="0"/>
        </c:dLbls>
        <c:gapWidth val="150"/>
        <c:axId val="197324160"/>
        <c:axId val="199234688"/>
      </c:barChart>
      <c:catAx>
        <c:axId val="197324160"/>
        <c:scaling>
          <c:orientation val="minMax"/>
        </c:scaling>
        <c:delete val="0"/>
        <c:axPos val="b"/>
        <c:majorTickMark val="out"/>
        <c:minorTickMark val="none"/>
        <c:tickLblPos val="nextTo"/>
        <c:crossAx val="199234688"/>
        <c:crosses val="autoZero"/>
        <c:auto val="1"/>
        <c:lblAlgn val="ctr"/>
        <c:lblOffset val="100"/>
        <c:noMultiLvlLbl val="0"/>
      </c:catAx>
      <c:valAx>
        <c:axId val="199234688"/>
        <c:scaling>
          <c:orientation val="minMax"/>
        </c:scaling>
        <c:delete val="0"/>
        <c:axPos val="l"/>
        <c:majorGridlines/>
        <c:numFmt formatCode="&quot;$&quot;#,##0" sourceLinked="0"/>
        <c:majorTickMark val="out"/>
        <c:minorTickMark val="none"/>
        <c:tickLblPos val="nextTo"/>
        <c:crossAx val="19732416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0.10185</cdr:x>
      <cdr:y>0.92593</cdr:y>
    </cdr:from>
    <cdr:to>
      <cdr:x>0.30556</cdr:x>
      <cdr:y>1</cdr:y>
    </cdr:to>
    <cdr:sp macro="" textlink="">
      <cdr:nvSpPr>
        <cdr:cNvPr id="2" name="TextBox 1"/>
        <cdr:cNvSpPr txBox="1"/>
      </cdr:nvSpPr>
      <cdr:spPr>
        <a:xfrm xmlns:a="http://schemas.openxmlformats.org/drawingml/2006/main">
          <a:off x="838200" y="3810000"/>
          <a:ext cx="16764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dirty="0" smtClean="0"/>
            <a:t>(78% of Medicare)</a:t>
          </a:r>
          <a:endParaRPr lang="en-US" sz="1400" dirty="0"/>
        </a:p>
      </cdr:txBody>
    </cdr:sp>
  </cdr:relSizeAnchor>
  <cdr:relSizeAnchor xmlns:cdr="http://schemas.openxmlformats.org/drawingml/2006/chartDrawing">
    <cdr:from>
      <cdr:x>0.35605</cdr:x>
      <cdr:y>0.92593</cdr:y>
    </cdr:from>
    <cdr:to>
      <cdr:x>0.55975</cdr:x>
      <cdr:y>1</cdr:y>
    </cdr:to>
    <cdr:sp macro="" textlink="">
      <cdr:nvSpPr>
        <cdr:cNvPr id="3" name="TextBox 1"/>
        <cdr:cNvSpPr txBox="1"/>
      </cdr:nvSpPr>
      <cdr:spPr>
        <a:xfrm xmlns:a="http://schemas.openxmlformats.org/drawingml/2006/main">
          <a:off x="2930139" y="3810000"/>
          <a:ext cx="16764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smtClean="0"/>
            <a:t>(91% of Medicare)</a:t>
          </a:r>
          <a:endParaRPr lang="en-US" sz="1400" dirty="0"/>
        </a:p>
      </cdr:txBody>
    </cdr:sp>
  </cdr:relSizeAnchor>
  <cdr:relSizeAnchor xmlns:cdr="http://schemas.openxmlformats.org/drawingml/2006/chartDrawing">
    <cdr:from>
      <cdr:x>0.74841</cdr:x>
      <cdr:y>0.92593</cdr:y>
    </cdr:from>
    <cdr:to>
      <cdr:x>0.95211</cdr:x>
      <cdr:y>1</cdr:y>
    </cdr:to>
    <cdr:sp macro="" textlink="">
      <cdr:nvSpPr>
        <cdr:cNvPr id="4" name="TextBox 1"/>
        <cdr:cNvSpPr txBox="1"/>
      </cdr:nvSpPr>
      <cdr:spPr>
        <a:xfrm xmlns:a="http://schemas.openxmlformats.org/drawingml/2006/main">
          <a:off x="6159114" y="3810000"/>
          <a:ext cx="16764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smtClean="0"/>
            <a:t>(70% of Medicare)</a:t>
          </a:r>
          <a:endParaRPr lang="en-US" sz="1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C6840B1-F481-4980-B683-3B012322AA87}" type="datetimeFigureOut">
              <a:rPr lang="en-US" smtClean="0"/>
              <a:t>1/28/2015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8A9FA0D-222D-49AC-8800-E21582CF8972}" type="slidenum">
              <a:rPr lang="en-US" smtClean="0"/>
              <a:t>‹#›</a:t>
            </a:fld>
            <a:endParaRPr lang="en-US" dirty="0"/>
          </a:p>
        </p:txBody>
      </p:sp>
    </p:spTree>
    <p:extLst>
      <p:ext uri="{BB962C8B-B14F-4D97-AF65-F5344CB8AC3E}">
        <p14:creationId xmlns:p14="http://schemas.microsoft.com/office/powerpoint/2010/main" val="2155828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A9FA0D-222D-49AC-8800-E21582CF8972}" type="slidenum">
              <a:rPr lang="en-US" smtClean="0"/>
              <a:t>1</a:t>
            </a:fld>
            <a:endParaRPr lang="en-US" dirty="0"/>
          </a:p>
        </p:txBody>
      </p:sp>
    </p:spTree>
    <p:extLst>
      <p:ext uri="{BB962C8B-B14F-4D97-AF65-F5344CB8AC3E}">
        <p14:creationId xmlns:p14="http://schemas.microsoft.com/office/powerpoint/2010/main" val="1251892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The MMA and the</a:t>
            </a:r>
            <a:r>
              <a:rPr lang="en-US" baseline="0" dirty="0" smtClean="0"/>
              <a:t> Legislature have the same goals – to improve the health of all Minnesotans.  For that to occur, we need to work together.  The MMA is here as a resource to you and to help identify the barriers to achieving that goal.</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We urge your support of helping to address some of those barriers this year:</a:t>
            </a:r>
          </a:p>
          <a:p>
            <a:endParaRPr lang="en-US" dirty="0"/>
          </a:p>
        </p:txBody>
      </p:sp>
      <p:sp>
        <p:nvSpPr>
          <p:cNvPr id="4" name="Slide Number Placeholder 3"/>
          <p:cNvSpPr>
            <a:spLocks noGrp="1"/>
          </p:cNvSpPr>
          <p:nvPr>
            <p:ph type="sldNum" sz="quarter" idx="10"/>
          </p:nvPr>
        </p:nvSpPr>
        <p:spPr/>
        <p:txBody>
          <a:bodyPr/>
          <a:lstStyle/>
          <a:p>
            <a:fld id="{98A9FA0D-222D-49AC-8800-E21582CF8972}" type="slidenum">
              <a:rPr lang="en-US" smtClean="0"/>
              <a:t>19</a:t>
            </a:fld>
            <a:endParaRPr lang="en-US" dirty="0"/>
          </a:p>
        </p:txBody>
      </p:sp>
    </p:spTree>
    <p:extLst>
      <p:ext uri="{BB962C8B-B14F-4D97-AF65-F5344CB8AC3E}">
        <p14:creationId xmlns:p14="http://schemas.microsoft.com/office/powerpoint/2010/main" val="3136721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A9FA0D-222D-49AC-8800-E21582CF8972}" type="slidenum">
              <a:rPr lang="en-US" smtClean="0"/>
              <a:t>3</a:t>
            </a:fld>
            <a:endParaRPr lang="en-US" dirty="0"/>
          </a:p>
        </p:txBody>
      </p:sp>
    </p:spTree>
    <p:extLst>
      <p:ext uri="{BB962C8B-B14F-4D97-AF65-F5344CB8AC3E}">
        <p14:creationId xmlns:p14="http://schemas.microsoft.com/office/powerpoint/2010/main" val="670528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MMA’s</a:t>
            </a:r>
            <a:r>
              <a:rPr lang="en-US" baseline="0" dirty="0" smtClean="0"/>
              <a:t> legislative priorities align with the </a:t>
            </a:r>
            <a:endParaRPr lang="en-US" dirty="0"/>
          </a:p>
        </p:txBody>
      </p:sp>
      <p:sp>
        <p:nvSpPr>
          <p:cNvPr id="4" name="Slide Number Placeholder 3"/>
          <p:cNvSpPr>
            <a:spLocks noGrp="1"/>
          </p:cNvSpPr>
          <p:nvPr>
            <p:ph type="sldNum" sz="quarter" idx="10"/>
          </p:nvPr>
        </p:nvSpPr>
        <p:spPr/>
        <p:txBody>
          <a:bodyPr/>
          <a:lstStyle/>
          <a:p>
            <a:fld id="{98A9FA0D-222D-49AC-8800-E21582CF8972}" type="slidenum">
              <a:rPr lang="en-US" smtClean="0"/>
              <a:t>4</a:t>
            </a:fld>
            <a:endParaRPr lang="en-US" dirty="0"/>
          </a:p>
        </p:txBody>
      </p:sp>
    </p:spTree>
    <p:extLst>
      <p:ext uri="{BB962C8B-B14F-4D97-AF65-F5344CB8AC3E}">
        <p14:creationId xmlns:p14="http://schemas.microsoft.com/office/powerpoint/2010/main" val="1157387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A9FA0D-222D-49AC-8800-E21582CF8972}" type="slidenum">
              <a:rPr lang="en-US" smtClean="0"/>
              <a:t>5</a:t>
            </a:fld>
            <a:endParaRPr lang="en-US" dirty="0"/>
          </a:p>
        </p:txBody>
      </p:sp>
    </p:spTree>
    <p:extLst>
      <p:ext uri="{BB962C8B-B14F-4D97-AF65-F5344CB8AC3E}">
        <p14:creationId xmlns:p14="http://schemas.microsoft.com/office/powerpoint/2010/main" val="2557450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Medical school includes 2 years of science/classroom study, followed by 2 years of clinical rotations.</a:t>
            </a:r>
          </a:p>
          <a:p>
            <a:pPr marL="171450" indent="-171450">
              <a:buFont typeface="Arial" panose="020B0604020202020204" pitchFamily="34" charset="0"/>
              <a:buChar char="•"/>
            </a:pPr>
            <a:r>
              <a:rPr lang="en-US" dirty="0" smtClean="0"/>
              <a:t>Board certification – although voluntary,</a:t>
            </a:r>
            <a:r>
              <a:rPr lang="en-US" baseline="0" dirty="0" smtClean="0"/>
              <a:t> it is becoming </a:t>
            </a:r>
            <a:r>
              <a:rPr lang="en-US" dirty="0" smtClean="0"/>
              <a:t>increasingly common due to things such as</a:t>
            </a:r>
            <a:r>
              <a:rPr lang="en-US" baseline="0" dirty="0" smtClean="0"/>
              <a:t> </a:t>
            </a:r>
            <a:r>
              <a:rPr lang="en-US" dirty="0" smtClean="0"/>
              <a:t>health plan credentialing and hospital privileging</a:t>
            </a:r>
            <a:endParaRPr lang="en-US" dirty="0"/>
          </a:p>
        </p:txBody>
      </p:sp>
      <p:sp>
        <p:nvSpPr>
          <p:cNvPr id="4" name="Slide Number Placeholder 3"/>
          <p:cNvSpPr>
            <a:spLocks noGrp="1"/>
          </p:cNvSpPr>
          <p:nvPr>
            <p:ph type="sldNum" sz="quarter" idx="10"/>
          </p:nvPr>
        </p:nvSpPr>
        <p:spPr/>
        <p:txBody>
          <a:bodyPr/>
          <a:lstStyle/>
          <a:p>
            <a:fld id="{98A9FA0D-222D-49AC-8800-E21582CF8972}" type="slidenum">
              <a:rPr lang="en-US" smtClean="0"/>
              <a:t>6</a:t>
            </a:fld>
            <a:endParaRPr lang="en-US" dirty="0"/>
          </a:p>
        </p:txBody>
      </p:sp>
    </p:spTree>
    <p:extLst>
      <p:ext uri="{BB962C8B-B14F-4D97-AF65-F5344CB8AC3E}">
        <p14:creationId xmlns:p14="http://schemas.microsoft.com/office/powerpoint/2010/main" val="93466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primary</a:t>
            </a:r>
            <a:r>
              <a:rPr lang="en-US" baseline="0" dirty="0" smtClean="0"/>
              <a:t> care physician shortage is particularly worrisome.</a:t>
            </a:r>
          </a:p>
          <a:p>
            <a:endParaRPr lang="en-US" baseline="0" dirty="0" smtClean="0"/>
          </a:p>
          <a:p>
            <a:r>
              <a:rPr lang="en-US" dirty="0" smtClean="0"/>
              <a:t>Recent </a:t>
            </a:r>
            <a:r>
              <a:rPr lang="en-US" dirty="0"/>
              <a:t>analysis indicates that to maintain current rates of utilization, Minnesota will need an additional 1,187 primary care physicians by 2030, a 28% increase compared to the state’s current levels.</a:t>
            </a:r>
          </a:p>
          <a:p>
            <a:endParaRPr lang="en-US" dirty="0"/>
          </a:p>
          <a:p>
            <a:r>
              <a:rPr lang="en-US" dirty="0"/>
              <a:t>This slide shows the effect of the various forces on primary care capacity – with ACA responsible for about 5% of the increased need, aging accounting for 36% and 58% due to general population growth</a:t>
            </a:r>
            <a:endParaRPr lang="en-US" b="0" dirty="0"/>
          </a:p>
        </p:txBody>
      </p:sp>
      <p:sp>
        <p:nvSpPr>
          <p:cNvPr id="4" name="Slide Number Placeholder 3"/>
          <p:cNvSpPr>
            <a:spLocks noGrp="1"/>
          </p:cNvSpPr>
          <p:nvPr>
            <p:ph type="sldNum" sz="quarter" idx="10"/>
          </p:nvPr>
        </p:nvSpPr>
        <p:spPr/>
        <p:txBody>
          <a:bodyPr/>
          <a:lstStyle/>
          <a:p>
            <a:fld id="{D9DBE268-FF5B-4613-9E59-CEDDAE5E2B00}" type="slidenum">
              <a:rPr lang="en-US" smtClean="0"/>
              <a:pPr/>
              <a:t>9</a:t>
            </a:fld>
            <a:endParaRPr lang="en-US" dirty="0"/>
          </a:p>
        </p:txBody>
      </p:sp>
    </p:spTree>
    <p:extLst>
      <p:ext uri="{BB962C8B-B14F-4D97-AF65-F5344CB8AC3E}">
        <p14:creationId xmlns:p14="http://schemas.microsoft.com/office/powerpoint/2010/main" val="3234607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A9FA0D-222D-49AC-8800-E21582CF8972}" type="slidenum">
              <a:rPr lang="en-US" smtClean="0"/>
              <a:t>10</a:t>
            </a:fld>
            <a:endParaRPr lang="en-US" dirty="0"/>
          </a:p>
        </p:txBody>
      </p:sp>
    </p:spTree>
    <p:extLst>
      <p:ext uri="{BB962C8B-B14F-4D97-AF65-F5344CB8AC3E}">
        <p14:creationId xmlns:p14="http://schemas.microsoft.com/office/powerpoint/2010/main" val="3061999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78% </a:t>
            </a:r>
            <a:r>
              <a:rPr lang="en-US" dirty="0"/>
              <a:t>of Medicare for E&amp;M/OB services, </a:t>
            </a:r>
            <a:r>
              <a:rPr lang="en-US" dirty="0" smtClean="0"/>
              <a:t>91% </a:t>
            </a:r>
            <a:r>
              <a:rPr lang="en-US" dirty="0"/>
              <a:t>of Medicare for mental health services, and </a:t>
            </a:r>
            <a:r>
              <a:rPr lang="en-US" dirty="0" smtClean="0"/>
              <a:t>70% </a:t>
            </a:r>
            <a:r>
              <a:rPr lang="en-US" dirty="0"/>
              <a:t>of Medicare for all other services.  2009 </a:t>
            </a:r>
            <a:r>
              <a:rPr lang="en-US" dirty="0" smtClean="0"/>
              <a:t>– MN Medicaid was </a:t>
            </a:r>
            <a:r>
              <a:rPr lang="en-US" dirty="0"/>
              <a:t>approximately 64% of Medicare (</a:t>
            </a:r>
            <a:r>
              <a:rPr lang="en-US" dirty="0" smtClean="0"/>
              <a:t>pre-RBRVS conversion)</a:t>
            </a:r>
            <a:endParaRPr lang="en-US" dirty="0"/>
          </a:p>
        </p:txBody>
      </p:sp>
      <p:sp>
        <p:nvSpPr>
          <p:cNvPr id="4" name="Slide Number Placeholder 3"/>
          <p:cNvSpPr>
            <a:spLocks noGrp="1"/>
          </p:cNvSpPr>
          <p:nvPr>
            <p:ph type="sldNum" sz="quarter" idx="10"/>
          </p:nvPr>
        </p:nvSpPr>
        <p:spPr/>
        <p:txBody>
          <a:bodyPr/>
          <a:lstStyle/>
          <a:p>
            <a:fld id="{ACA87C93-58F5-43AB-89A0-143DEF783DA3}" type="slidenum">
              <a:rPr lang="en-US" smtClean="0"/>
              <a:pPr/>
              <a:t>11</a:t>
            </a:fld>
            <a:endParaRPr lang="en-US" dirty="0"/>
          </a:p>
        </p:txBody>
      </p:sp>
    </p:spTree>
    <p:extLst>
      <p:ext uri="{BB962C8B-B14F-4D97-AF65-F5344CB8AC3E}">
        <p14:creationId xmlns:p14="http://schemas.microsoft.com/office/powerpoint/2010/main" val="3794016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A</a:t>
            </a:r>
            <a:r>
              <a:rPr lang="en-US" baseline="0" dirty="0" smtClean="0"/>
              <a:t> patient</a:t>
            </a:r>
            <a:r>
              <a:rPr lang="en-US" dirty="0" smtClean="0"/>
              <a:t> sees his/her</a:t>
            </a:r>
            <a:r>
              <a:rPr lang="en-US" baseline="0" dirty="0" smtClean="0"/>
              <a:t> physician.  </a:t>
            </a:r>
          </a:p>
          <a:p>
            <a:pPr marL="228600" indent="-228600">
              <a:buAutoNum type="arabicPeriod"/>
            </a:pPr>
            <a:r>
              <a:rPr lang="en-US" baseline="0" dirty="0" smtClean="0"/>
              <a:t>Based on patient’s condition, physician prescribes a medication.  Whether a particular drug is covered by a health plan, the cost of the drug, or any conditions about coverage – are rarely available to the prescriber at the time of the appointment. </a:t>
            </a:r>
          </a:p>
          <a:p>
            <a:pPr marL="228600" indent="-228600">
              <a:buAutoNum type="arabicPeriod"/>
            </a:pPr>
            <a:r>
              <a:rPr lang="en-US" baseline="0" dirty="0" smtClean="0"/>
              <a:t>The physician’s prescription is sent electronically to a pharmacy.  The patient goes to the pharmacy to get her prescription.</a:t>
            </a:r>
          </a:p>
          <a:p>
            <a:pPr marL="228600" indent="-228600">
              <a:buAutoNum type="arabicPeriod"/>
            </a:pPr>
            <a:r>
              <a:rPr lang="en-US" baseline="0" dirty="0" smtClean="0"/>
              <a:t>Before the patient gets it, the pharmacy submits a claim to the insurance company or pharmacy benefit manager.  If not approved, the pharmacy can’t give prescription to patient.  Often, the patient leaves at this point and waits for medicine.</a:t>
            </a:r>
          </a:p>
          <a:p>
            <a:pPr marL="228600" indent="-228600">
              <a:buAutoNum type="arabicPeriod"/>
            </a:pPr>
            <a:r>
              <a:rPr lang="en-US" baseline="0" dirty="0" smtClean="0"/>
              <a:t>When an insurer denies a pharmacy claim, it is not always clear WHY it was denied.  Regardless, the physician is notified and has to try again.  If it is a drug that must be prior authorized, the physician clinic often needs to figure out which form needs to be used to ask for permission.  Often information from a patient’s medical record needs to be gathered and included with the request.  That request is then sent to the insurer or pharmacy manager.  It can take several days to get a response, but if it is approved, the physician then needs to write the prescription, send it to the pharmacy and then the patient is told to pick it up.</a:t>
            </a:r>
          </a:p>
          <a:p>
            <a:pPr marL="228600" indent="-228600">
              <a:buAutoNum type="arabicPeriod"/>
            </a:pPr>
            <a:r>
              <a:rPr lang="en-US" baseline="0" dirty="0" smtClean="0"/>
              <a:t>If it is denied again, there is usually an opportunity for appeal, but again more documentation and details need to be provided.  </a:t>
            </a:r>
          </a:p>
          <a:p>
            <a:pPr marL="0" indent="0">
              <a:buNone/>
            </a:pPr>
            <a:endParaRPr lang="en-US" baseline="0" dirty="0" smtClean="0"/>
          </a:p>
          <a:p>
            <a:pPr marL="0" indent="0">
              <a:buNone/>
            </a:pPr>
            <a:r>
              <a:rPr lang="en-US" baseline="0" dirty="0" smtClean="0"/>
              <a:t>The main point of this slide is the complexity of the current process, the lack of consistency, the primary assumption that the insurer knows more than the prescribing physician, and the fact that patients are caught in the middle of this waiting for access to their medications.</a:t>
            </a:r>
          </a:p>
          <a:p>
            <a:pPr marL="0" indent="0">
              <a:buNone/>
            </a:pPr>
            <a:endParaRPr lang="en-US" baseline="0"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98A9FA0D-222D-49AC-8800-E21582CF8972}" type="slidenum">
              <a:rPr lang="en-US" smtClean="0"/>
              <a:t>15</a:t>
            </a:fld>
            <a:endParaRPr lang="en-US" dirty="0"/>
          </a:p>
        </p:txBody>
      </p:sp>
    </p:spTree>
    <p:extLst>
      <p:ext uri="{BB962C8B-B14F-4D97-AF65-F5344CB8AC3E}">
        <p14:creationId xmlns:p14="http://schemas.microsoft.com/office/powerpoint/2010/main" val="19252863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5908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243866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Box Content Option3">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hasCustomPrompt="1"/>
          </p:nvPr>
        </p:nvSpPr>
        <p:spPr>
          <a:xfrm>
            <a:off x="457200" y="1600200"/>
            <a:ext cx="4038600" cy="4525963"/>
          </a:xfrm>
        </p:spPr>
        <p:txBody>
          <a:bodyPr>
            <a:normAutofit/>
          </a:bodyPr>
          <a:lstStyle>
            <a:lvl1pPr>
              <a:defRPr sz="2800" baseline="0"/>
            </a:lvl1pPr>
          </a:lstStyle>
          <a:p>
            <a:r>
              <a:rPr lang="en-US" dirty="0" smtClean="0"/>
              <a:t>Click to add text</a:t>
            </a:r>
            <a:endParaRPr lang="en-US" dirty="0"/>
          </a:p>
        </p:txBody>
      </p:sp>
      <p:sp>
        <p:nvSpPr>
          <p:cNvPr id="4" name="Content Placeholder 3"/>
          <p:cNvSpPr>
            <a:spLocks noGrp="1"/>
          </p:cNvSpPr>
          <p:nvPr>
            <p:ph sz="half" idx="2" hasCustomPrompt="1"/>
          </p:nvPr>
        </p:nvSpPr>
        <p:spPr>
          <a:xfrm>
            <a:off x="4648200" y="1600200"/>
            <a:ext cx="4038600" cy="4525963"/>
          </a:xfrm>
        </p:spPr>
        <p:txBody>
          <a:bodyPr>
            <a:norm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800"/>
            </a:lvl1pPr>
          </a:lstStyle>
          <a:p>
            <a:r>
              <a:rPr lang="en-US" dirty="0" smtClean="0"/>
              <a:t>Click to add text</a:t>
            </a:r>
            <a:endParaRPr lang="en-US" dirty="0"/>
          </a:p>
        </p:txBody>
      </p:sp>
    </p:spTree>
    <p:extLst>
      <p:ext uri="{BB962C8B-B14F-4D97-AF65-F5344CB8AC3E}">
        <p14:creationId xmlns:p14="http://schemas.microsoft.com/office/powerpoint/2010/main" val="3770094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8" name="Content Placeholder 2"/>
          <p:cNvSpPr>
            <a:spLocks noGrp="1"/>
          </p:cNvSpPr>
          <p:nvPr>
            <p:ph idx="1"/>
          </p:nvPr>
        </p:nvSpPr>
        <p:spPr>
          <a:xfrm>
            <a:off x="457200" y="1600201"/>
            <a:ext cx="8229600" cy="2895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15366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15342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Blank 2">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43172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Blank 3">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US" smtClean="0"/>
              <a:t>Click to edit Master title style</a:t>
            </a:r>
            <a:endParaRPr lang="en-US" dirty="0"/>
          </a:p>
        </p:txBody>
      </p:sp>
      <p:sp>
        <p:nvSpPr>
          <p:cNvPr id="5" name="Content Placeholder 2"/>
          <p:cNvSpPr>
            <a:spLocks noGrp="1"/>
          </p:cNvSpPr>
          <p:nvPr>
            <p:ph sz="half" idx="1" hasCustomPrompt="1"/>
          </p:nvPr>
        </p:nvSpPr>
        <p:spPr>
          <a:xfrm>
            <a:off x="457200" y="1600200"/>
            <a:ext cx="4038600" cy="4525963"/>
          </a:xfrm>
        </p:spPr>
        <p:txBody>
          <a:bodyPr>
            <a:normAutofit/>
          </a:bodyPr>
          <a:lstStyle>
            <a:lvl1pPr>
              <a:defRPr sz="2800" baseline="0"/>
            </a:lvl1pPr>
          </a:lstStyle>
          <a:p>
            <a:r>
              <a:rPr lang="en-US" dirty="0" smtClean="0"/>
              <a:t>Click to add text</a:t>
            </a:r>
            <a:endParaRPr lang="en-US" dirty="0"/>
          </a:p>
        </p:txBody>
      </p:sp>
      <p:sp>
        <p:nvSpPr>
          <p:cNvPr id="6" name="Content Placeholder 3"/>
          <p:cNvSpPr>
            <a:spLocks noGrp="1"/>
          </p:cNvSpPr>
          <p:nvPr>
            <p:ph sz="half" idx="2" hasCustomPrompt="1"/>
          </p:nvPr>
        </p:nvSpPr>
        <p:spPr>
          <a:xfrm>
            <a:off x="4648200" y="1600200"/>
            <a:ext cx="4038600" cy="4525963"/>
          </a:xfrm>
        </p:spPr>
        <p:txBody>
          <a:bodyPr>
            <a:norm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800"/>
            </a:lvl1pPr>
          </a:lstStyle>
          <a:p>
            <a:r>
              <a:rPr lang="en-US" dirty="0" smtClean="0"/>
              <a:t>Click to add text</a:t>
            </a:r>
            <a:endParaRPr lang="en-US" dirty="0"/>
          </a:p>
        </p:txBody>
      </p:sp>
    </p:spTree>
    <p:extLst>
      <p:ext uri="{BB962C8B-B14F-4D97-AF65-F5344CB8AC3E}">
        <p14:creationId xmlns:p14="http://schemas.microsoft.com/office/powerpoint/2010/main" val="1955760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 3 Layout">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22013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Box Content">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Content Placeholder 2"/>
          <p:cNvSpPr>
            <a:spLocks noGrp="1"/>
          </p:cNvSpPr>
          <p:nvPr>
            <p:ph sz="half" idx="1" hasCustomPrompt="1"/>
          </p:nvPr>
        </p:nvSpPr>
        <p:spPr>
          <a:xfrm>
            <a:off x="457200" y="1600200"/>
            <a:ext cx="4038600" cy="4525963"/>
          </a:xfrm>
        </p:spPr>
        <p:txBody>
          <a:bodyPr>
            <a:normAutofit/>
          </a:bodyPr>
          <a:lstStyle>
            <a:lvl1pPr>
              <a:defRPr sz="2800" baseline="0"/>
            </a:lvl1pPr>
          </a:lstStyle>
          <a:p>
            <a:r>
              <a:rPr lang="en-US" dirty="0" smtClean="0"/>
              <a:t>Click to add text</a:t>
            </a:r>
            <a:endParaRPr lang="en-US" dirty="0"/>
          </a:p>
        </p:txBody>
      </p:sp>
      <p:sp>
        <p:nvSpPr>
          <p:cNvPr id="5" name="Content Placeholder 3"/>
          <p:cNvSpPr>
            <a:spLocks noGrp="1"/>
          </p:cNvSpPr>
          <p:nvPr>
            <p:ph sz="half" idx="2" hasCustomPrompt="1"/>
          </p:nvPr>
        </p:nvSpPr>
        <p:spPr>
          <a:xfrm>
            <a:off x="4648200" y="1600200"/>
            <a:ext cx="4038600" cy="4525963"/>
          </a:xfrm>
        </p:spPr>
        <p:txBody>
          <a:bodyPr>
            <a:norm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800"/>
            </a:lvl1pPr>
          </a:lstStyle>
          <a:p>
            <a:r>
              <a:rPr lang="en-US" dirty="0" smtClean="0"/>
              <a:t>Click to add text</a:t>
            </a:r>
            <a:endParaRPr lang="en-US" dirty="0"/>
          </a:p>
        </p:txBody>
      </p:sp>
    </p:spTree>
    <p:extLst>
      <p:ext uri="{BB962C8B-B14F-4D97-AF65-F5344CB8AC3E}">
        <p14:creationId xmlns:p14="http://schemas.microsoft.com/office/powerpoint/2010/main" val="1181724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2">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71870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Box Content Option2">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sz="half" idx="1" hasCustomPrompt="1"/>
          </p:nvPr>
        </p:nvSpPr>
        <p:spPr>
          <a:xfrm>
            <a:off x="457200" y="1600200"/>
            <a:ext cx="4038600" cy="4525963"/>
          </a:xfrm>
        </p:spPr>
        <p:txBody>
          <a:bodyPr>
            <a:normAutofit/>
          </a:bodyPr>
          <a:lstStyle>
            <a:lvl1pPr>
              <a:defRPr sz="2800" baseline="0"/>
            </a:lvl1pPr>
          </a:lstStyle>
          <a:p>
            <a:r>
              <a:rPr lang="en-US" dirty="0" smtClean="0"/>
              <a:t>Click to add text</a:t>
            </a:r>
            <a:endParaRPr lang="en-US" dirty="0"/>
          </a:p>
        </p:txBody>
      </p:sp>
      <p:sp>
        <p:nvSpPr>
          <p:cNvPr id="5" name="Content Placeholder 3"/>
          <p:cNvSpPr>
            <a:spLocks noGrp="1"/>
          </p:cNvSpPr>
          <p:nvPr>
            <p:ph sz="half" idx="2" hasCustomPrompt="1"/>
          </p:nvPr>
        </p:nvSpPr>
        <p:spPr>
          <a:xfrm>
            <a:off x="4648200" y="1600200"/>
            <a:ext cx="4038600" cy="4525963"/>
          </a:xfrm>
        </p:spPr>
        <p:txBody>
          <a:bodyPr>
            <a:norm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800"/>
            </a:lvl1pPr>
          </a:lstStyle>
          <a:p>
            <a:r>
              <a:rPr lang="en-US" dirty="0" smtClean="0"/>
              <a:t>Click to add text</a:t>
            </a:r>
            <a:endParaRPr lang="en-US" dirty="0"/>
          </a:p>
        </p:txBody>
      </p:sp>
    </p:spTree>
    <p:extLst>
      <p:ext uri="{BB962C8B-B14F-4D97-AF65-F5344CB8AC3E}">
        <p14:creationId xmlns:p14="http://schemas.microsoft.com/office/powerpoint/2010/main" val="1728848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673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68332124"/>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4" r:id="rId3"/>
    <p:sldLayoutId id="2147483657" r:id="rId4"/>
    <p:sldLayoutId id="2147483650" r:id="rId5"/>
    <p:sldLayoutId id="2147483655" r:id="rId6"/>
    <p:sldLayoutId id="2147483652" r:id="rId7"/>
    <p:sldLayoutId id="2147483656" r:id="rId8"/>
    <p:sldLayoutId id="2147483658" r:id="rId9"/>
    <p:sldLayoutId id="2147483659" r:id="rId10"/>
    <p:sldLayoutId id="21474836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3" Type="http://schemas.openxmlformats.org/officeDocument/2006/relationships/image" Target="../media/image7.pn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wmf"/><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990600"/>
            <a:ext cx="8458200" cy="1470025"/>
          </a:xfrm>
        </p:spPr>
        <p:txBody>
          <a:bodyPr>
            <a:noAutofit/>
          </a:bodyPr>
          <a:lstStyle/>
          <a:p>
            <a:r>
              <a:rPr lang="en-US" sz="3600" dirty="0" smtClean="0"/>
              <a:t>MMA Presentation</a:t>
            </a:r>
            <a:r>
              <a:rPr lang="en-US" sz="3600" dirty="0"/>
              <a:t/>
            </a:r>
            <a:br>
              <a:rPr lang="en-US" sz="3600" dirty="0"/>
            </a:br>
            <a:r>
              <a:rPr lang="en-US" sz="3600" dirty="0"/>
              <a:t>to the</a:t>
            </a:r>
            <a:br>
              <a:rPr lang="en-US" sz="3600" dirty="0"/>
            </a:br>
            <a:r>
              <a:rPr lang="en-US" sz="3600" dirty="0"/>
              <a:t>House Health &amp; Human Services </a:t>
            </a:r>
            <a:r>
              <a:rPr lang="en-US" sz="3600" dirty="0" smtClean="0"/>
              <a:t/>
            </a:r>
            <a:br>
              <a:rPr lang="en-US" sz="3600" dirty="0" smtClean="0"/>
            </a:br>
            <a:r>
              <a:rPr lang="en-US" sz="3600" dirty="0" smtClean="0"/>
              <a:t>Reform </a:t>
            </a:r>
            <a:r>
              <a:rPr lang="en-US" sz="3600" dirty="0"/>
              <a:t>Committee</a:t>
            </a:r>
          </a:p>
        </p:txBody>
      </p:sp>
      <p:sp>
        <p:nvSpPr>
          <p:cNvPr id="3" name="Subtitle 2"/>
          <p:cNvSpPr>
            <a:spLocks noGrp="1"/>
          </p:cNvSpPr>
          <p:nvPr>
            <p:ph type="subTitle" idx="1"/>
          </p:nvPr>
        </p:nvSpPr>
        <p:spPr>
          <a:xfrm>
            <a:off x="914400" y="3581400"/>
            <a:ext cx="7467600" cy="1752600"/>
          </a:xfrm>
        </p:spPr>
        <p:txBody>
          <a:bodyPr>
            <a:noAutofit/>
          </a:bodyPr>
          <a:lstStyle/>
          <a:p>
            <a:r>
              <a:rPr lang="en-US" sz="2800" dirty="0" smtClean="0"/>
              <a:t>Doug Wood, MD, MMA Board Chair</a:t>
            </a:r>
          </a:p>
          <a:p>
            <a:r>
              <a:rPr lang="en-US" sz="2800" dirty="0" smtClean="0"/>
              <a:t>January 28, 2015</a:t>
            </a:r>
            <a:endParaRPr lang="en-US" sz="2800" dirty="0"/>
          </a:p>
        </p:txBody>
      </p:sp>
    </p:spTree>
    <p:extLst>
      <p:ext uri="{BB962C8B-B14F-4D97-AF65-F5344CB8AC3E}">
        <p14:creationId xmlns:p14="http://schemas.microsoft.com/office/powerpoint/2010/main" val="6441661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Recommendations: Patient Access to Care</a:t>
            </a:r>
            <a:endParaRPr lang="en-US" sz="3600" dirty="0"/>
          </a:p>
        </p:txBody>
      </p:sp>
      <p:sp>
        <p:nvSpPr>
          <p:cNvPr id="4" name="Content Placeholder 2"/>
          <p:cNvSpPr>
            <a:spLocks noGrp="1"/>
          </p:cNvSpPr>
          <p:nvPr>
            <p:ph idx="1"/>
          </p:nvPr>
        </p:nvSpPr>
        <p:spPr>
          <a:xfrm>
            <a:off x="457200" y="1600200"/>
            <a:ext cx="8229600" cy="4724400"/>
          </a:xfrm>
        </p:spPr>
        <p:txBody>
          <a:bodyPr>
            <a:normAutofit fontScale="92500" lnSpcReduction="20000"/>
          </a:bodyPr>
          <a:lstStyle/>
          <a:p>
            <a:r>
              <a:rPr lang="en-US" dirty="0" smtClean="0"/>
              <a:t>Address student debt</a:t>
            </a:r>
          </a:p>
          <a:p>
            <a:pPr lvl="1"/>
            <a:r>
              <a:rPr lang="en-US" dirty="0" smtClean="0"/>
              <a:t>Loan forgiveness</a:t>
            </a:r>
          </a:p>
          <a:p>
            <a:pPr lvl="2"/>
            <a:r>
              <a:rPr lang="en-US" dirty="0" smtClean="0"/>
              <a:t>Proven strategy to direct physician supply to needed areas</a:t>
            </a:r>
          </a:p>
          <a:p>
            <a:r>
              <a:rPr lang="en-US" dirty="0" smtClean="0"/>
              <a:t>Support </a:t>
            </a:r>
            <a:r>
              <a:rPr lang="en-US" dirty="0"/>
              <a:t>exposure to and promotion of primary care</a:t>
            </a:r>
          </a:p>
          <a:p>
            <a:pPr lvl="1"/>
            <a:r>
              <a:rPr lang="en-US" dirty="0"/>
              <a:t>More </a:t>
            </a:r>
            <a:r>
              <a:rPr lang="en-US" dirty="0" smtClean="0"/>
              <a:t>preceptor sites </a:t>
            </a:r>
            <a:r>
              <a:rPr lang="en-US" dirty="0"/>
              <a:t>for medical student clinical </a:t>
            </a:r>
            <a:r>
              <a:rPr lang="en-US" dirty="0" smtClean="0"/>
              <a:t>rotations</a:t>
            </a:r>
          </a:p>
          <a:p>
            <a:r>
              <a:rPr lang="en-US" dirty="0"/>
              <a:t>Invest in access</a:t>
            </a:r>
          </a:p>
          <a:p>
            <a:pPr lvl="1"/>
            <a:r>
              <a:rPr lang="en-US" dirty="0" smtClean="0"/>
              <a:t>Clear evidence: low </a:t>
            </a:r>
            <a:r>
              <a:rPr lang="en-US" dirty="0"/>
              <a:t>payment rates hurt access</a:t>
            </a:r>
          </a:p>
          <a:p>
            <a:pPr lvl="1"/>
            <a:r>
              <a:rPr lang="en-US" dirty="0" err="1" smtClean="0"/>
              <a:t>ACA</a:t>
            </a:r>
            <a:r>
              <a:rPr lang="en-US" dirty="0" smtClean="0"/>
              <a:t>: bumped </a:t>
            </a:r>
            <a:r>
              <a:rPr lang="en-US" dirty="0"/>
              <a:t>Medicaid rates for primary care services to Medicare levels, </a:t>
            </a:r>
            <a:r>
              <a:rPr lang="en-US" dirty="0" smtClean="0"/>
              <a:t>2013-2014</a:t>
            </a:r>
            <a:endParaRPr lang="en-US" dirty="0"/>
          </a:p>
        </p:txBody>
      </p:sp>
    </p:spTree>
    <p:extLst>
      <p:ext uri="{BB962C8B-B14F-4D97-AF65-F5344CB8AC3E}">
        <p14:creationId xmlns:p14="http://schemas.microsoft.com/office/powerpoint/2010/main" val="35585100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smtClean="0"/>
              <a:t>MN Medicaid to Medicare</a:t>
            </a:r>
            <a:br>
              <a:rPr lang="en-US" sz="4000" dirty="0" smtClean="0"/>
            </a:br>
            <a:r>
              <a:rPr lang="en-US" sz="4000" dirty="0" smtClean="0"/>
              <a:t>Rate Comparison (2014)</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57743162"/>
              </p:ext>
            </p:extLst>
          </p:nvPr>
        </p:nvGraphicFramePr>
        <p:xfrm>
          <a:off x="457200" y="16002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48839" y="6581001"/>
            <a:ext cx="8153400" cy="276999"/>
          </a:xfrm>
          <a:prstGeom prst="rect">
            <a:avLst/>
          </a:prstGeom>
          <a:noFill/>
        </p:spPr>
        <p:txBody>
          <a:bodyPr wrap="square" rtlCol="0">
            <a:spAutoFit/>
          </a:bodyPr>
          <a:lstStyle/>
          <a:p>
            <a:r>
              <a:rPr lang="en-US" sz="1200" dirty="0" smtClean="0"/>
              <a:t>Source: 2014 published conversions factors</a:t>
            </a:r>
            <a:endParaRPr lang="en-US" sz="1200" dirty="0"/>
          </a:p>
        </p:txBody>
      </p:sp>
    </p:spTree>
    <p:extLst>
      <p:ext uri="{BB962C8B-B14F-4D97-AF65-F5344CB8AC3E}">
        <p14:creationId xmlns:p14="http://schemas.microsoft.com/office/powerpoint/2010/main" val="14106080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fontScale="90000"/>
          </a:bodyPr>
          <a:lstStyle/>
          <a:p>
            <a:r>
              <a:rPr lang="en-US" dirty="0" smtClean="0"/>
              <a:t>Patient Access to Care: </a:t>
            </a:r>
            <a:br>
              <a:rPr lang="en-US" dirty="0" smtClean="0"/>
            </a:br>
            <a:r>
              <a:rPr lang="en-US" dirty="0" smtClean="0"/>
              <a:t>New Models of Care</a:t>
            </a:r>
            <a:endParaRPr lang="en-US" dirty="0"/>
          </a:p>
        </p:txBody>
      </p:sp>
      <p:sp>
        <p:nvSpPr>
          <p:cNvPr id="3" name="Content Placeholder 2"/>
          <p:cNvSpPr>
            <a:spLocks noGrp="1"/>
          </p:cNvSpPr>
          <p:nvPr>
            <p:ph idx="1"/>
          </p:nvPr>
        </p:nvSpPr>
        <p:spPr>
          <a:xfrm>
            <a:off x="457200" y="1828800"/>
            <a:ext cx="8229600" cy="4038599"/>
          </a:xfrm>
        </p:spPr>
        <p:txBody>
          <a:bodyPr>
            <a:normAutofit/>
          </a:bodyPr>
          <a:lstStyle/>
          <a:p>
            <a:r>
              <a:rPr lang="en-US" dirty="0" smtClean="0"/>
              <a:t>Increasing use of telehealth</a:t>
            </a:r>
          </a:p>
          <a:p>
            <a:pPr lvl="1"/>
            <a:r>
              <a:rPr lang="en-US" dirty="0" smtClean="0"/>
              <a:t>Extending physician specialties to other geographies</a:t>
            </a:r>
          </a:p>
          <a:p>
            <a:pPr lvl="1"/>
            <a:r>
              <a:rPr lang="en-US" dirty="0" smtClean="0"/>
              <a:t>Innovative models for care delivery (video, remote ICU monitoring, etc.)</a:t>
            </a:r>
          </a:p>
          <a:p>
            <a:r>
              <a:rPr lang="en-US" dirty="0" smtClean="0"/>
              <a:t>Challenges of readily obtaining licensure in multiple states</a:t>
            </a:r>
            <a:endParaRPr lang="en-US" dirty="0"/>
          </a:p>
        </p:txBody>
      </p:sp>
    </p:spTree>
    <p:extLst>
      <p:ext uri="{BB962C8B-B14F-4D97-AF65-F5344CB8AC3E}">
        <p14:creationId xmlns:p14="http://schemas.microsoft.com/office/powerpoint/2010/main" val="37276500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020762"/>
          </a:xfrm>
        </p:spPr>
        <p:txBody>
          <a:bodyPr>
            <a:normAutofit fontScale="90000"/>
          </a:bodyPr>
          <a:lstStyle/>
          <a:p>
            <a:r>
              <a:rPr lang="en-US" dirty="0" smtClean="0"/>
              <a:t>Recommendations: </a:t>
            </a:r>
            <a:br>
              <a:rPr lang="en-US" dirty="0" smtClean="0"/>
            </a:br>
            <a:r>
              <a:rPr lang="en-US" dirty="0" smtClean="0"/>
              <a:t>Patient Access to Care – New Models</a:t>
            </a:r>
            <a:endParaRPr lang="en-US" dirty="0"/>
          </a:p>
        </p:txBody>
      </p:sp>
      <p:sp>
        <p:nvSpPr>
          <p:cNvPr id="3" name="Content Placeholder 2"/>
          <p:cNvSpPr>
            <a:spLocks noGrp="1"/>
          </p:cNvSpPr>
          <p:nvPr>
            <p:ph idx="1"/>
          </p:nvPr>
        </p:nvSpPr>
        <p:spPr>
          <a:xfrm>
            <a:off x="457200" y="1828800"/>
            <a:ext cx="8229600" cy="4571999"/>
          </a:xfrm>
        </p:spPr>
        <p:txBody>
          <a:bodyPr>
            <a:normAutofit/>
          </a:bodyPr>
          <a:lstStyle/>
          <a:p>
            <a:r>
              <a:rPr lang="en-US" dirty="0" smtClean="0"/>
              <a:t>Expedite licensure process for those seeking multi-state licenses</a:t>
            </a:r>
          </a:p>
          <a:p>
            <a:pPr lvl="1"/>
            <a:r>
              <a:rPr lang="en-US" dirty="0" smtClean="0"/>
              <a:t>Support passage of Interstate Licensure Compact</a:t>
            </a:r>
          </a:p>
          <a:p>
            <a:pPr lvl="1"/>
            <a:r>
              <a:rPr lang="en-US" dirty="0" smtClean="0"/>
              <a:t>Developed by Federation of State Medical Boards</a:t>
            </a:r>
          </a:p>
          <a:p>
            <a:pPr lvl="1"/>
            <a:r>
              <a:rPr lang="en-US" dirty="0" smtClean="0"/>
              <a:t>Not a push for national licensure </a:t>
            </a:r>
          </a:p>
          <a:p>
            <a:pPr lvl="1"/>
            <a:r>
              <a:rPr lang="en-US" dirty="0" smtClean="0"/>
              <a:t>Licensure (and regulation/discipline) remains state-based</a:t>
            </a:r>
            <a:endParaRPr lang="en-US" dirty="0"/>
          </a:p>
        </p:txBody>
      </p:sp>
    </p:spTree>
    <p:extLst>
      <p:ext uri="{BB962C8B-B14F-4D97-AF65-F5344CB8AC3E}">
        <p14:creationId xmlns:p14="http://schemas.microsoft.com/office/powerpoint/2010/main" val="38610236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Patient Access to Treatment</a:t>
            </a:r>
            <a:endParaRPr lang="en-US" dirty="0"/>
          </a:p>
        </p:txBody>
      </p:sp>
      <p:sp>
        <p:nvSpPr>
          <p:cNvPr id="3" name="Content Placeholder 2"/>
          <p:cNvSpPr>
            <a:spLocks noGrp="1"/>
          </p:cNvSpPr>
          <p:nvPr>
            <p:ph idx="1"/>
          </p:nvPr>
        </p:nvSpPr>
        <p:spPr>
          <a:xfrm>
            <a:off x="381000" y="1447800"/>
            <a:ext cx="8305800" cy="4724399"/>
          </a:xfrm>
        </p:spPr>
        <p:txBody>
          <a:bodyPr>
            <a:noAutofit/>
          </a:bodyPr>
          <a:lstStyle/>
          <a:p>
            <a:r>
              <a:rPr lang="en-US" sz="2800" dirty="0"/>
              <a:t>Pharmaceutical therapy is critical to avoid ED use, hospitalizations, disease </a:t>
            </a:r>
            <a:r>
              <a:rPr lang="en-US" sz="2800" dirty="0" smtClean="0"/>
              <a:t>complications.</a:t>
            </a:r>
          </a:p>
          <a:p>
            <a:r>
              <a:rPr lang="en-US" sz="2800" dirty="0" smtClean="0"/>
              <a:t>20</a:t>
            </a:r>
            <a:r>
              <a:rPr lang="en-US" sz="2800" dirty="0"/>
              <a:t>%-30% of prescriptions are never filled</a:t>
            </a:r>
          </a:p>
          <a:p>
            <a:r>
              <a:rPr lang="en-US" sz="2800" dirty="0"/>
              <a:t>Medication not continued as prescribed in about 50% of cases </a:t>
            </a:r>
          </a:p>
          <a:p>
            <a:pPr fontAlgn="base"/>
            <a:r>
              <a:rPr lang="en-US" sz="2800" dirty="0" smtClean="0"/>
              <a:t>Prior authorization of medications a contributing factor</a:t>
            </a:r>
          </a:p>
          <a:p>
            <a:pPr fontAlgn="base"/>
            <a:r>
              <a:rPr lang="en-US" sz="2800" dirty="0" smtClean="0"/>
              <a:t>Extraordinarily intrusive into physician-patient relationship</a:t>
            </a:r>
          </a:p>
          <a:p>
            <a:pPr lvl="1" fontAlgn="base"/>
            <a:r>
              <a:rPr lang="en-US" sz="2400" dirty="0" smtClean="0"/>
              <a:t>Inconsistent, inefficient, expensive</a:t>
            </a:r>
            <a:endParaRPr lang="en-US" sz="3200" dirty="0"/>
          </a:p>
        </p:txBody>
      </p:sp>
      <p:sp>
        <p:nvSpPr>
          <p:cNvPr id="4" name="Rectangle 3"/>
          <p:cNvSpPr/>
          <p:nvPr/>
        </p:nvSpPr>
        <p:spPr>
          <a:xfrm>
            <a:off x="76200" y="6463099"/>
            <a:ext cx="8610600" cy="276999"/>
          </a:xfrm>
          <a:prstGeom prst="rect">
            <a:avLst/>
          </a:prstGeom>
        </p:spPr>
        <p:txBody>
          <a:bodyPr wrap="square">
            <a:spAutoFit/>
          </a:bodyPr>
          <a:lstStyle/>
          <a:p>
            <a:r>
              <a:rPr lang="en-US" sz="1200" dirty="0"/>
              <a:t>Sources: http://scriptyourfuture.org/wp-content/themes/cons/m/release.pdf ; Osterberg 2005, NEJM; Ho 2009, Circulation </a:t>
            </a:r>
          </a:p>
        </p:txBody>
      </p:sp>
    </p:spTree>
    <p:extLst>
      <p:ext uri="{BB962C8B-B14F-4D97-AF65-F5344CB8AC3E}">
        <p14:creationId xmlns:p14="http://schemas.microsoft.com/office/powerpoint/2010/main" val="16738481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437" y="19050"/>
            <a:ext cx="8229600" cy="737363"/>
          </a:xfrm>
        </p:spPr>
        <p:txBody>
          <a:bodyPr>
            <a:normAutofit fontScale="90000"/>
          </a:bodyPr>
          <a:lstStyle/>
          <a:p>
            <a:r>
              <a:rPr lang="en-US" dirty="0" smtClean="0"/>
              <a:t>Prior Authorization Experience</a:t>
            </a:r>
            <a:endParaRPr lang="en-US" dirty="0"/>
          </a:p>
        </p:txBody>
      </p:sp>
      <p:cxnSp>
        <p:nvCxnSpPr>
          <p:cNvPr id="5" name="Straight Arrow Connector 4"/>
          <p:cNvCxnSpPr/>
          <p:nvPr/>
        </p:nvCxnSpPr>
        <p:spPr>
          <a:xfrm>
            <a:off x="2114491" y="1658300"/>
            <a:ext cx="452837" cy="152401"/>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V="1">
            <a:off x="3505200" y="1769189"/>
            <a:ext cx="309623" cy="51038"/>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pic>
        <p:nvPicPr>
          <p:cNvPr id="1027" name="Picture 3" descr="C:\Users\Janet Silversmith.MNMED\AppData\Local\Microsoft\Windows\Temporary Internet Files\Content.IE5\FXSU75P8\Prescription-bottle-with-scrip-blank[1].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3381" y="1198362"/>
            <a:ext cx="937872" cy="111374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Janet Silversmith.MNMED\AppData\Local\Microsoft\Windows\Temporary Internet Files\Content.IE5\SJPZMHU2\037_20070728-CVS_KiegerPhoto[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7779" y="1421792"/>
            <a:ext cx="706391" cy="105958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Janet Silversmith.MNMED\AppData\Local\Microsoft\Windows\Temporary Internet Files\Content.IE5\SJPZMHU2\insurance-claim-denied[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1403831"/>
            <a:ext cx="1142999" cy="617219"/>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Arrow Connector 24"/>
          <p:cNvCxnSpPr/>
          <p:nvPr/>
        </p:nvCxnSpPr>
        <p:spPr>
          <a:xfrm flipV="1">
            <a:off x="4876800" y="1837096"/>
            <a:ext cx="605434" cy="42985"/>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pic>
        <p:nvPicPr>
          <p:cNvPr id="1041" name="Picture 17" descr="C:\Users\Janet Silversmith.MNMED\AppData\Local\Microsoft\Windows\Temporary Internet Files\Content.IE5\SJPZMHU2\physician[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71600" y="943058"/>
            <a:ext cx="753385" cy="735806"/>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C:\Users\Janet Silversmith.MNMED\AppData\Local\Microsoft\Windows\Temporary Internet Files\Content.IE5\PNHLX25I\sick person image[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912" y="927581"/>
            <a:ext cx="600075" cy="952500"/>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Straight Arrow Connector 37"/>
          <p:cNvCxnSpPr/>
          <p:nvPr/>
        </p:nvCxnSpPr>
        <p:spPr>
          <a:xfrm>
            <a:off x="838199" y="1362072"/>
            <a:ext cx="452837" cy="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34" name="Curved Down Arrow 33"/>
          <p:cNvSpPr/>
          <p:nvPr/>
        </p:nvSpPr>
        <p:spPr>
          <a:xfrm rot="12131986">
            <a:off x="1261529" y="2208662"/>
            <a:ext cx="2774973" cy="603405"/>
          </a:xfrm>
          <a:prstGeom prst="curvedDown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Curved Down Arrow 53"/>
          <p:cNvSpPr/>
          <p:nvPr/>
        </p:nvSpPr>
        <p:spPr>
          <a:xfrm rot="10227729">
            <a:off x="4653016" y="2437662"/>
            <a:ext cx="3163274" cy="418406"/>
          </a:xfrm>
          <a:prstGeom prst="curvedDown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44" name="Picture 20" descr="C:\Users\Janet Silversmith.MNMED\AppData\Local\Microsoft\Windows\Temporary Internet Files\Content.IE5\PNHLX25I\insurance3[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54602" y="1158383"/>
            <a:ext cx="1238906" cy="1152234"/>
          </a:xfrm>
          <a:prstGeom prst="rect">
            <a:avLst/>
          </a:prstGeom>
          <a:noFill/>
          <a:extLst>
            <a:ext uri="{909E8E84-426E-40DD-AFC4-6F175D3DCCD1}">
              <a14:hiddenFill xmlns:a14="http://schemas.microsoft.com/office/drawing/2010/main">
                <a:solidFill>
                  <a:srgbClr val="FFFFFF"/>
                </a:solidFill>
              </a14:hiddenFill>
            </a:ext>
          </a:extLst>
        </p:spPr>
      </p:pic>
      <p:cxnSp>
        <p:nvCxnSpPr>
          <p:cNvPr id="56" name="Straight Arrow Connector 55"/>
          <p:cNvCxnSpPr/>
          <p:nvPr/>
        </p:nvCxnSpPr>
        <p:spPr>
          <a:xfrm flipV="1">
            <a:off x="6793508" y="1771446"/>
            <a:ext cx="605434" cy="42985"/>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57" name="Straight Arrow Connector 56"/>
          <p:cNvCxnSpPr/>
          <p:nvPr/>
        </p:nvCxnSpPr>
        <p:spPr>
          <a:xfrm flipH="1">
            <a:off x="721547" y="1918942"/>
            <a:ext cx="513473" cy="111926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pic>
        <p:nvPicPr>
          <p:cNvPr id="1047" name="Picture 23" descr="C:\Users\Janet Silversmith.MNMED\AppData\Local\Microsoft\Windows\Temporary Internet Files\Content.IE5\SJPZMHU2\medical-records[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38678" y="3415033"/>
            <a:ext cx="1083639" cy="1293698"/>
          </a:xfrm>
          <a:prstGeom prst="rect">
            <a:avLst/>
          </a:prstGeom>
          <a:noFill/>
          <a:extLst>
            <a:ext uri="{909E8E84-426E-40DD-AFC4-6F175D3DCCD1}">
              <a14:hiddenFill xmlns:a14="http://schemas.microsoft.com/office/drawing/2010/main">
                <a:solidFill>
                  <a:srgbClr val="FFFFFF"/>
                </a:solidFill>
              </a14:hiddenFill>
            </a:ext>
          </a:extLst>
        </p:spPr>
      </p:pic>
      <p:cxnSp>
        <p:nvCxnSpPr>
          <p:cNvPr id="63" name="Straight Arrow Connector 62"/>
          <p:cNvCxnSpPr/>
          <p:nvPr/>
        </p:nvCxnSpPr>
        <p:spPr>
          <a:xfrm>
            <a:off x="1371600" y="3571271"/>
            <a:ext cx="452837" cy="1524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pic>
        <p:nvPicPr>
          <p:cNvPr id="1048" name="Picture 2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953" y="3115252"/>
            <a:ext cx="1369189" cy="700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Box 38"/>
          <p:cNvSpPr txBox="1"/>
          <p:nvPr/>
        </p:nvSpPr>
        <p:spPr>
          <a:xfrm>
            <a:off x="36953" y="3723671"/>
            <a:ext cx="1371156" cy="338554"/>
          </a:xfrm>
          <a:prstGeom prst="rect">
            <a:avLst/>
          </a:prstGeom>
          <a:noFill/>
          <a:ln>
            <a:solidFill>
              <a:schemeClr val="tx1"/>
            </a:solidFill>
          </a:ln>
        </p:spPr>
        <p:txBody>
          <a:bodyPr wrap="square" rtlCol="0">
            <a:spAutoFit/>
          </a:bodyPr>
          <a:lstStyle/>
          <a:p>
            <a:pPr algn="ctr"/>
            <a:r>
              <a:rPr lang="en-US" sz="1600" dirty="0" smtClean="0"/>
              <a:t>Which form?</a:t>
            </a:r>
            <a:endParaRPr lang="en-US" sz="1600" dirty="0"/>
          </a:p>
        </p:txBody>
      </p:sp>
      <p:sp>
        <p:nvSpPr>
          <p:cNvPr id="67" name="TextBox 66"/>
          <p:cNvSpPr txBox="1"/>
          <p:nvPr/>
        </p:nvSpPr>
        <p:spPr>
          <a:xfrm>
            <a:off x="7829091" y="2142825"/>
            <a:ext cx="685578" cy="338554"/>
          </a:xfrm>
          <a:prstGeom prst="rect">
            <a:avLst/>
          </a:prstGeom>
          <a:noFill/>
          <a:ln>
            <a:solidFill>
              <a:schemeClr val="tx1"/>
            </a:solidFill>
          </a:ln>
        </p:spPr>
        <p:txBody>
          <a:bodyPr wrap="square" rtlCol="0">
            <a:spAutoFit/>
          </a:bodyPr>
          <a:lstStyle/>
          <a:p>
            <a:pPr algn="ctr"/>
            <a:r>
              <a:rPr lang="en-US" sz="1600" dirty="0" smtClean="0"/>
              <a:t>Why?</a:t>
            </a:r>
            <a:endParaRPr lang="en-US" sz="1600" dirty="0"/>
          </a:p>
        </p:txBody>
      </p:sp>
      <p:pic>
        <p:nvPicPr>
          <p:cNvPr id="68" name="Picture 19" descr="C:\Users\Janet Silversmith.MNMED\AppData\Local\Microsoft\Windows\Temporary Internet Files\Content.IE5\PNHLX25I\sick person image[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89118" y="716434"/>
            <a:ext cx="556856" cy="883898"/>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C:\Program Files (x86)\Microsoft Office\MEDIA\CAGCAT10\j0185604.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115298" y="3038202"/>
            <a:ext cx="922630" cy="923544"/>
          </a:xfrm>
          <a:prstGeom prst="rect">
            <a:avLst/>
          </a:prstGeom>
          <a:noFill/>
          <a:extLst>
            <a:ext uri="{909E8E84-426E-40DD-AFC4-6F175D3DCCD1}">
              <a14:hiddenFill xmlns:a14="http://schemas.microsoft.com/office/drawing/2010/main">
                <a:solidFill>
                  <a:srgbClr val="FFFFFF"/>
                </a:solidFill>
              </a14:hiddenFill>
            </a:ext>
          </a:extLst>
        </p:spPr>
      </p:pic>
      <p:cxnSp>
        <p:nvCxnSpPr>
          <p:cNvPr id="80" name="Straight Arrow Connector 79"/>
          <p:cNvCxnSpPr/>
          <p:nvPr/>
        </p:nvCxnSpPr>
        <p:spPr>
          <a:xfrm>
            <a:off x="3207174" y="4039453"/>
            <a:ext cx="607649" cy="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pic>
        <p:nvPicPr>
          <p:cNvPr id="82" name="Picture 20" descr="C:\Users\Janet Silversmith.MNMED\AppData\Local\Microsoft\Windows\Temporary Internet Files\Content.IE5\PNHLX25I\insurance3[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98289" y="3567881"/>
            <a:ext cx="1238906" cy="1152234"/>
          </a:xfrm>
          <a:prstGeom prst="rect">
            <a:avLst/>
          </a:prstGeom>
          <a:noFill/>
          <a:extLst>
            <a:ext uri="{909E8E84-426E-40DD-AFC4-6F175D3DCCD1}">
              <a14:hiddenFill xmlns:a14="http://schemas.microsoft.com/office/drawing/2010/main">
                <a:solidFill>
                  <a:srgbClr val="FFFFFF"/>
                </a:solidFill>
              </a14:hiddenFill>
            </a:ext>
          </a:extLst>
        </p:spPr>
      </p:pic>
      <p:cxnSp>
        <p:nvCxnSpPr>
          <p:cNvPr id="84" name="Straight Arrow Connector 83"/>
          <p:cNvCxnSpPr/>
          <p:nvPr/>
        </p:nvCxnSpPr>
        <p:spPr>
          <a:xfrm>
            <a:off x="5119060" y="4027402"/>
            <a:ext cx="607649" cy="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pic>
        <p:nvPicPr>
          <p:cNvPr id="1051" name="Picture 27" descr="C:\Users\Janet Silversmith.MNMED\AppData\Local\Microsoft\Windows\Temporary Internet Files\Content.IE5\FXSU75P8\thumbs_up_thumbs_down[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745702" y="3666521"/>
            <a:ext cx="1095375" cy="823211"/>
          </a:xfrm>
          <a:prstGeom prst="rect">
            <a:avLst/>
          </a:prstGeom>
          <a:noFill/>
          <a:extLst>
            <a:ext uri="{909E8E84-426E-40DD-AFC4-6F175D3DCCD1}">
              <a14:hiddenFill xmlns:a14="http://schemas.microsoft.com/office/drawing/2010/main">
                <a:solidFill>
                  <a:srgbClr val="FFFFFF"/>
                </a:solidFill>
              </a14:hiddenFill>
            </a:ext>
          </a:extLst>
        </p:spPr>
      </p:pic>
      <p:cxnSp>
        <p:nvCxnSpPr>
          <p:cNvPr id="86" name="Straight Arrow Connector 85"/>
          <p:cNvCxnSpPr/>
          <p:nvPr/>
        </p:nvCxnSpPr>
        <p:spPr>
          <a:xfrm flipH="1" flipV="1">
            <a:off x="1748292" y="1734500"/>
            <a:ext cx="4230657" cy="2081647"/>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88" name="Straight Arrow Connector 87"/>
          <p:cNvCxnSpPr/>
          <p:nvPr/>
        </p:nvCxnSpPr>
        <p:spPr>
          <a:xfrm>
            <a:off x="6936151" y="4143998"/>
            <a:ext cx="462791" cy="275602"/>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pic>
        <p:nvPicPr>
          <p:cNvPr id="1052" name="Picture 28" descr="C:\Users\Janet Silversmith.MNMED\AppData\Local\Microsoft\Windows\Temporary Internet Files\Content.IE5\SJPZMHU2\appeals[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337474" y="4555603"/>
            <a:ext cx="1555649" cy="526652"/>
          </a:xfrm>
          <a:prstGeom prst="rect">
            <a:avLst/>
          </a:prstGeom>
          <a:noFill/>
          <a:extLst>
            <a:ext uri="{909E8E84-426E-40DD-AFC4-6F175D3DCCD1}">
              <a14:hiddenFill xmlns:a14="http://schemas.microsoft.com/office/drawing/2010/main">
                <a:solidFill>
                  <a:srgbClr val="FFFFFF"/>
                </a:solidFill>
              </a14:hiddenFill>
            </a:ext>
          </a:extLst>
        </p:spPr>
      </p:pic>
      <p:sp>
        <p:nvSpPr>
          <p:cNvPr id="93" name="Curved Down Arrow 92"/>
          <p:cNvSpPr/>
          <p:nvPr/>
        </p:nvSpPr>
        <p:spPr>
          <a:xfrm rot="11260002">
            <a:off x="769157" y="4653533"/>
            <a:ext cx="6377244" cy="744300"/>
          </a:xfrm>
          <a:prstGeom prst="curvedDown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TextBox 50"/>
          <p:cNvSpPr txBox="1"/>
          <p:nvPr/>
        </p:nvSpPr>
        <p:spPr>
          <a:xfrm>
            <a:off x="5554602" y="4499257"/>
            <a:ext cx="1541623" cy="523220"/>
          </a:xfrm>
          <a:prstGeom prst="rect">
            <a:avLst/>
          </a:prstGeom>
          <a:noFill/>
          <a:ln>
            <a:solidFill>
              <a:schemeClr val="tx1"/>
            </a:solidFill>
          </a:ln>
        </p:spPr>
        <p:txBody>
          <a:bodyPr wrap="square" rtlCol="0">
            <a:spAutoFit/>
          </a:bodyPr>
          <a:lstStyle/>
          <a:p>
            <a:pPr algn="ctr"/>
            <a:r>
              <a:rPr lang="en-US" sz="1400" dirty="0" smtClean="0"/>
              <a:t>Different and changing rules</a:t>
            </a:r>
            <a:endParaRPr lang="en-US" sz="1400" dirty="0"/>
          </a:p>
        </p:txBody>
      </p:sp>
      <p:cxnSp>
        <p:nvCxnSpPr>
          <p:cNvPr id="58" name="Elbow Connector 57"/>
          <p:cNvCxnSpPr/>
          <p:nvPr/>
        </p:nvCxnSpPr>
        <p:spPr>
          <a:xfrm rot="16200000" flipH="1">
            <a:off x="7232760" y="1377839"/>
            <a:ext cx="1971402" cy="1349324"/>
          </a:xfrm>
          <a:prstGeom prst="bentConnector3">
            <a:avLst>
              <a:gd name="adj1" fmla="val 5066"/>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57" name="Picture 33" descr="C:\Users\Janet Silversmith.MNMED\AppData\Local\Microsoft\Windows\Temporary Internet Files\Content.IE5\FXSU75P8\alarm_clock_3[1].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124985" y="5410200"/>
            <a:ext cx="1009368" cy="1308214"/>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19" descr="C:\Users\Janet Silversmith.MNMED\AppData\Local\Microsoft\Windows\Temporary Internet Files\Content.IE5\PNHLX25I\sick person image[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756413"/>
            <a:ext cx="556856" cy="883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7008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Autofit/>
          </a:bodyPr>
          <a:lstStyle/>
          <a:p>
            <a:r>
              <a:rPr lang="en-US" sz="4000" dirty="0" smtClean="0"/>
              <a:t>Recommendations: </a:t>
            </a:r>
            <a:br>
              <a:rPr lang="en-US" sz="4000" dirty="0" smtClean="0"/>
            </a:br>
            <a:r>
              <a:rPr lang="en-US" sz="4000" dirty="0" smtClean="0"/>
              <a:t>Patient Access to Treatment</a:t>
            </a:r>
            <a:endParaRPr lang="en-US" sz="4000" dirty="0"/>
          </a:p>
        </p:txBody>
      </p:sp>
      <p:sp>
        <p:nvSpPr>
          <p:cNvPr id="3" name="Content Placeholder 2"/>
          <p:cNvSpPr>
            <a:spLocks noGrp="1"/>
          </p:cNvSpPr>
          <p:nvPr>
            <p:ph idx="1"/>
          </p:nvPr>
        </p:nvSpPr>
        <p:spPr>
          <a:xfrm>
            <a:off x="457200" y="1828799"/>
            <a:ext cx="8229600" cy="4419601"/>
          </a:xfrm>
        </p:spPr>
        <p:txBody>
          <a:bodyPr>
            <a:normAutofit/>
          </a:bodyPr>
          <a:lstStyle/>
          <a:p>
            <a:r>
              <a:rPr lang="en-US" dirty="0" smtClean="0"/>
              <a:t>Transform medication prior authorization to a quality improvement function</a:t>
            </a:r>
          </a:p>
          <a:p>
            <a:pPr lvl="1"/>
            <a:r>
              <a:rPr lang="en-US" dirty="0" smtClean="0"/>
              <a:t>Already high approval rates</a:t>
            </a:r>
          </a:p>
          <a:p>
            <a:pPr lvl="1"/>
            <a:r>
              <a:rPr lang="en-US" dirty="0" smtClean="0"/>
              <a:t>Focus on outliers</a:t>
            </a:r>
          </a:p>
          <a:p>
            <a:pPr lvl="1"/>
            <a:r>
              <a:rPr lang="en-US" dirty="0" smtClean="0"/>
              <a:t>Eliminate disruptions in treatment/more expensive complications</a:t>
            </a:r>
          </a:p>
          <a:p>
            <a:r>
              <a:rPr lang="en-US" dirty="0" smtClean="0"/>
              <a:t>Simplify process</a:t>
            </a:r>
          </a:p>
          <a:p>
            <a:r>
              <a:rPr lang="en-US" dirty="0" smtClean="0"/>
              <a:t>Improve transparency</a:t>
            </a:r>
            <a:endParaRPr lang="en-US" dirty="0"/>
          </a:p>
        </p:txBody>
      </p:sp>
    </p:spTree>
    <p:extLst>
      <p:ext uri="{BB962C8B-B14F-4D97-AF65-F5344CB8AC3E}">
        <p14:creationId xmlns:p14="http://schemas.microsoft.com/office/powerpoint/2010/main" val="37144000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Patient Opportunities for </a:t>
            </a:r>
            <a:br>
              <a:rPr lang="en-US" dirty="0" smtClean="0"/>
            </a:br>
            <a:r>
              <a:rPr lang="en-US" dirty="0" smtClean="0"/>
              <a:t>Better Health</a:t>
            </a:r>
            <a:endParaRPr lang="en-US" dirty="0"/>
          </a:p>
        </p:txBody>
      </p:sp>
      <p:sp>
        <p:nvSpPr>
          <p:cNvPr id="3" name="Content Placeholder 2"/>
          <p:cNvSpPr>
            <a:spLocks noGrp="1"/>
          </p:cNvSpPr>
          <p:nvPr>
            <p:ph idx="1"/>
          </p:nvPr>
        </p:nvSpPr>
        <p:spPr>
          <a:xfrm>
            <a:off x="457200" y="1828800"/>
            <a:ext cx="8229600" cy="4495799"/>
          </a:xfrm>
        </p:spPr>
        <p:txBody>
          <a:bodyPr>
            <a:normAutofit fontScale="92500" lnSpcReduction="10000"/>
          </a:bodyPr>
          <a:lstStyle/>
          <a:p>
            <a:r>
              <a:rPr lang="en-US" dirty="0" smtClean="0"/>
              <a:t>Drivers of health are largely outside clinics and hospitals</a:t>
            </a:r>
          </a:p>
          <a:p>
            <a:pPr lvl="1"/>
            <a:r>
              <a:rPr lang="en-US" dirty="0" smtClean="0"/>
              <a:t>Personal, social, and environmental factors </a:t>
            </a:r>
          </a:p>
          <a:p>
            <a:r>
              <a:rPr lang="en-US" dirty="0" smtClean="0"/>
              <a:t>Your </a:t>
            </a:r>
            <a:r>
              <a:rPr lang="en-US" dirty="0"/>
              <a:t>policy changes are working!</a:t>
            </a:r>
          </a:p>
          <a:p>
            <a:pPr lvl="1"/>
            <a:r>
              <a:rPr lang="en-US" dirty="0"/>
              <a:t>Minnesota’s smoking rate of </a:t>
            </a:r>
            <a:r>
              <a:rPr lang="en-US" b="1" u="sng" dirty="0"/>
              <a:t>14.4%</a:t>
            </a:r>
            <a:r>
              <a:rPr lang="en-US" dirty="0"/>
              <a:t> is lowest ever recorded </a:t>
            </a:r>
          </a:p>
          <a:p>
            <a:pPr lvl="2"/>
            <a:r>
              <a:rPr lang="en-US" dirty="0"/>
              <a:t>35% drop in smoking since 1999 </a:t>
            </a:r>
          </a:p>
          <a:p>
            <a:pPr lvl="2"/>
            <a:r>
              <a:rPr lang="en-US" dirty="0"/>
              <a:t>Rate is lower than national average </a:t>
            </a:r>
            <a:r>
              <a:rPr lang="en-US" dirty="0" smtClean="0"/>
              <a:t>Invest in public health (clean air, water, prevention)</a:t>
            </a:r>
          </a:p>
          <a:p>
            <a:r>
              <a:rPr lang="en-US" dirty="0" smtClean="0"/>
              <a:t>NO health benefits from tobacco use</a:t>
            </a:r>
            <a:endParaRPr lang="en-US" dirty="0"/>
          </a:p>
        </p:txBody>
      </p:sp>
      <p:sp>
        <p:nvSpPr>
          <p:cNvPr id="4" name="TextBox 3"/>
          <p:cNvSpPr txBox="1"/>
          <p:nvPr/>
        </p:nvSpPr>
        <p:spPr>
          <a:xfrm>
            <a:off x="104775" y="6396335"/>
            <a:ext cx="8839200" cy="461665"/>
          </a:xfrm>
          <a:prstGeom prst="rect">
            <a:avLst/>
          </a:prstGeom>
          <a:noFill/>
        </p:spPr>
        <p:txBody>
          <a:bodyPr wrap="square" rtlCol="0">
            <a:spAutoFit/>
          </a:bodyPr>
          <a:lstStyle/>
          <a:p>
            <a:r>
              <a:rPr lang="en-US" sz="1200" dirty="0" smtClean="0"/>
              <a:t>Source: ClearWay Minnesota and Minnesota Department of Health.  Tobacco Use in Minnesota, Minnesota Adult Tobacco Survey 2014. Released 2015.</a:t>
            </a:r>
            <a:endParaRPr lang="en-US" sz="1200" dirty="0"/>
          </a:p>
        </p:txBody>
      </p:sp>
    </p:spTree>
    <p:extLst>
      <p:ext uri="{BB962C8B-B14F-4D97-AF65-F5344CB8AC3E}">
        <p14:creationId xmlns:p14="http://schemas.microsoft.com/office/powerpoint/2010/main" val="20338445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Recommendations: </a:t>
            </a:r>
            <a:br>
              <a:rPr lang="en-US" dirty="0" smtClean="0"/>
            </a:br>
            <a:r>
              <a:rPr lang="en-US" dirty="0" smtClean="0"/>
              <a:t>Patient Opportunities for Health</a:t>
            </a:r>
            <a:endParaRPr lang="en-US" dirty="0"/>
          </a:p>
        </p:txBody>
      </p:sp>
      <p:sp>
        <p:nvSpPr>
          <p:cNvPr id="3" name="Content Placeholder 2"/>
          <p:cNvSpPr>
            <a:spLocks noGrp="1"/>
          </p:cNvSpPr>
          <p:nvPr>
            <p:ph idx="1"/>
          </p:nvPr>
        </p:nvSpPr>
        <p:spPr>
          <a:xfrm>
            <a:off x="457200" y="2133600"/>
            <a:ext cx="8229600" cy="4038600"/>
          </a:xfrm>
        </p:spPr>
        <p:txBody>
          <a:bodyPr>
            <a:normAutofit/>
          </a:bodyPr>
          <a:lstStyle/>
          <a:p>
            <a:r>
              <a:rPr lang="en-US" sz="3600" dirty="0" smtClean="0"/>
              <a:t>E-cigarettes</a:t>
            </a:r>
          </a:p>
          <a:p>
            <a:pPr lvl="2"/>
            <a:r>
              <a:rPr lang="en-US" sz="2800" dirty="0" smtClean="0"/>
              <a:t>Safety and health risks suggest need for caution</a:t>
            </a:r>
            <a:endParaRPr lang="en-US" sz="2800" dirty="0"/>
          </a:p>
          <a:p>
            <a:pPr lvl="2"/>
            <a:r>
              <a:rPr lang="en-US" sz="2800" dirty="0" smtClean="0"/>
              <a:t>Continue progress: extend e-cigarette clean air protections to bars and restaurants</a:t>
            </a:r>
          </a:p>
        </p:txBody>
      </p:sp>
    </p:spTree>
    <p:extLst>
      <p:ext uri="{BB962C8B-B14F-4D97-AF65-F5344CB8AC3E}">
        <p14:creationId xmlns:p14="http://schemas.microsoft.com/office/powerpoint/2010/main" val="23779467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229600" cy="1143000"/>
          </a:xfrm>
        </p:spPr>
        <p:txBody>
          <a:bodyPr/>
          <a:lstStyle/>
          <a:p>
            <a:r>
              <a:rPr lang="en-US" dirty="0" smtClean="0"/>
              <a:t>Conclusion</a:t>
            </a:r>
            <a:endParaRPr lang="en-US" dirty="0"/>
          </a:p>
        </p:txBody>
      </p:sp>
      <p:sp>
        <p:nvSpPr>
          <p:cNvPr id="3" name="Content Placeholder 2"/>
          <p:cNvSpPr>
            <a:spLocks noGrp="1"/>
          </p:cNvSpPr>
          <p:nvPr>
            <p:ph idx="1"/>
          </p:nvPr>
        </p:nvSpPr>
        <p:spPr>
          <a:xfrm>
            <a:off x="457200" y="1447800"/>
            <a:ext cx="8229600" cy="4953000"/>
          </a:xfrm>
        </p:spPr>
        <p:txBody>
          <a:bodyPr>
            <a:normAutofit fontScale="92500"/>
          </a:bodyPr>
          <a:lstStyle/>
          <a:p>
            <a:r>
              <a:rPr lang="en-US" dirty="0" smtClean="0"/>
              <a:t>Common goal: better health for all Minnesotans</a:t>
            </a:r>
          </a:p>
          <a:p>
            <a:r>
              <a:rPr lang="en-US" dirty="0" smtClean="0"/>
              <a:t>Progress on goal includes:</a:t>
            </a:r>
          </a:p>
          <a:p>
            <a:pPr lvl="1"/>
            <a:r>
              <a:rPr lang="en-US" dirty="0" smtClean="0"/>
              <a:t>Improve physician workforce and care delivery</a:t>
            </a:r>
          </a:p>
          <a:p>
            <a:pPr lvl="2"/>
            <a:r>
              <a:rPr lang="en-US" dirty="0" smtClean="0"/>
              <a:t>Increased support for loan forgiveness</a:t>
            </a:r>
          </a:p>
          <a:p>
            <a:pPr lvl="2"/>
            <a:r>
              <a:rPr lang="en-US" dirty="0" smtClean="0"/>
              <a:t>Medicaid rates on par with Medicare – primary care services</a:t>
            </a:r>
          </a:p>
          <a:p>
            <a:pPr lvl="2"/>
            <a:r>
              <a:rPr lang="en-US" dirty="0" smtClean="0"/>
              <a:t>Expedited mechanism for multi-state licensure</a:t>
            </a:r>
          </a:p>
          <a:p>
            <a:pPr lvl="1"/>
            <a:r>
              <a:rPr lang="en-US" dirty="0" smtClean="0"/>
              <a:t>Reduce barriers to needed treatment</a:t>
            </a:r>
          </a:p>
          <a:p>
            <a:pPr lvl="2"/>
            <a:r>
              <a:rPr lang="en-US" dirty="0" smtClean="0"/>
              <a:t>Reform and simplify prior authorization</a:t>
            </a:r>
          </a:p>
          <a:p>
            <a:pPr lvl="1"/>
            <a:r>
              <a:rPr lang="en-US" dirty="0" smtClean="0"/>
              <a:t>Equal chance for health</a:t>
            </a:r>
          </a:p>
          <a:p>
            <a:pPr lvl="2"/>
            <a:r>
              <a:rPr lang="en-US" dirty="0" smtClean="0"/>
              <a:t>E-cigarettes out of bars and restaurants</a:t>
            </a:r>
          </a:p>
        </p:txBody>
      </p:sp>
    </p:spTree>
    <p:extLst>
      <p:ext uri="{BB962C8B-B14F-4D97-AF65-F5344CB8AC3E}">
        <p14:creationId xmlns:p14="http://schemas.microsoft.com/office/powerpoint/2010/main" val="18002992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381000" y="1371600"/>
            <a:ext cx="8305800" cy="5105399"/>
          </a:xfrm>
        </p:spPr>
        <p:txBody>
          <a:bodyPr>
            <a:normAutofit lnSpcReduction="10000"/>
          </a:bodyPr>
          <a:lstStyle/>
          <a:p>
            <a:r>
              <a:rPr lang="en-US" dirty="0" smtClean="0"/>
              <a:t>About the MMA</a:t>
            </a:r>
          </a:p>
          <a:p>
            <a:r>
              <a:rPr lang="en-US" dirty="0" smtClean="0"/>
              <a:t>Few physician facts – numbers, distribution, training</a:t>
            </a:r>
          </a:p>
          <a:p>
            <a:r>
              <a:rPr lang="en-US" dirty="0" smtClean="0"/>
              <a:t>MMA legislative priorities</a:t>
            </a:r>
          </a:p>
          <a:p>
            <a:pPr lvl="1"/>
            <a:r>
              <a:rPr lang="en-US" dirty="0" smtClean="0"/>
              <a:t>Patient access to care </a:t>
            </a:r>
          </a:p>
          <a:p>
            <a:pPr lvl="2"/>
            <a:r>
              <a:rPr lang="en-US" dirty="0" smtClean="0"/>
              <a:t>Workforce capacity</a:t>
            </a:r>
          </a:p>
          <a:p>
            <a:pPr lvl="2"/>
            <a:r>
              <a:rPr lang="en-US" dirty="0" smtClean="0"/>
              <a:t>Supporting new ways of delivering care</a:t>
            </a:r>
          </a:p>
          <a:p>
            <a:pPr lvl="1"/>
            <a:r>
              <a:rPr lang="en-US" dirty="0" smtClean="0"/>
              <a:t>Patient access to treatment</a:t>
            </a:r>
          </a:p>
          <a:p>
            <a:pPr lvl="2"/>
            <a:r>
              <a:rPr lang="en-US" dirty="0" smtClean="0"/>
              <a:t>Barriers to medication</a:t>
            </a:r>
          </a:p>
          <a:p>
            <a:pPr lvl="1"/>
            <a:r>
              <a:rPr lang="en-US" dirty="0" smtClean="0"/>
              <a:t>Patient opportunities for health</a:t>
            </a:r>
          </a:p>
          <a:p>
            <a:pPr lvl="2"/>
            <a:r>
              <a:rPr lang="en-US" dirty="0" smtClean="0"/>
              <a:t>Health protection/promotion</a:t>
            </a:r>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18134144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16082774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MMA </a:t>
            </a:r>
            <a:endParaRPr lang="en-US" dirty="0"/>
          </a:p>
        </p:txBody>
      </p:sp>
      <p:sp>
        <p:nvSpPr>
          <p:cNvPr id="3" name="Content Placeholder 2"/>
          <p:cNvSpPr>
            <a:spLocks noGrp="1"/>
          </p:cNvSpPr>
          <p:nvPr>
            <p:ph idx="1"/>
          </p:nvPr>
        </p:nvSpPr>
        <p:spPr/>
        <p:txBody>
          <a:bodyPr>
            <a:normAutofit/>
          </a:bodyPr>
          <a:lstStyle/>
          <a:p>
            <a:r>
              <a:rPr lang="en-US" dirty="0" smtClean="0"/>
              <a:t>Professional </a:t>
            </a:r>
            <a:r>
              <a:rPr lang="en-US" dirty="0"/>
              <a:t>association </a:t>
            </a:r>
            <a:r>
              <a:rPr lang="en-US" dirty="0" smtClean="0"/>
              <a:t>– 162 years old</a:t>
            </a:r>
          </a:p>
          <a:p>
            <a:r>
              <a:rPr lang="en-US" dirty="0" smtClean="0"/>
              <a:t>10,000 members – physicians and physicians-in-training.</a:t>
            </a:r>
          </a:p>
          <a:p>
            <a:r>
              <a:rPr lang="en-US" dirty="0" smtClean="0"/>
              <a:t>Dedicated to advancing </a:t>
            </a:r>
            <a:r>
              <a:rPr lang="en-US" dirty="0"/>
              <a:t>the practice of medicine, the </a:t>
            </a:r>
            <a:r>
              <a:rPr lang="en-US" dirty="0" smtClean="0"/>
              <a:t>medical profession, </a:t>
            </a:r>
            <a:r>
              <a:rPr lang="en-US" dirty="0"/>
              <a:t>and patient health. </a:t>
            </a:r>
            <a:endParaRPr lang="en-US" dirty="0" smtClean="0"/>
          </a:p>
        </p:txBody>
      </p:sp>
    </p:spTree>
    <p:extLst>
      <p:ext uri="{BB962C8B-B14F-4D97-AF65-F5344CB8AC3E}">
        <p14:creationId xmlns:p14="http://schemas.microsoft.com/office/powerpoint/2010/main" val="939291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MMA Strategic Goals</a:t>
            </a:r>
            <a:endParaRPr lang="en-US" dirty="0"/>
          </a:p>
        </p:txBody>
      </p:sp>
      <p:sp>
        <p:nvSpPr>
          <p:cNvPr id="8" name="Content Placeholder 7"/>
          <p:cNvSpPr>
            <a:spLocks noGrp="1"/>
          </p:cNvSpPr>
          <p:nvPr>
            <p:ph idx="1"/>
          </p:nvPr>
        </p:nvSpPr>
        <p:spPr/>
        <p:txBody>
          <a:bodyPr>
            <a:normAutofit/>
          </a:bodyPr>
          <a:lstStyle/>
          <a:p>
            <a:pPr marL="571500" indent="-514350">
              <a:buFont typeface="+mj-lt"/>
              <a:buAutoNum type="arabicPeriod"/>
            </a:pPr>
            <a:r>
              <a:rPr lang="en-US" sz="3200" dirty="0" smtClean="0"/>
              <a:t>Helping </a:t>
            </a:r>
            <a:r>
              <a:rPr lang="en-US" sz="3200" dirty="0"/>
              <a:t>Minnesotans </a:t>
            </a:r>
            <a:r>
              <a:rPr lang="en-US" sz="3200" dirty="0" smtClean="0"/>
              <a:t>become </a:t>
            </a:r>
            <a:r>
              <a:rPr lang="en-US" sz="3200" dirty="0"/>
              <a:t>the </a:t>
            </a:r>
            <a:r>
              <a:rPr lang="en-US" sz="3200" dirty="0" smtClean="0"/>
              <a:t>healthiest </a:t>
            </a:r>
            <a:r>
              <a:rPr lang="en-US" sz="3200" dirty="0"/>
              <a:t>in the </a:t>
            </a:r>
            <a:r>
              <a:rPr lang="en-US" sz="3200" dirty="0" smtClean="0"/>
              <a:t>nation </a:t>
            </a:r>
            <a:br>
              <a:rPr lang="en-US" sz="3200" dirty="0" smtClean="0"/>
            </a:br>
            <a:endParaRPr lang="en-US" sz="3200" dirty="0"/>
          </a:p>
          <a:p>
            <a:pPr marL="571500" indent="-514350">
              <a:buFont typeface="+mj-lt"/>
              <a:buAutoNum type="arabicPeriod"/>
            </a:pPr>
            <a:r>
              <a:rPr lang="en-US" sz="3200" dirty="0"/>
              <a:t>Making Minnesota the </a:t>
            </a:r>
            <a:r>
              <a:rPr lang="en-US" sz="3200" dirty="0" smtClean="0"/>
              <a:t>best place </a:t>
            </a:r>
            <a:r>
              <a:rPr lang="en-US" sz="3200" dirty="0"/>
              <a:t>to </a:t>
            </a:r>
            <a:r>
              <a:rPr lang="en-US" sz="3200" dirty="0" smtClean="0"/>
              <a:t>practice medicine </a:t>
            </a:r>
            <a:br>
              <a:rPr lang="en-US" sz="3200" dirty="0" smtClean="0"/>
            </a:br>
            <a:endParaRPr lang="en-US" sz="3200" dirty="0"/>
          </a:p>
          <a:p>
            <a:pPr marL="571500" indent="-514350">
              <a:buFont typeface="+mj-lt"/>
              <a:buAutoNum type="arabicPeriod"/>
            </a:pPr>
            <a:r>
              <a:rPr lang="en-US" sz="3200" dirty="0"/>
              <a:t>Advancing </a:t>
            </a:r>
            <a:r>
              <a:rPr lang="en-US" sz="3200" dirty="0" smtClean="0"/>
              <a:t>professionalism </a:t>
            </a:r>
            <a:r>
              <a:rPr lang="en-US" sz="3200" dirty="0"/>
              <a:t>in </a:t>
            </a:r>
            <a:r>
              <a:rPr lang="en-US" sz="3200" dirty="0" smtClean="0"/>
              <a:t>medicine</a:t>
            </a:r>
          </a:p>
          <a:p>
            <a:pPr marL="457200" lvl="1" indent="0">
              <a:buNone/>
            </a:pPr>
            <a:endParaRPr lang="en-US" sz="1600" b="1" dirty="0"/>
          </a:p>
        </p:txBody>
      </p:sp>
    </p:spTree>
    <p:extLst>
      <p:ext uri="{BB962C8B-B14F-4D97-AF65-F5344CB8AC3E}">
        <p14:creationId xmlns:p14="http://schemas.microsoft.com/office/powerpoint/2010/main" val="27344872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460" y="38100"/>
            <a:ext cx="8229600" cy="1143000"/>
          </a:xfrm>
        </p:spPr>
        <p:txBody>
          <a:bodyPr/>
          <a:lstStyle/>
          <a:p>
            <a:r>
              <a:rPr lang="en-US" dirty="0" smtClean="0"/>
              <a:t>Minnesota Physicians</a:t>
            </a:r>
            <a:endParaRPr lang="en-US" dirty="0"/>
          </a:p>
        </p:txBody>
      </p:sp>
      <p:sp>
        <p:nvSpPr>
          <p:cNvPr id="3" name="Content Placeholder 2"/>
          <p:cNvSpPr>
            <a:spLocks noGrp="1"/>
          </p:cNvSpPr>
          <p:nvPr>
            <p:ph idx="1"/>
          </p:nvPr>
        </p:nvSpPr>
        <p:spPr>
          <a:xfrm>
            <a:off x="132460" y="1524000"/>
            <a:ext cx="3601340" cy="4191001"/>
          </a:xfrm>
        </p:spPr>
        <p:txBody>
          <a:bodyPr>
            <a:normAutofit/>
          </a:bodyPr>
          <a:lstStyle/>
          <a:p>
            <a:r>
              <a:rPr lang="en-US" dirty="0" smtClean="0"/>
              <a:t>22,000 licensed physicians</a:t>
            </a:r>
            <a:br>
              <a:rPr lang="en-US" dirty="0" smtClean="0"/>
            </a:br>
            <a:endParaRPr lang="en-US" dirty="0" smtClean="0"/>
          </a:p>
          <a:p>
            <a:r>
              <a:rPr lang="en-US" dirty="0" smtClean="0"/>
              <a:t>16,800 are located in Minnesota</a:t>
            </a:r>
            <a:br>
              <a:rPr lang="en-US" dirty="0" smtClean="0"/>
            </a:br>
            <a:endParaRPr lang="en-US" dirty="0" smtClean="0"/>
          </a:p>
          <a:p>
            <a:r>
              <a:rPr lang="en-US" dirty="0" smtClean="0"/>
              <a:t>14,000 (est.) actively practicing</a:t>
            </a:r>
            <a:endParaRPr lang="en-US" dirty="0"/>
          </a:p>
        </p:txBody>
      </p:sp>
      <p:sp>
        <p:nvSpPr>
          <p:cNvPr id="5" name="TextBox 4"/>
          <p:cNvSpPr txBox="1"/>
          <p:nvPr/>
        </p:nvSpPr>
        <p:spPr>
          <a:xfrm>
            <a:off x="4156105" y="1676400"/>
            <a:ext cx="4038600" cy="646331"/>
          </a:xfrm>
          <a:prstGeom prst="rect">
            <a:avLst/>
          </a:prstGeom>
          <a:noFill/>
        </p:spPr>
        <p:txBody>
          <a:bodyPr wrap="square" rtlCol="0">
            <a:spAutoFit/>
          </a:bodyPr>
          <a:lstStyle/>
          <a:p>
            <a:pPr algn="ctr"/>
            <a:r>
              <a:rPr lang="en-US" dirty="0" smtClean="0"/>
              <a:t>Distribution of Practicing Physicians by </a:t>
            </a:r>
            <a:r>
              <a:rPr lang="en-US" u="sng" dirty="0" smtClean="0"/>
              <a:t>Medical Group Size</a:t>
            </a:r>
            <a:endParaRPr lang="en-US" u="sng" dirty="0"/>
          </a:p>
        </p:txBody>
      </p:sp>
      <p:sp>
        <p:nvSpPr>
          <p:cNvPr id="6" name="TextBox 5"/>
          <p:cNvSpPr txBox="1"/>
          <p:nvPr/>
        </p:nvSpPr>
        <p:spPr>
          <a:xfrm>
            <a:off x="132460" y="6400800"/>
            <a:ext cx="8991600" cy="461665"/>
          </a:xfrm>
          <a:prstGeom prst="rect">
            <a:avLst/>
          </a:prstGeom>
          <a:noFill/>
        </p:spPr>
        <p:txBody>
          <a:bodyPr wrap="square" rtlCol="0">
            <a:spAutoFit/>
          </a:bodyPr>
          <a:lstStyle/>
          <a:p>
            <a:r>
              <a:rPr lang="en-US" sz="1200" dirty="0" smtClean="0"/>
              <a:t>Sources: Minnesota Board of Medical Practice, Licensure Statistics as of November 8, 2014. Actively practicing count and group distribution size from MMA Physician Database, 2014.</a:t>
            </a:r>
            <a:endParaRPr lang="en-US" sz="1200" dirty="0"/>
          </a:p>
        </p:txBody>
      </p:sp>
      <p:graphicFrame>
        <p:nvGraphicFramePr>
          <p:cNvPr id="7" name="Chart 6"/>
          <p:cNvGraphicFramePr>
            <a:graphicFrameLocks/>
          </p:cNvGraphicFramePr>
          <p:nvPr>
            <p:extLst>
              <p:ext uri="{D42A27DB-BD31-4B8C-83A1-F6EECF244321}">
                <p14:modId xmlns:p14="http://schemas.microsoft.com/office/powerpoint/2010/main" val="1417204910"/>
              </p:ext>
            </p:extLst>
          </p:nvPr>
        </p:nvGraphicFramePr>
        <p:xfrm>
          <a:off x="3276600" y="2398931"/>
          <a:ext cx="5562600" cy="36494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744560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r>
              <a:rPr lang="en-US" dirty="0" smtClean="0"/>
              <a:t>Physician Training</a:t>
            </a:r>
            <a:endParaRPr lang="en-US" dirty="0"/>
          </a:p>
        </p:txBody>
      </p:sp>
      <p:sp>
        <p:nvSpPr>
          <p:cNvPr id="3" name="Content Placeholder 2"/>
          <p:cNvSpPr>
            <a:spLocks noGrp="1"/>
          </p:cNvSpPr>
          <p:nvPr>
            <p:ph idx="1"/>
          </p:nvPr>
        </p:nvSpPr>
        <p:spPr>
          <a:xfrm>
            <a:off x="381000" y="1447800"/>
            <a:ext cx="8382000" cy="5181600"/>
          </a:xfrm>
        </p:spPr>
        <p:txBody>
          <a:bodyPr>
            <a:normAutofit fontScale="92500" lnSpcReduction="20000"/>
          </a:bodyPr>
          <a:lstStyle/>
          <a:p>
            <a:r>
              <a:rPr lang="en-US" dirty="0" smtClean="0"/>
              <a:t>College degree</a:t>
            </a:r>
          </a:p>
          <a:p>
            <a:r>
              <a:rPr lang="en-US" dirty="0" smtClean="0"/>
              <a:t>Medical School – 4 years (MD or DO)</a:t>
            </a:r>
          </a:p>
          <a:p>
            <a:r>
              <a:rPr lang="en-US" dirty="0" smtClean="0"/>
              <a:t>Residency – 3 to 7 years</a:t>
            </a:r>
          </a:p>
          <a:p>
            <a:pPr lvl="1"/>
            <a:r>
              <a:rPr lang="en-US" dirty="0" smtClean="0"/>
              <a:t>Specialty dependent</a:t>
            </a:r>
          </a:p>
          <a:p>
            <a:r>
              <a:rPr lang="en-US" dirty="0" smtClean="0"/>
              <a:t>Board certification – renewed every 6 to 10 years</a:t>
            </a:r>
          </a:p>
          <a:p>
            <a:pPr lvl="1"/>
            <a:r>
              <a:rPr lang="en-US" dirty="0" smtClean="0"/>
              <a:t>~145 specialties/subspecialties</a:t>
            </a:r>
          </a:p>
          <a:p>
            <a:r>
              <a:rPr lang="en-US" dirty="0" smtClean="0"/>
              <a:t>Lifetime learning</a:t>
            </a:r>
          </a:p>
          <a:p>
            <a:pPr lvl="1"/>
            <a:r>
              <a:rPr lang="en-US" dirty="0" smtClean="0"/>
              <a:t>Continuing medical education (CME)</a:t>
            </a:r>
          </a:p>
          <a:p>
            <a:pPr lvl="2"/>
            <a:r>
              <a:rPr lang="en-US" dirty="0" smtClean="0"/>
              <a:t>State licensure requires minimum of 75 credit hours every 3 years</a:t>
            </a:r>
            <a:br>
              <a:rPr lang="en-US" dirty="0" smtClean="0"/>
            </a:br>
            <a:endParaRPr lang="en-US" dirty="0" smtClean="0"/>
          </a:p>
          <a:p>
            <a:r>
              <a:rPr lang="en-US" dirty="0"/>
              <a:t>State licensure </a:t>
            </a:r>
            <a:r>
              <a:rPr lang="en-US" dirty="0" smtClean="0"/>
              <a:t>= degree</a:t>
            </a:r>
            <a:r>
              <a:rPr lang="en-US" dirty="0"/>
              <a:t>, exams + 1 year of residency</a:t>
            </a:r>
          </a:p>
          <a:p>
            <a:pPr lvl="2"/>
            <a:endParaRPr lang="en-US" dirty="0"/>
          </a:p>
        </p:txBody>
      </p:sp>
    </p:spTree>
    <p:extLst>
      <p:ext uri="{BB962C8B-B14F-4D97-AF65-F5344CB8AC3E}">
        <p14:creationId xmlns:p14="http://schemas.microsoft.com/office/powerpoint/2010/main" val="3347951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MMA Legislative Priorities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Access to care</a:t>
            </a:r>
          </a:p>
          <a:p>
            <a:pPr marL="514350" indent="-514350">
              <a:buFont typeface="+mj-lt"/>
              <a:buAutoNum type="arabicPeriod"/>
            </a:pPr>
            <a:r>
              <a:rPr lang="en-US" dirty="0" smtClean="0"/>
              <a:t>Access to treatment</a:t>
            </a:r>
          </a:p>
          <a:p>
            <a:pPr marL="514350" indent="-514350">
              <a:buFont typeface="+mj-lt"/>
              <a:buAutoNum type="arabicPeriod"/>
            </a:pPr>
            <a:r>
              <a:rPr lang="en-US" dirty="0" smtClean="0"/>
              <a:t>Access to best chance for health</a:t>
            </a:r>
          </a:p>
        </p:txBody>
      </p:sp>
    </p:spTree>
    <p:extLst>
      <p:ext uri="{BB962C8B-B14F-4D97-AF65-F5344CB8AC3E}">
        <p14:creationId xmlns:p14="http://schemas.microsoft.com/office/powerpoint/2010/main" val="36160592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230" y="152400"/>
            <a:ext cx="8229600" cy="1143000"/>
          </a:xfrm>
        </p:spPr>
        <p:txBody>
          <a:bodyPr>
            <a:normAutofit fontScale="90000"/>
          </a:bodyPr>
          <a:lstStyle/>
          <a:p>
            <a:r>
              <a:rPr lang="en-US" dirty="0" smtClean="0"/>
              <a:t>1.  Patient Access to Care: </a:t>
            </a:r>
            <a:br>
              <a:rPr lang="en-US" dirty="0" smtClean="0"/>
            </a:br>
            <a:r>
              <a:rPr lang="en-US" dirty="0" smtClean="0"/>
              <a:t>Physician Services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Insurance card  does not = access to care</a:t>
            </a:r>
          </a:p>
          <a:p>
            <a:r>
              <a:rPr lang="en-US" dirty="0" smtClean="0"/>
              <a:t>Physician shortages projected nationally</a:t>
            </a:r>
          </a:p>
          <a:p>
            <a:pPr lvl="1"/>
            <a:r>
              <a:rPr lang="en-US" dirty="0" smtClean="0"/>
              <a:t>45,000 </a:t>
            </a:r>
            <a:r>
              <a:rPr lang="en-US" dirty="0"/>
              <a:t>2015</a:t>
            </a:r>
          </a:p>
          <a:p>
            <a:pPr lvl="1"/>
            <a:r>
              <a:rPr lang="en-US" dirty="0"/>
              <a:t>65,000 by 2025</a:t>
            </a:r>
            <a:endParaRPr lang="en-US" dirty="0" smtClean="0"/>
          </a:p>
          <a:p>
            <a:r>
              <a:rPr lang="en-US" dirty="0" smtClean="0"/>
              <a:t>Pressures on physician workforce capacity</a:t>
            </a:r>
          </a:p>
          <a:p>
            <a:pPr lvl="1"/>
            <a:r>
              <a:rPr lang="en-US" dirty="0" smtClean="0"/>
              <a:t>Long training timeline</a:t>
            </a:r>
          </a:p>
          <a:p>
            <a:pPr lvl="1"/>
            <a:r>
              <a:rPr lang="en-US" dirty="0" smtClean="0"/>
              <a:t>Aging – about </a:t>
            </a:r>
            <a:r>
              <a:rPr lang="en-US" dirty="0"/>
              <a:t>43% of active MN physicians age </a:t>
            </a:r>
            <a:r>
              <a:rPr lang="en-US" dirty="0" smtClean="0"/>
              <a:t>55+</a:t>
            </a:r>
          </a:p>
          <a:p>
            <a:pPr lvl="1"/>
            <a:r>
              <a:rPr lang="en-US" dirty="0" smtClean="0"/>
              <a:t>Federal cap on residency </a:t>
            </a:r>
            <a:r>
              <a:rPr lang="en-US" dirty="0"/>
              <a:t>slots (funded by Medicare) </a:t>
            </a:r>
            <a:r>
              <a:rPr lang="en-US" dirty="0" smtClean="0"/>
              <a:t>– since 1997</a:t>
            </a:r>
            <a:endParaRPr lang="en-US" dirty="0"/>
          </a:p>
          <a:p>
            <a:pPr lvl="1"/>
            <a:endParaRPr lang="en-US" dirty="0"/>
          </a:p>
        </p:txBody>
      </p:sp>
      <p:sp>
        <p:nvSpPr>
          <p:cNvPr id="5" name="TextBox 4"/>
          <p:cNvSpPr txBox="1"/>
          <p:nvPr/>
        </p:nvSpPr>
        <p:spPr>
          <a:xfrm>
            <a:off x="66230" y="6263954"/>
            <a:ext cx="8610600" cy="646331"/>
          </a:xfrm>
          <a:prstGeom prst="rect">
            <a:avLst/>
          </a:prstGeom>
          <a:noFill/>
        </p:spPr>
        <p:txBody>
          <a:bodyPr wrap="square" rtlCol="0">
            <a:spAutoFit/>
          </a:bodyPr>
          <a:lstStyle/>
          <a:p>
            <a:r>
              <a:rPr lang="en-US" sz="1200" dirty="0" smtClean="0"/>
              <a:t>Sources:  Association of American Medical Colleges; Minnesota Department of </a:t>
            </a:r>
            <a:r>
              <a:rPr lang="en-US" sz="1200" dirty="0"/>
              <a:t>Health, Office of Rural Health and Primary </a:t>
            </a:r>
            <a:r>
              <a:rPr lang="en-US" sz="1200" dirty="0" smtClean="0"/>
              <a:t>Care; </a:t>
            </a:r>
            <a:r>
              <a:rPr lang="en-US" sz="1200" dirty="0"/>
              <a:t>Robert Graham Center, “Minnesota: Projecting Primary Care Physician Workforce,” September 2013; </a:t>
            </a:r>
            <a:r>
              <a:rPr lang="en-US" sz="1200" i="1" dirty="0"/>
              <a:t>available at: </a:t>
            </a:r>
            <a:r>
              <a:rPr lang="en-US" sz="1200" dirty="0"/>
              <a:t>http://www.graham-center.org/online/etc/medialib/graham/documents/tools-resources/minnesotapdf.Par.0001.File.dat/Minnesota_final.pdf </a:t>
            </a:r>
          </a:p>
        </p:txBody>
      </p:sp>
    </p:spTree>
    <p:extLst>
      <p:ext uri="{BB962C8B-B14F-4D97-AF65-F5344CB8AC3E}">
        <p14:creationId xmlns:p14="http://schemas.microsoft.com/office/powerpoint/2010/main" val="810795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MN Primary Care Physician Gap – Urgent</a:t>
            </a:r>
            <a:endParaRPr lang="en-US" sz="3600" dirty="0"/>
          </a:p>
        </p:txBody>
      </p:sp>
      <p:sp>
        <p:nvSpPr>
          <p:cNvPr id="5" name="Content Placeholder 4"/>
          <p:cNvSpPr>
            <a:spLocks noGrp="1"/>
          </p:cNvSpPr>
          <p:nvPr>
            <p:ph idx="1"/>
          </p:nvPr>
        </p:nvSpPr>
        <p:spPr/>
        <p:txBody>
          <a:bodyPr/>
          <a:lstStyle/>
          <a:p>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43" y="1549261"/>
            <a:ext cx="9031357" cy="5221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6443" y="6421960"/>
            <a:ext cx="8717744" cy="646331"/>
          </a:xfrm>
          <a:prstGeom prst="rect">
            <a:avLst/>
          </a:prstGeom>
          <a:noFill/>
        </p:spPr>
        <p:txBody>
          <a:bodyPr wrap="square" rtlCol="0">
            <a:spAutoFit/>
          </a:bodyPr>
          <a:lstStyle/>
          <a:p>
            <a:r>
              <a:rPr lang="en-US" sz="1200" dirty="0" smtClean="0"/>
              <a:t>Source: </a:t>
            </a:r>
            <a:r>
              <a:rPr lang="en-US" sz="1200" dirty="0"/>
              <a:t>Petterson, Stephen M; Cai, Angela; Moore, Miranda; Bazemore, Andrew. State-level projections of primary care workforce, 2010-2030. September 2013, Robert Graham Center, Washington, D.C. </a:t>
            </a:r>
          </a:p>
          <a:p>
            <a:r>
              <a:rPr lang="en-US" sz="1200" dirty="0" smtClean="0"/>
              <a:t> </a:t>
            </a:r>
            <a:endParaRPr lang="en-US" sz="1200" dirty="0"/>
          </a:p>
        </p:txBody>
      </p:sp>
    </p:spTree>
    <p:extLst>
      <p:ext uri="{BB962C8B-B14F-4D97-AF65-F5344CB8AC3E}">
        <p14:creationId xmlns:p14="http://schemas.microsoft.com/office/powerpoint/2010/main" val="2625925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M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MMA</Template>
  <TotalTime>1384</TotalTime>
  <Words>1388</Words>
  <Application>Microsoft Office PowerPoint</Application>
  <PresentationFormat>On-screen Show (4:3)</PresentationFormat>
  <Paragraphs>160</Paragraphs>
  <Slides>20</Slides>
  <Notes>10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MMA</vt:lpstr>
      <vt:lpstr>MMA Presentation to the House Health &amp; Human Services  Reform Committee</vt:lpstr>
      <vt:lpstr>Overview</vt:lpstr>
      <vt:lpstr>The MMA </vt:lpstr>
      <vt:lpstr>MMA Strategic Goals</vt:lpstr>
      <vt:lpstr>Minnesota Physicians</vt:lpstr>
      <vt:lpstr>Physician Training</vt:lpstr>
      <vt:lpstr>MMA Legislative Priorities</vt:lpstr>
      <vt:lpstr>1.  Patient Access to Care:  Physician Services</vt:lpstr>
      <vt:lpstr>MN Primary Care Physician Gap – Urgent</vt:lpstr>
      <vt:lpstr>Recommendations: Patient Access to Care</vt:lpstr>
      <vt:lpstr>MN Medicaid to Medicare Rate Comparison (2014)</vt:lpstr>
      <vt:lpstr>Patient Access to Care:  New Models of Care</vt:lpstr>
      <vt:lpstr>Recommendations:  Patient Access to Care – New Models</vt:lpstr>
      <vt:lpstr>2.  Patient Access to Treatment</vt:lpstr>
      <vt:lpstr>Prior Authorization Experience</vt:lpstr>
      <vt:lpstr>Recommendations:  Patient Access to Treatment</vt:lpstr>
      <vt:lpstr>3.  Patient Opportunities for  Better Health</vt:lpstr>
      <vt:lpstr>Recommendations:  Patient Opportunities for Health</vt:lpstr>
      <vt:lpstr>Conclusion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CARE COSTS LEGISLATIVE WORKING GROUP</dc:title>
  <dc:creator>Janet Silversmith</dc:creator>
  <cp:lastModifiedBy>Janet Silversmith</cp:lastModifiedBy>
  <cp:revision>104</cp:revision>
  <cp:lastPrinted>2014-02-11T01:52:32Z</cp:lastPrinted>
  <dcterms:created xsi:type="dcterms:W3CDTF">2014-02-10T17:45:58Z</dcterms:created>
  <dcterms:modified xsi:type="dcterms:W3CDTF">2015-01-28T15:05:26Z</dcterms:modified>
</cp:coreProperties>
</file>