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93" r:id="rId3"/>
    <p:sldId id="318" r:id="rId4"/>
    <p:sldId id="324" r:id="rId5"/>
    <p:sldId id="327" r:id="rId6"/>
    <p:sldId id="395" r:id="rId7"/>
    <p:sldId id="465" r:id="rId8"/>
    <p:sldId id="471" r:id="rId9"/>
    <p:sldId id="466" r:id="rId10"/>
    <p:sldId id="472" r:id="rId11"/>
    <p:sldId id="473" r:id="rId12"/>
    <p:sldId id="474" r:id="rId13"/>
    <p:sldId id="475" r:id="rId14"/>
    <p:sldId id="479" r:id="rId15"/>
    <p:sldId id="476" r:id="rId16"/>
    <p:sldId id="493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90" r:id="rId26"/>
    <p:sldId id="491" r:id="rId27"/>
    <p:sldId id="494" r:id="rId28"/>
    <p:sldId id="424" r:id="rId29"/>
    <p:sldId id="319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5" autoAdjust="0"/>
    <p:restoredTop sz="80680" autoAdjust="0"/>
  </p:normalViewPr>
  <p:slideViewPr>
    <p:cSldViewPr snapToGrid="0">
      <p:cViewPr varScale="1">
        <p:scale>
          <a:sx n="107" d="100"/>
          <a:sy n="107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6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/>
              <a:t>Greatest Difficulties Parents Experience</a:t>
            </a:r>
          </a:p>
          <a:p>
            <a:pPr>
              <a:defRPr/>
            </a:pPr>
            <a:r>
              <a:rPr lang="en-US" sz="1800" b="1" i="0" u="none" strike="noStrike" baseline="0" dirty="0" smtClean="0"/>
              <a:t>as a Result of Child Care Responsibilities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Inability to accept a promotion</c:v>
                </c:pt>
                <c:pt idx="1">
                  <c:v>Not considered for promotion</c:v>
                </c:pt>
                <c:pt idx="2">
                  <c:v>Inability to travel related to work</c:v>
                </c:pt>
                <c:pt idx="3">
                  <c:v>Inability to work different shifts</c:v>
                </c:pt>
                <c:pt idx="4">
                  <c:v>Inability to be as productive as possible</c:v>
                </c:pt>
                <c:pt idx="5">
                  <c:v>Absenteeism</c:v>
                </c:pt>
                <c:pt idx="6">
                  <c:v>Inability to Work Overtime</c:v>
                </c:pt>
                <c:pt idx="7">
                  <c:v>Tardiness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0.09</c:v>
                </c:pt>
                <c:pt idx="2">
                  <c:v>0.22</c:v>
                </c:pt>
                <c:pt idx="3">
                  <c:v>0.25</c:v>
                </c:pt>
                <c:pt idx="4">
                  <c:v>0.25</c:v>
                </c:pt>
                <c:pt idx="5">
                  <c:v>0.32</c:v>
                </c:pt>
                <c:pt idx="6">
                  <c:v>0.38</c:v>
                </c:pt>
                <c:pt idx="7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08520"/>
        <c:axId val="425912048"/>
      </c:barChart>
      <c:catAx>
        <c:axId val="425908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25912048"/>
        <c:crosses val="autoZero"/>
        <c:auto val="1"/>
        <c:lblAlgn val="ctr"/>
        <c:lblOffset val="100"/>
        <c:noMultiLvlLbl val="0"/>
      </c:catAx>
      <c:valAx>
        <c:axId val="425912048"/>
        <c:scaling>
          <c:orientation val="minMax"/>
          <c:max val="0.5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2590852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077667331113"/>
          <c:y val="0.14494382022471899"/>
          <c:w val="0.66798507314424205"/>
          <c:h val="0.68203089988461696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'Profit Loss'!$O$16:$O$25</c:f>
              <c:strCache>
                <c:ptCount val="10"/>
                <c:pt idx="0">
                  <c:v>Less than $2</c:v>
                </c:pt>
                <c:pt idx="1">
                  <c:v>$2 to $4</c:v>
                </c:pt>
                <c:pt idx="2">
                  <c:v>$4 to $6</c:v>
                </c:pt>
                <c:pt idx="3">
                  <c:v>$6 to $8</c:v>
                </c:pt>
                <c:pt idx="4">
                  <c:v>$8 to$10</c:v>
                </c:pt>
                <c:pt idx="5">
                  <c:v>$10 to $12</c:v>
                </c:pt>
                <c:pt idx="6">
                  <c:v>$12 to $14</c:v>
                </c:pt>
                <c:pt idx="7">
                  <c:v>$14 to $16</c:v>
                </c:pt>
                <c:pt idx="8">
                  <c:v>$16 to $18</c:v>
                </c:pt>
                <c:pt idx="9">
                  <c:v>Over $18</c:v>
                </c:pt>
              </c:strCache>
            </c:strRef>
          </c:cat>
          <c:val>
            <c:numRef>
              <c:f>'Profit Loss'!$Q$16:$Q$25</c:f>
              <c:numCache>
                <c:formatCode>0%</c:formatCode>
                <c:ptCount val="10"/>
                <c:pt idx="0">
                  <c:v>4.6511627906976799E-2</c:v>
                </c:pt>
                <c:pt idx="1">
                  <c:v>0.162790697674419</c:v>
                </c:pt>
                <c:pt idx="2">
                  <c:v>0.13953488372093001</c:v>
                </c:pt>
                <c:pt idx="3">
                  <c:v>0.13953488372093001</c:v>
                </c:pt>
                <c:pt idx="4">
                  <c:v>0.13953488372093001</c:v>
                </c:pt>
                <c:pt idx="5">
                  <c:v>2.32558139534884E-2</c:v>
                </c:pt>
                <c:pt idx="6">
                  <c:v>0.162790697674419</c:v>
                </c:pt>
                <c:pt idx="7">
                  <c:v>6.9767441860465101E-2</c:v>
                </c:pt>
                <c:pt idx="8">
                  <c:v>4.6511627906976799E-2</c:v>
                </c:pt>
                <c:pt idx="9">
                  <c:v>6.9767441860465101E-2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60-4E20-A8D3-C2ECA043B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6581992"/>
        <c:axId val="4265827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'Profit Loss'!$O$16:$O$25</c15:sqref>
                        </c15:formulaRef>
                      </c:ext>
                    </c:extLst>
                    <c:strCache>
                      <c:ptCount val="10"/>
                      <c:pt idx="0">
                        <c:v>Less than $2</c:v>
                      </c:pt>
                      <c:pt idx="1">
                        <c:v>$2 to $4</c:v>
                      </c:pt>
                      <c:pt idx="2">
                        <c:v>$4 to $6</c:v>
                      </c:pt>
                      <c:pt idx="3">
                        <c:v>$6 to $8</c:v>
                      </c:pt>
                      <c:pt idx="4">
                        <c:v>$8 to$10</c:v>
                      </c:pt>
                      <c:pt idx="5">
                        <c:v>$10 to $12</c:v>
                      </c:pt>
                      <c:pt idx="6">
                        <c:v>$12 to $14</c:v>
                      </c:pt>
                      <c:pt idx="7">
                        <c:v>$14 to $16</c:v>
                      </c:pt>
                      <c:pt idx="8">
                        <c:v>$16 to $18</c:v>
                      </c:pt>
                      <c:pt idx="9">
                        <c:v>Over $18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'Profit Loss'!$P$16:$P$25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</c:v>
                      </c:pt>
                      <c:pt idx="1">
                        <c:v>7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1</c:v>
                      </c:pt>
                      <c:pt idx="6">
                        <c:v>7</c:v>
                      </c:pt>
                      <c:pt idx="7">
                        <c:v>3</c:v>
                      </c:pt>
                      <c:pt idx="8">
                        <c:v>2</c:v>
                      </c:pt>
                      <c:pt idx="9">
                        <c:v>3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0-63F2-4E78-A335-FC0FCD0AD8AE}"/>
                  </c:ext>
                </c:extLst>
              </c15:ser>
            </c15:filteredBarSeries>
          </c:ext>
        </c:extLst>
      </c:barChart>
      <c:catAx>
        <c:axId val="42658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pPr>
            <a:endParaRPr lang="en-US"/>
          </a:p>
        </c:txPr>
        <c:crossAx val="426582776"/>
        <c:crosses val="autoZero"/>
        <c:auto val="1"/>
        <c:lblAlgn val="ctr"/>
        <c:lblOffset val="100"/>
        <c:noMultiLvlLbl val="0"/>
      </c:catAx>
      <c:valAx>
        <c:axId val="426582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Arial Narrow"/>
                    <a:ea typeface="+mn-ea"/>
                    <a:cs typeface="Arial Narrow"/>
                  </a:defRPr>
                </a:pPr>
                <a:r>
                  <a:rPr lang="en-US" sz="900">
                    <a:solidFill>
                      <a:srgbClr val="000000"/>
                    </a:solidFill>
                    <a:latin typeface="Arial Narrow"/>
                    <a:cs typeface="Arial Narrow"/>
                  </a:rPr>
                  <a:t>Percent of Providers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pPr>
            <a:endParaRPr lang="en-US"/>
          </a:p>
        </c:txPr>
        <c:crossAx val="42658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737551589593"/>
          <c:y val="0.178850292038119"/>
          <c:w val="0.56416942515459301"/>
          <c:h val="0.685438759134512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'[Combined Compiled data set v5.xlsx]Metro Outstate'!$G$13</c:f>
              <c:strCache>
                <c:ptCount val="1"/>
                <c:pt idx="0">
                  <c:v>Outstate</c:v>
                </c:pt>
              </c:strCache>
            </c:strRef>
          </c:tx>
          <c:spPr>
            <a:solidFill>
              <a:srgbClr val="FFD436"/>
            </a:solidFill>
            <a:ln>
              <a:noFill/>
            </a:ln>
            <a:effectLst/>
          </c:spPr>
          <c:invertIfNegative val="0"/>
          <c:cat>
            <c:strRef>
              <c:f>'[Combined Compiled data set v5.xlsx]Metro Outstate'!$F$14:$F$18</c:f>
              <c:strCache>
                <c:ptCount val="5"/>
                <c:pt idx="0">
                  <c:v>Hourly Profit ($)</c:v>
                </c:pt>
                <c:pt idx="1">
                  <c:v>Infant - Day Rate ($)</c:v>
                </c:pt>
                <c:pt idx="2">
                  <c:v>Toddler - Day Rate ($)</c:v>
                </c:pt>
                <c:pt idx="3">
                  <c:v>Preschool - Day Rate ($)</c:v>
                </c:pt>
                <c:pt idx="4">
                  <c:v>Children served</c:v>
                </c:pt>
              </c:strCache>
            </c:strRef>
          </c:cat>
          <c:val>
            <c:numRef>
              <c:f>'[Combined Compiled data set v5.xlsx]Metro Outstate'!$G$14:$G$18</c:f>
              <c:numCache>
                <c:formatCode>#,##0_);\(#,##0\)</c:formatCode>
                <c:ptCount val="5"/>
                <c:pt idx="0">
                  <c:v>6.5241194774280773</c:v>
                </c:pt>
                <c:pt idx="1">
                  <c:v>29.77941176470588</c:v>
                </c:pt>
                <c:pt idx="2">
                  <c:v>28.555555555555561</c:v>
                </c:pt>
                <c:pt idx="3">
                  <c:v>26.94736842105263</c:v>
                </c:pt>
                <c:pt idx="4">
                  <c:v>10.70967741935484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B0-4AD2-B41E-AD3174632A76}"/>
            </c:ext>
          </c:extLst>
        </c:ser>
        <c:ser>
          <c:idx val="1"/>
          <c:order val="1"/>
          <c:tx>
            <c:strRef>
              <c:f>'[Combined Compiled data set v5.xlsx]Metro Outstate'!$H$13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'[Combined Compiled data set v5.xlsx]Metro Outstate'!$F$14:$F$18</c:f>
              <c:strCache>
                <c:ptCount val="5"/>
                <c:pt idx="0">
                  <c:v>Hourly Profit ($)</c:v>
                </c:pt>
                <c:pt idx="1">
                  <c:v>Infant - Day Rate ($)</c:v>
                </c:pt>
                <c:pt idx="2">
                  <c:v>Toddler - Day Rate ($)</c:v>
                </c:pt>
                <c:pt idx="3">
                  <c:v>Preschool - Day Rate ($)</c:v>
                </c:pt>
                <c:pt idx="4">
                  <c:v>Children served</c:v>
                </c:pt>
              </c:strCache>
            </c:strRef>
          </c:cat>
          <c:val>
            <c:numRef>
              <c:f>'[Combined Compiled data set v5.xlsx]Metro Outstate'!$H$14:$H$18</c:f>
              <c:numCache>
                <c:formatCode>#,##0_);\(#,##0\)</c:formatCode>
                <c:ptCount val="5"/>
                <c:pt idx="0">
                  <c:v>9.1197435643629294</c:v>
                </c:pt>
                <c:pt idx="1">
                  <c:v>38.31</c:v>
                </c:pt>
                <c:pt idx="2">
                  <c:v>36.704999999999998</c:v>
                </c:pt>
                <c:pt idx="3">
                  <c:v>34.912222222222233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B0-4AD2-B41E-AD3174632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1412552"/>
        <c:axId val="351412944"/>
      </c:barChart>
      <c:catAx>
        <c:axId val="351412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pPr>
            <a:endParaRPr lang="en-US"/>
          </a:p>
        </c:txPr>
        <c:crossAx val="351412944"/>
        <c:crosses val="autoZero"/>
        <c:auto val="1"/>
        <c:lblAlgn val="ctr"/>
        <c:lblOffset val="100"/>
        <c:noMultiLvlLbl val="0"/>
      </c:catAx>
      <c:valAx>
        <c:axId val="351412944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pPr>
            <a:endParaRPr lang="en-US"/>
          </a:p>
        </c:txPr>
        <c:crossAx val="351412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0CCD6-E26F-41BA-B2E9-CC69046FE46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67B392-A36A-438D-BD6D-04DD2211356C}">
      <dgm:prSet/>
      <dgm:spPr/>
      <dgm:t>
        <a:bodyPr/>
        <a:lstStyle/>
        <a:p>
          <a:pPr rtl="0"/>
          <a:r>
            <a:rPr lang="en-US" dirty="0" smtClean="0"/>
            <a:t>Founded in 1991 as a Community Development Financial Institution (CDFI) and   neighborhood-based developer of child care centers in Minneapolis</a:t>
          </a:r>
          <a:endParaRPr lang="en-US" dirty="0"/>
        </a:p>
      </dgm:t>
    </dgm:pt>
    <dgm:pt modelId="{99F2F1E9-D5CE-4F3C-892F-F509DC4225C3}" type="parTrans" cxnId="{52C85C64-B6A8-4E5E-828A-AB107DE83818}">
      <dgm:prSet/>
      <dgm:spPr/>
      <dgm:t>
        <a:bodyPr/>
        <a:lstStyle/>
        <a:p>
          <a:endParaRPr lang="en-US"/>
        </a:p>
      </dgm:t>
    </dgm:pt>
    <dgm:pt modelId="{ADCCEDE5-C0B4-4144-8B3F-E6B6F8508D9C}" type="sibTrans" cxnId="{52C85C64-B6A8-4E5E-828A-AB107DE83818}">
      <dgm:prSet/>
      <dgm:spPr/>
      <dgm:t>
        <a:bodyPr/>
        <a:lstStyle/>
        <a:p>
          <a:endParaRPr lang="en-US"/>
        </a:p>
      </dgm:t>
    </dgm:pt>
    <dgm:pt modelId="{58A94F3F-E5EC-48BA-A173-69BF797BB4B6}">
      <dgm:prSet/>
      <dgm:spPr/>
      <dgm:t>
        <a:bodyPr/>
        <a:lstStyle/>
        <a:p>
          <a:pPr rtl="0"/>
          <a:r>
            <a:rPr lang="en-US" dirty="0" smtClean="0"/>
            <a:t>Became a national nonprofit organization in 2006, with new branch offices in Michigan and Iowa in 2008</a:t>
          </a:r>
          <a:endParaRPr lang="en-US" dirty="0"/>
        </a:p>
      </dgm:t>
    </dgm:pt>
    <dgm:pt modelId="{CFAA832B-AF3C-4300-BE64-D9E44B1599C8}" type="parTrans" cxnId="{EF61A3F8-4161-4411-9ADA-C29F39F531CB}">
      <dgm:prSet/>
      <dgm:spPr/>
      <dgm:t>
        <a:bodyPr/>
        <a:lstStyle/>
        <a:p>
          <a:endParaRPr lang="en-US"/>
        </a:p>
      </dgm:t>
    </dgm:pt>
    <dgm:pt modelId="{8BE81A18-95C6-42A6-B0E4-011ECBBBABC2}" type="sibTrans" cxnId="{EF61A3F8-4161-4411-9ADA-C29F39F531CB}">
      <dgm:prSet/>
      <dgm:spPr/>
      <dgm:t>
        <a:bodyPr/>
        <a:lstStyle/>
        <a:p>
          <a:endParaRPr lang="en-US"/>
        </a:p>
      </dgm:t>
    </dgm:pt>
    <dgm:pt modelId="{2294E9A7-A68C-4559-A082-35C419DC5619}">
      <dgm:prSet/>
      <dgm:spPr/>
      <dgm:t>
        <a:bodyPr/>
        <a:lstStyle/>
        <a:p>
          <a:pPr rtl="0"/>
          <a:r>
            <a:rPr lang="en-US" dirty="0" smtClean="0"/>
            <a:t>Launched </a:t>
          </a:r>
          <a:r>
            <a:rPr lang="en-US" b="1" dirty="0" smtClean="0"/>
            <a:t>Greater Than MN</a:t>
          </a:r>
          <a:r>
            <a:rPr lang="en-US" dirty="0" smtClean="0"/>
            <a:t> in 2013 with focused support to rural center-based and family child care providers</a:t>
          </a:r>
          <a:endParaRPr lang="en-US" dirty="0"/>
        </a:p>
      </dgm:t>
    </dgm:pt>
    <dgm:pt modelId="{D8883DB8-CB5E-4C7C-97F1-73EE3F7C9653}" type="parTrans" cxnId="{80B6F2CE-B79D-4B32-9C6A-2230A08D0EF6}">
      <dgm:prSet/>
      <dgm:spPr/>
      <dgm:t>
        <a:bodyPr/>
        <a:lstStyle/>
        <a:p>
          <a:endParaRPr lang="en-US"/>
        </a:p>
      </dgm:t>
    </dgm:pt>
    <dgm:pt modelId="{26217BEC-EB35-4B10-BADD-16EC324985BC}" type="sibTrans" cxnId="{80B6F2CE-B79D-4B32-9C6A-2230A08D0EF6}">
      <dgm:prSet/>
      <dgm:spPr/>
      <dgm:t>
        <a:bodyPr/>
        <a:lstStyle/>
        <a:p>
          <a:endParaRPr lang="en-US"/>
        </a:p>
      </dgm:t>
    </dgm:pt>
    <dgm:pt modelId="{A346985F-C609-46AA-AC88-1C73789A62EA}">
      <dgm:prSet/>
      <dgm:spPr/>
      <dgm:t>
        <a:bodyPr/>
        <a:lstStyle/>
        <a:p>
          <a:pPr rtl="0"/>
          <a:r>
            <a:rPr lang="en-US" dirty="0" smtClean="0"/>
            <a:t>Loan Fund Exceeds $11 Million in loans granted – exceeding over 8,500 slots created or preserved</a:t>
          </a:r>
          <a:endParaRPr lang="en-US" dirty="0"/>
        </a:p>
      </dgm:t>
    </dgm:pt>
    <dgm:pt modelId="{B7A07BE9-50AF-4F2B-BCA5-C3B92E8EF3DC}" type="parTrans" cxnId="{B29CB717-C550-4F3B-8599-743C560AE7DA}">
      <dgm:prSet/>
      <dgm:spPr/>
      <dgm:t>
        <a:bodyPr/>
        <a:lstStyle/>
        <a:p>
          <a:endParaRPr lang="en-US"/>
        </a:p>
      </dgm:t>
    </dgm:pt>
    <dgm:pt modelId="{3B30367B-0FD0-4670-8E1E-D92E5387E693}" type="sibTrans" cxnId="{B29CB717-C550-4F3B-8599-743C560AE7DA}">
      <dgm:prSet/>
      <dgm:spPr/>
      <dgm:t>
        <a:bodyPr/>
        <a:lstStyle/>
        <a:p>
          <a:endParaRPr lang="en-US"/>
        </a:p>
      </dgm:t>
    </dgm:pt>
    <dgm:pt modelId="{4F829EF4-F645-4CC0-868F-6B3BCD4ABB91}" type="pres">
      <dgm:prSet presAssocID="{51E0CCD6-E26F-41BA-B2E9-CC69046FE4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73B87-F5FB-4BCE-87AF-DE815F6111E3}" type="pres">
      <dgm:prSet presAssocID="{8F67B392-A36A-438D-BD6D-04DD221135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305E2-605B-44CC-B2B6-B51ADC4DA729}" type="pres">
      <dgm:prSet presAssocID="{ADCCEDE5-C0B4-4144-8B3F-E6B6F8508D9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FCC2775-C296-45F1-BFD9-86A54B7481A5}" type="pres">
      <dgm:prSet presAssocID="{ADCCEDE5-C0B4-4144-8B3F-E6B6F8508D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7F19FA5-1E98-4B54-8092-96E0ECA0A9DB}" type="pres">
      <dgm:prSet presAssocID="{58A94F3F-E5EC-48BA-A173-69BF797BB4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85E2C-FC95-4AAA-9BA2-4A9610B01D2C}" type="pres">
      <dgm:prSet presAssocID="{8BE81A18-95C6-42A6-B0E4-011ECBBBABC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555346E-2E7F-4983-B028-495C0CC4BD02}" type="pres">
      <dgm:prSet presAssocID="{8BE81A18-95C6-42A6-B0E4-011ECBBBABC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F07D5F5-C20D-4004-9080-6302C92FCF24}" type="pres">
      <dgm:prSet presAssocID="{2294E9A7-A68C-4559-A082-35C419DC56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B8FF2-BD0B-4F3D-8555-A89F988B91F0}" type="pres">
      <dgm:prSet presAssocID="{26217BEC-EB35-4B10-BADD-16EC324985B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D1DB268-EBA1-4EA0-BB41-C815B5DEBD9B}" type="pres">
      <dgm:prSet presAssocID="{26217BEC-EB35-4B10-BADD-16EC324985B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15EEC4C-6BAE-4E1C-B81D-94AFC1E3A573}" type="pres">
      <dgm:prSet presAssocID="{A346985F-C609-46AA-AC88-1C73789A62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85C64-B6A8-4E5E-828A-AB107DE83818}" srcId="{51E0CCD6-E26F-41BA-B2E9-CC69046FE46F}" destId="{8F67B392-A36A-438D-BD6D-04DD2211356C}" srcOrd="0" destOrd="0" parTransId="{99F2F1E9-D5CE-4F3C-892F-F509DC4225C3}" sibTransId="{ADCCEDE5-C0B4-4144-8B3F-E6B6F8508D9C}"/>
    <dgm:cxn modelId="{FBF9FD36-897A-4669-B2BF-11470AFE7DFA}" type="presOf" srcId="{A346985F-C609-46AA-AC88-1C73789A62EA}" destId="{715EEC4C-6BAE-4E1C-B81D-94AFC1E3A573}" srcOrd="0" destOrd="0" presId="urn:microsoft.com/office/officeart/2005/8/layout/process1"/>
    <dgm:cxn modelId="{5424793C-6207-49C2-B148-133895355BDC}" type="presOf" srcId="{58A94F3F-E5EC-48BA-A173-69BF797BB4B6}" destId="{77F19FA5-1E98-4B54-8092-96E0ECA0A9DB}" srcOrd="0" destOrd="0" presId="urn:microsoft.com/office/officeart/2005/8/layout/process1"/>
    <dgm:cxn modelId="{54D99154-8DC2-49F7-A3E6-89BF1491F096}" type="presOf" srcId="{ADCCEDE5-C0B4-4144-8B3F-E6B6F8508D9C}" destId="{3FCC2775-C296-45F1-BFD9-86A54B7481A5}" srcOrd="1" destOrd="0" presId="urn:microsoft.com/office/officeart/2005/8/layout/process1"/>
    <dgm:cxn modelId="{032D05BC-5E8E-49BE-BCA3-48A20B345684}" type="presOf" srcId="{26217BEC-EB35-4B10-BADD-16EC324985BC}" destId="{5C6B8FF2-BD0B-4F3D-8555-A89F988B91F0}" srcOrd="0" destOrd="0" presId="urn:microsoft.com/office/officeart/2005/8/layout/process1"/>
    <dgm:cxn modelId="{80B6F2CE-B79D-4B32-9C6A-2230A08D0EF6}" srcId="{51E0CCD6-E26F-41BA-B2E9-CC69046FE46F}" destId="{2294E9A7-A68C-4559-A082-35C419DC5619}" srcOrd="2" destOrd="0" parTransId="{D8883DB8-CB5E-4C7C-97F1-73EE3F7C9653}" sibTransId="{26217BEC-EB35-4B10-BADD-16EC324985BC}"/>
    <dgm:cxn modelId="{B29CB717-C550-4F3B-8599-743C560AE7DA}" srcId="{51E0CCD6-E26F-41BA-B2E9-CC69046FE46F}" destId="{A346985F-C609-46AA-AC88-1C73789A62EA}" srcOrd="3" destOrd="0" parTransId="{B7A07BE9-50AF-4F2B-BCA5-C3B92E8EF3DC}" sibTransId="{3B30367B-0FD0-4670-8E1E-D92E5387E693}"/>
    <dgm:cxn modelId="{4C370597-58FA-4742-8BEF-92A349D54619}" type="presOf" srcId="{8BE81A18-95C6-42A6-B0E4-011ECBBBABC2}" destId="{A9285E2C-FC95-4AAA-9BA2-4A9610B01D2C}" srcOrd="0" destOrd="0" presId="urn:microsoft.com/office/officeart/2005/8/layout/process1"/>
    <dgm:cxn modelId="{826090BD-39D1-402B-BB29-8E5A4B69603A}" type="presOf" srcId="{26217BEC-EB35-4B10-BADD-16EC324985BC}" destId="{8D1DB268-EBA1-4EA0-BB41-C815B5DEBD9B}" srcOrd="1" destOrd="0" presId="urn:microsoft.com/office/officeart/2005/8/layout/process1"/>
    <dgm:cxn modelId="{8E5F256B-30D4-455B-8BA9-49D826815826}" type="presOf" srcId="{8BE81A18-95C6-42A6-B0E4-011ECBBBABC2}" destId="{3555346E-2E7F-4983-B028-495C0CC4BD02}" srcOrd="1" destOrd="0" presId="urn:microsoft.com/office/officeart/2005/8/layout/process1"/>
    <dgm:cxn modelId="{1C1C87A3-3ACF-4832-9EE5-06B3A99713D1}" type="presOf" srcId="{8F67B392-A36A-438D-BD6D-04DD2211356C}" destId="{5CE73B87-F5FB-4BCE-87AF-DE815F6111E3}" srcOrd="0" destOrd="0" presId="urn:microsoft.com/office/officeart/2005/8/layout/process1"/>
    <dgm:cxn modelId="{C078C7A6-6878-406D-A557-CE6D82215829}" type="presOf" srcId="{ADCCEDE5-C0B4-4144-8B3F-E6B6F8508D9C}" destId="{1C4305E2-605B-44CC-B2B6-B51ADC4DA729}" srcOrd="0" destOrd="0" presId="urn:microsoft.com/office/officeart/2005/8/layout/process1"/>
    <dgm:cxn modelId="{EF61A3F8-4161-4411-9ADA-C29F39F531CB}" srcId="{51E0CCD6-E26F-41BA-B2E9-CC69046FE46F}" destId="{58A94F3F-E5EC-48BA-A173-69BF797BB4B6}" srcOrd="1" destOrd="0" parTransId="{CFAA832B-AF3C-4300-BE64-D9E44B1599C8}" sibTransId="{8BE81A18-95C6-42A6-B0E4-011ECBBBABC2}"/>
    <dgm:cxn modelId="{A8D81EC4-D7A4-48A7-8E8F-D82B789ACC07}" type="presOf" srcId="{2294E9A7-A68C-4559-A082-35C419DC5619}" destId="{9F07D5F5-C20D-4004-9080-6302C92FCF24}" srcOrd="0" destOrd="0" presId="urn:microsoft.com/office/officeart/2005/8/layout/process1"/>
    <dgm:cxn modelId="{C3A681B2-FCC0-48E3-A361-7AF200894B82}" type="presOf" srcId="{51E0CCD6-E26F-41BA-B2E9-CC69046FE46F}" destId="{4F829EF4-F645-4CC0-868F-6B3BCD4ABB91}" srcOrd="0" destOrd="0" presId="urn:microsoft.com/office/officeart/2005/8/layout/process1"/>
    <dgm:cxn modelId="{0CAB969E-A801-4069-B46B-63A31EC7FC28}" type="presParOf" srcId="{4F829EF4-F645-4CC0-868F-6B3BCD4ABB91}" destId="{5CE73B87-F5FB-4BCE-87AF-DE815F6111E3}" srcOrd="0" destOrd="0" presId="urn:microsoft.com/office/officeart/2005/8/layout/process1"/>
    <dgm:cxn modelId="{D39E3CCD-3C40-428E-B560-1796F60459BE}" type="presParOf" srcId="{4F829EF4-F645-4CC0-868F-6B3BCD4ABB91}" destId="{1C4305E2-605B-44CC-B2B6-B51ADC4DA729}" srcOrd="1" destOrd="0" presId="urn:microsoft.com/office/officeart/2005/8/layout/process1"/>
    <dgm:cxn modelId="{50A11960-6BEE-4BF8-9F2C-41005EB9B457}" type="presParOf" srcId="{1C4305E2-605B-44CC-B2B6-B51ADC4DA729}" destId="{3FCC2775-C296-45F1-BFD9-86A54B7481A5}" srcOrd="0" destOrd="0" presId="urn:microsoft.com/office/officeart/2005/8/layout/process1"/>
    <dgm:cxn modelId="{A49A45A7-FD33-4040-A264-E5F0E3DEB6E3}" type="presParOf" srcId="{4F829EF4-F645-4CC0-868F-6B3BCD4ABB91}" destId="{77F19FA5-1E98-4B54-8092-96E0ECA0A9DB}" srcOrd="2" destOrd="0" presId="urn:microsoft.com/office/officeart/2005/8/layout/process1"/>
    <dgm:cxn modelId="{814D19E2-9DDC-445A-B26A-ACB8E9A330AB}" type="presParOf" srcId="{4F829EF4-F645-4CC0-868F-6B3BCD4ABB91}" destId="{A9285E2C-FC95-4AAA-9BA2-4A9610B01D2C}" srcOrd="3" destOrd="0" presId="urn:microsoft.com/office/officeart/2005/8/layout/process1"/>
    <dgm:cxn modelId="{68080BA9-1F86-417F-9EDE-70F01D68F9F3}" type="presParOf" srcId="{A9285E2C-FC95-4AAA-9BA2-4A9610B01D2C}" destId="{3555346E-2E7F-4983-B028-495C0CC4BD02}" srcOrd="0" destOrd="0" presId="urn:microsoft.com/office/officeart/2005/8/layout/process1"/>
    <dgm:cxn modelId="{91F22001-5609-4F50-908A-24B8799C6E1C}" type="presParOf" srcId="{4F829EF4-F645-4CC0-868F-6B3BCD4ABB91}" destId="{9F07D5F5-C20D-4004-9080-6302C92FCF24}" srcOrd="4" destOrd="0" presId="urn:microsoft.com/office/officeart/2005/8/layout/process1"/>
    <dgm:cxn modelId="{811B295A-4A97-4F63-BD00-66C4DD63F004}" type="presParOf" srcId="{4F829EF4-F645-4CC0-868F-6B3BCD4ABB91}" destId="{5C6B8FF2-BD0B-4F3D-8555-A89F988B91F0}" srcOrd="5" destOrd="0" presId="urn:microsoft.com/office/officeart/2005/8/layout/process1"/>
    <dgm:cxn modelId="{1BDA6B95-0946-432A-BF57-23601D5D61A9}" type="presParOf" srcId="{5C6B8FF2-BD0B-4F3D-8555-A89F988B91F0}" destId="{8D1DB268-EBA1-4EA0-BB41-C815B5DEBD9B}" srcOrd="0" destOrd="0" presId="urn:microsoft.com/office/officeart/2005/8/layout/process1"/>
    <dgm:cxn modelId="{05A9461D-D236-45C8-8389-C514DFB9AB51}" type="presParOf" srcId="{4F829EF4-F645-4CC0-868F-6B3BCD4ABB91}" destId="{715EEC4C-6BAE-4E1C-B81D-94AFC1E3A57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E2FB9-E28D-43D4-A825-B46459ED26CB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A78E1AA-A125-4F90-B9EE-0F1701A44A1F}">
      <dgm:prSet phldrT="[Text]"/>
      <dgm:spPr/>
      <dgm:t>
        <a:bodyPr/>
        <a:lstStyle/>
        <a:p>
          <a:r>
            <a:rPr lang="en-US" dirty="0" smtClean="0"/>
            <a:t>Community Solution Action Plan</a:t>
          </a:r>
          <a:endParaRPr lang="en-US" dirty="0"/>
        </a:p>
      </dgm:t>
    </dgm:pt>
    <dgm:pt modelId="{0F856A9F-97E7-4F7C-A1B9-9EDC38FD83EE}" type="parTrans" cxnId="{BEC34DCB-5FE2-43E8-AB0A-83ABA836A542}">
      <dgm:prSet/>
      <dgm:spPr/>
      <dgm:t>
        <a:bodyPr/>
        <a:lstStyle/>
        <a:p>
          <a:endParaRPr lang="en-US"/>
        </a:p>
      </dgm:t>
    </dgm:pt>
    <dgm:pt modelId="{FAEF2223-8CBA-43F2-949C-11136B8D170B}" type="sibTrans" cxnId="{BEC34DCB-5FE2-43E8-AB0A-83ABA836A542}">
      <dgm:prSet/>
      <dgm:spPr/>
      <dgm:t>
        <a:bodyPr/>
        <a:lstStyle/>
        <a:p>
          <a:endParaRPr lang="en-US"/>
        </a:p>
      </dgm:t>
    </dgm:pt>
    <dgm:pt modelId="{C2559E53-C077-4C9D-B8EC-6E294F9827F5}">
      <dgm:prSet phldrT="[Text]"/>
      <dgm:spPr/>
      <dgm:t>
        <a:bodyPr/>
        <a:lstStyle/>
        <a:p>
          <a:r>
            <a:rPr lang="en-US" dirty="0" smtClean="0"/>
            <a:t>Business Leadership Cohort</a:t>
          </a:r>
          <a:endParaRPr lang="en-US" dirty="0"/>
        </a:p>
      </dgm:t>
    </dgm:pt>
    <dgm:pt modelId="{1B299C67-F6F4-4AA3-9AA2-CD6A546FFC58}" type="parTrans" cxnId="{9BD325E8-E844-4FCD-9F27-4A4F70141B63}">
      <dgm:prSet/>
      <dgm:spPr/>
      <dgm:t>
        <a:bodyPr/>
        <a:lstStyle/>
        <a:p>
          <a:endParaRPr lang="en-US"/>
        </a:p>
      </dgm:t>
    </dgm:pt>
    <dgm:pt modelId="{432B49EB-7024-4031-A447-3A4F277A630A}" type="sibTrans" cxnId="{9BD325E8-E844-4FCD-9F27-4A4F70141B63}">
      <dgm:prSet/>
      <dgm:spPr/>
      <dgm:t>
        <a:bodyPr/>
        <a:lstStyle/>
        <a:p>
          <a:endParaRPr lang="en-US"/>
        </a:p>
      </dgm:t>
    </dgm:pt>
    <dgm:pt modelId="{45320CAE-863C-4209-AFD8-382E19B6A121}">
      <dgm:prSet phldrT="[Text]"/>
      <dgm:spPr/>
      <dgm:t>
        <a:bodyPr/>
        <a:lstStyle/>
        <a:p>
          <a:r>
            <a:rPr lang="en-US" dirty="0" smtClean="0"/>
            <a:t>Child Care Work Group</a:t>
          </a:r>
          <a:endParaRPr lang="en-US" dirty="0"/>
        </a:p>
      </dgm:t>
    </dgm:pt>
    <dgm:pt modelId="{EBE1E43F-E318-4343-A01F-A8ABBF9CAFEC}" type="parTrans" cxnId="{C205865F-9C67-410F-8BDE-79B2C41DECBA}">
      <dgm:prSet/>
      <dgm:spPr/>
    </dgm:pt>
    <dgm:pt modelId="{D8F19138-0865-421A-8681-84BC91BA03B2}" type="sibTrans" cxnId="{C205865F-9C67-410F-8BDE-79B2C41DECBA}">
      <dgm:prSet/>
      <dgm:spPr/>
    </dgm:pt>
    <dgm:pt modelId="{A56E09F6-37A5-490B-9D79-FA8089361295}" type="pres">
      <dgm:prSet presAssocID="{B7EE2FB9-E28D-43D4-A825-B46459ED26CB}" presName="Name0" presStyleCnt="0">
        <dgm:presLayoutVars>
          <dgm:dir/>
          <dgm:animLvl val="lvl"/>
          <dgm:resizeHandles val="exact"/>
        </dgm:presLayoutVars>
      </dgm:prSet>
      <dgm:spPr/>
    </dgm:pt>
    <dgm:pt modelId="{083CFF72-5F1B-44BD-863B-6A6C1D8891E5}" type="pres">
      <dgm:prSet presAssocID="{0A78E1AA-A125-4F90-B9EE-0F1701A44A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526EC-73C4-46D6-B1A0-B1C0194BA2FD}" type="pres">
      <dgm:prSet presAssocID="{FAEF2223-8CBA-43F2-949C-11136B8D170B}" presName="parTxOnlySpace" presStyleCnt="0"/>
      <dgm:spPr/>
    </dgm:pt>
    <dgm:pt modelId="{5FFC4965-1B11-4D1E-9D41-1111D699ECEC}" type="pres">
      <dgm:prSet presAssocID="{C2559E53-C077-4C9D-B8EC-6E294F9827F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B115A-CA79-40CA-879D-EADC9529AF1B}" type="pres">
      <dgm:prSet presAssocID="{432B49EB-7024-4031-A447-3A4F277A630A}" presName="parTxOnlySpace" presStyleCnt="0"/>
      <dgm:spPr/>
    </dgm:pt>
    <dgm:pt modelId="{3374E526-C2E3-45D5-AF3B-E355F6A0BF19}" type="pres">
      <dgm:prSet presAssocID="{45320CAE-863C-4209-AFD8-382E19B6A12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05865F-9C67-410F-8BDE-79B2C41DECBA}" srcId="{B7EE2FB9-E28D-43D4-A825-B46459ED26CB}" destId="{45320CAE-863C-4209-AFD8-382E19B6A121}" srcOrd="2" destOrd="0" parTransId="{EBE1E43F-E318-4343-A01F-A8ABBF9CAFEC}" sibTransId="{D8F19138-0865-421A-8681-84BC91BA03B2}"/>
    <dgm:cxn modelId="{0FD7F7EE-9BBB-4D1F-9533-916A194F0B0D}" type="presOf" srcId="{C2559E53-C077-4C9D-B8EC-6E294F9827F5}" destId="{5FFC4965-1B11-4D1E-9D41-1111D699ECEC}" srcOrd="0" destOrd="0" presId="urn:microsoft.com/office/officeart/2005/8/layout/chevron1"/>
    <dgm:cxn modelId="{3C0C8893-7CB0-4A3F-9A8E-FDEA4A014DF5}" type="presOf" srcId="{0A78E1AA-A125-4F90-B9EE-0F1701A44A1F}" destId="{083CFF72-5F1B-44BD-863B-6A6C1D8891E5}" srcOrd="0" destOrd="0" presId="urn:microsoft.com/office/officeart/2005/8/layout/chevron1"/>
    <dgm:cxn modelId="{3F3A63AD-7790-4997-AE04-9F16CBE27741}" type="presOf" srcId="{B7EE2FB9-E28D-43D4-A825-B46459ED26CB}" destId="{A56E09F6-37A5-490B-9D79-FA8089361295}" srcOrd="0" destOrd="0" presId="urn:microsoft.com/office/officeart/2005/8/layout/chevron1"/>
    <dgm:cxn modelId="{9BD325E8-E844-4FCD-9F27-4A4F70141B63}" srcId="{B7EE2FB9-E28D-43D4-A825-B46459ED26CB}" destId="{C2559E53-C077-4C9D-B8EC-6E294F9827F5}" srcOrd="1" destOrd="0" parTransId="{1B299C67-F6F4-4AA3-9AA2-CD6A546FFC58}" sibTransId="{432B49EB-7024-4031-A447-3A4F277A630A}"/>
    <dgm:cxn modelId="{B3AAC2B5-4A3B-4C6F-8529-BC800830961D}" type="presOf" srcId="{45320CAE-863C-4209-AFD8-382E19B6A121}" destId="{3374E526-C2E3-45D5-AF3B-E355F6A0BF19}" srcOrd="0" destOrd="0" presId="urn:microsoft.com/office/officeart/2005/8/layout/chevron1"/>
    <dgm:cxn modelId="{BEC34DCB-5FE2-43E8-AB0A-83ABA836A542}" srcId="{B7EE2FB9-E28D-43D4-A825-B46459ED26CB}" destId="{0A78E1AA-A125-4F90-B9EE-0F1701A44A1F}" srcOrd="0" destOrd="0" parTransId="{0F856A9F-97E7-4F7C-A1B9-9EDC38FD83EE}" sibTransId="{FAEF2223-8CBA-43F2-949C-11136B8D170B}"/>
    <dgm:cxn modelId="{74659E6D-483F-4081-9B54-0910F22DF7A0}" type="presParOf" srcId="{A56E09F6-37A5-490B-9D79-FA8089361295}" destId="{083CFF72-5F1B-44BD-863B-6A6C1D8891E5}" srcOrd="0" destOrd="0" presId="urn:microsoft.com/office/officeart/2005/8/layout/chevron1"/>
    <dgm:cxn modelId="{C8C3BBF1-09DD-4BEE-8C2C-EEA32843C39E}" type="presParOf" srcId="{A56E09F6-37A5-490B-9D79-FA8089361295}" destId="{0AD526EC-73C4-46D6-B1A0-B1C0194BA2FD}" srcOrd="1" destOrd="0" presId="urn:microsoft.com/office/officeart/2005/8/layout/chevron1"/>
    <dgm:cxn modelId="{BD299C34-A01E-42AB-BFD4-7A299D86FA35}" type="presParOf" srcId="{A56E09F6-37A5-490B-9D79-FA8089361295}" destId="{5FFC4965-1B11-4D1E-9D41-1111D699ECEC}" srcOrd="2" destOrd="0" presId="urn:microsoft.com/office/officeart/2005/8/layout/chevron1"/>
    <dgm:cxn modelId="{54599249-9718-43A9-8E9B-B9F9F369DFBB}" type="presParOf" srcId="{A56E09F6-37A5-490B-9D79-FA8089361295}" destId="{D7CB115A-CA79-40CA-879D-EADC9529AF1B}" srcOrd="3" destOrd="0" presId="urn:microsoft.com/office/officeart/2005/8/layout/chevron1"/>
    <dgm:cxn modelId="{F69ACA4F-CB45-4C12-89B4-1411DEDC927A}" type="presParOf" srcId="{A56E09F6-37A5-490B-9D79-FA8089361295}" destId="{3374E526-C2E3-45D5-AF3B-E355F6A0BF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91CC2-3378-4C91-83EC-9A247593ED62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314CE2-F22A-4C02-8CBD-6F8A6487B92C}">
      <dgm:prSet/>
      <dgm:spPr/>
      <dgm:t>
        <a:bodyPr/>
        <a:lstStyle/>
        <a:p>
          <a:pPr rtl="0"/>
          <a:r>
            <a:rPr lang="en-US" b="1" dirty="0" smtClean="0"/>
            <a:t>Community Vitality</a:t>
          </a:r>
          <a:endParaRPr lang="en-US" dirty="0"/>
        </a:p>
      </dgm:t>
    </dgm:pt>
    <dgm:pt modelId="{1B98E60E-1A34-4D0F-B6B7-100F1807F73C}" type="parTrans" cxnId="{DF3111B5-E07D-4EFE-81DC-0F61D92838B9}">
      <dgm:prSet/>
      <dgm:spPr/>
      <dgm:t>
        <a:bodyPr/>
        <a:lstStyle/>
        <a:p>
          <a:endParaRPr lang="en-US"/>
        </a:p>
      </dgm:t>
    </dgm:pt>
    <dgm:pt modelId="{89E4A878-44A1-4C49-AEE4-25C6F5E32A51}" type="sibTrans" cxnId="{DF3111B5-E07D-4EFE-81DC-0F61D92838B9}">
      <dgm:prSet/>
      <dgm:spPr/>
      <dgm:t>
        <a:bodyPr/>
        <a:lstStyle/>
        <a:p>
          <a:endParaRPr lang="en-US"/>
        </a:p>
      </dgm:t>
    </dgm:pt>
    <dgm:pt modelId="{3A26017E-3DAB-4DC5-B3D9-74ACD8A452AB}">
      <dgm:prSet/>
      <dgm:spPr/>
      <dgm:t>
        <a:bodyPr/>
        <a:lstStyle/>
        <a:p>
          <a:pPr rtl="0"/>
          <a:r>
            <a:rPr lang="en-US" b="1" dirty="0" smtClean="0"/>
            <a:t>Tomorrow’s workforce</a:t>
          </a:r>
          <a:endParaRPr lang="en-US" dirty="0"/>
        </a:p>
      </dgm:t>
    </dgm:pt>
    <dgm:pt modelId="{13A082D7-8E70-4F74-A853-2AD14AFFBEF8}" type="parTrans" cxnId="{817EDE38-272D-4A02-85CE-B3DCBA576139}">
      <dgm:prSet/>
      <dgm:spPr/>
      <dgm:t>
        <a:bodyPr/>
        <a:lstStyle/>
        <a:p>
          <a:endParaRPr lang="en-US"/>
        </a:p>
      </dgm:t>
    </dgm:pt>
    <dgm:pt modelId="{B09C409E-C0FD-4C15-9637-ED24D6DBD4B5}" type="sibTrans" cxnId="{817EDE38-272D-4A02-85CE-B3DCBA576139}">
      <dgm:prSet/>
      <dgm:spPr/>
      <dgm:t>
        <a:bodyPr/>
        <a:lstStyle/>
        <a:p>
          <a:endParaRPr lang="en-US"/>
        </a:p>
      </dgm:t>
    </dgm:pt>
    <dgm:pt modelId="{CEE437A7-E39A-4BC3-9FEA-3745FB2E6321}">
      <dgm:prSet/>
      <dgm:spPr/>
      <dgm:t>
        <a:bodyPr/>
        <a:lstStyle/>
        <a:p>
          <a:pPr rtl="0"/>
          <a:r>
            <a:rPr lang="en-US" b="1" dirty="0" smtClean="0"/>
            <a:t>Return on investment</a:t>
          </a:r>
          <a:endParaRPr lang="en-US" dirty="0"/>
        </a:p>
      </dgm:t>
    </dgm:pt>
    <dgm:pt modelId="{84A3D1F5-D9D0-4724-B8EF-A25AE3BD8B52}" type="parTrans" cxnId="{BEE64BD1-A906-4D39-9D66-E7511085FD41}">
      <dgm:prSet/>
      <dgm:spPr/>
      <dgm:t>
        <a:bodyPr/>
        <a:lstStyle/>
        <a:p>
          <a:endParaRPr lang="en-US"/>
        </a:p>
      </dgm:t>
    </dgm:pt>
    <dgm:pt modelId="{27E6DD2B-579A-42C5-BAA0-045BF3A3AB49}" type="sibTrans" cxnId="{BEE64BD1-A906-4D39-9D66-E7511085FD41}">
      <dgm:prSet/>
      <dgm:spPr/>
      <dgm:t>
        <a:bodyPr/>
        <a:lstStyle/>
        <a:p>
          <a:endParaRPr lang="en-US"/>
        </a:p>
      </dgm:t>
    </dgm:pt>
    <dgm:pt modelId="{DF9AD585-1DFC-435A-8CB3-760E3A5889F7}">
      <dgm:prSet/>
      <dgm:spPr/>
      <dgm:t>
        <a:bodyPr/>
        <a:lstStyle/>
        <a:p>
          <a:pPr rtl="0"/>
          <a:r>
            <a:rPr lang="en-US" b="1" smtClean="0"/>
            <a:t>Working </a:t>
          </a:r>
          <a:r>
            <a:rPr lang="en-US" b="1" dirty="0" smtClean="0"/>
            <a:t>parents</a:t>
          </a:r>
          <a:endParaRPr lang="en-US" dirty="0"/>
        </a:p>
      </dgm:t>
    </dgm:pt>
    <dgm:pt modelId="{E86D36F9-A941-497E-A55C-31F1CE2003D1}" type="parTrans" cxnId="{253133ED-E78A-49BA-8E44-2719B8BF12C0}">
      <dgm:prSet/>
      <dgm:spPr/>
      <dgm:t>
        <a:bodyPr/>
        <a:lstStyle/>
        <a:p>
          <a:endParaRPr lang="en-US"/>
        </a:p>
      </dgm:t>
    </dgm:pt>
    <dgm:pt modelId="{5DB6A227-5985-47B5-A645-C3399B1C8519}" type="sibTrans" cxnId="{253133ED-E78A-49BA-8E44-2719B8BF12C0}">
      <dgm:prSet/>
      <dgm:spPr/>
      <dgm:t>
        <a:bodyPr/>
        <a:lstStyle/>
        <a:p>
          <a:endParaRPr lang="en-US"/>
        </a:p>
      </dgm:t>
    </dgm:pt>
    <dgm:pt modelId="{3623DE19-3569-4801-A3EC-79DC7ACEC151}" type="pres">
      <dgm:prSet presAssocID="{04F91CC2-3378-4C91-83EC-9A247593E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E9079-5897-4010-8B12-AA35C022ED7A}" type="pres">
      <dgm:prSet presAssocID="{B5314CE2-F22A-4C02-8CBD-6F8A6487B92C}" presName="centerShape" presStyleLbl="node0" presStyleIdx="0" presStyleCnt="1"/>
      <dgm:spPr/>
      <dgm:t>
        <a:bodyPr/>
        <a:lstStyle/>
        <a:p>
          <a:endParaRPr lang="en-US"/>
        </a:p>
      </dgm:t>
    </dgm:pt>
    <dgm:pt modelId="{F422CE63-3053-4EB8-AA33-0FD4C21EF1D7}" type="pres">
      <dgm:prSet presAssocID="{DF9AD585-1DFC-435A-8CB3-760E3A5889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0E47A-95D9-42FB-80EE-683A94AF1131}" type="pres">
      <dgm:prSet presAssocID="{DF9AD585-1DFC-435A-8CB3-760E3A5889F7}" presName="dummy" presStyleCnt="0"/>
      <dgm:spPr/>
    </dgm:pt>
    <dgm:pt modelId="{86CFB431-522C-458F-9491-C9C6CE32EE97}" type="pres">
      <dgm:prSet presAssocID="{5DB6A227-5985-47B5-A645-C3399B1C851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644F1A0-2110-414D-B23F-E42C267AC8BF}" type="pres">
      <dgm:prSet presAssocID="{3A26017E-3DAB-4DC5-B3D9-74ACD8A452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4EFB7-DF13-45FA-8337-49ECF9413D47}" type="pres">
      <dgm:prSet presAssocID="{3A26017E-3DAB-4DC5-B3D9-74ACD8A452AB}" presName="dummy" presStyleCnt="0"/>
      <dgm:spPr/>
    </dgm:pt>
    <dgm:pt modelId="{CC9E8D13-759D-4532-8398-74887BA44BC3}" type="pres">
      <dgm:prSet presAssocID="{B09C409E-C0FD-4C15-9637-ED24D6DBD4B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2DF761E-EA10-4C6A-B7E6-117CDAFFFC5B}" type="pres">
      <dgm:prSet presAssocID="{CEE437A7-E39A-4BC3-9FEA-3745FB2E63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49045-CE7B-4227-B3CC-24BE9F2D7715}" type="pres">
      <dgm:prSet presAssocID="{CEE437A7-E39A-4BC3-9FEA-3745FB2E6321}" presName="dummy" presStyleCnt="0"/>
      <dgm:spPr/>
    </dgm:pt>
    <dgm:pt modelId="{9D091DD3-E352-4059-9416-A16E689C744E}" type="pres">
      <dgm:prSet presAssocID="{27E6DD2B-579A-42C5-BAA0-045BF3A3AB49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19F94E0-1C48-4B49-8DD9-EAF766167A15}" type="presOf" srcId="{B09C409E-C0FD-4C15-9637-ED24D6DBD4B5}" destId="{CC9E8D13-759D-4532-8398-74887BA44BC3}" srcOrd="0" destOrd="0" presId="urn:microsoft.com/office/officeart/2005/8/layout/radial6"/>
    <dgm:cxn modelId="{36269117-3308-4998-B717-78EEC8376B09}" type="presOf" srcId="{B5314CE2-F22A-4C02-8CBD-6F8A6487B92C}" destId="{F38E9079-5897-4010-8B12-AA35C022ED7A}" srcOrd="0" destOrd="0" presId="urn:microsoft.com/office/officeart/2005/8/layout/radial6"/>
    <dgm:cxn modelId="{0E6808F3-FB01-458D-AD27-BD6F418E0A8E}" type="presOf" srcId="{04F91CC2-3378-4C91-83EC-9A247593ED62}" destId="{3623DE19-3569-4801-A3EC-79DC7ACEC151}" srcOrd="0" destOrd="0" presId="urn:microsoft.com/office/officeart/2005/8/layout/radial6"/>
    <dgm:cxn modelId="{BEE64BD1-A906-4D39-9D66-E7511085FD41}" srcId="{B5314CE2-F22A-4C02-8CBD-6F8A6487B92C}" destId="{CEE437A7-E39A-4BC3-9FEA-3745FB2E6321}" srcOrd="2" destOrd="0" parTransId="{84A3D1F5-D9D0-4724-B8EF-A25AE3BD8B52}" sibTransId="{27E6DD2B-579A-42C5-BAA0-045BF3A3AB49}"/>
    <dgm:cxn modelId="{DF3111B5-E07D-4EFE-81DC-0F61D92838B9}" srcId="{04F91CC2-3378-4C91-83EC-9A247593ED62}" destId="{B5314CE2-F22A-4C02-8CBD-6F8A6487B92C}" srcOrd="0" destOrd="0" parTransId="{1B98E60E-1A34-4D0F-B6B7-100F1807F73C}" sibTransId="{89E4A878-44A1-4C49-AEE4-25C6F5E32A51}"/>
    <dgm:cxn modelId="{362BFE12-9635-4864-8FD6-10F692257961}" type="presOf" srcId="{DF9AD585-1DFC-435A-8CB3-760E3A5889F7}" destId="{F422CE63-3053-4EB8-AA33-0FD4C21EF1D7}" srcOrd="0" destOrd="0" presId="urn:microsoft.com/office/officeart/2005/8/layout/radial6"/>
    <dgm:cxn modelId="{655BB237-6CAB-4ACC-839D-898AE4600CC2}" type="presOf" srcId="{3A26017E-3DAB-4DC5-B3D9-74ACD8A452AB}" destId="{6644F1A0-2110-414D-B23F-E42C267AC8BF}" srcOrd="0" destOrd="0" presId="urn:microsoft.com/office/officeart/2005/8/layout/radial6"/>
    <dgm:cxn modelId="{817EDE38-272D-4A02-85CE-B3DCBA576139}" srcId="{B5314CE2-F22A-4C02-8CBD-6F8A6487B92C}" destId="{3A26017E-3DAB-4DC5-B3D9-74ACD8A452AB}" srcOrd="1" destOrd="0" parTransId="{13A082D7-8E70-4F74-A853-2AD14AFFBEF8}" sibTransId="{B09C409E-C0FD-4C15-9637-ED24D6DBD4B5}"/>
    <dgm:cxn modelId="{AB8E78A7-067F-40DA-9776-4D0977C148A9}" type="presOf" srcId="{27E6DD2B-579A-42C5-BAA0-045BF3A3AB49}" destId="{9D091DD3-E352-4059-9416-A16E689C744E}" srcOrd="0" destOrd="0" presId="urn:microsoft.com/office/officeart/2005/8/layout/radial6"/>
    <dgm:cxn modelId="{253133ED-E78A-49BA-8E44-2719B8BF12C0}" srcId="{B5314CE2-F22A-4C02-8CBD-6F8A6487B92C}" destId="{DF9AD585-1DFC-435A-8CB3-760E3A5889F7}" srcOrd="0" destOrd="0" parTransId="{E86D36F9-A941-497E-A55C-31F1CE2003D1}" sibTransId="{5DB6A227-5985-47B5-A645-C3399B1C8519}"/>
    <dgm:cxn modelId="{5925F96D-F183-498D-B105-2445C76AA651}" type="presOf" srcId="{CEE437A7-E39A-4BC3-9FEA-3745FB2E6321}" destId="{32DF761E-EA10-4C6A-B7E6-117CDAFFFC5B}" srcOrd="0" destOrd="0" presId="urn:microsoft.com/office/officeart/2005/8/layout/radial6"/>
    <dgm:cxn modelId="{9BE42710-8FF1-401F-85DC-9BB9D65F598A}" type="presOf" srcId="{5DB6A227-5985-47B5-A645-C3399B1C8519}" destId="{86CFB431-522C-458F-9491-C9C6CE32EE97}" srcOrd="0" destOrd="0" presId="urn:microsoft.com/office/officeart/2005/8/layout/radial6"/>
    <dgm:cxn modelId="{9A941332-1EEB-4678-96A4-780C1D2977F9}" type="presParOf" srcId="{3623DE19-3569-4801-A3EC-79DC7ACEC151}" destId="{F38E9079-5897-4010-8B12-AA35C022ED7A}" srcOrd="0" destOrd="0" presId="urn:microsoft.com/office/officeart/2005/8/layout/radial6"/>
    <dgm:cxn modelId="{55E97366-0E9E-47A0-9C6E-BB2FD893C4DF}" type="presParOf" srcId="{3623DE19-3569-4801-A3EC-79DC7ACEC151}" destId="{F422CE63-3053-4EB8-AA33-0FD4C21EF1D7}" srcOrd="1" destOrd="0" presId="urn:microsoft.com/office/officeart/2005/8/layout/radial6"/>
    <dgm:cxn modelId="{FAA30CBA-6E56-4E38-965D-7702C3E8D0B2}" type="presParOf" srcId="{3623DE19-3569-4801-A3EC-79DC7ACEC151}" destId="{6AE0E47A-95D9-42FB-80EE-683A94AF1131}" srcOrd="2" destOrd="0" presId="urn:microsoft.com/office/officeart/2005/8/layout/radial6"/>
    <dgm:cxn modelId="{5E7249D1-815F-4442-9CAA-FA9FA63A362B}" type="presParOf" srcId="{3623DE19-3569-4801-A3EC-79DC7ACEC151}" destId="{86CFB431-522C-458F-9491-C9C6CE32EE97}" srcOrd="3" destOrd="0" presId="urn:microsoft.com/office/officeart/2005/8/layout/radial6"/>
    <dgm:cxn modelId="{55125F49-A575-4133-BD90-D165F3926605}" type="presParOf" srcId="{3623DE19-3569-4801-A3EC-79DC7ACEC151}" destId="{6644F1A0-2110-414D-B23F-E42C267AC8BF}" srcOrd="4" destOrd="0" presId="urn:microsoft.com/office/officeart/2005/8/layout/radial6"/>
    <dgm:cxn modelId="{96E74889-741B-49F0-8EDE-68D24F17FD86}" type="presParOf" srcId="{3623DE19-3569-4801-A3EC-79DC7ACEC151}" destId="{8274EFB7-DF13-45FA-8337-49ECF9413D47}" srcOrd="5" destOrd="0" presId="urn:microsoft.com/office/officeart/2005/8/layout/radial6"/>
    <dgm:cxn modelId="{0065479B-8476-46F2-B5BA-A11E433677E3}" type="presParOf" srcId="{3623DE19-3569-4801-A3EC-79DC7ACEC151}" destId="{CC9E8D13-759D-4532-8398-74887BA44BC3}" srcOrd="6" destOrd="0" presId="urn:microsoft.com/office/officeart/2005/8/layout/radial6"/>
    <dgm:cxn modelId="{A5E6C6E5-2098-4300-A531-D11BD0DB8DD9}" type="presParOf" srcId="{3623DE19-3569-4801-A3EC-79DC7ACEC151}" destId="{32DF761E-EA10-4C6A-B7E6-117CDAFFFC5B}" srcOrd="7" destOrd="0" presId="urn:microsoft.com/office/officeart/2005/8/layout/radial6"/>
    <dgm:cxn modelId="{5616C8FD-4EA9-4D38-8963-930852E9AF2E}" type="presParOf" srcId="{3623DE19-3569-4801-A3EC-79DC7ACEC151}" destId="{C4B49045-CE7B-4227-B3CC-24BE9F2D7715}" srcOrd="8" destOrd="0" presId="urn:microsoft.com/office/officeart/2005/8/layout/radial6"/>
    <dgm:cxn modelId="{2E57EF45-F9CA-4CCC-AB9A-EDA541F8BB54}" type="presParOf" srcId="{3623DE19-3569-4801-A3EC-79DC7ACEC151}" destId="{9D091DD3-E352-4059-9416-A16E689C744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1D51E-563F-41F1-A012-F052369865DC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1C06F2-078E-4A48-841E-890710B5A71A}">
      <dgm:prSet phldrT="[Text]"/>
      <dgm:spPr/>
      <dgm:t>
        <a:bodyPr/>
        <a:lstStyle/>
        <a:p>
          <a:r>
            <a:rPr lang="en-US" dirty="0" smtClean="0"/>
            <a:t>Profit &amp; Loss Statement</a:t>
          </a:r>
          <a:endParaRPr lang="en-US" dirty="0"/>
        </a:p>
      </dgm:t>
    </dgm:pt>
    <dgm:pt modelId="{F5CF6691-9881-42EF-ABAA-B33F4D55E481}" type="parTrans" cxnId="{59F268C7-EF27-44F1-B807-A8B8C9594687}">
      <dgm:prSet/>
      <dgm:spPr/>
      <dgm:t>
        <a:bodyPr/>
        <a:lstStyle/>
        <a:p>
          <a:endParaRPr lang="en-US"/>
        </a:p>
      </dgm:t>
    </dgm:pt>
    <dgm:pt modelId="{9CACCA82-F191-4408-8BB9-5407E6AD80AE}" type="sibTrans" cxnId="{59F268C7-EF27-44F1-B807-A8B8C9594687}">
      <dgm:prSet/>
      <dgm:spPr/>
      <dgm:t>
        <a:bodyPr/>
        <a:lstStyle/>
        <a:p>
          <a:endParaRPr lang="en-US"/>
        </a:p>
      </dgm:t>
    </dgm:pt>
    <dgm:pt modelId="{392B4103-17E4-4F87-933B-51AFDBA694D6}">
      <dgm:prSet phldrT="[Text]"/>
      <dgm:spPr/>
      <dgm:t>
        <a:bodyPr/>
        <a:lstStyle/>
        <a:p>
          <a:r>
            <a:rPr lang="en-US" dirty="0" smtClean="0"/>
            <a:t>Cash Flow Analysis</a:t>
          </a:r>
          <a:endParaRPr lang="en-US" dirty="0"/>
        </a:p>
      </dgm:t>
    </dgm:pt>
    <dgm:pt modelId="{7A5F8127-CBDE-41E5-8314-9BDB6A3F7BBF}" type="parTrans" cxnId="{D185B9F8-DE41-4586-84CB-D3277142CF30}">
      <dgm:prSet/>
      <dgm:spPr/>
    </dgm:pt>
    <dgm:pt modelId="{EF6F8C34-8D03-4103-948B-3FF0B260DF77}" type="sibTrans" cxnId="{D185B9F8-DE41-4586-84CB-D3277142CF30}">
      <dgm:prSet/>
      <dgm:spPr/>
    </dgm:pt>
    <dgm:pt modelId="{4F4E7427-71BE-4564-8E67-CDBB7861ADAC}">
      <dgm:prSet phldrT="[Text]"/>
      <dgm:spPr/>
      <dgm:t>
        <a:bodyPr/>
        <a:lstStyle/>
        <a:p>
          <a:r>
            <a:rPr lang="en-US" dirty="0" smtClean="0"/>
            <a:t>Business Analysis Review</a:t>
          </a:r>
          <a:endParaRPr lang="en-US" dirty="0"/>
        </a:p>
      </dgm:t>
    </dgm:pt>
    <dgm:pt modelId="{95274DA2-8A29-41D6-8FD2-DDE690A3F904}" type="parTrans" cxnId="{D4690AC0-8357-4BFB-934E-48CC9EDFE689}">
      <dgm:prSet/>
      <dgm:spPr/>
    </dgm:pt>
    <dgm:pt modelId="{74D3CE76-BC50-447A-AC9A-68EB03D324D1}" type="sibTrans" cxnId="{D4690AC0-8357-4BFB-934E-48CC9EDFE689}">
      <dgm:prSet/>
      <dgm:spPr/>
    </dgm:pt>
    <dgm:pt modelId="{1A71B7D8-1299-4440-BEF9-ACC5381D88BF}">
      <dgm:prSet phldrT="[Text]"/>
      <dgm:spPr/>
      <dgm:t>
        <a:bodyPr/>
        <a:lstStyle/>
        <a:p>
          <a:r>
            <a:rPr lang="en-US" dirty="0" smtClean="0"/>
            <a:t>How the Business Operates</a:t>
          </a:r>
          <a:endParaRPr lang="en-US" dirty="0"/>
        </a:p>
      </dgm:t>
    </dgm:pt>
    <dgm:pt modelId="{E8160202-E9DD-4408-9392-471F677BE022}" type="parTrans" cxnId="{0F92A43F-453A-4DFE-AC93-1E5824873295}">
      <dgm:prSet/>
      <dgm:spPr/>
    </dgm:pt>
    <dgm:pt modelId="{F9399C90-FB30-41E0-BA3F-BA2CAF2A1BA5}" type="sibTrans" cxnId="{0F92A43F-453A-4DFE-AC93-1E5824873295}">
      <dgm:prSet/>
      <dgm:spPr/>
    </dgm:pt>
    <dgm:pt modelId="{51E05C8F-A9B9-49CA-A117-2FB66E77120E}">
      <dgm:prSet phldrT="[Text]"/>
      <dgm:spPr/>
      <dgm:t>
        <a:bodyPr/>
        <a:lstStyle/>
        <a:p>
          <a:r>
            <a:rPr lang="en-US" dirty="0" smtClean="0"/>
            <a:t>View of Monthly Cash-In &amp; Monthly Cash-Out</a:t>
          </a:r>
          <a:endParaRPr lang="en-US" dirty="0"/>
        </a:p>
      </dgm:t>
    </dgm:pt>
    <dgm:pt modelId="{5B028344-1151-4D10-B8A4-A74B42E5FE84}" type="parTrans" cxnId="{AA812C8A-CD49-40D3-A31E-F89AC79DFF5F}">
      <dgm:prSet/>
      <dgm:spPr/>
    </dgm:pt>
    <dgm:pt modelId="{9285E933-2E1B-4E27-91BB-13761B88B623}" type="sibTrans" cxnId="{AA812C8A-CD49-40D3-A31E-F89AC79DFF5F}">
      <dgm:prSet/>
      <dgm:spPr/>
    </dgm:pt>
    <dgm:pt modelId="{4359DB21-40C8-475F-9BBF-E5CB710E82E8}">
      <dgm:prSet phldrT="[Text]"/>
      <dgm:spPr/>
      <dgm:t>
        <a:bodyPr/>
        <a:lstStyle/>
        <a:p>
          <a:r>
            <a:rPr lang="en-US" dirty="0" smtClean="0"/>
            <a:t>How Much Money the Business Makes or Loses</a:t>
          </a:r>
          <a:endParaRPr lang="en-US" dirty="0"/>
        </a:p>
      </dgm:t>
    </dgm:pt>
    <dgm:pt modelId="{F977E585-B8BE-492C-849B-DEA82BBF54BE}" type="parTrans" cxnId="{CA16425F-B2F0-43F5-8740-39031BC154C4}">
      <dgm:prSet/>
      <dgm:spPr/>
    </dgm:pt>
    <dgm:pt modelId="{8E8B2D8A-C3EA-4965-A15D-206B34F6202E}" type="sibTrans" cxnId="{CA16425F-B2F0-43F5-8740-39031BC154C4}">
      <dgm:prSet/>
      <dgm:spPr/>
    </dgm:pt>
    <dgm:pt modelId="{F423E234-7BF9-4B19-8C34-F30AB5BB7FF7}" type="pres">
      <dgm:prSet presAssocID="{3FF1D51E-563F-41F1-A012-F052369865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29BB18-1614-4EAC-AEE0-3186079DD160}" type="pres">
      <dgm:prSet presAssocID="{1A1C06F2-078E-4A48-841E-890710B5A71A}" presName="linNode" presStyleCnt="0"/>
      <dgm:spPr/>
    </dgm:pt>
    <dgm:pt modelId="{7BCBA9C1-A8CF-44F4-ABA4-BA956EFEB993}" type="pres">
      <dgm:prSet presAssocID="{1A1C06F2-078E-4A48-841E-890710B5A7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F7A17-7BE9-461A-8D86-1306AF52DC5E}" type="pres">
      <dgm:prSet presAssocID="{1A1C06F2-078E-4A48-841E-890710B5A7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3B365-ADC5-498A-BA27-C9117F55B3EB}" type="pres">
      <dgm:prSet presAssocID="{9CACCA82-F191-4408-8BB9-5407E6AD80AE}" presName="spacing" presStyleCnt="0"/>
      <dgm:spPr/>
    </dgm:pt>
    <dgm:pt modelId="{A8AE8C92-EB44-43D8-B447-283936553246}" type="pres">
      <dgm:prSet presAssocID="{392B4103-17E4-4F87-933B-51AFDBA694D6}" presName="linNode" presStyleCnt="0"/>
      <dgm:spPr/>
    </dgm:pt>
    <dgm:pt modelId="{425AA817-304B-4565-B380-16ED4290D224}" type="pres">
      <dgm:prSet presAssocID="{392B4103-17E4-4F87-933B-51AFDBA694D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0F82C-48E3-4781-98FB-7CB7AB522ECC}" type="pres">
      <dgm:prSet presAssocID="{392B4103-17E4-4F87-933B-51AFDBA694D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B8549-9F37-4A22-87A4-8762E7214D08}" type="pres">
      <dgm:prSet presAssocID="{EF6F8C34-8D03-4103-948B-3FF0B260DF77}" presName="spacing" presStyleCnt="0"/>
      <dgm:spPr/>
    </dgm:pt>
    <dgm:pt modelId="{9C2A09BF-DA5C-42E1-ADDB-3F0F9A09EFD4}" type="pres">
      <dgm:prSet presAssocID="{4F4E7427-71BE-4564-8E67-CDBB7861ADAC}" presName="linNode" presStyleCnt="0"/>
      <dgm:spPr/>
    </dgm:pt>
    <dgm:pt modelId="{18DFF538-D3FD-4AFC-A164-A2F1BC970740}" type="pres">
      <dgm:prSet presAssocID="{4F4E7427-71BE-4564-8E67-CDBB7861ADA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E3B93-E40F-41EE-B095-78ABA6F1EB08}" type="pres">
      <dgm:prSet presAssocID="{4F4E7427-71BE-4564-8E67-CDBB7861ADA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CE628-55F7-454E-9029-535BEB564E92}" type="presOf" srcId="{4F4E7427-71BE-4564-8E67-CDBB7861ADAC}" destId="{18DFF538-D3FD-4AFC-A164-A2F1BC970740}" srcOrd="0" destOrd="0" presId="urn:microsoft.com/office/officeart/2005/8/layout/vList6"/>
    <dgm:cxn modelId="{E9C45691-D783-4DB6-AE19-26B78FDA66C9}" type="presOf" srcId="{1A71B7D8-1299-4440-BEF9-ACC5381D88BF}" destId="{D3BE3B93-E40F-41EE-B095-78ABA6F1EB08}" srcOrd="0" destOrd="0" presId="urn:microsoft.com/office/officeart/2005/8/layout/vList6"/>
    <dgm:cxn modelId="{AFDC4922-0556-43A8-84A7-2ACCC36E8A78}" type="presOf" srcId="{51E05C8F-A9B9-49CA-A117-2FB66E77120E}" destId="{9FF0F82C-48E3-4781-98FB-7CB7AB522ECC}" srcOrd="0" destOrd="0" presId="urn:microsoft.com/office/officeart/2005/8/layout/vList6"/>
    <dgm:cxn modelId="{D4690AC0-8357-4BFB-934E-48CC9EDFE689}" srcId="{3FF1D51E-563F-41F1-A012-F052369865DC}" destId="{4F4E7427-71BE-4564-8E67-CDBB7861ADAC}" srcOrd="2" destOrd="0" parTransId="{95274DA2-8A29-41D6-8FD2-DDE690A3F904}" sibTransId="{74D3CE76-BC50-447A-AC9A-68EB03D324D1}"/>
    <dgm:cxn modelId="{6F4F0DBB-4B28-4D3A-AD13-CD9E0C90E629}" type="presOf" srcId="{1A1C06F2-078E-4A48-841E-890710B5A71A}" destId="{7BCBA9C1-A8CF-44F4-ABA4-BA956EFEB993}" srcOrd="0" destOrd="0" presId="urn:microsoft.com/office/officeart/2005/8/layout/vList6"/>
    <dgm:cxn modelId="{BCA0D33B-064F-4612-A095-297EADF628D7}" type="presOf" srcId="{3FF1D51E-563F-41F1-A012-F052369865DC}" destId="{F423E234-7BF9-4B19-8C34-F30AB5BB7FF7}" srcOrd="0" destOrd="0" presId="urn:microsoft.com/office/officeart/2005/8/layout/vList6"/>
    <dgm:cxn modelId="{AA812C8A-CD49-40D3-A31E-F89AC79DFF5F}" srcId="{392B4103-17E4-4F87-933B-51AFDBA694D6}" destId="{51E05C8F-A9B9-49CA-A117-2FB66E77120E}" srcOrd="0" destOrd="0" parTransId="{5B028344-1151-4D10-B8A4-A74B42E5FE84}" sibTransId="{9285E933-2E1B-4E27-91BB-13761B88B623}"/>
    <dgm:cxn modelId="{AE06382B-1F49-4C76-8531-098685F6B057}" type="presOf" srcId="{392B4103-17E4-4F87-933B-51AFDBA694D6}" destId="{425AA817-304B-4565-B380-16ED4290D224}" srcOrd="0" destOrd="0" presId="urn:microsoft.com/office/officeart/2005/8/layout/vList6"/>
    <dgm:cxn modelId="{CA16425F-B2F0-43F5-8740-39031BC154C4}" srcId="{1A1C06F2-078E-4A48-841E-890710B5A71A}" destId="{4359DB21-40C8-475F-9BBF-E5CB710E82E8}" srcOrd="0" destOrd="0" parTransId="{F977E585-B8BE-492C-849B-DEA82BBF54BE}" sibTransId="{8E8B2D8A-C3EA-4965-A15D-206B34F6202E}"/>
    <dgm:cxn modelId="{0F92A43F-453A-4DFE-AC93-1E5824873295}" srcId="{4F4E7427-71BE-4564-8E67-CDBB7861ADAC}" destId="{1A71B7D8-1299-4440-BEF9-ACC5381D88BF}" srcOrd="0" destOrd="0" parTransId="{E8160202-E9DD-4408-9392-471F677BE022}" sibTransId="{F9399C90-FB30-41E0-BA3F-BA2CAF2A1BA5}"/>
    <dgm:cxn modelId="{D185B9F8-DE41-4586-84CB-D3277142CF30}" srcId="{3FF1D51E-563F-41F1-A012-F052369865DC}" destId="{392B4103-17E4-4F87-933B-51AFDBA694D6}" srcOrd="1" destOrd="0" parTransId="{7A5F8127-CBDE-41E5-8314-9BDB6A3F7BBF}" sibTransId="{EF6F8C34-8D03-4103-948B-3FF0B260DF77}"/>
    <dgm:cxn modelId="{59F268C7-EF27-44F1-B807-A8B8C9594687}" srcId="{3FF1D51E-563F-41F1-A012-F052369865DC}" destId="{1A1C06F2-078E-4A48-841E-890710B5A71A}" srcOrd="0" destOrd="0" parTransId="{F5CF6691-9881-42EF-ABAA-B33F4D55E481}" sibTransId="{9CACCA82-F191-4408-8BB9-5407E6AD80AE}"/>
    <dgm:cxn modelId="{4EC27A55-9970-4708-A4E3-BDA368427CE4}" type="presOf" srcId="{4359DB21-40C8-475F-9BBF-E5CB710E82E8}" destId="{F7EF7A17-7BE9-461A-8D86-1306AF52DC5E}" srcOrd="0" destOrd="0" presId="urn:microsoft.com/office/officeart/2005/8/layout/vList6"/>
    <dgm:cxn modelId="{E920802F-7A11-43BD-B5C8-BF24593F000B}" type="presParOf" srcId="{F423E234-7BF9-4B19-8C34-F30AB5BB7FF7}" destId="{5E29BB18-1614-4EAC-AEE0-3186079DD160}" srcOrd="0" destOrd="0" presId="urn:microsoft.com/office/officeart/2005/8/layout/vList6"/>
    <dgm:cxn modelId="{AF7E58AE-89F2-4096-9DBA-CBA42D59265E}" type="presParOf" srcId="{5E29BB18-1614-4EAC-AEE0-3186079DD160}" destId="{7BCBA9C1-A8CF-44F4-ABA4-BA956EFEB993}" srcOrd="0" destOrd="0" presId="urn:microsoft.com/office/officeart/2005/8/layout/vList6"/>
    <dgm:cxn modelId="{E11506A5-631D-4626-98FA-CEBD17D92B4D}" type="presParOf" srcId="{5E29BB18-1614-4EAC-AEE0-3186079DD160}" destId="{F7EF7A17-7BE9-461A-8D86-1306AF52DC5E}" srcOrd="1" destOrd="0" presId="urn:microsoft.com/office/officeart/2005/8/layout/vList6"/>
    <dgm:cxn modelId="{200D83F4-5C2C-4B93-B866-7A95130AC587}" type="presParOf" srcId="{F423E234-7BF9-4B19-8C34-F30AB5BB7FF7}" destId="{5D63B365-ADC5-498A-BA27-C9117F55B3EB}" srcOrd="1" destOrd="0" presId="urn:microsoft.com/office/officeart/2005/8/layout/vList6"/>
    <dgm:cxn modelId="{6BEE232B-B127-4E39-BBF5-5A4D769A0CF2}" type="presParOf" srcId="{F423E234-7BF9-4B19-8C34-F30AB5BB7FF7}" destId="{A8AE8C92-EB44-43D8-B447-283936553246}" srcOrd="2" destOrd="0" presId="urn:microsoft.com/office/officeart/2005/8/layout/vList6"/>
    <dgm:cxn modelId="{4FA21372-788B-4F5D-A72B-E2AC629048CF}" type="presParOf" srcId="{A8AE8C92-EB44-43D8-B447-283936553246}" destId="{425AA817-304B-4565-B380-16ED4290D224}" srcOrd="0" destOrd="0" presId="urn:microsoft.com/office/officeart/2005/8/layout/vList6"/>
    <dgm:cxn modelId="{8297756D-15CB-4B1D-9988-AFAE2C879312}" type="presParOf" srcId="{A8AE8C92-EB44-43D8-B447-283936553246}" destId="{9FF0F82C-48E3-4781-98FB-7CB7AB522ECC}" srcOrd="1" destOrd="0" presId="urn:microsoft.com/office/officeart/2005/8/layout/vList6"/>
    <dgm:cxn modelId="{131813D0-3066-4094-877E-3F0061E4CB2A}" type="presParOf" srcId="{F423E234-7BF9-4B19-8C34-F30AB5BB7FF7}" destId="{E79B8549-9F37-4A22-87A4-8762E7214D08}" srcOrd="3" destOrd="0" presId="urn:microsoft.com/office/officeart/2005/8/layout/vList6"/>
    <dgm:cxn modelId="{6A6C65CC-8669-4E47-A835-9E515E4772A6}" type="presParOf" srcId="{F423E234-7BF9-4B19-8C34-F30AB5BB7FF7}" destId="{9C2A09BF-DA5C-42E1-ADDB-3F0F9A09EFD4}" srcOrd="4" destOrd="0" presId="urn:microsoft.com/office/officeart/2005/8/layout/vList6"/>
    <dgm:cxn modelId="{48F9BBFA-4AD9-487D-8B33-65525105AC05}" type="presParOf" srcId="{9C2A09BF-DA5C-42E1-ADDB-3F0F9A09EFD4}" destId="{18DFF538-D3FD-4AFC-A164-A2F1BC970740}" srcOrd="0" destOrd="0" presId="urn:microsoft.com/office/officeart/2005/8/layout/vList6"/>
    <dgm:cxn modelId="{4978B6BE-0FA1-443C-BE90-2A56B7982FD4}" type="presParOf" srcId="{9C2A09BF-DA5C-42E1-ADDB-3F0F9A09EFD4}" destId="{D3BE3B93-E40F-41EE-B095-78ABA6F1EB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254ED-1966-4545-81DA-C3204C49E4F5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CB1E8-682F-422D-A35E-C8EFC576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3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541C1C-10CA-4BBF-9B65-D29AD7499F9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522ACA-032B-4667-9072-B8C5B5BC1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1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6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Regulatory agencies</a:t>
            </a:r>
            <a:r>
              <a:rPr lang="en-US" baseline="0" dirty="0" smtClean="0"/>
              <a:t> include DHS, Fire, Local Zoning/Building Inspection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5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09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75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0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Very little research has been done on FCC business practices and which factors most impact their profitability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Understanding the drivers of success is important for FCC providers and the policymakers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FCC Business Analysis tool was designed for multiple uses</a:t>
            </a:r>
          </a:p>
          <a:p>
            <a:pPr marL="457200" lvl="1" indent="0">
              <a:buFont typeface="+mj-lt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8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5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3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First Children’s Finance helps children, families and communities thrive by increasing the availability of quality child care and early education.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We focus on </a:t>
            </a:r>
            <a:r>
              <a:rPr lang="en-US" sz="2800" b="1" dirty="0" smtClean="0"/>
              <a:t>“the business side” </a:t>
            </a:r>
            <a:r>
              <a:rPr lang="en-US" sz="2800" dirty="0" smtClean="0"/>
              <a:t>of child care: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Providing</a:t>
            </a:r>
            <a:r>
              <a:rPr lang="en-US" sz="2400" b="1" dirty="0" smtClean="0"/>
              <a:t> loans </a:t>
            </a:r>
            <a:r>
              <a:rPr lang="en-US" sz="2400" dirty="0" smtClean="0"/>
              <a:t>and</a:t>
            </a:r>
            <a:r>
              <a:rPr lang="en-US" sz="2400" b="1" dirty="0" smtClean="0"/>
              <a:t> business development assistance </a:t>
            </a:r>
            <a:r>
              <a:rPr lang="en-US" sz="2400" dirty="0" smtClean="0"/>
              <a:t>to high-quality child care businesses serving low- and moderate-income families, and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/>
              <a:t>Building partnerships </a:t>
            </a:r>
            <a:r>
              <a:rPr lang="en-US" sz="2400" dirty="0" smtClean="0"/>
              <a:t>that connect these vital businesses with the resources of the public and private sectors.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2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37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2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1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6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11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62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3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6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84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7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link to</a:t>
            </a:r>
            <a:r>
              <a:rPr lang="en-US" baseline="0" dirty="0" smtClean="0"/>
              <a:t> overview or embed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Working parents </a:t>
            </a:r>
            <a:r>
              <a:rPr lang="en-US" sz="1400" dirty="0" smtClean="0"/>
              <a:t>cannot access and maintain productive employment today without affordable, quality care and education for their children. </a:t>
            </a: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381,300 children depend on paid child care every week in Minnesota. </a:t>
            </a: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lvl="1">
              <a:spcBef>
                <a:spcPts val="1200"/>
              </a:spcBef>
            </a:pPr>
            <a:endParaRPr lang="en-US" sz="1400" dirty="0" smtClean="0"/>
          </a:p>
          <a:p>
            <a:pPr lvl="1">
              <a:spcBef>
                <a:spcPts val="1200"/>
              </a:spcBef>
            </a:pPr>
            <a:r>
              <a:rPr lang="en-US" sz="1400" b="1" dirty="0" smtClean="0"/>
              <a:t>Tomorrow’s workforce </a:t>
            </a:r>
            <a:r>
              <a:rPr lang="en-US" sz="1400" dirty="0" smtClean="0"/>
              <a:t>will not be prepared to succeed in the global economy unless all children receive quality care and education today.</a:t>
            </a:r>
          </a:p>
          <a:p>
            <a:pPr lvl="1">
              <a:spcBef>
                <a:spcPts val="1200"/>
              </a:spcBef>
            </a:pPr>
            <a:r>
              <a:rPr lang="en-US" sz="1400" b="1" dirty="0" smtClean="0"/>
              <a:t>The return on investment </a:t>
            </a:r>
            <a:r>
              <a:rPr lang="en-US" sz="1400" dirty="0" smtClean="0"/>
              <a:t>in quality care and education today reduces long-term costs to the public and private sectors.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MN child care industry employs about 32,292 individuals who support an additional 14,100 jobs in local economies. 	</a:t>
            </a:r>
          </a:p>
          <a:p>
            <a:endParaRPr lang="en-US" sz="800" dirty="0" smtClean="0"/>
          </a:p>
          <a:p>
            <a:r>
              <a:rPr lang="en-US" sz="1200" dirty="0" smtClean="0"/>
              <a:t>The $523.2 million in MN employee and proprietors’ earnings within the child care industry generates $460 million in additional earnings throughout MN. 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7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Downtown Employee Child Care Survey was distributed to 9,041 employees (in English and Spanish,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electronically and in print) through 23 participating employers representing diverse industries. Three parent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groups were also held.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study was conducted by Summa Associates,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aWork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-life Effectiveness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extensive experience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 child care needs assessment, corporate child care and elder care referrals. Additional data was layered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survey results, including Census, federal salary information, and the results of a local child care center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capacity study.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Survey Respondents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2,015 work in downtown Santa Barbara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51%of respondents both live and work in downtown Santa Barbara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Over half of the respondents work in zip code area 93101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697 respondents are parents who have a total of 1,202 children (626 children are age 5 or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younger and 576 children are age 6 to 12)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363 respondents are either currently pregnant or adopting, or expect to have children in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5 years.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38%of respondents have employment positions in either office and administrative support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ormanagement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149 respondents have elder/adult care responsibilities and an additional 443 expect to have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responsibilities in the next 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stats</a:t>
            </a:r>
            <a:r>
              <a:rPr lang="en-US" baseline="0" dirty="0" smtClean="0"/>
              <a:t> refer to a six month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ACA-032B-4667-9072-B8C5B5BC10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758952"/>
            <a:ext cx="665607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CF_logo_CMYK_4.5_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53350" y="555171"/>
            <a:ext cx="4130040" cy="1722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Arc1 -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76200"/>
            <a:ext cx="2679469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86603"/>
            <a:ext cx="995553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752" y="1845734"/>
            <a:ext cx="9688927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Firstchildrensfinance.org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752" y="758952"/>
            <a:ext cx="9688927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lueArc1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6753" cy="377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Arc1 -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76200"/>
            <a:ext cx="2679469" cy="1371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Firstchildrensfinance.org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Arc1 -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76200"/>
            <a:ext cx="2679469" cy="1371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Firstchildrensfinance.org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Arc1 -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76200"/>
            <a:ext cx="2679469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Arc1 -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04079" y="0"/>
            <a:ext cx="2679469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06236"/>
            <a:ext cx="6492240" cy="5083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Firstchildrensfinance.org 2015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1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Firstchildrensfinance.org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www.greaterthanmn.org/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4.tiff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7878277" cy="3566160"/>
          </a:xfrm>
        </p:spPr>
        <p:txBody>
          <a:bodyPr>
            <a:normAutofit/>
          </a:bodyPr>
          <a:lstStyle/>
          <a:p>
            <a:r>
              <a:rPr lang="en-US" dirty="0" smtClean="0"/>
              <a:t>The Business of Child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January 18,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Financial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Child Care </a:t>
            </a:r>
            <a:br>
              <a:rPr lang="en-US" dirty="0" smtClean="0"/>
            </a:br>
            <a:r>
              <a:rPr lang="en-US" dirty="0" smtClean="0"/>
              <a:t>Organization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754294"/>
            <a:ext cx="5882640" cy="45093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Child Care Centers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Organized under Rule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Regulates areas such as square footage, outdoor play space, toilets and sinks.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Multiple regulating agencies</a:t>
            </a:r>
          </a:p>
        </p:txBody>
      </p:sp>
      <p:sp>
        <p:nvSpPr>
          <p:cNvPr id="4" name="AutoShape 2" descr="Image result for mn rule 3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95" y="5306451"/>
            <a:ext cx="5467985" cy="83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0" y="2134553"/>
            <a:ext cx="3469005" cy="26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4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99 Seat Center -  Performance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422" y="1792307"/>
            <a:ext cx="4019648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Assumes a Child Care Center in Fillmore County using the 2014 Market Rate Survey Rates</a:t>
            </a:r>
          </a:p>
          <a:p>
            <a:r>
              <a:rPr lang="en-US" sz="2800" dirty="0" smtClean="0"/>
              <a:t>Start-up range from $400k - $600k plus property acquisition</a:t>
            </a:r>
            <a:endParaRPr lang="en-US" sz="2800" dirty="0"/>
          </a:p>
          <a:p>
            <a:r>
              <a:rPr lang="en-US" sz="2800" dirty="0" smtClean="0"/>
              <a:t>Wages range from $9 -$13/hour with $200 monthly health insurance stipend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93999"/>
              </p:ext>
            </p:extLst>
          </p:nvPr>
        </p:nvGraphicFramePr>
        <p:xfrm>
          <a:off x="5872481" y="2258906"/>
          <a:ext cx="5770878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3626"/>
                <a:gridCol w="1923626"/>
                <a:gridCol w="1923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Capacity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85% Capacity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Infant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Toddler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34.0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School 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5080" y="4861560"/>
            <a:ext cx="550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Loses $74,000 a year</a:t>
            </a:r>
          </a:p>
          <a:p>
            <a:pPr algn="ctr"/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 94% occupancy to break-even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 Seat Center – Performance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065" y="1792307"/>
            <a:ext cx="4019648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Assumes a Child Care Center in Fillmore County using the 2014 Market Rate Survey Rates</a:t>
            </a:r>
          </a:p>
          <a:p>
            <a:r>
              <a:rPr lang="en-US" sz="2800" dirty="0" smtClean="0"/>
              <a:t>Start-up range from $200k - $450k plus property acquisition</a:t>
            </a:r>
            <a:endParaRPr lang="en-US" sz="2800" dirty="0"/>
          </a:p>
          <a:p>
            <a:r>
              <a:rPr lang="en-US" sz="2800" dirty="0" smtClean="0"/>
              <a:t>Wages range from $9 - $13/hour with $200 monthly health insurance stipend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46863"/>
              </p:ext>
            </p:extLst>
          </p:nvPr>
        </p:nvGraphicFramePr>
        <p:xfrm>
          <a:off x="5872481" y="2258906"/>
          <a:ext cx="5770878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3626"/>
                <a:gridCol w="1923626"/>
                <a:gridCol w="1923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Capacity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85% Capacity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Infant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Toddler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School 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0" y="4861560"/>
            <a:ext cx="573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Loses $62,000 a year</a:t>
            </a:r>
          </a:p>
          <a:p>
            <a:pPr algn="ctr"/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 101% occupancy to break-even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Expenses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Staffing				70%</a:t>
            </a:r>
          </a:p>
          <a:p>
            <a:r>
              <a:rPr lang="en-US" sz="5400" dirty="0" smtClean="0"/>
              <a:t>Facilities				20%</a:t>
            </a:r>
          </a:p>
          <a:p>
            <a:r>
              <a:rPr lang="en-US" sz="5400" dirty="0" smtClean="0"/>
              <a:t>Food					  5%	</a:t>
            </a:r>
          </a:p>
          <a:p>
            <a:r>
              <a:rPr lang="en-US" sz="5400" dirty="0" smtClean="0"/>
              <a:t>Everything Else…..Including Profit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Child Care </a:t>
            </a:r>
            <a:br>
              <a:rPr lang="en-US" dirty="0" smtClean="0"/>
            </a:br>
            <a:r>
              <a:rPr lang="en-US" dirty="0" smtClean="0"/>
              <a:t>Organization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5734"/>
            <a:ext cx="6103665" cy="450934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Family Child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Organized under Rule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Licensing </a:t>
            </a:r>
            <a:r>
              <a:rPr lang="en-US" sz="3200" dirty="0"/>
              <a:t>of homes for family child care and group family child </a:t>
            </a:r>
            <a:r>
              <a:rPr lang="en-US" sz="3200" dirty="0" smtClean="0"/>
              <a:t>care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66" y="254966"/>
            <a:ext cx="57816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Child Care </a:t>
            </a:r>
            <a:br>
              <a:rPr lang="en-US" dirty="0" smtClean="0"/>
            </a:br>
            <a:r>
              <a:rPr lang="en-US" dirty="0" smtClean="0"/>
              <a:t>Business Analysis Tool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576014"/>
              </p:ext>
            </p:extLst>
          </p:nvPr>
        </p:nvGraphicFramePr>
        <p:xfrm>
          <a:off x="1466850" y="1846263"/>
          <a:ext cx="968851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1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Providers in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28</a:t>
            </a:r>
            <a:r>
              <a:rPr lang="en-US" sz="2800" dirty="0"/>
              <a:t>% of providers were located in Twin Cities Metro Area, remaining were located in 15 counties in Greater </a:t>
            </a:r>
            <a:r>
              <a:rPr lang="en-US" sz="2800" dirty="0" smtClean="0"/>
              <a:t>Minnesota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On average, providers have been in business 12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Most FCC providers worked alone; only 9% employed an assistant or substitute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On average, they served 10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On average, providers reported annual revenue of $50,938 (median of $47,775)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90% of income is from tuition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93% of providers in sample received income from the Child and Adult Care Food Program; CACFP makes up, on average, 10% of program income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30% of providers received CCAP; of those receiving CCAP, the payments accounted for 23% of tuition received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5% of providers received income from a Early Learning Scholarship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4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Preschool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Every provider in the sample served preschool children.</a:t>
            </a:r>
          </a:p>
          <a:p>
            <a:r>
              <a:rPr lang="en-US" sz="2800" b="1" dirty="0" smtClean="0"/>
              <a:t>Preschool tuition made up, on average, 54% of tuition income.</a:t>
            </a:r>
          </a:p>
          <a:p>
            <a:endParaRPr lang="en-US" sz="2800" dirty="0"/>
          </a:p>
          <a:p>
            <a:r>
              <a:rPr lang="en-US" sz="2800" dirty="0" smtClean="0"/>
              <a:t>The importance of preschool tuition for the financial viability of family child care needs to be recognized, especially as Minnesota considers Universal Preschool. Mixed delivery systems for preschool that include – </a:t>
            </a:r>
            <a:r>
              <a:rPr lang="en-US" sz="2800" b="1" i="1" dirty="0" smtClean="0"/>
              <a:t>or perhaps target</a:t>
            </a:r>
            <a:r>
              <a:rPr lang="en-US" sz="2800" dirty="0" smtClean="0"/>
              <a:t>– family child care partnerships is critical to maintaining the supply of child care across the state.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96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Glance – First Children’s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845734"/>
            <a:ext cx="11251473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/>
              <a:t>Celebrating </a:t>
            </a:r>
            <a:r>
              <a:rPr lang="en-US" sz="3200" b="1" i="1" dirty="0" smtClean="0"/>
              <a:t>Over 26 </a:t>
            </a:r>
            <a:r>
              <a:rPr lang="en-US" sz="3200" b="1" i="1" dirty="0"/>
              <a:t>years supporting </a:t>
            </a:r>
            <a:r>
              <a:rPr lang="en-US" sz="3200" b="1" i="1" dirty="0" smtClean="0"/>
              <a:t>the</a:t>
            </a:r>
          </a:p>
          <a:p>
            <a:pPr marL="0" indent="0" algn="ctr">
              <a:buNone/>
            </a:pPr>
            <a:r>
              <a:rPr lang="en-US" sz="3200" b="1" i="1" dirty="0" smtClean="0"/>
              <a:t> business  </a:t>
            </a:r>
            <a:r>
              <a:rPr lang="en-US" sz="3200" b="1" i="1" dirty="0"/>
              <a:t>needs of child care </a:t>
            </a:r>
            <a:r>
              <a:rPr lang="en-US" sz="3200" b="1" i="1" dirty="0" smtClean="0"/>
              <a:t>providers</a:t>
            </a:r>
            <a:endParaRPr lang="en-US" sz="32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36456532"/>
              </p:ext>
            </p:extLst>
          </p:nvPr>
        </p:nvGraphicFramePr>
        <p:xfrm>
          <a:off x="462324" y="2177626"/>
          <a:ext cx="11277600" cy="468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63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Expenses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98174"/>
              </p:ext>
            </p:extLst>
          </p:nvPr>
        </p:nvGraphicFramePr>
        <p:xfrm>
          <a:off x="1250576" y="2084296"/>
          <a:ext cx="6078071" cy="2842475"/>
        </p:xfrm>
        <a:graphic>
          <a:graphicData uri="http://schemas.openxmlformats.org/drawingml/2006/table">
            <a:tbl>
              <a:tblPr firstRow="1" firstCol="1" bandRow="1"/>
              <a:tblGrid>
                <a:gridCol w="2559633"/>
                <a:gridCol w="1647288"/>
                <a:gridCol w="1871150"/>
              </a:tblGrid>
              <a:tr h="2862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1B3E1"/>
                          </a:solidFill>
                          <a:effectLst/>
                          <a:latin typeface="Arial Narrow"/>
                          <a:ea typeface="Arial"/>
                          <a:cs typeface="Times New Roman"/>
                        </a:rPr>
                        <a:t>Expenditure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Arial"/>
                          <a:cs typeface="Times New Roman"/>
                        </a:rPr>
                        <a:t>  Amount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Arial"/>
                          <a:cs typeface="Times New Roman"/>
                        </a:rPr>
                        <a:t>Percent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Occupancy Expenses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 $ 10,833.71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41%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Food Expenses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 $ 6,857.71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26%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Transportation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 $ 1,568.77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Activities/Supplies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 $ 1,355.85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Phone/Internet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 $ 1,014.09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Cleaning/Supplies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 $ 768.00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Other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 $ 3,973.83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/>
                          <a:ea typeface="Arial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1285" y="1812471"/>
            <a:ext cx="4425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average, providers reported annual expenses of $26,372.</a:t>
            </a:r>
          </a:p>
          <a:p>
            <a:endParaRPr lang="en-US" sz="2400" dirty="0"/>
          </a:p>
          <a:p>
            <a:r>
              <a:rPr lang="en-US" sz="2400" dirty="0" smtClean="0"/>
              <a:t>Two-thirds of program expenses are associated with occupancy.</a:t>
            </a:r>
          </a:p>
          <a:p>
            <a:endParaRPr lang="en-US" sz="2400" dirty="0"/>
          </a:p>
          <a:p>
            <a:r>
              <a:rPr lang="en-US" sz="2400" dirty="0" smtClean="0"/>
              <a:t>The “other” category includes many things (none of which make up more than 2% of program expenses). </a:t>
            </a:r>
          </a:p>
        </p:txBody>
      </p:sp>
    </p:spTree>
    <p:extLst>
      <p:ext uri="{BB962C8B-B14F-4D97-AF65-F5344CB8AC3E}">
        <p14:creationId xmlns:p14="http://schemas.microsoft.com/office/powerpoint/2010/main" val="24124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Profit and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Annual  revenue	 $50,938</a:t>
            </a:r>
          </a:p>
          <a:p>
            <a:r>
              <a:rPr lang="en-US" sz="2400" u="sng" dirty="0" smtClean="0"/>
              <a:t>Annual expenses	-$26,372</a:t>
            </a:r>
          </a:p>
          <a:p>
            <a:pPr marL="1471400" lvl="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$24,566  Average annual profit (salary)</a:t>
            </a:r>
          </a:p>
          <a:p>
            <a:pPr marL="1471400" lvl="8" indent="0">
              <a:buNone/>
            </a:pPr>
            <a:endParaRPr lang="en-US" sz="2400" b="1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400" dirty="0" smtClean="0"/>
              <a:t>Providers report operating an average of 53 hours/week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400" dirty="0" smtClean="0"/>
              <a:t>Operating 53 hours/week + 12 hours/week to clean, manage and prepare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400" dirty="0"/>
              <a:t>When converted to an hourly wage, 49% of providers are making less than $8/hour  before </a:t>
            </a:r>
            <a:r>
              <a:rPr lang="en-US" sz="2400" dirty="0" smtClean="0"/>
              <a:t>taxes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0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711799"/>
              </p:ext>
            </p:extLst>
          </p:nvPr>
        </p:nvGraphicFramePr>
        <p:xfrm>
          <a:off x="175933" y="1308381"/>
          <a:ext cx="11711267" cy="49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Profit and Pay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00268"/>
              </p:ext>
            </p:extLst>
          </p:nvPr>
        </p:nvGraphicFramePr>
        <p:xfrm>
          <a:off x="606238" y="1200805"/>
          <a:ext cx="10850656" cy="499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Metro to Greater 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Metro to Greater 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Metro programs make over $9,000 more annually than programs in Greater MN; the difference in program expenses is just $1,200 (nonsignificant)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Differences in profit are driven almost entirely by differences in tuition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Greater MN providers reporting serving more children, on average, than providers in the Metro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2800" i="1" dirty="0" smtClean="0"/>
              <a:t>This finding lends viability to the idea that </a:t>
            </a:r>
            <a:r>
              <a:rPr lang="en-US" sz="2800" b="1" i="1" dirty="0" smtClean="0"/>
              <a:t>CCAP rates should be based on operating expenses</a:t>
            </a:r>
            <a:r>
              <a:rPr lang="en-US" sz="2800" i="1" dirty="0" smtClean="0"/>
              <a:t> rather than on the tuition rates charged by other providers in the region.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Providers with a Parent Aware rating are spending more than 4 times as much as non-participating providers on quality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 450% difference seems dramatic, but quality practices make up just 2% of program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Preliminary results indicate that implementing quality practices cost providers an additional $1.32 per child per week ($688 per year)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Quality – Sample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105" y="1832287"/>
            <a:ext cx="10487683" cy="4023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All the Metro providers in the sample were participating in Parent Aware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Greater MN, Parent Aware participation was associated with $3,344 more income for programs annually, attributable to higher tuition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The overall sample of programs is small, so it is too early to say with certainty whether differences in tuition rates will be seen in the larger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It is not yet known whether higher tuition rates make a program more likely to join Parent Aware or whether programs can charge higher rates because of their Parent Aware ratings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01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Solutions in Greater 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Community partnerships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Private sector partnerships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Employer sponsored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Fully utilizing licensing options: A, B and C licenses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Attracting millennials to replace an aging workforce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Policies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42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 Recommendations to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Communities need a right sized solution – don’t get fixated on a particular property or building.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private sector cannot be 100% of solution – there needs to be good policy and incentives.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Licensors need to be knowledgeable about all FCC licensing options.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Involve existing providers in your community – they are part of the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Always run financials before committing to a project – look for a broad base of support.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9" b="223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937" y="5376344"/>
            <a:ext cx="10113264" cy="594360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 smtClean="0"/>
              <a:t>No one has yet realized the wealth of sympathy, the kindness and generosity hidden in </a:t>
            </a:r>
          </a:p>
          <a:p>
            <a:pPr algn="ctr"/>
            <a:r>
              <a:rPr lang="en-US" sz="2000" i="1" dirty="0" smtClean="0"/>
              <a:t>the soul of a child.  The effort of every true education should be to unlock that treasure. </a:t>
            </a:r>
          </a:p>
          <a:p>
            <a:pPr algn="ctr"/>
            <a:r>
              <a:rPr lang="en-US" sz="2000" i="1" dirty="0" smtClean="0"/>
              <a:t>– Emma Goldman</a:t>
            </a:r>
            <a:endParaRPr lang="en-US" sz="32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Firstchildrensfinance.org 2015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Greater Than 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234" y="2194560"/>
            <a:ext cx="5955166" cy="348778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What's </a:t>
            </a:r>
            <a:r>
              <a:rPr lang="en-US" b="1" dirty="0"/>
              <a:t>Greater Than Minnesota?</a:t>
            </a:r>
          </a:p>
          <a:p>
            <a:r>
              <a:rPr lang="en-US" dirty="0"/>
              <a:t>Greater Minnesota is </a:t>
            </a:r>
            <a:r>
              <a:rPr lang="en-US" b="1" dirty="0"/>
              <a:t>greater than</a:t>
            </a:r>
            <a:r>
              <a:rPr lang="en-US" dirty="0"/>
              <a:t> its challenges. Together, we are </a:t>
            </a:r>
            <a:r>
              <a:rPr lang="en-US" b="1" dirty="0"/>
              <a:t>greater than</a:t>
            </a:r>
            <a:r>
              <a:rPr lang="en-US" dirty="0"/>
              <a:t> our size in numbers. We have dreams for our children that are </a:t>
            </a:r>
            <a:r>
              <a:rPr lang="en-US" b="1" dirty="0"/>
              <a:t>greater than</a:t>
            </a:r>
            <a:r>
              <a:rPr lang="en-US" dirty="0"/>
              <a:t> the status quo. </a:t>
            </a:r>
          </a:p>
          <a:p>
            <a:pPr algn="ctr"/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www.greaterthanMN.org</a:t>
            </a:r>
            <a:r>
              <a:rPr lang="en-US" dirty="0" smtClean="0"/>
              <a:t> for more information!</a:t>
            </a:r>
            <a:endParaRPr lang="en-US" dirty="0"/>
          </a:p>
          <a:p>
            <a:endParaRPr lang="en-US" b="1" dirty="0"/>
          </a:p>
        </p:txBody>
      </p:sp>
      <p:pic>
        <p:nvPicPr>
          <p:cNvPr id="1026" name="Picture 2" descr="N:\Users\Team-and-Functional-Folders\States\Minnesota\Greater Than MN Project\Communications\Logos\Greater Than MN banner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90" y="450171"/>
            <a:ext cx="5889625" cy="113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0228015"/>
              </p:ext>
            </p:extLst>
          </p:nvPr>
        </p:nvGraphicFramePr>
        <p:xfrm>
          <a:off x="623207" y="5621928"/>
          <a:ext cx="10972800" cy="49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35" y="1832283"/>
            <a:ext cx="3428889" cy="36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8180429" y="3210618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713138" y="2936300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486716" y="4748773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891664" y="5000233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9347378" y="4091276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713138" y="4502756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842280" y="4607259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8493937" y="2561832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9334316" y="3530661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8646337" y="4159856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9025160" y="3077814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994680" y="4759659"/>
            <a:ext cx="152400" cy="141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Case for Child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more than providing care for children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4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669" y="2333414"/>
            <a:ext cx="3439885" cy="4023360"/>
          </a:xfrm>
        </p:spPr>
        <p:txBody>
          <a:bodyPr/>
          <a:lstStyle/>
          <a:p>
            <a:r>
              <a:rPr lang="en-US" sz="2800" dirty="0"/>
              <a:t>Access to quality child care and early education is vital to individual productivity and regional economic growth.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599274"/>
              </p:ext>
            </p:extLst>
          </p:nvPr>
        </p:nvGraphicFramePr>
        <p:xfrm>
          <a:off x="399495" y="1780420"/>
          <a:ext cx="7203088" cy="453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0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In </a:t>
            </a:r>
            <a:r>
              <a:rPr lang="en-US" sz="3600" dirty="0"/>
              <a:t>2014, 84% of Minnesotans ages 25-64 participated in the labor force, </a:t>
            </a:r>
            <a:r>
              <a:rPr lang="en-US" sz="3600" b="1" dirty="0"/>
              <a:t>including </a:t>
            </a:r>
            <a:r>
              <a:rPr lang="en-US" sz="3600" b="1" dirty="0" smtClean="0"/>
              <a:t>77% of </a:t>
            </a:r>
            <a:r>
              <a:rPr lang="en-US" sz="3600" b="1" dirty="0"/>
              <a:t>Minnesota women with a child(</a:t>
            </a:r>
            <a:r>
              <a:rPr lang="en-US" sz="3600" b="1" dirty="0" err="1"/>
              <a:t>ren</a:t>
            </a:r>
            <a:r>
              <a:rPr lang="en-US" sz="3600" b="1" dirty="0"/>
              <a:t>) under age 6.</a:t>
            </a:r>
            <a:r>
              <a:rPr lang="en-US" sz="3600" dirty="0"/>
              <a:t> </a:t>
            </a:r>
            <a:endParaRPr lang="en-US" sz="3600" dirty="0" smtClean="0"/>
          </a:p>
          <a:p>
            <a:endParaRPr lang="en-US" sz="4800" dirty="0"/>
          </a:p>
          <a:p>
            <a:pPr marL="0" indent="0">
              <a:buNone/>
            </a:pPr>
            <a:r>
              <a:rPr lang="en-US" sz="1800" dirty="0" smtClean="0"/>
              <a:t>(Source: 2014 American Community Survey)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Child Care’s Economic Contribution in MN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552" y="1946708"/>
            <a:ext cx="5704069" cy="4023360"/>
          </a:xfrm>
        </p:spPr>
        <p:txBody>
          <a:bodyPr>
            <a:normAutofit fontScale="92500" lnSpcReduction="10000"/>
          </a:bodyPr>
          <a:lstStyle/>
          <a:p>
            <a:endParaRPr lang="en-US" sz="3600" dirty="0"/>
          </a:p>
          <a:p>
            <a:pPr algn="ctr"/>
            <a:r>
              <a:rPr lang="en-US" sz="3600" dirty="0" smtClean="0"/>
              <a:t>The Minnesota </a:t>
            </a:r>
            <a:r>
              <a:rPr lang="en-US" sz="3600" dirty="0"/>
              <a:t>child care industry revenue of $883.2 million led to another $900 million in spillover impact on local economies. </a:t>
            </a:r>
            <a:endParaRPr lang="en-US" sz="3600" dirty="0" smtClean="0"/>
          </a:p>
          <a:p>
            <a:pPr algn="ctr"/>
            <a:r>
              <a:rPr lang="en-US" sz="3600" dirty="0"/>
              <a:t>	</a:t>
            </a:r>
          </a:p>
          <a:p>
            <a:r>
              <a:rPr lang="en-US" sz="1800" dirty="0" smtClean="0"/>
              <a:t>(</a:t>
            </a:r>
            <a:r>
              <a:rPr lang="en-US" sz="1800" dirty="0" err="1"/>
              <a:t>Source</a:t>
            </a:r>
            <a:r>
              <a:rPr lang="en-US" sz="1800" dirty="0" err="1" smtClean="0"/>
              <a:t>:</a:t>
            </a:r>
            <a:r>
              <a:rPr lang="en-US" sz="1800" i="1" dirty="0" err="1" smtClean="0"/>
              <a:t>“</a:t>
            </a:r>
            <a:r>
              <a:rPr lang="en-US" sz="1800" i="1" dirty="0" err="1"/>
              <a:t>Child</a:t>
            </a:r>
            <a:r>
              <a:rPr lang="en-US" sz="1800" i="1" dirty="0"/>
              <a:t> Care in State Economies” </a:t>
            </a:r>
            <a:r>
              <a:rPr lang="en-US" sz="1800" dirty="0" smtClean="0"/>
              <a:t>ced.org/</a:t>
            </a:r>
            <a:r>
              <a:rPr lang="en-US" sz="1800" dirty="0" err="1" smtClean="0"/>
              <a:t>childcareimpact</a:t>
            </a:r>
            <a:r>
              <a:rPr lang="en-US" sz="1800" dirty="0" smtClean="0"/>
              <a:t>)</a:t>
            </a:r>
            <a:r>
              <a:rPr lang="en-US" sz="18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23" y="2454441"/>
            <a:ext cx="4195221" cy="300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7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Child Care on Business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239445"/>
              </p:ext>
            </p:extLst>
          </p:nvPr>
        </p:nvGraphicFramePr>
        <p:xfrm>
          <a:off x="1466850" y="1846263"/>
          <a:ext cx="9688513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86195"/>
            <a:ext cx="82448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dirty="0" smtClean="0"/>
              <a:t>(Source: F </a:t>
            </a:r>
            <a:r>
              <a:rPr lang="pt-BR" sz="1700" dirty="0"/>
              <a:t>I R S </a:t>
            </a:r>
            <a:r>
              <a:rPr lang="pt-BR" sz="1700" dirty="0" smtClean="0"/>
              <a:t>T 5 Santa Barbara County – Employee Child Care Study)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358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Child Care on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Firstchildrensfinance.org 2015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9152" y="1998134"/>
            <a:ext cx="9688927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1" dirty="0" smtClean="0"/>
              <a:t>When </a:t>
            </a:r>
            <a:r>
              <a:rPr lang="en-US" sz="4200" b="1" dirty="0"/>
              <a:t>child care is unstable for </a:t>
            </a:r>
          </a:p>
          <a:p>
            <a:pPr algn="ctr"/>
            <a:r>
              <a:rPr lang="en-US" sz="4200" b="1" dirty="0" smtClean="0"/>
              <a:t>employees</a:t>
            </a:r>
            <a:r>
              <a:rPr lang="en-US" sz="4200" b="1" dirty="0"/>
              <a:t>, businesses lose </a:t>
            </a:r>
            <a:r>
              <a:rPr lang="en-US" sz="4200" b="1" dirty="0" smtClean="0"/>
              <a:t>out…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 45</a:t>
            </a:r>
            <a:r>
              <a:rPr lang="en-US" sz="3600" dirty="0"/>
              <a:t>% of parents are absent from work at least once due to child care issues, missing an average of 4.3 </a:t>
            </a:r>
            <a:r>
              <a:rPr lang="en-US" sz="3600" dirty="0" smtClean="0"/>
              <a:t>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 65</a:t>
            </a:r>
            <a:r>
              <a:rPr lang="en-US" sz="3600" dirty="0"/>
              <a:t>% of parents’ work schedules are affected by child care challenges an </a:t>
            </a:r>
            <a:r>
              <a:rPr lang="en-US" sz="3600" dirty="0" smtClean="0"/>
              <a:t>average of 7.5 times</a:t>
            </a:r>
          </a:p>
          <a:p>
            <a:r>
              <a:rPr lang="en-US" sz="1800" dirty="0" smtClean="0"/>
              <a:t>(Source: </a:t>
            </a:r>
            <a:r>
              <a:rPr lang="en-US" sz="1800" i="1" dirty="0" smtClean="0"/>
              <a:t>“Economic</a:t>
            </a:r>
            <a:r>
              <a:rPr lang="en-US" sz="1800" i="1" dirty="0"/>
              <a:t> </a:t>
            </a:r>
            <a:r>
              <a:rPr lang="en-US" sz="1800" i="1" dirty="0" smtClean="0"/>
              <a:t>Impact of Child Care” Lets Grow Kids</a:t>
            </a:r>
            <a:r>
              <a:rPr lang="en-US" sz="1800" dirty="0" smtClean="0"/>
              <a:t>) 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1843</Words>
  <Application>Microsoft Office PowerPoint</Application>
  <PresentationFormat>Widescreen</PresentationFormat>
  <Paragraphs>283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Wingdings</vt:lpstr>
      <vt:lpstr>Retrospect</vt:lpstr>
      <vt:lpstr>The Business of Child Care</vt:lpstr>
      <vt:lpstr>At a Glance – First Children’s Finance</vt:lpstr>
      <vt:lpstr>Greater Than MN</vt:lpstr>
      <vt:lpstr>The Business Case for Child Care</vt:lpstr>
      <vt:lpstr>Why It Matters…</vt:lpstr>
      <vt:lpstr>Women in the Workforce</vt:lpstr>
      <vt:lpstr>Child Care’s Economic Contribution in MN</vt:lpstr>
      <vt:lpstr>Effects of Child Care on Business</vt:lpstr>
      <vt:lpstr>Effects of Child Care on Business</vt:lpstr>
      <vt:lpstr>Understanding the Financial Model</vt:lpstr>
      <vt:lpstr>Center Child Care  Organization Overview</vt:lpstr>
      <vt:lpstr>99 Seat Center -  Performance Model</vt:lpstr>
      <vt:lpstr>52 Seat Center – Performance Model</vt:lpstr>
      <vt:lpstr>Center Expenses Summary</vt:lpstr>
      <vt:lpstr>Family Child Care  Organization Overview</vt:lpstr>
      <vt:lpstr>The Family Child Care  Business Analysis Tool</vt:lpstr>
      <vt:lpstr>FCC Providers in Sample</vt:lpstr>
      <vt:lpstr>FCC Revenue</vt:lpstr>
      <vt:lpstr>FCC Preschool Revenue</vt:lpstr>
      <vt:lpstr>FCC Expenses</vt:lpstr>
      <vt:lpstr>FCC Profit and Pay</vt:lpstr>
      <vt:lpstr>FCC Profit and Pay</vt:lpstr>
      <vt:lpstr>Comparing Metro to Greater MN</vt:lpstr>
      <vt:lpstr>Comparing Metro to Greater MN</vt:lpstr>
      <vt:lpstr>Impact of Quality</vt:lpstr>
      <vt:lpstr>Impact of Quality – Sample Limitations</vt:lpstr>
      <vt:lpstr>Innovative Solutions in Greater MN</vt:lpstr>
      <vt:lpstr>FCF Recommendations to Communities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Andrews</dc:creator>
  <cp:lastModifiedBy>GOPGuest</cp:lastModifiedBy>
  <cp:revision>220</cp:revision>
  <cp:lastPrinted>2016-11-14T22:49:59Z</cp:lastPrinted>
  <dcterms:created xsi:type="dcterms:W3CDTF">2014-09-12T02:11:56Z</dcterms:created>
  <dcterms:modified xsi:type="dcterms:W3CDTF">2017-01-18T02:00:10Z</dcterms:modified>
</cp:coreProperties>
</file>