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71" r:id="rId2"/>
    <p:sldId id="263" r:id="rId3"/>
    <p:sldId id="264" r:id="rId4"/>
    <p:sldId id="265" r:id="rId5"/>
    <p:sldId id="267" r:id="rId6"/>
    <p:sldId id="268" r:id="rId7"/>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5" d="100"/>
          <a:sy n="125" d="100"/>
        </p:scale>
        <p:origin x="1194" y="15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1339E02-40D9-4885-9644-E2A981D5D181}" type="doc">
      <dgm:prSet loTypeId="urn:microsoft.com/office/officeart/2008/layout/LinedList" loCatId="list" qsTypeId="urn:microsoft.com/office/officeart/2005/8/quickstyle/simple5" qsCatId="simple" csTypeId="urn:microsoft.com/office/officeart/2005/8/colors/accent2_1" csCatId="accent2" phldr="1"/>
      <dgm:spPr/>
      <dgm:t>
        <a:bodyPr/>
        <a:lstStyle/>
        <a:p>
          <a:endParaRPr lang="en-US"/>
        </a:p>
      </dgm:t>
    </dgm:pt>
    <dgm:pt modelId="{7E064124-A187-4A91-B6A7-F764EC69F2DB}">
      <dgm:prSet phldrT="[Text]" custT="1"/>
      <dgm:spPr/>
      <dgm:t>
        <a:bodyPr/>
        <a:lstStyle/>
        <a:p>
          <a:pPr algn="l"/>
          <a:r>
            <a:rPr lang="en-US" sz="2000" b="0" dirty="0" smtClean="0">
              <a:latin typeface="+mn-lt"/>
            </a:rPr>
            <a:t>Remodel existing space for intake unit, construct new health services unit and loading dock</a:t>
          </a:r>
          <a:endParaRPr lang="en-US" sz="2000" b="0" dirty="0">
            <a:latin typeface="+mn-lt"/>
          </a:endParaRPr>
        </a:p>
      </dgm:t>
    </dgm:pt>
    <dgm:pt modelId="{D8DAF1DE-10CE-4345-9425-0B383A931D9C}" type="parTrans" cxnId="{850B0B64-BDEA-4521-9E9A-3818EA2E5A5C}">
      <dgm:prSet/>
      <dgm:spPr/>
      <dgm:t>
        <a:bodyPr/>
        <a:lstStyle/>
        <a:p>
          <a:endParaRPr lang="en-US"/>
        </a:p>
      </dgm:t>
    </dgm:pt>
    <dgm:pt modelId="{60FC7B3C-573E-4944-917E-634BB5F82D44}" type="sibTrans" cxnId="{850B0B64-BDEA-4521-9E9A-3818EA2E5A5C}">
      <dgm:prSet/>
      <dgm:spPr/>
      <dgm:t>
        <a:bodyPr/>
        <a:lstStyle/>
        <a:p>
          <a:endParaRPr lang="en-US"/>
        </a:p>
      </dgm:t>
    </dgm:pt>
    <dgm:pt modelId="{85691AAF-B56C-46C6-B7C2-90F8AFD0963A}">
      <dgm:prSet phldrT="[Text]" custT="1"/>
      <dgm:spPr/>
      <dgm:t>
        <a:bodyPr/>
        <a:lstStyle/>
        <a:p>
          <a:pPr algn="ctr"/>
          <a:r>
            <a:rPr lang="en-US" sz="2600" b="1" dirty="0" smtClean="0"/>
            <a:t>Agency Request: $19 million</a:t>
          </a:r>
          <a:endParaRPr lang="en-US" sz="2600" b="1" dirty="0">
            <a:latin typeface="+mn-lt"/>
          </a:endParaRPr>
        </a:p>
      </dgm:t>
    </dgm:pt>
    <dgm:pt modelId="{48086AC1-0788-483D-8F10-F7729BD0962A}" type="parTrans" cxnId="{EAE09F64-78E1-4223-8F03-CD9438DD7B8A}">
      <dgm:prSet/>
      <dgm:spPr/>
      <dgm:t>
        <a:bodyPr/>
        <a:lstStyle/>
        <a:p>
          <a:endParaRPr lang="en-US"/>
        </a:p>
      </dgm:t>
    </dgm:pt>
    <dgm:pt modelId="{4972149A-B546-4BC2-8F2D-65D93159924F}" type="sibTrans" cxnId="{EAE09F64-78E1-4223-8F03-CD9438DD7B8A}">
      <dgm:prSet/>
      <dgm:spPr/>
      <dgm:t>
        <a:bodyPr/>
        <a:lstStyle/>
        <a:p>
          <a:endParaRPr lang="en-US"/>
        </a:p>
      </dgm:t>
    </dgm:pt>
    <dgm:pt modelId="{58C01CB4-6A69-4244-829D-777726D99269}" type="pres">
      <dgm:prSet presAssocID="{41339E02-40D9-4885-9644-E2A981D5D181}" presName="vert0" presStyleCnt="0">
        <dgm:presLayoutVars>
          <dgm:dir/>
          <dgm:animOne val="branch"/>
          <dgm:animLvl val="lvl"/>
        </dgm:presLayoutVars>
      </dgm:prSet>
      <dgm:spPr/>
      <dgm:t>
        <a:bodyPr/>
        <a:lstStyle/>
        <a:p>
          <a:endParaRPr lang="en-US"/>
        </a:p>
      </dgm:t>
    </dgm:pt>
    <dgm:pt modelId="{0E75412C-655E-42B3-8121-0C81FBD1C2E5}" type="pres">
      <dgm:prSet presAssocID="{85691AAF-B56C-46C6-B7C2-90F8AFD0963A}" presName="thickLine" presStyleLbl="alignNode1" presStyleIdx="0" presStyleCnt="2"/>
      <dgm:spPr/>
    </dgm:pt>
    <dgm:pt modelId="{17235380-7ED7-4E75-8552-7980B09FDC32}" type="pres">
      <dgm:prSet presAssocID="{85691AAF-B56C-46C6-B7C2-90F8AFD0963A}" presName="horz1" presStyleCnt="0"/>
      <dgm:spPr/>
    </dgm:pt>
    <dgm:pt modelId="{0920CFDC-46C3-4D74-9893-56B90FD18912}" type="pres">
      <dgm:prSet presAssocID="{85691AAF-B56C-46C6-B7C2-90F8AFD0963A}" presName="tx1" presStyleLbl="revTx" presStyleIdx="0" presStyleCnt="2" custScaleX="395778" custScaleY="60616"/>
      <dgm:spPr/>
      <dgm:t>
        <a:bodyPr/>
        <a:lstStyle/>
        <a:p>
          <a:endParaRPr lang="en-US"/>
        </a:p>
      </dgm:t>
    </dgm:pt>
    <dgm:pt modelId="{990367FD-6AC4-40A3-886F-965AD156F5AF}" type="pres">
      <dgm:prSet presAssocID="{85691AAF-B56C-46C6-B7C2-90F8AFD0963A}" presName="vert1" presStyleCnt="0"/>
      <dgm:spPr/>
    </dgm:pt>
    <dgm:pt modelId="{03C091ED-46D8-4E9E-B023-DA906C3B0EF9}" type="pres">
      <dgm:prSet presAssocID="{7E064124-A187-4A91-B6A7-F764EC69F2DB}" presName="thickLine" presStyleLbl="alignNode1" presStyleIdx="1" presStyleCnt="2"/>
      <dgm:spPr/>
    </dgm:pt>
    <dgm:pt modelId="{A406B648-E1B3-4384-BF4A-68A7C7D8C441}" type="pres">
      <dgm:prSet presAssocID="{7E064124-A187-4A91-B6A7-F764EC69F2DB}" presName="horz1" presStyleCnt="0"/>
      <dgm:spPr/>
    </dgm:pt>
    <dgm:pt modelId="{DD30CD46-3C8F-4BDA-9B0D-BF758FE66255}" type="pres">
      <dgm:prSet presAssocID="{7E064124-A187-4A91-B6A7-F764EC69F2DB}" presName="tx1" presStyleLbl="revTx" presStyleIdx="1" presStyleCnt="2"/>
      <dgm:spPr/>
      <dgm:t>
        <a:bodyPr/>
        <a:lstStyle/>
        <a:p>
          <a:endParaRPr lang="en-US"/>
        </a:p>
      </dgm:t>
    </dgm:pt>
    <dgm:pt modelId="{8BE50BDA-1D2F-4AE0-8233-8C155EA96630}" type="pres">
      <dgm:prSet presAssocID="{7E064124-A187-4A91-B6A7-F764EC69F2DB}" presName="vert1" presStyleCnt="0"/>
      <dgm:spPr/>
    </dgm:pt>
  </dgm:ptLst>
  <dgm:cxnLst>
    <dgm:cxn modelId="{9A8D4D4E-8789-45C1-97F2-2EA3346E0F8D}" type="presOf" srcId="{7E064124-A187-4A91-B6A7-F764EC69F2DB}" destId="{DD30CD46-3C8F-4BDA-9B0D-BF758FE66255}" srcOrd="0" destOrd="0" presId="urn:microsoft.com/office/officeart/2008/layout/LinedList"/>
    <dgm:cxn modelId="{EAE09F64-78E1-4223-8F03-CD9438DD7B8A}" srcId="{41339E02-40D9-4885-9644-E2A981D5D181}" destId="{85691AAF-B56C-46C6-B7C2-90F8AFD0963A}" srcOrd="0" destOrd="0" parTransId="{48086AC1-0788-483D-8F10-F7729BD0962A}" sibTransId="{4972149A-B546-4BC2-8F2D-65D93159924F}"/>
    <dgm:cxn modelId="{850B0B64-BDEA-4521-9E9A-3818EA2E5A5C}" srcId="{41339E02-40D9-4885-9644-E2A981D5D181}" destId="{7E064124-A187-4A91-B6A7-F764EC69F2DB}" srcOrd="1" destOrd="0" parTransId="{D8DAF1DE-10CE-4345-9425-0B383A931D9C}" sibTransId="{60FC7B3C-573E-4944-917E-634BB5F82D44}"/>
    <dgm:cxn modelId="{2D537CA2-68DF-4351-B2FF-157F3517A892}" type="presOf" srcId="{41339E02-40D9-4885-9644-E2A981D5D181}" destId="{58C01CB4-6A69-4244-829D-777726D99269}" srcOrd="0" destOrd="0" presId="urn:microsoft.com/office/officeart/2008/layout/LinedList"/>
    <dgm:cxn modelId="{98D5DCD5-6CFC-4B39-8CDC-DAC5FBBE8AA7}" type="presOf" srcId="{85691AAF-B56C-46C6-B7C2-90F8AFD0963A}" destId="{0920CFDC-46C3-4D74-9893-56B90FD18912}" srcOrd="0" destOrd="0" presId="urn:microsoft.com/office/officeart/2008/layout/LinedList"/>
    <dgm:cxn modelId="{C37EA70C-9162-4007-BCE5-6958A85AA0B9}" type="presParOf" srcId="{58C01CB4-6A69-4244-829D-777726D99269}" destId="{0E75412C-655E-42B3-8121-0C81FBD1C2E5}" srcOrd="0" destOrd="0" presId="urn:microsoft.com/office/officeart/2008/layout/LinedList"/>
    <dgm:cxn modelId="{454E6DAF-ED9C-4C46-812C-133F95C7FB30}" type="presParOf" srcId="{58C01CB4-6A69-4244-829D-777726D99269}" destId="{17235380-7ED7-4E75-8552-7980B09FDC32}" srcOrd="1" destOrd="0" presId="urn:microsoft.com/office/officeart/2008/layout/LinedList"/>
    <dgm:cxn modelId="{4A0AB5B9-4850-46FB-A371-A04C8177423B}" type="presParOf" srcId="{17235380-7ED7-4E75-8552-7980B09FDC32}" destId="{0920CFDC-46C3-4D74-9893-56B90FD18912}" srcOrd="0" destOrd="0" presId="urn:microsoft.com/office/officeart/2008/layout/LinedList"/>
    <dgm:cxn modelId="{47DB3B1A-4098-483C-8E5C-2C43A07134AB}" type="presParOf" srcId="{17235380-7ED7-4E75-8552-7980B09FDC32}" destId="{990367FD-6AC4-40A3-886F-965AD156F5AF}" srcOrd="1" destOrd="0" presId="urn:microsoft.com/office/officeart/2008/layout/LinedList"/>
    <dgm:cxn modelId="{915C8B07-4C09-4C45-8CF0-07D264109781}" type="presParOf" srcId="{58C01CB4-6A69-4244-829D-777726D99269}" destId="{03C091ED-46D8-4E9E-B023-DA906C3B0EF9}" srcOrd="2" destOrd="0" presId="urn:microsoft.com/office/officeart/2008/layout/LinedList"/>
    <dgm:cxn modelId="{3CB6CB06-C630-4196-A9F8-C4C2B0C79DF5}" type="presParOf" srcId="{58C01CB4-6A69-4244-829D-777726D99269}" destId="{A406B648-E1B3-4384-BF4A-68A7C7D8C441}" srcOrd="3" destOrd="0" presId="urn:microsoft.com/office/officeart/2008/layout/LinedList"/>
    <dgm:cxn modelId="{ADA8FFCA-2FB1-4FB9-88B8-1DC64008D161}" type="presParOf" srcId="{A406B648-E1B3-4384-BF4A-68A7C7D8C441}" destId="{DD30CD46-3C8F-4BDA-9B0D-BF758FE66255}" srcOrd="0" destOrd="0" presId="urn:microsoft.com/office/officeart/2008/layout/LinedList"/>
    <dgm:cxn modelId="{E65931B4-A71E-474C-9FBE-B3787181866A}" type="presParOf" srcId="{A406B648-E1B3-4384-BF4A-68A7C7D8C441}" destId="{8BE50BDA-1D2F-4AE0-8233-8C155EA96630}"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75412C-655E-42B3-8121-0C81FBD1C2E5}">
      <dsp:nvSpPr>
        <dsp:cNvPr id="0" name=""/>
        <dsp:cNvSpPr/>
      </dsp:nvSpPr>
      <dsp:spPr>
        <a:xfrm>
          <a:off x="0" y="1564"/>
          <a:ext cx="1981200" cy="0"/>
        </a:xfrm>
        <a:prstGeom prst="line">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w="9525" cap="flat" cmpd="sng" algn="ctr">
          <a:solidFill>
            <a:schemeClr val="accent2">
              <a:shade val="8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sp>
    <dsp:sp modelId="{0920CFDC-46C3-4D74-9893-56B90FD18912}">
      <dsp:nvSpPr>
        <dsp:cNvPr id="0" name=""/>
        <dsp:cNvSpPr/>
      </dsp:nvSpPr>
      <dsp:spPr>
        <a:xfrm>
          <a:off x="0" y="1564"/>
          <a:ext cx="1979431" cy="13791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lvl="0" algn="ctr" defTabSz="1155700">
            <a:lnSpc>
              <a:spcPct val="90000"/>
            </a:lnSpc>
            <a:spcBef>
              <a:spcPct val="0"/>
            </a:spcBef>
            <a:spcAft>
              <a:spcPct val="35000"/>
            </a:spcAft>
          </a:pPr>
          <a:r>
            <a:rPr lang="en-US" sz="2600" b="1" kern="1200" dirty="0" smtClean="0"/>
            <a:t>Agency Request: $19 million</a:t>
          </a:r>
          <a:endParaRPr lang="en-US" sz="2600" b="1" kern="1200" dirty="0">
            <a:latin typeface="+mn-lt"/>
          </a:endParaRPr>
        </a:p>
      </dsp:txBody>
      <dsp:txXfrm>
        <a:off x="0" y="1564"/>
        <a:ext cx="1979431" cy="1379186"/>
      </dsp:txXfrm>
    </dsp:sp>
    <dsp:sp modelId="{03C091ED-46D8-4E9E-B023-DA906C3B0EF9}">
      <dsp:nvSpPr>
        <dsp:cNvPr id="0" name=""/>
        <dsp:cNvSpPr/>
      </dsp:nvSpPr>
      <dsp:spPr>
        <a:xfrm>
          <a:off x="0" y="1380751"/>
          <a:ext cx="1981200" cy="0"/>
        </a:xfrm>
        <a:prstGeom prst="line">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w="9525" cap="flat" cmpd="sng" algn="ctr">
          <a:solidFill>
            <a:schemeClr val="accent2">
              <a:shade val="8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sp>
    <dsp:sp modelId="{DD30CD46-3C8F-4BDA-9B0D-BF758FE66255}">
      <dsp:nvSpPr>
        <dsp:cNvPr id="0" name=""/>
        <dsp:cNvSpPr/>
      </dsp:nvSpPr>
      <dsp:spPr>
        <a:xfrm>
          <a:off x="0" y="1380751"/>
          <a:ext cx="1981200" cy="22752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en-US" sz="2000" b="0" kern="1200" dirty="0" smtClean="0">
              <a:latin typeface="+mn-lt"/>
            </a:rPr>
            <a:t>Remodel existing space for intake unit, construct new health services unit and loading dock</a:t>
          </a:r>
          <a:endParaRPr lang="en-US" sz="2000" b="0" kern="1200" dirty="0">
            <a:latin typeface="+mn-lt"/>
          </a:endParaRPr>
        </a:p>
      </dsp:txBody>
      <dsp:txXfrm>
        <a:off x="0" y="1380751"/>
        <a:ext cx="1981200" cy="2275284"/>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938" y="0"/>
            <a:ext cx="3037840" cy="461804"/>
          </a:xfrm>
          <a:prstGeom prst="rect">
            <a:avLst/>
          </a:prstGeom>
        </p:spPr>
        <p:txBody>
          <a:bodyPr vert="horz" lIns="91440" tIns="45720" rIns="91440" bIns="45720" rtlCol="0"/>
          <a:lstStyle>
            <a:lvl1pPr algn="r">
              <a:defRPr sz="1200"/>
            </a:lvl1pPr>
          </a:lstStyle>
          <a:p>
            <a:fld id="{02492289-8099-4198-9DB9-CBAD8AFD8E76}" type="datetimeFigureOut">
              <a:rPr lang="en-US" smtClean="0"/>
              <a:t>3/15/2017</a:t>
            </a:fld>
            <a:endParaRPr lang="en-US"/>
          </a:p>
        </p:txBody>
      </p:sp>
      <p:sp>
        <p:nvSpPr>
          <p:cNvPr id="4" name="Slide Image Placeholder 3"/>
          <p:cNvSpPr>
            <a:spLocks noGrp="1" noRot="1" noChangeAspect="1"/>
          </p:cNvSpPr>
          <p:nvPr>
            <p:ph type="sldImg" idx="2"/>
          </p:nvPr>
        </p:nvSpPr>
        <p:spPr>
          <a:xfrm>
            <a:off x="1195388" y="692150"/>
            <a:ext cx="4619625" cy="34639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040" y="4387136"/>
            <a:ext cx="5608320" cy="4156234"/>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669"/>
            <a:ext cx="3037840" cy="46180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772669"/>
            <a:ext cx="3037840" cy="461804"/>
          </a:xfrm>
          <a:prstGeom prst="rect">
            <a:avLst/>
          </a:prstGeom>
        </p:spPr>
        <p:txBody>
          <a:bodyPr vert="horz" lIns="91440" tIns="45720" rIns="91440" bIns="45720" rtlCol="0" anchor="b"/>
          <a:lstStyle>
            <a:lvl1pPr algn="r">
              <a:defRPr sz="1200"/>
            </a:lvl1pPr>
          </a:lstStyle>
          <a:p>
            <a:fld id="{232AA40C-5BC7-441A-8B41-D34BF2319EF4}" type="slidenum">
              <a:rPr lang="en-US" smtClean="0"/>
              <a:t>‹#›</a:t>
            </a:fld>
            <a:endParaRPr lang="en-US"/>
          </a:p>
        </p:txBody>
      </p:sp>
    </p:spTree>
    <p:extLst>
      <p:ext uri="{BB962C8B-B14F-4D97-AF65-F5344CB8AC3E}">
        <p14:creationId xmlns:p14="http://schemas.microsoft.com/office/powerpoint/2010/main" val="557285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82929483-7C33-424F-AA7C-308EFE9676D8}"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15987141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Our third project is at the St. Cloud facility – our intake facility for adult male offenders.  This project has several components and costs </a:t>
            </a:r>
            <a:r>
              <a:rPr lang="en-US" dirty="0" smtClean="0">
                <a:solidFill>
                  <a:srgbClr val="FF0000"/>
                </a:solidFill>
              </a:rPr>
              <a:t>$33.045 million</a:t>
            </a:r>
            <a:r>
              <a:rPr lang="en-US" dirty="0" smtClean="0"/>
              <a:t>.  It includes construction of a new health services unit, remodeling existing space for intake and construction of a loading dock and warehouse outside of the secure perimeter.  </a:t>
            </a:r>
          </a:p>
          <a:p>
            <a:r>
              <a:rPr lang="en-US" dirty="0" smtClean="0"/>
              <a:t>This project is about improving safety for staff by improving the layout and adding safety and security features to the areas.  </a:t>
            </a:r>
          </a:p>
          <a:p>
            <a:r>
              <a:rPr lang="en-US" dirty="0" smtClean="0"/>
              <a:t>Due to space constraints we have an inadequate# of holding cells, processing areas, and cannot separate offender movement in &amp; out of the facility or in various areas.  Additionally, existing spaces aren’t in compliance with building or accessibility codes to meet needs of disabled offenders.</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99B01DBD-6351-47D5-9B8F-D9D62C27589D}"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9716238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second component of this project is to, after the health services area is constructed, to renovate space for a new intake unit.  Again, the existing space was designed to serve many less offenders than are processed in and out of this facility.  As I said earlier, the St. Cloud facility is our adult male intake facility – so all new commitments to the department come first to SCL for processing.  </a:t>
            </a:r>
          </a:p>
          <a:p>
            <a:r>
              <a:rPr lang="en-US" dirty="0" smtClean="0"/>
              <a:t>We process about 700 offenders in and out of this facility every month.  The space was poorly designed and doesn’t adequately or safely meet our needs.  </a:t>
            </a:r>
          </a:p>
          <a:p>
            <a:r>
              <a:rPr lang="en-US" dirty="0" smtClean="0"/>
              <a:t>We need to be able to physically and visually separate those incoming and outgoing offenders.  The existing hallways are way too narrow.  When disturbances occur in this area, the space is very tight/close for the staff to manage in as they remove offenders to another location when they are fighting.  </a:t>
            </a:r>
          </a:p>
          <a:p>
            <a:r>
              <a:rPr lang="en-US" dirty="0" smtClean="0"/>
              <a:t>In addition to tight quarters, there is not adequate space for all the functions that need to occur in the intake area.  Staff use storage closets as an interview/screening room for offenders when numerous offenders are being processed simultaneously. This creates significant security and staff safety concerns.   Additionally, there is a lack of useable showers for offenders, inadequate space for property transfer/search/distribution.  These deficiencies would be addressed </a:t>
            </a:r>
          </a:p>
          <a:p>
            <a:endParaRPr lang="en-US" dirty="0"/>
          </a:p>
        </p:txBody>
      </p:sp>
      <p:sp>
        <p:nvSpPr>
          <p:cNvPr id="4" name="Slide Number Placeholder 3"/>
          <p:cNvSpPr>
            <a:spLocks noGrp="1"/>
          </p:cNvSpPr>
          <p:nvPr>
            <p:ph type="sldNum" sz="quarter" idx="10"/>
          </p:nvPr>
        </p:nvSpPr>
        <p:spPr/>
        <p:txBody>
          <a:bodyPr/>
          <a:lstStyle/>
          <a:p>
            <a:fld id="{99B01DBD-6351-47D5-9B8F-D9D62C27589D}" type="slidenum">
              <a:rPr lang="en-US" smtClean="0">
                <a:solidFill>
                  <a:prstClr val="black"/>
                </a:solidFill>
              </a:rPr>
              <a:pPr/>
              <a:t>3</a:t>
            </a:fld>
            <a:endParaRPr lang="en-US">
              <a:solidFill>
                <a:prstClr val="black"/>
              </a:solidFill>
            </a:endParaRPr>
          </a:p>
        </p:txBody>
      </p:sp>
    </p:spTree>
    <p:extLst>
      <p:ext uri="{BB962C8B-B14F-4D97-AF65-F5344CB8AC3E}">
        <p14:creationId xmlns:p14="http://schemas.microsoft.com/office/powerpoint/2010/main" val="40480997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B01DBD-6351-47D5-9B8F-D9D62C27589D}"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269036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US" dirty="0" smtClean="0"/>
          </a:p>
          <a:p>
            <a:r>
              <a:rPr lang="en-US" b="1" dirty="0" smtClean="0"/>
              <a:t>~$1.3m </a:t>
            </a:r>
            <a:r>
              <a:rPr lang="en-US" dirty="0" smtClean="0"/>
              <a:t>additional cost to split into two phases.</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99B01DBD-6351-47D5-9B8F-D9D62C27589D}"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31491162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closing –  these requests are our most critical needs for this agency. Shakopee fence to enhance public safety; AP money that will be used throughout the state at all facilities; the </a:t>
            </a:r>
            <a:r>
              <a:rPr lang="en-US" dirty="0" err="1" smtClean="0"/>
              <a:t>the</a:t>
            </a:r>
            <a:r>
              <a:rPr lang="en-US" dirty="0" smtClean="0"/>
              <a:t> St. Cloud project to address unsafe, inefficient conditions and spaces that no longer meet our basic needs for intake and health services. </a:t>
            </a:r>
          </a:p>
          <a:p>
            <a:endParaRPr lang="en-US" dirty="0" smtClean="0"/>
          </a:p>
          <a:p>
            <a:r>
              <a:rPr lang="en-US" dirty="0" smtClean="0"/>
              <a:t>Last year we received 5 million AP and money for a well and water treatment project at the Stillwater facility (ADP 1600) (4</a:t>
            </a:r>
            <a:r>
              <a:rPr lang="en-US" baseline="30000" dirty="0" smtClean="0"/>
              <a:t>th</a:t>
            </a:r>
            <a:r>
              <a:rPr lang="en-US" dirty="0" smtClean="0"/>
              <a:t> project on our</a:t>
            </a:r>
            <a:r>
              <a:rPr lang="en-US" baseline="0" dirty="0" smtClean="0"/>
              <a:t> priority list)</a:t>
            </a:r>
            <a:r>
              <a:rPr lang="en-US" dirty="0" smtClean="0"/>
              <a:t>.  We received $3.391 million for this project.  STW operates two wells.  Well #1 was installed in 1914 and does not comply with Dept. of Health regulations because it is too close to a sanitary sewer line.  This is the current back-up well for the facility.  Well #2 was installed in 1961 and serves as the main water source for the facility.  The project includes installing a new well that would become the main water source for the facility, capping and sealing the 1914 well, installing a new system to remove high iron content and efficiently soften the water; replacing piping that is close to failure due to rust and corrosion, and constructing a new building for the water treatment equipment.</a:t>
            </a:r>
            <a:endParaRPr lang="en-US" dirty="0"/>
          </a:p>
        </p:txBody>
      </p:sp>
      <p:sp>
        <p:nvSpPr>
          <p:cNvPr id="4" name="Slide Number Placeholder 3"/>
          <p:cNvSpPr>
            <a:spLocks noGrp="1"/>
          </p:cNvSpPr>
          <p:nvPr>
            <p:ph type="sldNum" sz="quarter" idx="10"/>
          </p:nvPr>
        </p:nvSpPr>
        <p:spPr/>
        <p:txBody>
          <a:bodyPr/>
          <a:lstStyle/>
          <a:p>
            <a:fld id="{99B01DBD-6351-47D5-9B8F-D9D62C27589D}"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7706927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EB85997-FF2B-4B9A-9DA9-C20C2DEDD700}" type="datetime1">
              <a:rPr lang="en-US" smtClean="0">
                <a:solidFill>
                  <a:prstClr val="black">
                    <a:tint val="75000"/>
                  </a:prstClr>
                </a:solidFill>
              </a:rPr>
              <a:pPr/>
              <a:t>3/15/2017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E117D9A-00CE-4812-BDBD-320EC474ABD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898431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10600" cy="1143000"/>
          </a:xfrm>
        </p:spPr>
        <p:txBody>
          <a:bodyPr/>
          <a:lstStyle>
            <a:lvl1pPr>
              <a:defRPr>
                <a:latin typeface="+mj-lt"/>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53BBD0-41D3-4D5E-8C84-AA754C25EE4B}" type="datetime1">
              <a:rPr lang="en-US" smtClean="0">
                <a:solidFill>
                  <a:prstClr val="black">
                    <a:tint val="75000"/>
                  </a:prstClr>
                </a:solidFill>
              </a:rPr>
              <a:pPr/>
              <a:t>3/15/2017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E117D9A-00CE-4812-BDBD-320EC474ABD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9015288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A53C1B-33A3-487E-A21E-00A1D9B429ED}" type="datetime1">
              <a:rPr lang="en-US" smtClean="0">
                <a:solidFill>
                  <a:prstClr val="black">
                    <a:tint val="75000"/>
                  </a:prstClr>
                </a:solidFill>
              </a:rPr>
              <a:pPr/>
              <a:t>3/15/2017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E117D9A-00CE-4812-BDBD-320EC474ABD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3252146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0"/>
            <a:ext cx="9144000" cy="1143000"/>
          </a:xfrm>
        </p:spPr>
        <p:txBody>
          <a:bodyPr>
            <a:normAutofit/>
          </a:bodyPr>
          <a:lstStyle>
            <a:lvl1pPr>
              <a:defRPr sz="3600">
                <a:solidFill>
                  <a:schemeClr val="tx1"/>
                </a:solidFill>
              </a:defRPr>
            </a:lvl1pPr>
          </a:lstStyle>
          <a:p>
            <a:r>
              <a:rPr lang="en-US" dirty="0" smtClean="0">
                <a:latin typeface="Adobe Fan Heiti Std B" pitchFamily="34" charset="-128"/>
                <a:ea typeface="Adobe Fan Heiti Std B" pitchFamily="34" charset="-128"/>
              </a:rPr>
              <a:t>A Safer Minnesota</a:t>
            </a:r>
            <a:endParaRPr lang="en-US" dirty="0"/>
          </a:p>
        </p:txBody>
      </p:sp>
      <p:sp>
        <p:nvSpPr>
          <p:cNvPr id="3" name="Content Placeholder 2"/>
          <p:cNvSpPr>
            <a:spLocks noGrp="1"/>
          </p:cNvSpPr>
          <p:nvPr>
            <p:ph idx="1"/>
          </p:nvPr>
        </p:nvSpPr>
        <p:spPr>
          <a:xfrm>
            <a:off x="457200" y="1143000"/>
            <a:ext cx="8229600" cy="3733800"/>
          </a:xfrm>
        </p:spPr>
        <p:txBody>
          <a:bodyPr/>
          <a:lstStyle>
            <a:lvl1pPr>
              <a:defRPr sz="2600"/>
            </a:lvl1pPr>
            <a:lvl2pPr>
              <a:defRPr sz="2600"/>
            </a:lvl2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7B20A65F-35BE-46D4-BC93-842ACC6F4315}" type="datetime1">
              <a:rPr lang="en-US" smtClean="0">
                <a:solidFill>
                  <a:prstClr val="black">
                    <a:tint val="75000"/>
                  </a:prstClr>
                </a:solidFill>
              </a:rPr>
              <a:pPr/>
              <a:t>3/15/2017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a:xfrm>
            <a:off x="6553200" y="6492875"/>
            <a:ext cx="2133600" cy="365125"/>
          </a:xfrm>
        </p:spPr>
        <p:txBody>
          <a:bodyPr/>
          <a:lstStyle/>
          <a:p>
            <a:fld id="{6E117D9A-00CE-4812-BDBD-320EC474ABDC}" type="slidenum">
              <a:rPr lang="en-US" smtClean="0">
                <a:solidFill>
                  <a:prstClr val="black">
                    <a:tint val="75000"/>
                  </a:prstClr>
                </a:solidFill>
              </a:rPr>
              <a:pPr/>
              <a:t>‹#›</a:t>
            </a:fld>
            <a:endParaRPr lang="en-US">
              <a:solidFill>
                <a:prstClr val="black">
                  <a:tint val="75000"/>
                </a:prstClr>
              </a:solidFill>
            </a:endParaRPr>
          </a:p>
        </p:txBody>
      </p:sp>
      <p:sp>
        <p:nvSpPr>
          <p:cNvPr id="8" name="Rectangle 7"/>
          <p:cNvSpPr/>
          <p:nvPr userDrawn="1"/>
        </p:nvSpPr>
        <p:spPr>
          <a:xfrm>
            <a:off x="-26158" y="0"/>
            <a:ext cx="9144000" cy="914400"/>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337962215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032AFE-1A09-445C-8B20-7BD8E7F7FEE6}" type="datetime1">
              <a:rPr lang="en-US" smtClean="0">
                <a:solidFill>
                  <a:prstClr val="black">
                    <a:tint val="75000"/>
                  </a:prstClr>
                </a:solidFill>
              </a:rPr>
              <a:pPr/>
              <a:t>3/15/2017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E117D9A-00CE-4812-BDBD-320EC474ABD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2980808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F589C1C-F051-414C-B193-0CCE91CCADB9}" type="datetime1">
              <a:rPr lang="en-US" smtClean="0">
                <a:solidFill>
                  <a:prstClr val="black">
                    <a:tint val="75000"/>
                  </a:prstClr>
                </a:solidFill>
              </a:rPr>
              <a:pPr/>
              <a:t>3/15/2017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E117D9A-00CE-4812-BDBD-320EC474ABD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9305743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5D55F50-85FC-442C-A687-F27207871F52}" type="datetime1">
              <a:rPr lang="en-US" smtClean="0">
                <a:solidFill>
                  <a:prstClr val="black">
                    <a:tint val="75000"/>
                  </a:prstClr>
                </a:solidFill>
              </a:rPr>
              <a:pPr/>
              <a:t>3/15/2017</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6E117D9A-00CE-4812-BDBD-320EC474ABD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9419712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3D87232-58F0-488C-AFCC-B9213F9B5686}" type="datetime1">
              <a:rPr lang="en-US" smtClean="0">
                <a:solidFill>
                  <a:prstClr val="black">
                    <a:tint val="75000"/>
                  </a:prstClr>
                </a:solidFill>
              </a:rPr>
              <a:pPr/>
              <a:t>3/15/2017</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6E117D9A-00CE-4812-BDBD-320EC474ABD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9542612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2A0EBC-CD7D-4C6D-9251-E6E5F7FAF727}" type="datetime1">
              <a:rPr lang="en-US" smtClean="0">
                <a:solidFill>
                  <a:prstClr val="black">
                    <a:tint val="75000"/>
                  </a:prstClr>
                </a:solidFill>
              </a:rPr>
              <a:pPr/>
              <a:t>3/15/2017</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6E117D9A-00CE-4812-BDBD-320EC474ABD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1445796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0502DA-1755-48FA-8300-949FE392325F}" type="datetime1">
              <a:rPr lang="en-US" smtClean="0">
                <a:solidFill>
                  <a:prstClr val="black">
                    <a:tint val="75000"/>
                  </a:prstClr>
                </a:solidFill>
              </a:rPr>
              <a:pPr/>
              <a:t>3/15/2017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E117D9A-00CE-4812-BDBD-320EC474ABD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4896079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88D3BB-8146-4070-9F84-442754EFB537}" type="datetime1">
              <a:rPr lang="en-US" smtClean="0">
                <a:solidFill>
                  <a:prstClr val="black">
                    <a:tint val="75000"/>
                  </a:prstClr>
                </a:solidFill>
              </a:rPr>
              <a:pPr/>
              <a:t>3/15/2017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E117D9A-00CE-4812-BDBD-320EC474ABDC}"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628687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16563F-0758-4D0A-B2C9-61B73548C229}" type="datetime1">
              <a:rPr lang="en-US" smtClean="0">
                <a:solidFill>
                  <a:prstClr val="black">
                    <a:tint val="75000"/>
                  </a:prstClr>
                </a:solidFill>
              </a:rPr>
              <a:pPr/>
              <a:t>3/15/2017</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117D9A-00CE-4812-BDBD-320EC474ABDC}" type="slidenum">
              <a:rPr lang="en-US" smtClean="0">
                <a:solidFill>
                  <a:prstClr val="black">
                    <a:tint val="75000"/>
                  </a:prstClr>
                </a:solidFill>
              </a:rPr>
              <a:pPr/>
              <a:t>‹#›</a:t>
            </a:fld>
            <a:endParaRPr lang="en-US">
              <a:solidFill>
                <a:prstClr val="black">
                  <a:tint val="75000"/>
                </a:prstClr>
              </a:solidFill>
            </a:endParaRPr>
          </a:p>
        </p:txBody>
      </p:sp>
      <p:sp>
        <p:nvSpPr>
          <p:cNvPr id="7" name="Rectangle 6"/>
          <p:cNvSpPr/>
          <p:nvPr userDrawn="1"/>
        </p:nvSpPr>
        <p:spPr>
          <a:xfrm>
            <a:off x="0" y="0"/>
            <a:ext cx="9144000" cy="914400"/>
          </a:xfrm>
          <a:prstGeom prst="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9113654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hf hdr="0" ftr="0" dt="0"/>
  <p:txStyles>
    <p:titleStyle>
      <a:lvl1pPr marL="0" indent="463550" algn="l" defTabSz="914400" rtl="0" eaLnBrk="1" latinLnBrk="0" hangingPunct="1">
        <a:spcBef>
          <a:spcPct val="0"/>
        </a:spcBef>
        <a:buNone/>
        <a:defRPr sz="4400" kern="1200">
          <a:solidFill>
            <a:schemeClr val="tx1"/>
          </a:solidFill>
          <a:latin typeface="Adobe Fan Heiti Std B" pitchFamily="34" charset="-128"/>
          <a:ea typeface="Adobe Fan Heiti Std B" pitchFamily="34" charset="-128"/>
          <a:cs typeface="+mj-cs"/>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5" name="Content Placeholder 4"/>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171734" y="-76200"/>
            <a:ext cx="9468134" cy="6999027"/>
          </a:xfrm>
        </p:spPr>
      </p:pic>
      <p:sp>
        <p:nvSpPr>
          <p:cNvPr id="4" name="TextBox 3"/>
          <p:cNvSpPr txBox="1"/>
          <p:nvPr/>
        </p:nvSpPr>
        <p:spPr>
          <a:xfrm>
            <a:off x="5486400" y="344031"/>
            <a:ext cx="3581400" cy="2246769"/>
          </a:xfrm>
          <a:prstGeom prst="rect">
            <a:avLst/>
          </a:prstGeom>
          <a:noFill/>
        </p:spPr>
        <p:txBody>
          <a:bodyPr wrap="square" rtlCol="0">
            <a:spAutoFit/>
          </a:bodyPr>
          <a:lstStyle/>
          <a:p>
            <a:pPr algn="ctr"/>
            <a:r>
              <a:rPr lang="en-US" sz="2400" dirty="0">
                <a:solidFill>
                  <a:srgbClr val="1F497D">
                    <a:lumMod val="40000"/>
                    <a:lumOff val="60000"/>
                  </a:srgbClr>
                </a:solidFill>
              </a:rPr>
              <a:t> </a:t>
            </a:r>
            <a:r>
              <a:rPr lang="en-US" sz="2800" dirty="0">
                <a:solidFill>
                  <a:srgbClr val="1F497D">
                    <a:lumMod val="40000"/>
                    <a:lumOff val="60000"/>
                  </a:srgbClr>
                </a:solidFill>
              </a:rPr>
              <a:t>Minnesota Correctional Facilities Capital Investment</a:t>
            </a:r>
          </a:p>
          <a:p>
            <a:pPr algn="ctr"/>
            <a:r>
              <a:rPr lang="en-US" sz="2800" dirty="0">
                <a:solidFill>
                  <a:srgbClr val="1F497D">
                    <a:lumMod val="40000"/>
                    <a:lumOff val="60000"/>
                  </a:srgbClr>
                </a:solidFill>
              </a:rPr>
              <a:t>Proposals </a:t>
            </a:r>
            <a:endParaRPr lang="en-US" sz="2800" dirty="0" smtClean="0">
              <a:solidFill>
                <a:srgbClr val="1F497D">
                  <a:lumMod val="40000"/>
                  <a:lumOff val="60000"/>
                </a:srgbClr>
              </a:solidFill>
            </a:endParaRPr>
          </a:p>
          <a:p>
            <a:pPr algn="ctr"/>
            <a:r>
              <a:rPr lang="en-US" sz="2800" dirty="0" smtClean="0">
                <a:solidFill>
                  <a:srgbClr val="1F497D">
                    <a:lumMod val="40000"/>
                    <a:lumOff val="60000"/>
                  </a:srgbClr>
                </a:solidFill>
              </a:rPr>
              <a:t>MCF – St. Cloud 2016</a:t>
            </a:r>
            <a:endParaRPr lang="en-US" sz="2800" dirty="0">
              <a:solidFill>
                <a:srgbClr val="1F497D">
                  <a:lumMod val="40000"/>
                  <a:lumOff val="60000"/>
                </a:srgbClr>
              </a:solidFill>
            </a:endParaRPr>
          </a:p>
        </p:txBody>
      </p:sp>
    </p:spTree>
    <p:extLst>
      <p:ext uri="{BB962C8B-B14F-4D97-AF65-F5344CB8AC3E}">
        <p14:creationId xmlns:p14="http://schemas.microsoft.com/office/powerpoint/2010/main" val="332162663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7" name="Rectangle 2"/>
          <p:cNvSpPr>
            <a:spLocks noGrp="1" noChangeArrowheads="1"/>
          </p:cNvSpPr>
          <p:nvPr>
            <p:ph type="title"/>
          </p:nvPr>
        </p:nvSpPr>
        <p:spPr>
          <a:xfrm>
            <a:off x="0" y="0"/>
            <a:ext cx="9144000" cy="990600"/>
          </a:xfrm>
        </p:spPr>
        <p:txBody>
          <a:bodyPr>
            <a:noAutofit/>
          </a:bodyPr>
          <a:lstStyle/>
          <a:p>
            <a:pPr indent="58738" eaLnBrk="1" fontAlgn="auto" hangingPunct="1">
              <a:spcAft>
                <a:spcPts val="0"/>
              </a:spcAft>
              <a:defRPr/>
            </a:pPr>
            <a:r>
              <a:rPr lang="en-US" sz="3400" dirty="0" smtClean="0">
                <a:latin typeface="+mj-lt"/>
              </a:rPr>
              <a:t>St. Cloud – Intake, Health Services &amp; Loading Dock</a:t>
            </a:r>
          </a:p>
        </p:txBody>
      </p:sp>
      <p:sp>
        <p:nvSpPr>
          <p:cNvPr id="8198" name="Rectangle 3"/>
          <p:cNvSpPr>
            <a:spLocks noGrp="1" noChangeArrowheads="1"/>
          </p:cNvSpPr>
          <p:nvPr>
            <p:ph idx="1"/>
          </p:nvPr>
        </p:nvSpPr>
        <p:spPr>
          <a:xfrm>
            <a:off x="3200400" y="1600200"/>
            <a:ext cx="5486400" cy="4191000"/>
          </a:xfrm>
        </p:spPr>
        <p:txBody>
          <a:bodyPr rtlCol="0">
            <a:normAutofit/>
          </a:bodyPr>
          <a:lstStyle/>
          <a:p>
            <a:pPr eaLnBrk="1" fontAlgn="auto" hangingPunct="1">
              <a:spcBef>
                <a:spcPct val="0"/>
              </a:spcBef>
              <a:spcAft>
                <a:spcPts val="750"/>
              </a:spcAft>
              <a:buFontTx/>
              <a:buNone/>
              <a:defRPr/>
            </a:pPr>
            <a:r>
              <a:rPr lang="en-US" dirty="0" smtClean="0"/>
              <a:t>Goals</a:t>
            </a:r>
          </a:p>
          <a:p>
            <a:pPr marL="457200" indent="-182880" eaLnBrk="1" fontAlgn="auto" hangingPunct="1">
              <a:spcBef>
                <a:spcPct val="0"/>
              </a:spcBef>
              <a:spcAft>
                <a:spcPts val="750"/>
              </a:spcAft>
              <a:buFont typeface="Arial" pitchFamily="34" charset="0"/>
              <a:buChar char="•"/>
              <a:defRPr/>
            </a:pPr>
            <a:r>
              <a:rPr lang="en-US" sz="2400" b="1" dirty="0" smtClean="0"/>
              <a:t>Complete phase two </a:t>
            </a:r>
          </a:p>
          <a:p>
            <a:pPr marL="457200" indent="-182880" eaLnBrk="1" fontAlgn="auto" hangingPunct="1">
              <a:spcBef>
                <a:spcPct val="0"/>
              </a:spcBef>
              <a:spcAft>
                <a:spcPts val="750"/>
              </a:spcAft>
              <a:buFont typeface="Arial" pitchFamily="34" charset="0"/>
              <a:buChar char="•"/>
              <a:defRPr/>
            </a:pPr>
            <a:r>
              <a:rPr lang="en-US" sz="2400" b="1" dirty="0" smtClean="0"/>
              <a:t>Improve safety </a:t>
            </a:r>
            <a:r>
              <a:rPr lang="en-US" sz="2400" dirty="0" smtClean="0"/>
              <a:t>for staff and offenders through improved layout and safety features</a:t>
            </a:r>
          </a:p>
          <a:p>
            <a:pPr marL="457200" indent="-182880" eaLnBrk="1" fontAlgn="auto" hangingPunct="1">
              <a:spcBef>
                <a:spcPct val="0"/>
              </a:spcBef>
              <a:spcAft>
                <a:spcPts val="750"/>
              </a:spcAft>
              <a:buFont typeface="Arial" pitchFamily="34" charset="0"/>
              <a:buChar char="•"/>
              <a:defRPr/>
            </a:pPr>
            <a:r>
              <a:rPr lang="en-US" sz="2400" b="1" dirty="0" smtClean="0"/>
              <a:t>Reduce</a:t>
            </a:r>
            <a:r>
              <a:rPr lang="en-US" sz="2400" dirty="0" smtClean="0"/>
              <a:t> crowded areas in intake and health services</a:t>
            </a:r>
          </a:p>
          <a:p>
            <a:pPr marL="457200" indent="-182880" eaLnBrk="1" fontAlgn="auto" hangingPunct="1">
              <a:spcBef>
                <a:spcPct val="0"/>
              </a:spcBef>
              <a:spcAft>
                <a:spcPts val="750"/>
              </a:spcAft>
              <a:buFont typeface="Arial" pitchFamily="34" charset="0"/>
              <a:buChar char="•"/>
              <a:defRPr/>
            </a:pPr>
            <a:endParaRPr lang="en-US" sz="2400" dirty="0" smtClean="0"/>
          </a:p>
          <a:p>
            <a:pPr eaLnBrk="1" fontAlgn="auto" hangingPunct="1">
              <a:spcBef>
                <a:spcPct val="0"/>
              </a:spcBef>
              <a:spcAft>
                <a:spcPts val="750"/>
              </a:spcAft>
              <a:buFont typeface="Arial" pitchFamily="34" charset="0"/>
              <a:buNone/>
              <a:defRPr/>
            </a:pPr>
            <a:endParaRPr lang="en-US" sz="1800" dirty="0" smtClean="0"/>
          </a:p>
          <a:p>
            <a:pPr eaLnBrk="1" fontAlgn="auto" hangingPunct="1">
              <a:spcAft>
                <a:spcPts val="0"/>
              </a:spcAft>
              <a:buFontTx/>
              <a:buNone/>
              <a:defRPr/>
            </a:pPr>
            <a:endParaRPr lang="en-US" sz="2000" dirty="0" smtClean="0"/>
          </a:p>
          <a:p>
            <a:pPr eaLnBrk="1" fontAlgn="auto" hangingPunct="1">
              <a:spcAft>
                <a:spcPts val="0"/>
              </a:spcAft>
              <a:buFontTx/>
              <a:buNone/>
              <a:defRPr/>
            </a:pPr>
            <a:endParaRPr lang="en-US" sz="2000" dirty="0" smtClean="0"/>
          </a:p>
        </p:txBody>
      </p:sp>
      <p:graphicFrame>
        <p:nvGraphicFramePr>
          <p:cNvPr id="6" name="Diagram 5"/>
          <p:cNvGraphicFramePr/>
          <p:nvPr>
            <p:extLst>
              <p:ext uri="{D42A27DB-BD31-4B8C-83A1-F6EECF244321}">
                <p14:modId xmlns:p14="http://schemas.microsoft.com/office/powerpoint/2010/main" val="949950347"/>
              </p:ext>
            </p:extLst>
          </p:nvPr>
        </p:nvGraphicFramePr>
        <p:xfrm>
          <a:off x="381000" y="1371600"/>
          <a:ext cx="1981200" cy="3657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p:cNvSpPr txBox="1"/>
          <p:nvPr/>
        </p:nvSpPr>
        <p:spPr>
          <a:xfrm>
            <a:off x="8534400" y="6551711"/>
            <a:ext cx="609600" cy="276999"/>
          </a:xfrm>
          <a:prstGeom prst="rect">
            <a:avLst/>
          </a:prstGeom>
          <a:noFill/>
        </p:spPr>
        <p:txBody>
          <a:bodyPr wrap="square" rtlCol="0">
            <a:spAutoFit/>
          </a:bodyPr>
          <a:lstStyle/>
          <a:p>
            <a:r>
              <a:rPr lang="en-US" sz="1200" dirty="0" smtClean="0">
                <a:solidFill>
                  <a:prstClr val="black"/>
                </a:solidFill>
              </a:rPr>
              <a:t>2</a:t>
            </a:r>
            <a:endParaRPr lang="en-US" sz="1200" dirty="0">
              <a:solidFill>
                <a:prstClr val="black"/>
              </a:solidFill>
            </a:endParaRPr>
          </a:p>
        </p:txBody>
      </p:sp>
    </p:spTree>
    <p:extLst>
      <p:ext uri="{BB962C8B-B14F-4D97-AF65-F5344CB8AC3E}">
        <p14:creationId xmlns:p14="http://schemas.microsoft.com/office/powerpoint/2010/main" val="263960028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6933" y="0"/>
            <a:ext cx="9144000" cy="990600"/>
          </a:xfrm>
        </p:spPr>
        <p:txBody>
          <a:bodyPr>
            <a:normAutofit/>
          </a:bodyPr>
          <a:lstStyle/>
          <a:p>
            <a:pPr eaLnBrk="1" fontAlgn="auto" hangingPunct="1">
              <a:spcAft>
                <a:spcPts val="0"/>
              </a:spcAft>
              <a:defRPr/>
            </a:pPr>
            <a:r>
              <a:rPr lang="en-US" sz="4000" dirty="0">
                <a:latin typeface="+mj-lt"/>
              </a:rPr>
              <a:t>St. Cloud – Intake</a:t>
            </a:r>
          </a:p>
        </p:txBody>
      </p:sp>
      <p:sp>
        <p:nvSpPr>
          <p:cNvPr id="7172" name="Rectangle 3"/>
          <p:cNvSpPr>
            <a:spLocks noGrp="1" noChangeArrowheads="1"/>
          </p:cNvSpPr>
          <p:nvPr>
            <p:ph idx="1"/>
          </p:nvPr>
        </p:nvSpPr>
        <p:spPr>
          <a:xfrm>
            <a:off x="457200" y="1600200"/>
            <a:ext cx="5524500" cy="4876800"/>
          </a:xfrm>
        </p:spPr>
        <p:txBody>
          <a:bodyPr rtlCol="0">
            <a:normAutofit/>
          </a:bodyPr>
          <a:lstStyle/>
          <a:p>
            <a:pPr marL="0" indent="0" eaLnBrk="1" fontAlgn="auto" hangingPunct="1">
              <a:spcBef>
                <a:spcPct val="0"/>
              </a:spcBef>
              <a:spcAft>
                <a:spcPts val="750"/>
              </a:spcAft>
              <a:buFontTx/>
              <a:buNone/>
              <a:defRPr/>
            </a:pPr>
            <a:r>
              <a:rPr lang="en-US" dirty="0" smtClean="0"/>
              <a:t>Renovate existing space for new intake unit</a:t>
            </a:r>
          </a:p>
          <a:p>
            <a:pPr marL="457200" indent="-182880" eaLnBrk="1" fontAlgn="auto" hangingPunct="1">
              <a:spcBef>
                <a:spcPct val="0"/>
              </a:spcBef>
              <a:spcAft>
                <a:spcPts val="1500"/>
              </a:spcAft>
              <a:buFont typeface="Arial" pitchFamily="34" charset="0"/>
              <a:buChar char="•"/>
              <a:defRPr/>
            </a:pPr>
            <a:r>
              <a:rPr lang="en-US" sz="2400" dirty="0" smtClean="0"/>
              <a:t>Approximately </a:t>
            </a:r>
            <a:r>
              <a:rPr lang="en-US" sz="2400" b="1" dirty="0" smtClean="0"/>
              <a:t>700 offenders </a:t>
            </a:r>
            <a:r>
              <a:rPr lang="en-US" sz="2400" dirty="0" smtClean="0"/>
              <a:t>processed in and out each month in an over-crowded space</a:t>
            </a:r>
          </a:p>
          <a:p>
            <a:pPr marL="457200" indent="-182880" eaLnBrk="1" fontAlgn="auto" hangingPunct="1">
              <a:spcBef>
                <a:spcPct val="0"/>
              </a:spcBef>
              <a:spcAft>
                <a:spcPts val="1500"/>
              </a:spcAft>
              <a:buFont typeface="Arial" pitchFamily="34" charset="0"/>
              <a:buChar char="•"/>
              <a:defRPr/>
            </a:pPr>
            <a:r>
              <a:rPr lang="en-US" sz="2400" dirty="0" smtClean="0"/>
              <a:t>Location, size and layout are inadequate, poorly designed and unsafe for staff</a:t>
            </a:r>
            <a:endParaRPr lang="en-US" sz="2000" dirty="0" smtClean="0"/>
          </a:p>
          <a:p>
            <a:pPr eaLnBrk="1" fontAlgn="auto" hangingPunct="1">
              <a:spcAft>
                <a:spcPts val="0"/>
              </a:spcAft>
              <a:buFontTx/>
              <a:buNone/>
              <a:defRPr/>
            </a:pPr>
            <a:endParaRPr lang="en-US" sz="2000" dirty="0" smtClean="0"/>
          </a:p>
        </p:txBody>
      </p:sp>
      <p:pic>
        <p:nvPicPr>
          <p:cNvPr id="16" name="Picture 15"/>
          <p:cNvPicPr>
            <a:picLocks noChangeAspect="1"/>
          </p:cNvPicPr>
          <p:nvPr/>
        </p:nvPicPr>
        <p:blipFill>
          <a:blip r:embed="rId3"/>
          <a:stretch>
            <a:fillRect/>
          </a:stretch>
        </p:blipFill>
        <p:spPr>
          <a:xfrm>
            <a:off x="6408738" y="2006600"/>
            <a:ext cx="2219325" cy="3340100"/>
          </a:xfrm>
          <a:prstGeom prst="rect">
            <a:avLst/>
          </a:prstGeom>
          <a:ln>
            <a:noFill/>
          </a:ln>
          <a:effectLst>
            <a:outerShdw blurRad="292100" dist="139700" dir="2700000" algn="tl" rotWithShape="0">
              <a:srgbClr val="333333">
                <a:alpha val="65000"/>
              </a:srgbClr>
            </a:outerShdw>
          </a:effectLst>
        </p:spPr>
      </p:pic>
      <p:sp>
        <p:nvSpPr>
          <p:cNvPr id="6" name="TextBox 5"/>
          <p:cNvSpPr txBox="1"/>
          <p:nvPr/>
        </p:nvSpPr>
        <p:spPr>
          <a:xfrm>
            <a:off x="6216650" y="5467350"/>
            <a:ext cx="2762250" cy="338138"/>
          </a:xfrm>
          <a:prstGeom prst="rect">
            <a:avLst/>
          </a:prstGeom>
          <a:noFill/>
        </p:spPr>
        <p:txBody>
          <a:bodyPr>
            <a:spAutoFit/>
          </a:bodyPr>
          <a:lstStyle/>
          <a:p>
            <a:pPr>
              <a:defRPr/>
            </a:pPr>
            <a:r>
              <a:rPr lang="en-US" sz="1600" i="1" dirty="0">
                <a:solidFill>
                  <a:srgbClr val="000066"/>
                </a:solidFill>
                <a:cs typeface="Arial" charset="0"/>
              </a:rPr>
              <a:t>St. Cloud intake area</a:t>
            </a:r>
          </a:p>
        </p:txBody>
      </p:sp>
      <p:sp>
        <p:nvSpPr>
          <p:cNvPr id="7" name="TextBox 6"/>
          <p:cNvSpPr txBox="1"/>
          <p:nvPr/>
        </p:nvSpPr>
        <p:spPr>
          <a:xfrm>
            <a:off x="8534400" y="6551711"/>
            <a:ext cx="609600" cy="276999"/>
          </a:xfrm>
          <a:prstGeom prst="rect">
            <a:avLst/>
          </a:prstGeom>
          <a:noFill/>
        </p:spPr>
        <p:txBody>
          <a:bodyPr wrap="square" rtlCol="0">
            <a:spAutoFit/>
          </a:bodyPr>
          <a:lstStyle/>
          <a:p>
            <a:r>
              <a:rPr lang="en-US" sz="1200" dirty="0" smtClean="0">
                <a:solidFill>
                  <a:prstClr val="black"/>
                </a:solidFill>
              </a:rPr>
              <a:t>3</a:t>
            </a:r>
            <a:endParaRPr lang="en-US" sz="1200" dirty="0">
              <a:solidFill>
                <a:prstClr val="black"/>
              </a:solidFill>
            </a:endParaRPr>
          </a:p>
        </p:txBody>
      </p:sp>
    </p:spTree>
    <p:extLst>
      <p:ext uri="{BB962C8B-B14F-4D97-AF65-F5344CB8AC3E}">
        <p14:creationId xmlns:p14="http://schemas.microsoft.com/office/powerpoint/2010/main" val="229213100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3"/>
          <a:stretch>
            <a:fillRect/>
          </a:stretch>
        </p:blipFill>
        <p:spPr>
          <a:xfrm>
            <a:off x="1727200" y="1778000"/>
            <a:ext cx="5600700" cy="2792413"/>
          </a:xfrm>
          <a:effectLst>
            <a:outerShdw blurRad="292100" dist="139700" dir="2700000" algn="tl" rotWithShape="0">
              <a:srgbClr val="333333">
                <a:alpha val="65000"/>
              </a:srgbClr>
            </a:outerShdw>
          </a:effectLst>
        </p:spPr>
      </p:pic>
      <p:sp>
        <p:nvSpPr>
          <p:cNvPr id="3" name="Title 2"/>
          <p:cNvSpPr>
            <a:spLocks noGrp="1"/>
          </p:cNvSpPr>
          <p:nvPr>
            <p:ph type="title"/>
          </p:nvPr>
        </p:nvSpPr>
        <p:spPr>
          <a:xfrm>
            <a:off x="0" y="0"/>
            <a:ext cx="9144000" cy="990600"/>
          </a:xfrm>
        </p:spPr>
        <p:txBody>
          <a:bodyPr>
            <a:normAutofit/>
          </a:bodyPr>
          <a:lstStyle/>
          <a:p>
            <a:pPr>
              <a:defRPr/>
            </a:pPr>
            <a:r>
              <a:rPr lang="en-US" sz="4000" dirty="0">
                <a:latin typeface="+mj-lt"/>
              </a:rPr>
              <a:t>St. Cloud – Intake</a:t>
            </a:r>
          </a:p>
        </p:txBody>
      </p:sp>
      <p:sp>
        <p:nvSpPr>
          <p:cNvPr id="6" name="Rectangle 5"/>
          <p:cNvSpPr/>
          <p:nvPr/>
        </p:nvSpPr>
        <p:spPr>
          <a:xfrm>
            <a:off x="1739900" y="4652963"/>
            <a:ext cx="4686300" cy="584200"/>
          </a:xfrm>
          <a:prstGeom prst="rect">
            <a:avLst/>
          </a:prstGeom>
        </p:spPr>
        <p:txBody>
          <a:bodyPr>
            <a:spAutoFit/>
          </a:bodyPr>
          <a:lstStyle/>
          <a:p>
            <a:pPr marL="274320">
              <a:spcAft>
                <a:spcPts val="1500"/>
              </a:spcAft>
              <a:defRPr/>
            </a:pPr>
            <a:r>
              <a:rPr lang="en-US" sz="1600" i="1" dirty="0">
                <a:solidFill>
                  <a:srgbClr val="000066"/>
                </a:solidFill>
                <a:cs typeface="Arial" charset="0"/>
              </a:rPr>
              <a:t>Numbers in intake cells can vary from 3 to 30 offenders at any one time</a:t>
            </a:r>
          </a:p>
        </p:txBody>
      </p:sp>
      <p:sp>
        <p:nvSpPr>
          <p:cNvPr id="7" name="TextBox 6"/>
          <p:cNvSpPr txBox="1"/>
          <p:nvPr/>
        </p:nvSpPr>
        <p:spPr>
          <a:xfrm>
            <a:off x="8534400" y="6551711"/>
            <a:ext cx="609600" cy="276999"/>
          </a:xfrm>
          <a:prstGeom prst="rect">
            <a:avLst/>
          </a:prstGeom>
          <a:noFill/>
        </p:spPr>
        <p:txBody>
          <a:bodyPr wrap="square" rtlCol="0">
            <a:spAutoFit/>
          </a:bodyPr>
          <a:lstStyle/>
          <a:p>
            <a:r>
              <a:rPr lang="en-US" sz="1200" dirty="0" smtClean="0">
                <a:solidFill>
                  <a:prstClr val="black"/>
                </a:solidFill>
              </a:rPr>
              <a:t>4</a:t>
            </a:r>
            <a:endParaRPr lang="en-US" sz="1200" dirty="0">
              <a:solidFill>
                <a:prstClr val="black"/>
              </a:solidFill>
            </a:endParaRPr>
          </a:p>
        </p:txBody>
      </p:sp>
    </p:spTree>
    <p:extLst>
      <p:ext uri="{BB962C8B-B14F-4D97-AF65-F5344CB8AC3E}">
        <p14:creationId xmlns:p14="http://schemas.microsoft.com/office/powerpoint/2010/main" val="8113860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6933" y="0"/>
            <a:ext cx="9144000" cy="990600"/>
          </a:xfrm>
        </p:spPr>
        <p:txBody>
          <a:bodyPr>
            <a:normAutofit/>
          </a:bodyPr>
          <a:lstStyle/>
          <a:p>
            <a:pPr eaLnBrk="1" fontAlgn="auto" hangingPunct="1">
              <a:spcAft>
                <a:spcPts val="0"/>
              </a:spcAft>
              <a:defRPr/>
            </a:pPr>
            <a:r>
              <a:rPr lang="en-US" sz="4000" dirty="0">
                <a:latin typeface="+mj-lt"/>
              </a:rPr>
              <a:t>St. Cloud – Loading Dock</a:t>
            </a:r>
          </a:p>
        </p:txBody>
      </p:sp>
      <p:sp>
        <p:nvSpPr>
          <p:cNvPr id="32771" name="Rectangle 3"/>
          <p:cNvSpPr>
            <a:spLocks noGrp="1" noChangeArrowheads="1"/>
          </p:cNvSpPr>
          <p:nvPr>
            <p:ph idx="1"/>
          </p:nvPr>
        </p:nvSpPr>
        <p:spPr>
          <a:xfrm>
            <a:off x="457200" y="1308100"/>
            <a:ext cx="5880100" cy="5168900"/>
          </a:xfrm>
        </p:spPr>
        <p:txBody>
          <a:bodyPr>
            <a:normAutofit lnSpcReduction="10000"/>
          </a:bodyPr>
          <a:lstStyle/>
          <a:p>
            <a:pPr marL="0" indent="0" eaLnBrk="1" hangingPunct="1">
              <a:spcBef>
                <a:spcPct val="0"/>
              </a:spcBef>
              <a:spcAft>
                <a:spcPts val="1500"/>
              </a:spcAft>
              <a:buNone/>
              <a:defRPr/>
            </a:pPr>
            <a:r>
              <a:rPr lang="en-US" dirty="0" smtClean="0"/>
              <a:t>Currently:</a:t>
            </a:r>
            <a:endParaRPr lang="en-US" sz="2400" dirty="0" smtClean="0"/>
          </a:p>
          <a:p>
            <a:pPr lvl="1" indent="-342900">
              <a:spcBef>
                <a:spcPct val="0"/>
              </a:spcBef>
              <a:spcAft>
                <a:spcPts val="1500"/>
              </a:spcAft>
              <a:buFont typeface="Arial" pitchFamily="34" charset="0"/>
              <a:buChar char="•"/>
              <a:defRPr/>
            </a:pPr>
            <a:r>
              <a:rPr lang="en-US" sz="2400" dirty="0"/>
              <a:t>S</a:t>
            </a:r>
            <a:r>
              <a:rPr lang="en-US" sz="2400" dirty="0" smtClean="0"/>
              <a:t>ome trucks too large to fit in truck sally port, creating security risk</a:t>
            </a:r>
          </a:p>
          <a:p>
            <a:pPr lvl="1" indent="-342900">
              <a:spcBef>
                <a:spcPct val="0"/>
              </a:spcBef>
              <a:spcAft>
                <a:spcPts val="1500"/>
              </a:spcAft>
              <a:buFont typeface="Arial" pitchFamily="34" charset="0"/>
              <a:buChar char="•"/>
              <a:defRPr/>
            </a:pPr>
            <a:r>
              <a:rPr lang="en-US" sz="2400" dirty="0" smtClean="0"/>
              <a:t>Currently, all trucks must enter the secure perimeter</a:t>
            </a:r>
          </a:p>
          <a:p>
            <a:pPr marL="0" indent="0" eaLnBrk="1" hangingPunct="1">
              <a:spcBef>
                <a:spcPct val="0"/>
              </a:spcBef>
              <a:spcAft>
                <a:spcPts val="1500"/>
              </a:spcAft>
              <a:buNone/>
              <a:defRPr/>
            </a:pPr>
            <a:r>
              <a:rPr lang="en-US" dirty="0"/>
              <a:t>Construction of a secure receiving </a:t>
            </a:r>
            <a:r>
              <a:rPr lang="en-US" dirty="0" smtClean="0"/>
              <a:t>center would:</a:t>
            </a:r>
            <a:endParaRPr lang="en-US" dirty="0"/>
          </a:p>
          <a:p>
            <a:pPr lvl="1" indent="-342900">
              <a:spcBef>
                <a:spcPct val="0"/>
              </a:spcBef>
              <a:spcAft>
                <a:spcPts val="1500"/>
              </a:spcAft>
              <a:buFont typeface="Arial" pitchFamily="34" charset="0"/>
              <a:buChar char="•"/>
              <a:defRPr/>
            </a:pPr>
            <a:r>
              <a:rPr lang="en-US" sz="2400" dirty="0"/>
              <a:t>E</a:t>
            </a:r>
            <a:r>
              <a:rPr lang="en-US" sz="2400" dirty="0" smtClean="0"/>
              <a:t>liminate need for public delivery trucks to enter secure perimeter</a:t>
            </a:r>
          </a:p>
          <a:p>
            <a:pPr lvl="1" indent="-342900">
              <a:spcBef>
                <a:spcPct val="0"/>
              </a:spcBef>
              <a:spcAft>
                <a:spcPts val="1500"/>
              </a:spcAft>
              <a:buFont typeface="Arial" pitchFamily="34" charset="0"/>
              <a:buChar char="•"/>
              <a:defRPr/>
            </a:pPr>
            <a:r>
              <a:rPr lang="en-US" sz="2400" dirty="0" smtClean="0"/>
              <a:t>Allow staff to search product before it enters facility</a:t>
            </a:r>
            <a:endParaRPr lang="en-US" sz="2000" dirty="0" smtClean="0"/>
          </a:p>
          <a:p>
            <a:pPr lvl="1">
              <a:buFontTx/>
              <a:buNone/>
              <a:defRPr/>
            </a:pPr>
            <a:endParaRPr lang="en-US" sz="2000" dirty="0" smtClean="0"/>
          </a:p>
        </p:txBody>
      </p:sp>
      <p:pic>
        <p:nvPicPr>
          <p:cNvPr id="2" name="Picture 1"/>
          <p:cNvPicPr>
            <a:picLocks noChangeAspect="1"/>
          </p:cNvPicPr>
          <p:nvPr/>
        </p:nvPicPr>
        <p:blipFill>
          <a:blip r:embed="rId3"/>
          <a:stretch>
            <a:fillRect/>
          </a:stretch>
        </p:blipFill>
        <p:spPr>
          <a:xfrm>
            <a:off x="6745288" y="2120900"/>
            <a:ext cx="2112962" cy="3181350"/>
          </a:xfrm>
          <a:prstGeom prst="rect">
            <a:avLst/>
          </a:prstGeom>
          <a:ln>
            <a:noFill/>
          </a:ln>
          <a:effectLst>
            <a:outerShdw blurRad="292100" dist="139700" dir="2700000" algn="tl" rotWithShape="0">
              <a:srgbClr val="333333">
                <a:alpha val="65000"/>
              </a:srgbClr>
            </a:outerShdw>
          </a:effectLst>
        </p:spPr>
      </p:pic>
      <p:sp>
        <p:nvSpPr>
          <p:cNvPr id="6" name="TextBox 5"/>
          <p:cNvSpPr txBox="1"/>
          <p:nvPr/>
        </p:nvSpPr>
        <p:spPr>
          <a:xfrm>
            <a:off x="8534400" y="6551711"/>
            <a:ext cx="609600" cy="276999"/>
          </a:xfrm>
          <a:prstGeom prst="rect">
            <a:avLst/>
          </a:prstGeom>
          <a:noFill/>
        </p:spPr>
        <p:txBody>
          <a:bodyPr wrap="square" rtlCol="0">
            <a:spAutoFit/>
          </a:bodyPr>
          <a:lstStyle/>
          <a:p>
            <a:r>
              <a:rPr lang="en-US" sz="1200" dirty="0" smtClean="0">
                <a:solidFill>
                  <a:prstClr val="black"/>
                </a:solidFill>
              </a:rPr>
              <a:t>5</a:t>
            </a:r>
            <a:endParaRPr lang="en-US" sz="1200" dirty="0">
              <a:solidFill>
                <a:prstClr val="black"/>
              </a:solidFill>
            </a:endParaRPr>
          </a:p>
        </p:txBody>
      </p:sp>
    </p:spTree>
    <p:extLst>
      <p:ext uri="{BB962C8B-B14F-4D97-AF65-F5344CB8AC3E}">
        <p14:creationId xmlns:p14="http://schemas.microsoft.com/office/powerpoint/2010/main" val="298618329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Slide Number Placeholder 3"/>
          <p:cNvSpPr>
            <a:spLocks noGrp="1"/>
          </p:cNvSpPr>
          <p:nvPr>
            <p:ph type="sldNum" sz="quarter" idx="12"/>
          </p:nvPr>
        </p:nvSpPr>
        <p:spPr/>
        <p:txBody>
          <a:bodyPr/>
          <a:lstStyle/>
          <a:p>
            <a:fld id="{6E117D9A-00CE-4812-BDBD-320EC474ABDC}" type="slidenum">
              <a:rPr lang="en-US" smtClean="0">
                <a:solidFill>
                  <a:prstClr val="black">
                    <a:tint val="75000"/>
                  </a:prstClr>
                </a:solidFill>
              </a:rPr>
              <a:pPr/>
              <a:t>6</a:t>
            </a:fld>
            <a:endParaRPr lang="en-US">
              <a:solidFill>
                <a:prstClr val="black">
                  <a:tint val="75000"/>
                </a:prstClr>
              </a:solidFill>
            </a:endParaRPr>
          </a:p>
        </p:txBody>
      </p:sp>
      <p:sp>
        <p:nvSpPr>
          <p:cNvPr id="5" name="Rectangle 4"/>
          <p:cNvSpPr/>
          <p:nvPr/>
        </p:nvSpPr>
        <p:spPr>
          <a:xfrm rot="5400000">
            <a:off x="1096370" y="-1113430"/>
            <a:ext cx="7010400" cy="9237260"/>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eaLnBrk="0" hangingPunct="0">
              <a:spcAft>
                <a:spcPct val="45000"/>
              </a:spcAft>
              <a:defRPr/>
            </a:pPr>
            <a:endParaRPr lang="en-US" sz="1200" dirty="0">
              <a:solidFill>
                <a:srgbClr val="002060"/>
              </a:solidFill>
            </a:endParaRPr>
          </a:p>
        </p:txBody>
      </p:sp>
      <p:sp>
        <p:nvSpPr>
          <p:cNvPr id="7" name="Rectangle 6"/>
          <p:cNvSpPr/>
          <p:nvPr/>
        </p:nvSpPr>
        <p:spPr>
          <a:xfrm rot="5400000">
            <a:off x="3788960" y="-1930591"/>
            <a:ext cx="1600200" cy="9144000"/>
          </a:xfrm>
          <a:prstGeom prst="rect">
            <a:avLst/>
          </a:prstGeom>
          <a:gradFill flip="none" rotWithShape="1">
            <a:gsLst>
              <a:gs pos="0">
                <a:schemeClr val="accent1">
                  <a:lumMod val="75000"/>
                  <a:tint val="66000"/>
                  <a:satMod val="160000"/>
                </a:schemeClr>
              </a:gs>
              <a:gs pos="50000">
                <a:schemeClr val="accent1">
                  <a:lumMod val="75000"/>
                  <a:tint val="44500"/>
                  <a:satMod val="160000"/>
                </a:schemeClr>
              </a:gs>
              <a:gs pos="100000">
                <a:schemeClr val="accent1">
                  <a:lumMod val="75000"/>
                  <a:tint val="23500"/>
                  <a:satMod val="160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eaLnBrk="0" hangingPunct="0">
              <a:spcAft>
                <a:spcPct val="45000"/>
              </a:spcAft>
              <a:defRPr/>
            </a:pPr>
            <a:endParaRPr lang="en-US" sz="1200" dirty="0">
              <a:solidFill>
                <a:srgbClr val="002060"/>
              </a:solidFill>
            </a:endParaRPr>
          </a:p>
        </p:txBody>
      </p:sp>
      <p:pic>
        <p:nvPicPr>
          <p:cNvPr id="6" name="Content Placeholder 5"/>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17060" y="1447800"/>
            <a:ext cx="2286000" cy="2286000"/>
          </a:xfrm>
        </p:spPr>
      </p:pic>
      <p:sp>
        <p:nvSpPr>
          <p:cNvPr id="3" name="TextBox 2"/>
          <p:cNvSpPr txBox="1"/>
          <p:nvPr/>
        </p:nvSpPr>
        <p:spPr>
          <a:xfrm>
            <a:off x="2379259" y="2067955"/>
            <a:ext cx="6705600" cy="1169551"/>
          </a:xfrm>
          <a:prstGeom prst="rect">
            <a:avLst/>
          </a:prstGeom>
          <a:noFill/>
        </p:spPr>
        <p:txBody>
          <a:bodyPr wrap="square" rtlCol="0">
            <a:spAutoFit/>
          </a:bodyPr>
          <a:lstStyle/>
          <a:p>
            <a:r>
              <a:rPr lang="en-US" sz="4000" b="1" dirty="0">
                <a:solidFill>
                  <a:prstClr val="black"/>
                </a:solidFill>
              </a:rPr>
              <a:t>Our Mission:</a:t>
            </a:r>
          </a:p>
          <a:p>
            <a:endParaRPr lang="en-US" sz="1200" dirty="0">
              <a:solidFill>
                <a:prstClr val="black"/>
              </a:solidFill>
            </a:endParaRPr>
          </a:p>
          <a:p>
            <a:endParaRPr lang="en-US" dirty="0">
              <a:solidFill>
                <a:prstClr val="black"/>
              </a:solidFill>
            </a:endParaRPr>
          </a:p>
        </p:txBody>
      </p:sp>
      <p:sp>
        <p:nvSpPr>
          <p:cNvPr id="8" name="TextBox 7"/>
          <p:cNvSpPr txBox="1"/>
          <p:nvPr/>
        </p:nvSpPr>
        <p:spPr>
          <a:xfrm>
            <a:off x="2379259" y="3810000"/>
            <a:ext cx="5926541" cy="2246769"/>
          </a:xfrm>
          <a:prstGeom prst="rect">
            <a:avLst/>
          </a:prstGeom>
          <a:noFill/>
        </p:spPr>
        <p:txBody>
          <a:bodyPr wrap="square" rtlCol="0">
            <a:spAutoFit/>
          </a:bodyPr>
          <a:lstStyle/>
          <a:p>
            <a:r>
              <a:rPr lang="en-US" sz="2800" dirty="0">
                <a:solidFill>
                  <a:prstClr val="white"/>
                </a:solidFill>
              </a:rPr>
              <a:t>Reduce recidivism by promoting offender change through proven strategies during safe and secure incarceration and effective community supervision.</a:t>
            </a:r>
          </a:p>
        </p:txBody>
      </p:sp>
    </p:spTree>
    <p:extLst>
      <p:ext uri="{BB962C8B-B14F-4D97-AF65-F5344CB8AC3E}">
        <p14:creationId xmlns:p14="http://schemas.microsoft.com/office/powerpoint/2010/main" val="202130114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TotalTime>
  <Words>828</Words>
  <Application>Microsoft Office PowerPoint</Application>
  <PresentationFormat>On-screen Show (4:3)</PresentationFormat>
  <Paragraphs>54</Paragraphs>
  <Slides>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Adobe Fan Heiti Std B</vt:lpstr>
      <vt:lpstr>Arial</vt:lpstr>
      <vt:lpstr>Calibri</vt:lpstr>
      <vt:lpstr>1_Office Theme</vt:lpstr>
      <vt:lpstr>PowerPoint Presentation</vt:lpstr>
      <vt:lpstr>St. Cloud – Intake, Health Services &amp; Loading Dock</vt:lpstr>
      <vt:lpstr>St. Cloud – Intake</vt:lpstr>
      <vt:lpstr>St. Cloud – Intake</vt:lpstr>
      <vt:lpstr>St. Cloud – Loading Dock</vt:lpstr>
      <vt:lpstr>PowerPoint Presentation</vt:lpstr>
    </vt:vector>
  </TitlesOfParts>
  <Company>State of Minnesota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Kathleen Lonergan</dc:creator>
  <cp:lastModifiedBy>GOPGuest</cp:lastModifiedBy>
  <cp:revision>6</cp:revision>
  <cp:lastPrinted>2017-03-15T15:06:57Z</cp:lastPrinted>
  <dcterms:created xsi:type="dcterms:W3CDTF">2015-08-10T16:27:38Z</dcterms:created>
  <dcterms:modified xsi:type="dcterms:W3CDTF">2017-03-15T20:17:45Z</dcterms:modified>
</cp:coreProperties>
</file>