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6"/>
  </p:notesMasterIdLst>
  <p:handoutMasterIdLst>
    <p:handoutMasterId r:id="rId17"/>
  </p:handoutMasterIdLst>
  <p:sldIdLst>
    <p:sldId id="516" r:id="rId5"/>
    <p:sldId id="517" r:id="rId6"/>
    <p:sldId id="512" r:id="rId7"/>
    <p:sldId id="513" r:id="rId8"/>
    <p:sldId id="514" r:id="rId9"/>
    <p:sldId id="515" r:id="rId10"/>
    <p:sldId id="520" r:id="rId11"/>
    <p:sldId id="505" r:id="rId12"/>
    <p:sldId id="506" r:id="rId13"/>
    <p:sldId id="518" r:id="rId14"/>
    <p:sldId id="509"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3D59"/>
    <a:srgbClr val="003865"/>
    <a:srgbClr val="000000"/>
    <a:srgbClr val="78BE21"/>
    <a:srgbClr val="0D0D0D"/>
    <a:srgbClr val="E8E8E8"/>
    <a:srgbClr val="B20738"/>
    <a:srgbClr val="00A3E2"/>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8723" autoAdjust="0"/>
  </p:normalViewPr>
  <p:slideViewPr>
    <p:cSldViewPr snapToGrid="0">
      <p:cViewPr varScale="1">
        <p:scale>
          <a:sx n="117" d="100"/>
          <a:sy n="117" d="100"/>
        </p:scale>
        <p:origin x="105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ad\aero\Data\Shared\Planning\Finance\State%20Airports%20Fund\Copy%20of%20State%20Airport%20Fund%20History%20as%20of%20Feb%202018%20Foreca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ad\aero\Data\Shared\Planning\Finance\State%20Airports%20Fund\Copy%20of%20St%20Airports%20Fund%2020%20yr%20Approp%20Sums%2012_2015%20DOT_Fin%20GP%20160506re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800" b="0" i="0" baseline="0">
                <a:effectLst/>
              </a:rPr>
              <a:t>Revenue Sources as a % of Total Annual Receipts</a:t>
            </a:r>
            <a:endParaRPr lang="en-US">
              <a:effectLst/>
            </a:endParaRPr>
          </a:p>
        </c:rich>
      </c:tx>
      <c:layout>
        <c:manualLayout>
          <c:xMode val="edge"/>
          <c:yMode val="edge"/>
          <c:x val="0.11627992472636869"/>
          <c:y val="2.26666669310780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percentStacked"/>
        <c:varyColors val="0"/>
        <c:ser>
          <c:idx val="0"/>
          <c:order val="0"/>
          <c:tx>
            <c:strRef>
              <c:f>Summary!$B$48</c:f>
              <c:strCache>
                <c:ptCount val="1"/>
                <c:pt idx="0">
                  <c:v>Other*</c:v>
                </c:pt>
              </c:strCache>
            </c:strRef>
          </c:tx>
          <c:spPr>
            <a:solidFill>
              <a:srgbClr val="0E3D59"/>
            </a:solidFill>
            <a:ln w="12700">
              <a:solidFill>
                <a:schemeClr val="bg1"/>
              </a:solidFill>
            </a:ln>
            <a:effectLst/>
          </c:spPr>
          <c:invertIfNegative val="0"/>
          <c:dLbls>
            <c:dLbl>
              <c:idx val="0"/>
              <c:tx>
                <c:rich>
                  <a:bodyPr/>
                  <a:lstStyle/>
                  <a:p>
                    <a:fld id="{F8E13ED8-F4F7-40DB-9401-EF8BE00FB2B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
              <c:tx>
                <c:rich>
                  <a:bodyPr/>
                  <a:lstStyle/>
                  <a:p>
                    <a:fld id="{613F393C-724E-43E9-AF35-9CE01428C65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044577FE-8510-4BCA-8497-01F13E1F438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9C087869-A351-4A52-8DE5-3B14DCEB3AD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a:lstStyle/>
                  <a:p>
                    <a:fld id="{F957DDCA-B7F9-4305-8CA8-6AD7048D9CE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5"/>
              <c:tx>
                <c:rich>
                  <a:bodyPr/>
                  <a:lstStyle/>
                  <a:p>
                    <a:fld id="{727985DD-8034-47DA-8F81-CA4676C5A40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6"/>
              <c:tx>
                <c:rich>
                  <a:bodyPr/>
                  <a:lstStyle/>
                  <a:p>
                    <a:fld id="{D118638E-8E73-455E-B2FB-40A4D5992CA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7"/>
              <c:tx>
                <c:rich>
                  <a:bodyPr/>
                  <a:lstStyle/>
                  <a:p>
                    <a:fld id="{EEF7BB1A-9CA1-4CCB-BFE7-749BA0F0A5C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8"/>
              <c:tx>
                <c:rich>
                  <a:bodyPr/>
                  <a:lstStyle/>
                  <a:p>
                    <a:fld id="{C33F4B11-1CFD-4D18-B775-B988E65A1E7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solidFill>
                <a:sysClr val="window" lastClr="FFFFFF"/>
              </a:solidFill>
              <a:ln w="9525">
                <a:solidFill>
                  <a:srgbClr val="0E3D59"/>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E3D59"/>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Summary!$C$47:$Q$47</c:f>
              <c:strCache>
                <c:ptCount val="9"/>
                <c:pt idx="0">
                  <c:v>FY 2013</c:v>
                </c:pt>
                <c:pt idx="1">
                  <c:v>FY 2014</c:v>
                </c:pt>
                <c:pt idx="2">
                  <c:v>FY 2015</c:v>
                </c:pt>
                <c:pt idx="3">
                  <c:v>FY 2016</c:v>
                </c:pt>
                <c:pt idx="4">
                  <c:v>FY 2017</c:v>
                </c:pt>
                <c:pt idx="5">
                  <c:v>FY 2018</c:v>
                </c:pt>
                <c:pt idx="6">
                  <c:v>FY 2019</c:v>
                </c:pt>
                <c:pt idx="7">
                  <c:v>FY 2020</c:v>
                </c:pt>
                <c:pt idx="8">
                  <c:v>FY 2021</c:v>
                </c:pt>
              </c:strCache>
            </c:strRef>
          </c:cat>
          <c:val>
            <c:numRef>
              <c:f>Summary!$C$48:$Q$48</c:f>
              <c:numCache>
                <c:formatCode>#,##0</c:formatCode>
                <c:ptCount val="9"/>
                <c:pt idx="0">
                  <c:v>91.217710000000011</c:v>
                </c:pt>
                <c:pt idx="1">
                  <c:v>133.56438</c:v>
                </c:pt>
                <c:pt idx="2">
                  <c:v>199.98197999999999</c:v>
                </c:pt>
                <c:pt idx="3">
                  <c:v>249.69923000000003</c:v>
                </c:pt>
                <c:pt idx="4">
                  <c:v>320.73641999999995</c:v>
                </c:pt>
                <c:pt idx="5">
                  <c:v>433</c:v>
                </c:pt>
                <c:pt idx="6">
                  <c:v>684.80492000000004</c:v>
                </c:pt>
                <c:pt idx="7">
                  <c:v>876.80492000000004</c:v>
                </c:pt>
                <c:pt idx="8">
                  <c:v>968.80492000000004</c:v>
                </c:pt>
              </c:numCache>
            </c:numRef>
          </c:val>
          <c:extLst>
            <c:ext xmlns:c15="http://schemas.microsoft.com/office/drawing/2012/chart" uri="{02D57815-91ED-43cb-92C2-25804820EDAC}">
              <c15:datalabelsRange>
                <c15:f>Summary!$I$54:$Q$54</c15:f>
                <c15:dlblRangeCache>
                  <c:ptCount val="9"/>
                  <c:pt idx="0">
                    <c:v>0%</c:v>
                  </c:pt>
                  <c:pt idx="1">
                    <c:v>1%</c:v>
                  </c:pt>
                  <c:pt idx="2">
                    <c:v>1%</c:v>
                  </c:pt>
                  <c:pt idx="3">
                    <c:v>1%</c:v>
                  </c:pt>
                  <c:pt idx="4">
                    <c:v>1%</c:v>
                  </c:pt>
                  <c:pt idx="5">
                    <c:v>2%</c:v>
                  </c:pt>
                  <c:pt idx="6">
                    <c:v>3%</c:v>
                  </c:pt>
                  <c:pt idx="7">
                    <c:v>4%</c:v>
                  </c:pt>
                  <c:pt idx="8">
                    <c:v>5%</c:v>
                  </c:pt>
                </c15:dlblRangeCache>
              </c15:datalabelsRange>
            </c:ext>
          </c:extLst>
        </c:ser>
        <c:ser>
          <c:idx val="1"/>
          <c:order val="1"/>
          <c:tx>
            <c:strRef>
              <c:f>Summary!$B$49</c:f>
              <c:strCache>
                <c:ptCount val="1"/>
                <c:pt idx="0">
                  <c:v>Gasoline &amp; Special Fuel Tax</c:v>
                </c:pt>
              </c:strCache>
            </c:strRef>
          </c:tx>
          <c:spPr>
            <a:solidFill>
              <a:srgbClr val="87A61C"/>
            </a:solidFill>
            <a:ln w="12700">
              <a:solidFill>
                <a:schemeClr val="bg1"/>
              </a:solidFill>
            </a:ln>
            <a:effectLst/>
          </c:spPr>
          <c:invertIfNegative val="0"/>
          <c:dLbls>
            <c:dLbl>
              <c:idx val="0"/>
              <c:tx>
                <c:rich>
                  <a:bodyPr/>
                  <a:lstStyle/>
                  <a:p>
                    <a:fld id="{0496893D-7871-4D4F-BB69-2BEAD89E3A3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
              <c:tx>
                <c:rich>
                  <a:bodyPr/>
                  <a:lstStyle/>
                  <a:p>
                    <a:fld id="{B8E4A42A-C23C-4A13-A5A1-19CB0F2563E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5D4589F7-AC79-46E9-8DAA-906307CFFE6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02DBE944-4602-4776-8EE4-43F36B4150B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a:lstStyle/>
                  <a:p>
                    <a:fld id="{45E37E48-5F24-4C3E-91DE-7606BF7272E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5"/>
              <c:tx>
                <c:rich>
                  <a:bodyPr/>
                  <a:lstStyle/>
                  <a:p>
                    <a:fld id="{017FB2E1-B009-4AAC-80EA-36218DCCBC2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6"/>
              <c:tx>
                <c:rich>
                  <a:bodyPr/>
                  <a:lstStyle/>
                  <a:p>
                    <a:fld id="{93A035DB-7E4F-457E-9E7D-370DFA51706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7"/>
              <c:tx>
                <c:rich>
                  <a:bodyPr/>
                  <a:lstStyle/>
                  <a:p>
                    <a:fld id="{C09834A2-4D59-488C-B293-A803430C1FE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8"/>
              <c:tx>
                <c:rich>
                  <a:bodyPr/>
                  <a:lstStyle/>
                  <a:p>
                    <a:fld id="{C514A8F3-377D-413F-91DA-F12CE1F640D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Summary!$C$47:$Q$47</c:f>
              <c:strCache>
                <c:ptCount val="9"/>
                <c:pt idx="0">
                  <c:v>FY 2013</c:v>
                </c:pt>
                <c:pt idx="1">
                  <c:v>FY 2014</c:v>
                </c:pt>
                <c:pt idx="2">
                  <c:v>FY 2015</c:v>
                </c:pt>
                <c:pt idx="3">
                  <c:v>FY 2016</c:v>
                </c:pt>
                <c:pt idx="4">
                  <c:v>FY 2017</c:v>
                </c:pt>
                <c:pt idx="5">
                  <c:v>FY 2018</c:v>
                </c:pt>
                <c:pt idx="6">
                  <c:v>FY 2019</c:v>
                </c:pt>
                <c:pt idx="7">
                  <c:v>FY 2020</c:v>
                </c:pt>
                <c:pt idx="8">
                  <c:v>FY 2021</c:v>
                </c:pt>
              </c:strCache>
            </c:strRef>
          </c:cat>
          <c:val>
            <c:numRef>
              <c:f>Summary!$C$49:$Q$49</c:f>
              <c:numCache>
                <c:formatCode>#,##0</c:formatCode>
                <c:ptCount val="9"/>
                <c:pt idx="0">
                  <c:v>2521.6191699999999</c:v>
                </c:pt>
                <c:pt idx="1">
                  <c:v>3317.0347599999996</c:v>
                </c:pt>
                <c:pt idx="2">
                  <c:v>6230.0769799999998</c:v>
                </c:pt>
                <c:pt idx="3">
                  <c:v>6118.3540100000009</c:v>
                </c:pt>
                <c:pt idx="4">
                  <c:v>5842.91039</c:v>
                </c:pt>
                <c:pt idx="5">
                  <c:v>5000</c:v>
                </c:pt>
                <c:pt idx="6">
                  <c:v>5014.9999999999991</c:v>
                </c:pt>
                <c:pt idx="7">
                  <c:v>5100.2549999999983</c:v>
                </c:pt>
                <c:pt idx="8">
                  <c:v>5174.2086974999984</c:v>
                </c:pt>
              </c:numCache>
            </c:numRef>
          </c:val>
          <c:extLst>
            <c:ext xmlns:c15="http://schemas.microsoft.com/office/drawing/2012/chart" uri="{02D57815-91ED-43cb-92C2-25804820EDAC}">
              <c15:datalabelsRange>
                <c15:f>Summary!$I$55:$Q$55</c15:f>
                <c15:dlblRangeCache>
                  <c:ptCount val="9"/>
                  <c:pt idx="0">
                    <c:v>11%</c:v>
                  </c:pt>
                  <c:pt idx="1">
                    <c:v>17%</c:v>
                  </c:pt>
                  <c:pt idx="2">
                    <c:v>24%</c:v>
                  </c:pt>
                  <c:pt idx="3">
                    <c:v>29%</c:v>
                  </c:pt>
                  <c:pt idx="4">
                    <c:v>24%</c:v>
                  </c:pt>
                  <c:pt idx="5">
                    <c:v>23%</c:v>
                  </c:pt>
                  <c:pt idx="6">
                    <c:v>24%</c:v>
                  </c:pt>
                  <c:pt idx="7">
                    <c:v>25%</c:v>
                  </c:pt>
                  <c:pt idx="8">
                    <c:v>26%</c:v>
                  </c:pt>
                </c15:dlblRangeCache>
              </c15:datalabelsRange>
            </c:ext>
          </c:extLst>
        </c:ser>
        <c:ser>
          <c:idx val="2"/>
          <c:order val="2"/>
          <c:tx>
            <c:strRef>
              <c:f>Summary!$B$50</c:f>
              <c:strCache>
                <c:ptCount val="1"/>
                <c:pt idx="0">
                  <c:v>Aircraft Registration Tax </c:v>
                </c:pt>
              </c:strCache>
            </c:strRef>
          </c:tx>
          <c:spPr>
            <a:solidFill>
              <a:srgbClr val="F29F05"/>
            </a:solidFill>
            <a:ln w="12700">
              <a:solidFill>
                <a:schemeClr val="bg1"/>
              </a:solidFill>
            </a:ln>
            <a:effectLst/>
          </c:spPr>
          <c:invertIfNegative val="0"/>
          <c:dLbls>
            <c:dLbl>
              <c:idx val="0"/>
              <c:tx>
                <c:rich>
                  <a:bodyPr/>
                  <a:lstStyle/>
                  <a:p>
                    <a:fld id="{86D1DCFD-4C6B-4702-879F-1DF3F138827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
              <c:tx>
                <c:rich>
                  <a:bodyPr/>
                  <a:lstStyle/>
                  <a:p>
                    <a:fld id="{9E072755-A4A2-47E2-9E8F-975CE237FFB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1D21B69B-0603-4CA7-A673-34264AFB6E2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E95F1F60-2695-4712-AE57-6529B607C8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a:lstStyle/>
                  <a:p>
                    <a:fld id="{80BA8CD9-A505-4518-8B77-A4662437580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5"/>
              <c:tx>
                <c:rich>
                  <a:bodyPr/>
                  <a:lstStyle/>
                  <a:p>
                    <a:fld id="{80596036-3D41-4DAB-B187-7C2E815D818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6"/>
              <c:tx>
                <c:rich>
                  <a:bodyPr/>
                  <a:lstStyle/>
                  <a:p>
                    <a:fld id="{585272E0-0493-4307-8125-CA58B2212B9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7"/>
              <c:tx>
                <c:rich>
                  <a:bodyPr/>
                  <a:lstStyle/>
                  <a:p>
                    <a:fld id="{7D3BB9AD-5449-42BC-B84F-1C2B301E405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8"/>
              <c:tx>
                <c:rich>
                  <a:bodyPr/>
                  <a:lstStyle/>
                  <a:p>
                    <a:fld id="{9AB6CB83-CD8A-4976-B579-C30D511E6AC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Summary!$C$47:$Q$47</c:f>
              <c:strCache>
                <c:ptCount val="9"/>
                <c:pt idx="0">
                  <c:v>FY 2013</c:v>
                </c:pt>
                <c:pt idx="1">
                  <c:v>FY 2014</c:v>
                </c:pt>
                <c:pt idx="2">
                  <c:v>FY 2015</c:v>
                </c:pt>
                <c:pt idx="3">
                  <c:v>FY 2016</c:v>
                </c:pt>
                <c:pt idx="4">
                  <c:v>FY 2017</c:v>
                </c:pt>
                <c:pt idx="5">
                  <c:v>FY 2018</c:v>
                </c:pt>
                <c:pt idx="6">
                  <c:v>FY 2019</c:v>
                </c:pt>
                <c:pt idx="7">
                  <c:v>FY 2020</c:v>
                </c:pt>
                <c:pt idx="8">
                  <c:v>FY 2021</c:v>
                </c:pt>
              </c:strCache>
            </c:strRef>
          </c:cat>
          <c:val>
            <c:numRef>
              <c:f>Summary!$C$50:$Q$50</c:f>
              <c:numCache>
                <c:formatCode>#,##0</c:formatCode>
                <c:ptCount val="9"/>
                <c:pt idx="0">
                  <c:v>8703.8629099999998</c:v>
                </c:pt>
                <c:pt idx="1">
                  <c:v>3357.6219599999999</c:v>
                </c:pt>
                <c:pt idx="2">
                  <c:v>3648.2757999999999</c:v>
                </c:pt>
                <c:pt idx="3">
                  <c:v>2454.73693</c:v>
                </c:pt>
                <c:pt idx="4">
                  <c:v>4201.9812699999993</c:v>
                </c:pt>
                <c:pt idx="5">
                  <c:v>3000</c:v>
                </c:pt>
                <c:pt idx="6">
                  <c:v>3000</c:v>
                </c:pt>
                <c:pt idx="7">
                  <c:v>3000</c:v>
                </c:pt>
                <c:pt idx="8">
                  <c:v>3000</c:v>
                </c:pt>
              </c:numCache>
            </c:numRef>
          </c:val>
          <c:extLst>
            <c:ext xmlns:c15="http://schemas.microsoft.com/office/drawing/2012/chart" uri="{02D57815-91ED-43cb-92C2-25804820EDAC}">
              <c15:datalabelsRange>
                <c15:f>Summary!$I$56:$Q$56</c15:f>
                <c15:dlblRangeCache>
                  <c:ptCount val="9"/>
                  <c:pt idx="0">
                    <c:v>37%</c:v>
                  </c:pt>
                  <c:pt idx="1">
                    <c:v>17%</c:v>
                  </c:pt>
                  <c:pt idx="2">
                    <c:v>14%</c:v>
                  </c:pt>
                  <c:pt idx="3">
                    <c:v>12%</c:v>
                  </c:pt>
                  <c:pt idx="4">
                    <c:v>18%</c:v>
                  </c:pt>
                  <c:pt idx="5">
                    <c:v>14%</c:v>
                  </c:pt>
                  <c:pt idx="6">
                    <c:v>14%</c:v>
                  </c:pt>
                  <c:pt idx="7">
                    <c:v>15%</c:v>
                  </c:pt>
                  <c:pt idx="8">
                    <c:v>15%</c:v>
                  </c:pt>
                </c15:dlblRangeCache>
              </c15:datalabelsRange>
            </c:ext>
          </c:extLst>
        </c:ser>
        <c:ser>
          <c:idx val="3"/>
          <c:order val="3"/>
          <c:tx>
            <c:strRef>
              <c:f>Summary!$B$51</c:f>
              <c:strCache>
                <c:ptCount val="1"/>
                <c:pt idx="0">
                  <c:v>Airline Flight Property Tax</c:v>
                </c:pt>
              </c:strCache>
            </c:strRef>
          </c:tx>
          <c:spPr>
            <a:solidFill>
              <a:srgbClr val="F25C05"/>
            </a:solidFill>
            <a:ln w="12700">
              <a:solidFill>
                <a:schemeClr val="bg1"/>
              </a:solidFill>
            </a:ln>
            <a:effectLst/>
          </c:spPr>
          <c:invertIfNegative val="0"/>
          <c:dLbls>
            <c:dLbl>
              <c:idx val="0"/>
              <c:tx>
                <c:rich>
                  <a:bodyPr/>
                  <a:lstStyle/>
                  <a:p>
                    <a:fld id="{D33B204D-9625-403D-ACF7-6EE75A11C2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
              <c:tx>
                <c:rich>
                  <a:bodyPr/>
                  <a:lstStyle/>
                  <a:p>
                    <a:fld id="{7C3D21FE-69D9-4769-A835-D305FC24290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48CDD071-8A90-4FE1-9BF2-138382887D0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422698D4-7490-4895-8997-A0C71AE5AF9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a:lstStyle/>
                  <a:p>
                    <a:fld id="{B982BF3D-2816-42BC-9584-B6651A06B83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5"/>
              <c:tx>
                <c:rich>
                  <a:bodyPr/>
                  <a:lstStyle/>
                  <a:p>
                    <a:fld id="{72D96DB2-9921-4791-8C71-6CBBFF27668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6"/>
              <c:tx>
                <c:rich>
                  <a:bodyPr/>
                  <a:lstStyle/>
                  <a:p>
                    <a:fld id="{FA24A0C1-A202-4278-80DC-FBFA6C1F1FE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7"/>
              <c:tx>
                <c:rich>
                  <a:bodyPr/>
                  <a:lstStyle/>
                  <a:p>
                    <a:fld id="{136A4CA0-396F-4571-91BB-5D563E27CF4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8"/>
              <c:tx>
                <c:rich>
                  <a:bodyPr/>
                  <a:lstStyle/>
                  <a:p>
                    <a:fld id="{6B52B9E9-9F52-4D2E-9895-1EC0CFDF02C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Summary!$C$47:$Q$47</c:f>
              <c:strCache>
                <c:ptCount val="9"/>
                <c:pt idx="0">
                  <c:v>FY 2013</c:v>
                </c:pt>
                <c:pt idx="1">
                  <c:v>FY 2014</c:v>
                </c:pt>
                <c:pt idx="2">
                  <c:v>FY 2015</c:v>
                </c:pt>
                <c:pt idx="3">
                  <c:v>FY 2016</c:v>
                </c:pt>
                <c:pt idx="4">
                  <c:v>FY 2017</c:v>
                </c:pt>
                <c:pt idx="5">
                  <c:v>FY 2018</c:v>
                </c:pt>
                <c:pt idx="6">
                  <c:v>FY 2019</c:v>
                </c:pt>
                <c:pt idx="7">
                  <c:v>FY 2020</c:v>
                </c:pt>
                <c:pt idx="8">
                  <c:v>FY 2021</c:v>
                </c:pt>
              </c:strCache>
            </c:strRef>
          </c:cat>
          <c:val>
            <c:numRef>
              <c:f>Summary!$C$51:$Q$51</c:f>
              <c:numCache>
                <c:formatCode>#,##0</c:formatCode>
                <c:ptCount val="9"/>
                <c:pt idx="0">
                  <c:v>12016.578240000001</c:v>
                </c:pt>
                <c:pt idx="1">
                  <c:v>9208.4382499999992</c:v>
                </c:pt>
                <c:pt idx="2">
                  <c:v>8081.0757100000001</c:v>
                </c:pt>
                <c:pt idx="3">
                  <c:v>7000.0531600000004</c:v>
                </c:pt>
                <c:pt idx="4">
                  <c:v>7006.2636700000003</c:v>
                </c:pt>
                <c:pt idx="5">
                  <c:v>8000</c:v>
                </c:pt>
                <c:pt idx="6">
                  <c:v>7000</c:v>
                </c:pt>
                <c:pt idx="7">
                  <c:v>6500</c:v>
                </c:pt>
                <c:pt idx="8">
                  <c:v>6000</c:v>
                </c:pt>
              </c:numCache>
            </c:numRef>
          </c:val>
          <c:extLst>
            <c:ext xmlns:c15="http://schemas.microsoft.com/office/drawing/2012/chart" uri="{02D57815-91ED-43cb-92C2-25804820EDAC}">
              <c15:datalabelsRange>
                <c15:f>Summary!$I$57:$Q$57</c15:f>
                <c15:dlblRangeCache>
                  <c:ptCount val="9"/>
                  <c:pt idx="0">
                    <c:v>51%</c:v>
                  </c:pt>
                  <c:pt idx="1">
                    <c:v>48%</c:v>
                  </c:pt>
                  <c:pt idx="2">
                    <c:v>31%</c:v>
                  </c:pt>
                  <c:pt idx="3">
                    <c:v>34%</c:v>
                  </c:pt>
                  <c:pt idx="4">
                    <c:v>29%</c:v>
                  </c:pt>
                  <c:pt idx="5">
                    <c:v>36%</c:v>
                  </c:pt>
                  <c:pt idx="6">
                    <c:v>34%</c:v>
                  </c:pt>
                  <c:pt idx="7">
                    <c:v>32%</c:v>
                  </c:pt>
                  <c:pt idx="8">
                    <c:v>30%</c:v>
                  </c:pt>
                </c15:dlblRangeCache>
              </c15:datalabelsRange>
            </c:ext>
          </c:extLst>
        </c:ser>
        <c:ser>
          <c:idx val="4"/>
          <c:order val="4"/>
          <c:tx>
            <c:strRef>
              <c:f>Summary!$B$52</c:f>
              <c:strCache>
                <c:ptCount val="1"/>
                <c:pt idx="0">
                  <c:v>Sales Tax on Aircraft</c:v>
                </c:pt>
              </c:strCache>
            </c:strRef>
          </c:tx>
          <c:spPr>
            <a:solidFill>
              <a:srgbClr val="B21E1E"/>
            </a:solidFill>
            <a:ln w="12700">
              <a:solidFill>
                <a:schemeClr val="bg1"/>
              </a:solidFill>
            </a:ln>
            <a:effectLst/>
          </c:spPr>
          <c:invertIfNegative val="0"/>
          <c:dLbls>
            <c:dLbl>
              <c:idx val="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Lst>
            </c:dLbl>
            <c:dLbl>
              <c:idx val="1"/>
              <c:tx>
                <c:rich>
                  <a:bodyPr/>
                  <a:lstStyle/>
                  <a:p>
                    <a:fld id="{1E01B797-0CA5-4624-AF40-BC137F4D128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2"/>
              <c:tx>
                <c:rich>
                  <a:bodyPr/>
                  <a:lstStyle/>
                  <a:p>
                    <a:fld id="{CBB2DB01-C088-4803-9353-4C66F41453D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3"/>
              <c:tx>
                <c:rich>
                  <a:bodyPr/>
                  <a:lstStyle/>
                  <a:p>
                    <a:fld id="{70B45587-74B4-439A-9091-0E82C9217F4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a:lstStyle/>
                  <a:p>
                    <a:fld id="{A6E9111E-E79C-4DCF-98FF-6991FA21EA7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5"/>
              <c:tx>
                <c:rich>
                  <a:bodyPr/>
                  <a:lstStyle/>
                  <a:p>
                    <a:fld id="{FF02CFE9-FCCA-4BB6-8F39-FB2782F5C88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6"/>
              <c:tx>
                <c:rich>
                  <a:bodyPr/>
                  <a:lstStyle/>
                  <a:p>
                    <a:fld id="{FB0919A0-442D-46C4-9B55-4B99A5AEADC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7"/>
              <c:tx>
                <c:rich>
                  <a:bodyPr/>
                  <a:lstStyle/>
                  <a:p>
                    <a:fld id="{C3EA0CDC-231C-48BF-84EC-4A623E5169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8"/>
              <c:tx>
                <c:rich>
                  <a:bodyPr/>
                  <a:lstStyle/>
                  <a:p>
                    <a:fld id="{8565885C-8BBA-428B-9FA2-8DDCDAE8F0E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Summary!$C$47:$Q$47</c:f>
              <c:strCache>
                <c:ptCount val="9"/>
                <c:pt idx="0">
                  <c:v>FY 2013</c:v>
                </c:pt>
                <c:pt idx="1">
                  <c:v>FY 2014</c:v>
                </c:pt>
                <c:pt idx="2">
                  <c:v>FY 2015</c:v>
                </c:pt>
                <c:pt idx="3">
                  <c:v>FY 2016</c:v>
                </c:pt>
                <c:pt idx="4">
                  <c:v>FY 2017</c:v>
                </c:pt>
                <c:pt idx="5">
                  <c:v>FY 2018</c:v>
                </c:pt>
                <c:pt idx="6">
                  <c:v>FY 2019</c:v>
                </c:pt>
                <c:pt idx="7">
                  <c:v>FY 2020</c:v>
                </c:pt>
                <c:pt idx="8">
                  <c:v>FY 2021</c:v>
                </c:pt>
              </c:strCache>
            </c:strRef>
          </c:cat>
          <c:val>
            <c:numRef>
              <c:f>Summary!$C$52:$Q$52</c:f>
              <c:numCache>
                <c:formatCode>#,##0</c:formatCode>
                <c:ptCount val="9"/>
                <c:pt idx="1">
                  <c:v>3271.9852900000001</c:v>
                </c:pt>
                <c:pt idx="2">
                  <c:v>8103.9571999999989</c:v>
                </c:pt>
                <c:pt idx="3">
                  <c:v>4940.7332900000001</c:v>
                </c:pt>
                <c:pt idx="4">
                  <c:v>6501.45388</c:v>
                </c:pt>
                <c:pt idx="5">
                  <c:v>5700</c:v>
                </c:pt>
                <c:pt idx="6">
                  <c:v>5000</c:v>
                </c:pt>
                <c:pt idx="7">
                  <c:v>5000</c:v>
                </c:pt>
                <c:pt idx="8">
                  <c:v>5000</c:v>
                </c:pt>
              </c:numCache>
            </c:numRef>
          </c:val>
          <c:extLst>
            <c:ext xmlns:c15="http://schemas.microsoft.com/office/drawing/2012/chart" uri="{02D57815-91ED-43cb-92C2-25804820EDAC}">
              <c15:datalabelsRange>
                <c15:f>Summary!$I$58:$Q$58</c15:f>
                <c15:dlblRangeCache>
                  <c:ptCount val="9"/>
                  <c:pt idx="0">
                    <c:v>0%</c:v>
                  </c:pt>
                  <c:pt idx="1">
                    <c:v>17%</c:v>
                  </c:pt>
                  <c:pt idx="2">
                    <c:v>31%</c:v>
                  </c:pt>
                  <c:pt idx="3">
                    <c:v>24%</c:v>
                  </c:pt>
                  <c:pt idx="4">
                    <c:v>27%</c:v>
                  </c:pt>
                  <c:pt idx="5">
                    <c:v>26%</c:v>
                  </c:pt>
                  <c:pt idx="6">
                    <c:v>24%</c:v>
                  </c:pt>
                  <c:pt idx="7">
                    <c:v>24%</c:v>
                  </c:pt>
                  <c:pt idx="8">
                    <c:v>25%</c:v>
                  </c:pt>
                </c15:dlblRangeCache>
              </c15:datalabelsRange>
            </c:ext>
          </c:extLst>
        </c:ser>
        <c:dLbls>
          <c:dLblPos val="ctr"/>
          <c:showLegendKey val="0"/>
          <c:showVal val="1"/>
          <c:showCatName val="0"/>
          <c:showSerName val="0"/>
          <c:showPercent val="0"/>
          <c:showBubbleSize val="0"/>
        </c:dLbls>
        <c:gapWidth val="50"/>
        <c:overlap val="100"/>
        <c:axId val="148015232"/>
        <c:axId val="148015616"/>
      </c:barChart>
      <c:catAx>
        <c:axId val="14801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48015616"/>
        <c:crosses val="autoZero"/>
        <c:auto val="1"/>
        <c:lblAlgn val="ctr"/>
        <c:lblOffset val="100"/>
        <c:noMultiLvlLbl val="0"/>
      </c:catAx>
      <c:valAx>
        <c:axId val="148015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00" b="0" i="0" u="none" strike="noStrike" kern="1200" baseline="0">
                <a:solidFill>
                  <a:sysClr val="windowText" lastClr="000000"/>
                </a:solidFill>
                <a:latin typeface="+mn-lt"/>
                <a:ea typeface="+mn-ea"/>
                <a:cs typeface="+mn-cs"/>
              </a:defRPr>
            </a:pPr>
            <a:endParaRPr lang="en-US"/>
          </a:p>
        </c:txPr>
        <c:crossAx val="148015232"/>
        <c:crosses val="autoZero"/>
        <c:crossBetween val="between"/>
      </c:valAx>
      <c:spPr>
        <a:noFill/>
        <a:ln>
          <a:noFill/>
        </a:ln>
        <a:effectLst/>
      </c:spPr>
    </c:plotArea>
    <c:legend>
      <c:legendPos val="r"/>
      <c:layout>
        <c:manualLayout>
          <c:xMode val="edge"/>
          <c:yMode val="edge"/>
          <c:x val="0.74622918334413824"/>
          <c:y val="0.37482893408957635"/>
          <c:w val="0.24812778747010297"/>
          <c:h val="0.33842741718783803"/>
        </c:manualLayout>
      </c:layout>
      <c:overlay val="0"/>
      <c:spPr>
        <a:noFill/>
        <a:ln>
          <a:noFill/>
        </a:ln>
        <a:effectLst/>
      </c:spPr>
      <c:txPr>
        <a:bodyPr rot="0" spcFirstLastPara="1" vertOverflow="ellipsis" vert="horz" wrap="square" anchor="ctr" anchorCtr="1"/>
        <a:lstStyle/>
        <a:p>
          <a:pPr algn="ctr">
            <a:defRPr lang="en-US" sz="13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800" b="1" i="0" baseline="0">
                <a:solidFill>
                  <a:sysClr val="windowText" lastClr="000000"/>
                </a:solidFill>
                <a:effectLst/>
              </a:rPr>
              <a:t>State Airports Fund Appropriations ($1,000s), </a:t>
            </a:r>
          </a:p>
          <a:p>
            <a:pPr>
              <a:defRPr>
                <a:solidFill>
                  <a:sysClr val="windowText" lastClr="000000"/>
                </a:solidFill>
              </a:defRPr>
            </a:pPr>
            <a:r>
              <a:rPr lang="en-US" sz="1800" b="1" i="0" baseline="0">
                <a:solidFill>
                  <a:sysClr val="windowText" lastClr="000000"/>
                </a:solidFill>
                <a:effectLst/>
              </a:rPr>
              <a:t>2013 - 2021 State Fiscal Years</a:t>
            </a:r>
            <a:endParaRPr lang="en-US">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3"/>
          <c:order val="1"/>
          <c:tx>
            <c:strRef>
              <c:f>'20 yr SAF Approp IF'!$D$2</c:f>
              <c:strCache>
                <c:ptCount val="1"/>
                <c:pt idx="0">
                  <c:v>Appropriation</c:v>
                </c:pt>
              </c:strCache>
            </c:strRef>
          </c:tx>
          <c:spPr>
            <a:solidFill>
              <a:srgbClr val="0E3D59"/>
            </a:solidFill>
            <a:ln w="19050">
              <a:solidFill>
                <a:schemeClr val="bg1"/>
              </a:solidFill>
            </a:ln>
            <a:effectLst/>
          </c:spPr>
          <c:invertIfNegative val="0"/>
          <c:dPt>
            <c:idx val="2"/>
            <c:invertIfNegative val="0"/>
            <c:bubble3D val="0"/>
          </c:dPt>
          <c:cat>
            <c:numRef>
              <c:f>'20 yr SAF Approp IF'!$A$20:$A$28</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'20 yr SAF Approp IF'!$D$20:$D$28</c:f>
              <c:numCache>
                <c:formatCode>"$"#,##0</c:formatCode>
                <c:ptCount val="9"/>
                <c:pt idx="0">
                  <c:v>19584</c:v>
                </c:pt>
                <c:pt idx="1">
                  <c:v>18934</c:v>
                </c:pt>
                <c:pt idx="2">
                  <c:v>18934</c:v>
                </c:pt>
                <c:pt idx="3">
                  <c:v>19609</c:v>
                </c:pt>
                <c:pt idx="4">
                  <c:v>19609</c:v>
                </c:pt>
                <c:pt idx="5">
                  <c:v>19609</c:v>
                </c:pt>
                <c:pt idx="6">
                  <c:v>19609</c:v>
                </c:pt>
                <c:pt idx="7">
                  <c:v>19609</c:v>
                </c:pt>
                <c:pt idx="8">
                  <c:v>19609</c:v>
                </c:pt>
              </c:numCache>
            </c:numRef>
          </c:val>
        </c:ser>
        <c:ser>
          <c:idx val="2"/>
          <c:order val="2"/>
          <c:tx>
            <c:strRef>
              <c:f>'20 yr SAF Approp IF'!$C$2</c:f>
              <c:strCache>
                <c:ptCount val="1"/>
                <c:pt idx="0">
                  <c:v>Appropriation Above Base Appropriation</c:v>
                </c:pt>
              </c:strCache>
            </c:strRef>
          </c:tx>
          <c:spPr>
            <a:solidFill>
              <a:schemeClr val="accent6">
                <a:lumMod val="60000"/>
                <a:lumOff val="40000"/>
              </a:schemeClr>
            </a:solidFill>
            <a:ln w="19050">
              <a:solidFill>
                <a:schemeClr val="bg1"/>
              </a:solidFill>
            </a:ln>
            <a:effectLst/>
          </c:spPr>
          <c:invertIfNegative val="0"/>
          <c:cat>
            <c:numRef>
              <c:f>'20 yr SAF Approp IF'!$A$20:$A$28</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'20 yr SAF Approp IF'!$C$20:$C$28</c:f>
              <c:numCache>
                <c:formatCode>"$"#,##0</c:formatCode>
                <c:ptCount val="9"/>
                <c:pt idx="0">
                  <c:v>1775</c:v>
                </c:pt>
                <c:pt idx="1">
                  <c:v>1000</c:v>
                </c:pt>
                <c:pt idx="2">
                  <c:v>3000</c:v>
                </c:pt>
                <c:pt idx="3">
                  <c:v>5500</c:v>
                </c:pt>
                <c:pt idx="4">
                  <c:v>5500</c:v>
                </c:pt>
                <c:pt idx="5">
                  <c:v>15203</c:v>
                </c:pt>
                <c:pt idx="6">
                  <c:v>2300</c:v>
                </c:pt>
                <c:pt idx="7">
                  <c:v>1000</c:v>
                </c:pt>
                <c:pt idx="8">
                  <c:v>1000</c:v>
                </c:pt>
              </c:numCache>
            </c:numRef>
          </c:val>
        </c:ser>
        <c:ser>
          <c:idx val="1"/>
          <c:order val="3"/>
          <c:tx>
            <c:strRef>
              <c:f>'20 yr SAF Approp IF'!$B$2</c:f>
              <c:strCache>
                <c:ptCount val="1"/>
                <c:pt idx="0">
                  <c:v>Base Appropriation - Airport Development &amp; Assistance</c:v>
                </c:pt>
              </c:strCache>
            </c:strRef>
          </c:tx>
          <c:spPr>
            <a:solidFill>
              <a:schemeClr val="accent2"/>
            </a:solidFill>
            <a:ln>
              <a:noFill/>
            </a:ln>
            <a:effectLst/>
          </c:spPr>
          <c:invertIfNegative val="0"/>
          <c:cat>
            <c:numRef>
              <c:f>'20 yr SAF Approp IF'!$A$20:$A$28</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'20 yr SAF Approp IF'!$B$3:$B$28</c:f>
            </c:numRef>
          </c:val>
        </c:ser>
        <c:dLbls>
          <c:showLegendKey val="0"/>
          <c:showVal val="0"/>
          <c:showCatName val="0"/>
          <c:showSerName val="0"/>
          <c:showPercent val="0"/>
          <c:showBubbleSize val="0"/>
        </c:dLbls>
        <c:gapWidth val="0"/>
        <c:overlap val="100"/>
        <c:axId val="144867696"/>
        <c:axId val="148274512"/>
        <c:extLst>
          <c:ext xmlns:c15="http://schemas.microsoft.com/office/drawing/2012/chart" uri="{02D57815-91ED-43cb-92C2-25804820EDAC}">
            <c15:filteredBarSeries>
              <c15:ser>
                <c:idx val="0"/>
                <c:order val="0"/>
                <c:tx>
                  <c:strRef>
                    <c:extLst>
                      <c:ext uri="{02D57815-91ED-43cb-92C2-25804820EDAC}">
                        <c15:formulaRef>
                          <c15:sqref>'20 yr SAF Approp IF'!$A$2</c15:sqref>
                        </c15:formulaRef>
                      </c:ext>
                    </c:extLst>
                    <c:strCache>
                      <c:ptCount val="1"/>
                      <c:pt idx="0">
                        <c:v>State Fiscal Year</c:v>
                      </c:pt>
                    </c:strCache>
                  </c:strRef>
                </c:tx>
                <c:spPr>
                  <a:solidFill>
                    <a:schemeClr val="accent1"/>
                  </a:solidFill>
                  <a:ln>
                    <a:noFill/>
                  </a:ln>
                  <a:effectLst/>
                </c:spPr>
                <c:invertIfNegative val="0"/>
                <c:cat>
                  <c:numRef>
                    <c:extLst>
                      <c:ext uri="{02D57815-91ED-43cb-92C2-25804820EDAC}">
                        <c15:formulaRef>
                          <c15:sqref>'20 yr SAF Approp IF'!$A$20:$A$28</c15:sqref>
                        </c15:formulaRef>
                      </c:ext>
                    </c:extLst>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extLst>
                      <c:ext uri="{02D57815-91ED-43cb-92C2-25804820EDAC}">
                        <c15:formulaRef>
                          <c15:sqref>'20 yr SAF Approp IF'!$A$3:$A$28</c15:sqref>
                        </c15:formulaRef>
                      </c:ext>
                    </c:extLst>
                    <c:numCache>
                      <c:formatCode>General</c:formatCode>
                      <c:ptCount val="2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numCache>
                  </c:numRef>
                </c:val>
              </c15:ser>
            </c15:filteredBarSeries>
          </c:ext>
        </c:extLst>
      </c:barChart>
      <c:catAx>
        <c:axId val="14486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lgn="ctr">
              <a:defRPr lang="en-US" sz="1100" b="0" i="0" u="none" strike="noStrike" kern="1200" baseline="0">
                <a:solidFill>
                  <a:schemeClr val="tx1">
                    <a:lumMod val="95000"/>
                    <a:lumOff val="5000"/>
                  </a:schemeClr>
                </a:solidFill>
                <a:latin typeface="+mn-lt"/>
                <a:ea typeface="+mn-ea"/>
                <a:cs typeface="+mn-cs"/>
              </a:defRPr>
            </a:pPr>
            <a:endParaRPr lang="en-US"/>
          </a:p>
        </c:txPr>
        <c:crossAx val="148274512"/>
        <c:crosses val="autoZero"/>
        <c:auto val="1"/>
        <c:lblAlgn val="ctr"/>
        <c:lblOffset val="100"/>
        <c:tickLblSkip val="1"/>
        <c:noMultiLvlLbl val="0"/>
      </c:catAx>
      <c:valAx>
        <c:axId val="148274512"/>
        <c:scaling>
          <c:orientation val="minMax"/>
          <c:max val="35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95000"/>
                    <a:lumOff val="5000"/>
                  </a:schemeClr>
                </a:solidFill>
                <a:latin typeface="+mn-lt"/>
                <a:ea typeface="+mn-ea"/>
                <a:cs typeface="+mn-cs"/>
              </a:defRPr>
            </a:pPr>
            <a:endParaRPr lang="en-US"/>
          </a:p>
        </c:txPr>
        <c:crossAx val="144867696"/>
        <c:crossesAt val="1"/>
        <c:crossBetween val="between"/>
      </c:valAx>
      <c:spPr>
        <a:noFill/>
        <a:ln>
          <a:noFill/>
        </a:ln>
        <a:effectLst/>
      </c:spPr>
    </c:plotArea>
    <c:legend>
      <c:legendPos val="l"/>
      <c:layout>
        <c:manualLayout>
          <c:xMode val="edge"/>
          <c:yMode val="edge"/>
          <c:x val="0.13443362551463217"/>
          <c:y val="0.19844521619992803"/>
          <c:w val="0.38980917180248204"/>
          <c:h val="0.14560767006904413"/>
        </c:manualLayout>
      </c:layout>
      <c:overlay val="1"/>
      <c:spPr>
        <a:noFill/>
        <a:ln>
          <a:noFill/>
        </a:ln>
        <a:effectLst/>
      </c:spPr>
      <c:txPr>
        <a:bodyPr rot="0" spcFirstLastPara="1" vertOverflow="ellipsis" vert="horz" wrap="square" anchor="ctr" anchorCtr="1"/>
        <a:lstStyle/>
        <a:p>
          <a:pPr algn="ctr">
            <a:defRPr lang="en-US" sz="13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3/5/2018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3/5/2018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evisor.mn.gov/statutes/?id=270.075#stat.270.075.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revisor.mn.gov/statutes/?id=270.074#stat.270.074.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48208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684613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Collected on a fiscal year basis from July 1 through June 30 of the following year. </a:t>
            </a:r>
          </a:p>
          <a:p>
            <a:pPr eaLnBrk="1" hangingPunct="1">
              <a:spcBef>
                <a:spcPct val="0"/>
              </a:spcBef>
            </a:pPr>
            <a:r>
              <a:rPr lang="en-US" altLang="en-US" dirty="0" smtClean="0"/>
              <a:t>This law does not impact registration tax for antique/classic aircraft, recreational aircraft, civil air patrol, government aircraft, hot air balloons, agricultural aircraft, air ambulance, and other aircraft defined under State Statute 360.55 &amp; 360.653.</a:t>
            </a:r>
          </a:p>
          <a:p>
            <a:pPr eaLnBrk="1" hangingPunct="1">
              <a:spcBef>
                <a:spcPct val="0"/>
              </a:spcBef>
            </a:pPr>
            <a:r>
              <a:rPr lang="en-US" dirty="0" smtClean="0"/>
              <a:t>Aircraft Registration – What changed?</a:t>
            </a:r>
          </a:p>
          <a:p>
            <a:pPr>
              <a:defRPr/>
            </a:pPr>
            <a:r>
              <a:rPr lang="en-US" dirty="0" smtClean="0"/>
              <a:t>After the first year of aircraft life the tax was reduced (10% first year and 15% each after)</a:t>
            </a:r>
          </a:p>
          <a:p>
            <a:pPr>
              <a:defRPr/>
            </a:pPr>
            <a:r>
              <a:rPr lang="en-US" dirty="0" smtClean="0"/>
              <a:t>Range</a:t>
            </a:r>
          </a:p>
          <a:p>
            <a:pPr lvl="1">
              <a:defRPr/>
            </a:pPr>
            <a:r>
              <a:rPr lang="en-US" dirty="0" smtClean="0"/>
              <a:t>Minimum = $50</a:t>
            </a:r>
          </a:p>
          <a:p>
            <a:pPr lvl="1">
              <a:defRPr/>
            </a:pPr>
            <a:r>
              <a:rPr lang="en-US" dirty="0" smtClean="0"/>
              <a:t>Max example: Manufacture List Price $40m = $400k </a:t>
            </a:r>
          </a:p>
          <a:p>
            <a:pPr eaLnBrk="1" hangingPunct="1">
              <a:spcBef>
                <a:spcPct val="0"/>
              </a:spcBef>
            </a:pPr>
            <a:endParaRPr lang="en-US" altLang="en-US" dirty="0" smtClean="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70007" indent="-296033" eaLnBrk="0" hangingPunct="0">
              <a:defRPr>
                <a:solidFill>
                  <a:schemeClr val="tx1"/>
                </a:solidFill>
                <a:latin typeface="Lucida Sans Unicode" panose="020B0602030504020204" pitchFamily="34" charset="0"/>
                <a:cs typeface="Arial" panose="020B0604020202020204" pitchFamily="34" charset="0"/>
              </a:defRPr>
            </a:lvl2pPr>
            <a:lvl3pPr marL="1185747" indent="-236179" eaLnBrk="0" hangingPunct="0">
              <a:defRPr>
                <a:solidFill>
                  <a:schemeClr val="tx1"/>
                </a:solidFill>
                <a:latin typeface="Lucida Sans Unicode" panose="020B0602030504020204" pitchFamily="34" charset="0"/>
                <a:cs typeface="Arial" panose="020B0604020202020204" pitchFamily="34" charset="0"/>
              </a:defRPr>
            </a:lvl3pPr>
            <a:lvl4pPr marL="1661340" indent="-236179" eaLnBrk="0" hangingPunct="0">
              <a:defRPr>
                <a:solidFill>
                  <a:schemeClr val="tx1"/>
                </a:solidFill>
                <a:latin typeface="Lucida Sans Unicode" panose="020B0602030504020204" pitchFamily="34" charset="0"/>
                <a:cs typeface="Arial" panose="020B0604020202020204" pitchFamily="34" charset="0"/>
              </a:defRPr>
            </a:lvl4pPr>
            <a:lvl5pPr marL="2135315" indent="-236179" eaLnBrk="0" hangingPunct="0">
              <a:defRPr>
                <a:solidFill>
                  <a:schemeClr val="tx1"/>
                </a:solidFill>
                <a:latin typeface="Lucida Sans Unicode" panose="020B0602030504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fld id="{DB78E121-0C36-448B-9E07-9C9FDC2F9468}"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322032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dirty="0" smtClean="0"/>
              <a:t>What changed?</a:t>
            </a:r>
          </a:p>
          <a:p>
            <a:pPr lvl="2">
              <a:defRPr/>
            </a:pPr>
            <a:r>
              <a:rPr lang="en-US" dirty="0" smtClean="0"/>
              <a:t>Jet/Special Fuel Tax increased by 10 cents per gallon</a:t>
            </a:r>
          </a:p>
          <a:p>
            <a:pPr lvl="2">
              <a:defRPr/>
            </a:pPr>
            <a:r>
              <a:rPr lang="en-US" dirty="0" smtClean="0"/>
              <a:t>Had been 5 cents/gallon</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74655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69991" indent="-356054">
              <a:buFont typeface="Arial" panose="020B0604020202020204" pitchFamily="34" charset="0"/>
              <a:buChar char="•"/>
              <a:defRPr/>
            </a:pPr>
            <a:r>
              <a:rPr lang="en-US" sz="1600" dirty="0" smtClean="0">
                <a:latin typeface="+mn-lt"/>
              </a:rPr>
              <a:t>2013, state law changed, provided tax exemption</a:t>
            </a:r>
          </a:p>
          <a:p>
            <a:pPr marL="469991" indent="-356054">
              <a:buFont typeface="Arial" panose="020B0604020202020204" pitchFamily="34" charset="0"/>
              <a:buChar char="•"/>
              <a:defRPr/>
            </a:pPr>
            <a:r>
              <a:rPr lang="en-US" sz="1600" dirty="0" smtClean="0">
                <a:latin typeface="+mn-lt"/>
              </a:rPr>
              <a:t>Sale, purchase, installation of equipment and parts</a:t>
            </a:r>
          </a:p>
          <a:p>
            <a:pPr marL="469991" indent="-356054">
              <a:buFont typeface="Arial" panose="020B0604020202020204" pitchFamily="34" charset="0"/>
              <a:buChar char="•"/>
              <a:defRPr/>
            </a:pPr>
            <a:r>
              <a:rPr lang="en-US" sz="1600" dirty="0" smtClean="0">
                <a:latin typeface="+mn-lt"/>
              </a:rPr>
              <a:t>For repair and maintenance of aircraft</a:t>
            </a:r>
          </a:p>
          <a:p>
            <a:pPr marL="469991" indent="-356054">
              <a:buFont typeface="Arial" panose="020B0604020202020204" pitchFamily="34" charset="0"/>
              <a:buChar char="•"/>
              <a:defRPr/>
            </a:pPr>
            <a:r>
              <a:rPr lang="en-US" sz="1600" dirty="0" smtClean="0">
                <a:latin typeface="+mn-lt"/>
              </a:rPr>
              <a:t>Includes upgrades/improvements; FAA Parts 91, 135</a:t>
            </a:r>
          </a:p>
          <a:p>
            <a:pPr marL="469991" indent="-356054">
              <a:buFont typeface="Arial" panose="020B0604020202020204" pitchFamily="34" charset="0"/>
              <a:buChar char="•"/>
              <a:defRPr/>
            </a:pPr>
            <a:r>
              <a:rPr lang="en-US" sz="1600" dirty="0" smtClean="0">
                <a:latin typeface="+mn-lt"/>
              </a:rPr>
              <a:t>Purpose; encourage growth, aviation services industry</a:t>
            </a:r>
          </a:p>
          <a:p>
            <a:pPr marL="469991" indent="-356054">
              <a:buFont typeface="Arial" panose="020B0604020202020204" pitchFamily="34" charset="0"/>
              <a:buChar char="•"/>
              <a:defRPr/>
            </a:pPr>
            <a:endParaRPr lang="en-US" dirty="0" smtClean="0"/>
          </a:p>
          <a:p>
            <a:pPr>
              <a:defRPr/>
            </a:pPr>
            <a:endParaRPr lang="en-US" dirty="0" smtClean="0"/>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70007" indent="-296033" eaLnBrk="0" hangingPunct="0">
              <a:defRPr>
                <a:solidFill>
                  <a:schemeClr val="tx1"/>
                </a:solidFill>
                <a:latin typeface="Lucida Sans Unicode" panose="020B0602030504020204" pitchFamily="34" charset="0"/>
                <a:cs typeface="Arial" panose="020B0604020202020204" pitchFamily="34" charset="0"/>
              </a:defRPr>
            </a:lvl2pPr>
            <a:lvl3pPr marL="1185747" indent="-236179" eaLnBrk="0" hangingPunct="0">
              <a:defRPr>
                <a:solidFill>
                  <a:schemeClr val="tx1"/>
                </a:solidFill>
                <a:latin typeface="Lucida Sans Unicode" panose="020B0602030504020204" pitchFamily="34" charset="0"/>
                <a:cs typeface="Arial" panose="020B0604020202020204" pitchFamily="34" charset="0"/>
              </a:defRPr>
            </a:lvl3pPr>
            <a:lvl4pPr marL="1661340" indent="-236179" eaLnBrk="0" hangingPunct="0">
              <a:defRPr>
                <a:solidFill>
                  <a:schemeClr val="tx1"/>
                </a:solidFill>
                <a:latin typeface="Lucida Sans Unicode" panose="020B0602030504020204" pitchFamily="34" charset="0"/>
                <a:cs typeface="Arial" panose="020B0604020202020204" pitchFamily="34" charset="0"/>
              </a:defRPr>
            </a:lvl4pPr>
            <a:lvl5pPr marL="2135315" indent="-236179" eaLnBrk="0" hangingPunct="0">
              <a:defRPr>
                <a:solidFill>
                  <a:schemeClr val="tx1"/>
                </a:solidFill>
                <a:latin typeface="Lucida Sans Unicode" panose="020B0602030504020204" pitchFamily="34" charset="0"/>
                <a:cs typeface="Arial" panose="020B0604020202020204" pitchFamily="34" charset="0"/>
              </a:defRPr>
            </a:lvl5pPr>
            <a:lvl6pPr marL="2601201" indent="-236179"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3067088" indent="-236179"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532975" indent="-236179"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998862" indent="-236179"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fld id="{FD42A34C-5526-410B-8A08-2F3BF2962359}"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46528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a:r>
            <a:br>
              <a:rPr lang="en-US" altLang="en-US" dirty="0" smtClean="0"/>
            </a:br>
            <a:r>
              <a:rPr lang="en-US" altLang="en-US" dirty="0" smtClean="0"/>
              <a:t>270.071 </a:t>
            </a:r>
            <a:r>
              <a:rPr lang="en-US" altLang="en-US" dirty="0" err="1" smtClean="0"/>
              <a:t>Subd</a:t>
            </a:r>
            <a:r>
              <a:rPr lang="en-US" altLang="en-US" dirty="0" smtClean="0"/>
              <a:t>. 7.</a:t>
            </a:r>
            <a:r>
              <a:rPr lang="en-US" altLang="en-US" b="1" dirty="0" smtClean="0"/>
              <a:t>Flight property.</a:t>
            </a:r>
            <a:endParaRPr lang="en-US" altLang="en-US" dirty="0" smtClean="0"/>
          </a:p>
          <a:p>
            <a:r>
              <a:rPr lang="en-US" altLang="en-US" dirty="0" smtClean="0"/>
              <a:t> "Flight property" means all aircraft and flight equipment used in connection therewith, including spare flight equipment. Flight property also includes computers and computer software used in operating, controlling, or regulating aircraft and flight equipment.</a:t>
            </a:r>
          </a:p>
          <a:p>
            <a:endParaRPr lang="en-US" altLang="en-US" dirty="0" smtClean="0"/>
          </a:p>
          <a:p>
            <a:r>
              <a:rPr lang="en-US" altLang="en-US" b="1" dirty="0" smtClean="0"/>
              <a:t>270.075 TAX LEVY.</a:t>
            </a:r>
          </a:p>
          <a:p>
            <a:r>
              <a:rPr lang="en-US" altLang="en-US" b="1" dirty="0" smtClean="0">
                <a:hlinkClick r:id="rId3" tooltip="Link to Subdivision 1."/>
              </a:rPr>
              <a:t>§</a:t>
            </a:r>
            <a:r>
              <a:rPr lang="en-US" altLang="en-US" dirty="0" smtClean="0"/>
              <a:t>Subdivision 1.</a:t>
            </a:r>
            <a:r>
              <a:rPr lang="en-US" altLang="en-US" b="1" dirty="0" smtClean="0"/>
              <a:t>Rate of tax.</a:t>
            </a:r>
            <a:endParaRPr lang="en-US" altLang="en-US" dirty="0" smtClean="0"/>
          </a:p>
          <a:p>
            <a:r>
              <a:rPr lang="en-US" altLang="en-US" dirty="0" smtClean="0"/>
              <a:t> The commissioner shall determine the rate of tax to be levied and collected against the net tax capacity as determined pursuant to section </a:t>
            </a:r>
            <a:r>
              <a:rPr lang="en-US" altLang="en-US" u="sng" dirty="0" smtClean="0">
                <a:hlinkClick r:id="rId4"/>
              </a:rPr>
              <a:t>270.074, subdivision 3</a:t>
            </a:r>
            <a:r>
              <a:rPr lang="en-US" altLang="en-US" dirty="0" smtClean="0"/>
              <a:t>, to generate revenues sufficient to fund the air flight property tax portion of each year's state airport fund appropriation, as certified to the commissioner by the commissioner of transportation. The certification shall be presented to the commissioner prior to December 31 of each year. The property tax portion of the state airport fund appropriation is the difference between the total fund appropriation and the estimated total fund revenues from other sources for the state fiscal year in which the tax is payable and may include a portion of the balance in the state airports fund as determined to be available by the commissioner of transportation. The certification by the commissioner of transportation to the commissioner shall state the total fund appropriation and shall list individually the estimated fund revenues including the account carryover balance in the airport fund. The difference of these amounts shall be shown as the property tax portion of the state airport fund appropriation.</a:t>
            </a:r>
          </a:p>
          <a:p>
            <a:r>
              <a:rPr lang="en-US" altLang="en-US" dirty="0" smtClean="0"/>
              <a:t>If a levy amount has not been certified by December 31 of a levy year, the commissioner shall use the last previous certified amount to determine the rate of tax, and shall notify the chairs and the ranking minority members of the committees of the house of representatives and senate having jurisdiction over the Department of Transportation that a certification was not made under this subdivision.</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57066" indent="-291179" eaLnBrk="0" hangingPunct="0">
              <a:defRPr>
                <a:solidFill>
                  <a:schemeClr val="tx1"/>
                </a:solidFill>
                <a:latin typeface="Lucida Sans Unicode" panose="020B0602030504020204" pitchFamily="34" charset="0"/>
                <a:cs typeface="Arial" panose="020B0604020202020204" pitchFamily="34" charset="0"/>
              </a:defRPr>
            </a:lvl2pPr>
            <a:lvl3pPr marL="1164717" indent="-232943" eaLnBrk="0" hangingPunct="0">
              <a:defRPr>
                <a:solidFill>
                  <a:schemeClr val="tx1"/>
                </a:solidFill>
                <a:latin typeface="Lucida Sans Unicode" panose="020B0602030504020204" pitchFamily="34" charset="0"/>
                <a:cs typeface="Arial" panose="020B0604020202020204" pitchFamily="34" charset="0"/>
              </a:defRPr>
            </a:lvl3pPr>
            <a:lvl4pPr marL="1630604" indent="-232943" eaLnBrk="0" hangingPunct="0">
              <a:defRPr>
                <a:solidFill>
                  <a:schemeClr val="tx1"/>
                </a:solidFill>
                <a:latin typeface="Lucida Sans Unicode" panose="020B0602030504020204" pitchFamily="34" charset="0"/>
                <a:cs typeface="Arial" panose="020B0604020202020204" pitchFamily="34" charset="0"/>
              </a:defRPr>
            </a:lvl4pPr>
            <a:lvl5pPr marL="2096491" indent="-232943" eaLnBrk="0" hangingPunct="0">
              <a:defRPr>
                <a:solidFill>
                  <a:schemeClr val="tx1"/>
                </a:solidFill>
                <a:latin typeface="Lucida Sans Unicode" panose="020B0602030504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fld id="{9D04E127-9C06-484B-A8BE-40E24E82915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27808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422619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203992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2913296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7"/>
            <a:ext cx="9144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9"/>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644884"/>
            <a:ext cx="4940300"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3/5/2018</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8"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9638" y="1842964"/>
            <a:ext cx="5324726" cy="632012"/>
          </a:xfrm>
          <a:prstGeom prst="rect">
            <a:avLst/>
          </a:prstGeom>
        </p:spPr>
      </p:pic>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685783" indent="-228594">
              <a:lnSpc>
                <a:spcPct val="100000"/>
              </a:lnSpc>
              <a:spcBef>
                <a:spcPts val="0"/>
              </a:spcBef>
              <a:buClr>
                <a:schemeClr val="accent2"/>
              </a:buClr>
              <a:defRPr sz="2500">
                <a:solidFill>
                  <a:schemeClr val="bg1"/>
                </a:solidFill>
              </a:defRPr>
            </a:lvl1pPr>
            <a:lvl2pPr marL="1142971" indent="-228594">
              <a:lnSpc>
                <a:spcPct val="100000"/>
              </a:lnSpc>
              <a:buClr>
                <a:schemeClr val="accent2"/>
              </a:buClr>
              <a:defRPr sz="2100">
                <a:solidFill>
                  <a:schemeClr val="bg1"/>
                </a:solidFill>
              </a:defRPr>
            </a:lvl2pPr>
            <a:lvl3pPr marL="1600160" indent="-228594">
              <a:lnSpc>
                <a:spcPct val="100000"/>
              </a:lnSpc>
              <a:buClr>
                <a:schemeClr val="accent2"/>
              </a:buClr>
              <a:defRPr sz="1700">
                <a:solidFill>
                  <a:schemeClr val="bg1"/>
                </a:solidFill>
              </a:defRPr>
            </a:lvl3pPr>
            <a:lvl4pPr marL="2057349" indent="-228594">
              <a:lnSpc>
                <a:spcPct val="100000"/>
              </a:lnSpc>
              <a:buClr>
                <a:schemeClr val="accent2"/>
              </a:buClr>
              <a:defRPr sz="1700">
                <a:solidFill>
                  <a:schemeClr val="bg1"/>
                </a:solidFill>
              </a:defRPr>
            </a:lvl4pPr>
            <a:lvl5pPr marL="2514537" indent="-228594">
              <a:lnSpc>
                <a:spcPct val="100000"/>
              </a:lnSpc>
              <a:buClr>
                <a:schemeClr val="accent2"/>
              </a:buClr>
              <a:defRPr sz="17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3/5/2018</a:t>
            </a:fld>
            <a:endParaRPr lang="en-US" dirty="0"/>
          </a:p>
        </p:txBody>
      </p:sp>
      <p:sp>
        <p:nvSpPr>
          <p:cNvPr id="13"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685783" indent="-228594">
              <a:lnSpc>
                <a:spcPct val="100000"/>
              </a:lnSpc>
              <a:spcBef>
                <a:spcPts val="0"/>
              </a:spcBef>
              <a:buClr>
                <a:schemeClr val="accent2"/>
              </a:buClr>
              <a:defRPr>
                <a:solidFill>
                  <a:schemeClr val="bg1"/>
                </a:solidFill>
              </a:defRPr>
            </a:lvl1pPr>
            <a:lvl2pPr marL="1142971" indent="-228594">
              <a:lnSpc>
                <a:spcPct val="100000"/>
              </a:lnSpc>
              <a:buClr>
                <a:schemeClr val="accent2"/>
              </a:buClr>
              <a:defRPr>
                <a:solidFill>
                  <a:schemeClr val="bg1"/>
                </a:solidFill>
              </a:defRPr>
            </a:lvl2pPr>
            <a:lvl3pPr marL="1600160" indent="-228594">
              <a:lnSpc>
                <a:spcPct val="100000"/>
              </a:lnSpc>
              <a:buClr>
                <a:schemeClr val="accent2"/>
              </a:buClr>
              <a:defRPr>
                <a:solidFill>
                  <a:schemeClr val="bg1"/>
                </a:solidFill>
              </a:defRPr>
            </a:lvl3pPr>
            <a:lvl4pPr marL="2057349" indent="-228594">
              <a:lnSpc>
                <a:spcPct val="100000"/>
              </a:lnSpc>
              <a:buClr>
                <a:schemeClr val="accent2"/>
              </a:buClr>
              <a:defRPr>
                <a:solidFill>
                  <a:schemeClr val="bg1"/>
                </a:solidFill>
              </a:defRPr>
            </a:lvl4pPr>
            <a:lvl5pPr marL="2514537" indent="-228594">
              <a:lnSpc>
                <a:spcPct val="100000"/>
              </a:lnSpc>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3/5/2018</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12"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628651" y="6356353"/>
            <a:ext cx="1018943" cy="365125"/>
          </a:xfrm>
        </p:spPr>
        <p:txBody>
          <a:bodyPr/>
          <a:lstStyle/>
          <a:p>
            <a:fld id="{66C283A4-7960-4BFD-B3A5-A2CC5BB2A473}" type="datetime1">
              <a:rPr lang="en-US" smtClean="0"/>
              <a:t>3/5/2018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3/5/2018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3/5/2018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1" y="6356353"/>
            <a:ext cx="1018943"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3/5/2018</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10" name="Slide Number Placeholder 5"/>
          <p:cNvSpPr>
            <a:spLocks noGrp="1"/>
          </p:cNvSpPr>
          <p:nvPr>
            <p:ph type="sldNum" sz="quarter" idx="4"/>
          </p:nvPr>
        </p:nvSpPr>
        <p:spPr>
          <a:xfrm>
            <a:off x="7418350" y="6356353"/>
            <a:ext cx="1097001"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628651"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3/5/2018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628651"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3/5/2018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628651"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628651" y="6356353"/>
            <a:ext cx="1018943"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3/5/2018</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10" name="Slide Number Placeholder 5"/>
          <p:cNvSpPr>
            <a:spLocks noGrp="1"/>
          </p:cNvSpPr>
          <p:nvPr>
            <p:ph type="sldNum" sz="quarter" idx="4"/>
          </p:nvPr>
        </p:nvSpPr>
        <p:spPr>
          <a:xfrm>
            <a:off x="7418350" y="6356353"/>
            <a:ext cx="1097001"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2734633"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4864516"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6994399"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36DB2D6-5DF4-4264-A4A1-7D3EAF38D255}" type="datetime1">
              <a:rPr lang="en-US" smtClean="0"/>
              <a:t>3/5/2018</a:t>
            </a:fld>
            <a:endParaRPr lang="en-US" dirty="0"/>
          </a:p>
        </p:txBody>
      </p:sp>
      <p:sp>
        <p:nvSpPr>
          <p:cNvPr id="1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7"/>
            <a:ext cx="9144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9"/>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644884"/>
            <a:ext cx="4940300"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3/5/2018</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0"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5233" y="2118359"/>
            <a:ext cx="5843117" cy="692362"/>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179611" y="1964392"/>
            <a:ext cx="1749143" cy="190047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101920"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18406" y="1964392"/>
            <a:ext cx="1738398" cy="190047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050663" y="1964392"/>
            <a:ext cx="1738398" cy="190047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5966435" y="4564988"/>
            <a:ext cx="1906858"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936DB2D6-5DF4-4264-A4A1-7D3EAF38D255}" type="datetime1">
              <a:rPr lang="en-US" smtClean="0"/>
              <a:t>3/5/2018</a:t>
            </a:fld>
            <a:endParaRPr lang="en-US" dirty="0"/>
          </a:p>
        </p:txBody>
      </p:sp>
      <p:sp>
        <p:nvSpPr>
          <p:cNvPr id="1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436290" y="4345149"/>
            <a:ext cx="1906858"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2734633" y="1967573"/>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4864516" y="1967573"/>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6994399" y="1967573"/>
            <a:ext cx="157113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4B4EEDC6-36CA-4209-B482-2ED76AA0BF08}" type="datetime1">
              <a:rPr lang="en-US" smtClean="0"/>
              <a:t>3/5/2018</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604750" y="1674774"/>
            <a:ext cx="1394107" cy="1534851"/>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157413" y="1674775"/>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smtClean="0"/>
              <a:t>Click to edit Master text styles</a:t>
            </a:r>
            <a:endParaRPr lang="en-US" dirty="0"/>
          </a:p>
        </p:txBody>
      </p:sp>
      <p:sp>
        <p:nvSpPr>
          <p:cNvPr id="23" name="Picture Placeholder 2"/>
          <p:cNvSpPr>
            <a:spLocks noGrp="1"/>
          </p:cNvSpPr>
          <p:nvPr>
            <p:ph type="pic" sz="quarter" idx="14" hasCustomPrompt="1"/>
          </p:nvPr>
        </p:nvSpPr>
        <p:spPr>
          <a:xfrm>
            <a:off x="604750" y="3939365"/>
            <a:ext cx="1394107" cy="153484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157413" y="3939364"/>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4649855" y="1674775"/>
            <a:ext cx="1394107" cy="153485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6202517" y="1674775"/>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smtClean="0"/>
              <a:t>Click to edit Master text styles</a:t>
            </a:r>
            <a:endParaRPr lang="en-US" dirty="0"/>
          </a:p>
        </p:txBody>
      </p:sp>
      <p:sp>
        <p:nvSpPr>
          <p:cNvPr id="27" name="Picture Placeholder 2"/>
          <p:cNvSpPr>
            <a:spLocks noGrp="1"/>
          </p:cNvSpPr>
          <p:nvPr>
            <p:ph type="pic" sz="quarter" idx="19" hasCustomPrompt="1"/>
          </p:nvPr>
        </p:nvSpPr>
        <p:spPr>
          <a:xfrm>
            <a:off x="4649855" y="3939365"/>
            <a:ext cx="1394107" cy="153484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6202517" y="3939363"/>
            <a:ext cx="2149746" cy="1858809"/>
          </a:xfrm>
        </p:spPr>
        <p:txBody>
          <a:bodyPr anchor="ctr">
            <a:noAutofit/>
          </a:bodyPr>
          <a:lstStyle>
            <a:lvl1pPr marL="0" indent="0">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8DC79626-CE5A-4834-975C-E7305BA2E281}" type="datetime1">
              <a:rPr lang="en-US" smtClean="0"/>
              <a:t>3/5/2018</a:t>
            </a:fld>
            <a:endParaRPr lang="en-US" dirty="0"/>
          </a:p>
        </p:txBody>
      </p:sp>
      <p:sp>
        <p:nvSpPr>
          <p:cNvPr id="2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604750" y="167477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157413" y="1674775"/>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smtClean="0"/>
              <a:t>Click to edit Master text styles</a:t>
            </a:r>
            <a:endParaRPr lang="en-US" dirty="0"/>
          </a:p>
        </p:txBody>
      </p:sp>
      <p:sp>
        <p:nvSpPr>
          <p:cNvPr id="13" name="Picture Placeholder 2"/>
          <p:cNvSpPr>
            <a:spLocks noGrp="1"/>
          </p:cNvSpPr>
          <p:nvPr>
            <p:ph type="pic" sz="quarter" idx="14" hasCustomPrompt="1"/>
          </p:nvPr>
        </p:nvSpPr>
        <p:spPr>
          <a:xfrm>
            <a:off x="604750" y="393936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157413" y="3939364"/>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4649855" y="167477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6202517" y="1674775"/>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smtClean="0"/>
              <a:t>Click to edit Master text styles</a:t>
            </a:r>
            <a:endParaRPr lang="en-US" dirty="0"/>
          </a:p>
        </p:txBody>
      </p:sp>
      <p:sp>
        <p:nvSpPr>
          <p:cNvPr id="18" name="Picture Placeholder 2"/>
          <p:cNvSpPr>
            <a:spLocks noGrp="1"/>
          </p:cNvSpPr>
          <p:nvPr>
            <p:ph type="pic" sz="quarter" idx="19" hasCustomPrompt="1"/>
          </p:nvPr>
        </p:nvSpPr>
        <p:spPr>
          <a:xfrm>
            <a:off x="4649855" y="3939364"/>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6202517" y="3939363"/>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smtClean="0"/>
              <a:t>Click to edit Master text styles</a:t>
            </a:r>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1815FB38-58F3-410A-8DA4-4B706967601F}" type="datetime1">
              <a:rPr lang="en-US" smtClean="0"/>
              <a:t>3/5/2018</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628650" y="2571731"/>
            <a:ext cx="1528763" cy="16345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279333" y="25717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4649855" y="2571731"/>
            <a:ext cx="1552662" cy="16345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6385397" y="25717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7F519661-29C3-4FE0-9FC3-375A85A42C46}" type="datetime1">
              <a:rPr lang="en-US" smtClean="0"/>
              <a:t>3/5/2018</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604750" y="2800331"/>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157413" y="28003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4649855" y="2800331"/>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6202517" y="2800331"/>
            <a:ext cx="2149746" cy="1858809"/>
          </a:xfrm>
        </p:spPr>
        <p:txBody>
          <a:bodyPr anchor="ctr">
            <a:noAutofit/>
          </a:bodyPr>
          <a:lstStyle>
            <a:lvl1pPr marL="0" indent="0">
              <a:spcBef>
                <a:spcPts val="0"/>
              </a:spcBef>
              <a:buFont typeface="Arial" panose="020B0604020202020204" pitchFamily="34" charset="0"/>
              <a:buNone/>
              <a:defRPr sz="1800"/>
            </a:lvl1pPr>
            <a:lvl2pPr marL="457189" indent="0">
              <a:buFont typeface="Arial" panose="020B0604020202020204" pitchFamily="34" charset="0"/>
              <a:buNone/>
              <a:defRPr sz="1800"/>
            </a:lvl2pPr>
            <a:lvl3pPr marL="914377" indent="0">
              <a:buFont typeface="Arial" panose="020B0604020202020204" pitchFamily="34" charset="0"/>
              <a:buNone/>
              <a:defRPr sz="1800"/>
            </a:lvl3pPr>
            <a:lvl4pPr marL="1371566" indent="0">
              <a:buFont typeface="Arial" panose="020B0604020202020204" pitchFamily="34" charset="0"/>
              <a:buNone/>
              <a:defRPr sz="1800"/>
            </a:lvl4pPr>
            <a:lvl5pPr marL="1828754" indent="0">
              <a:buFont typeface="Arial" panose="020B0604020202020204" pitchFamily="34" charset="0"/>
              <a:buNone/>
              <a:defRPr sz="1800"/>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p>
            <a:fld id="{0366E0EA-2D80-452F-9963-33FA7A36BC09}" type="datetime1">
              <a:rPr lang="en-US" smtClean="0"/>
              <a:t>3/5/2018</a:t>
            </a:fld>
            <a:endParaRPr lang="en-US" dirty="0"/>
          </a:p>
        </p:txBody>
      </p:sp>
      <p:sp>
        <p:nvSpPr>
          <p:cNvPr id="2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2"/>
            <a:ext cx="9144000" cy="6857998"/>
          </a:xfrm>
        </p:spPr>
        <p:txBody>
          <a:bodyPr/>
          <a:lstStyle/>
          <a:p>
            <a:r>
              <a:rPr lang="en-US" smtClean="0"/>
              <a:t>Click icon to add picture</a:t>
            </a:r>
            <a:endParaRPr lang="en-US"/>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4"/>
            <a:ext cx="9144000" cy="6857999"/>
          </a:xfrm>
        </p:spPr>
        <p:txBody>
          <a:bodyPr/>
          <a:lstStyle/>
          <a:p>
            <a:r>
              <a:rPr lang="en-US" smtClean="0"/>
              <a:t>Click icon to add picture</a:t>
            </a:r>
            <a:endParaRPr lang="en-US"/>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4" name="Picture Placeholder 12"/>
          <p:cNvSpPr>
            <a:spLocks noGrp="1"/>
          </p:cNvSpPr>
          <p:nvPr>
            <p:ph type="pic" sz="quarter" idx="10"/>
          </p:nvPr>
        </p:nvSpPr>
        <p:spPr>
          <a:xfrm>
            <a:off x="0" y="4"/>
            <a:ext cx="9144000" cy="6857999"/>
          </a:xfrm>
        </p:spPr>
        <p:txBody>
          <a:bodyPr/>
          <a:lstStyle/>
          <a:p>
            <a:r>
              <a:rPr lang="en-US" smtClean="0"/>
              <a:t>Click icon to add picture</a:t>
            </a:r>
            <a:endParaRPr lang="en-US"/>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1524000" y="2233263"/>
            <a:ext cx="6096000" cy="2966751"/>
          </a:xfrm>
        </p:spPr>
        <p:txBody>
          <a:bodyPr/>
          <a:lstStyle/>
          <a:p>
            <a:endParaRPr lang="en-US"/>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22"/>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041204"/>
            <a:ext cx="4940300"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9" name="Footer Placeholder 4"/>
          <p:cNvSpPr>
            <a:spLocks noGrp="1"/>
          </p:cNvSpPr>
          <p:nvPr>
            <p:ph type="ftr" sz="quarter" idx="3"/>
          </p:nvPr>
        </p:nvSpPr>
        <p:spPr>
          <a:xfrm>
            <a:off x="4690172" y="6138335"/>
            <a:ext cx="4190735" cy="365125"/>
          </a:xfrm>
          <a:prstGeom prst="rect">
            <a:avLst/>
          </a:prstGeom>
        </p:spPr>
        <p:txBody>
          <a:bodyPr anchor="b"/>
          <a:lstStyle>
            <a:lvl1pPr algn="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6" name="Picture Placeholder 5"/>
          <p:cNvSpPr>
            <a:spLocks noGrp="1"/>
          </p:cNvSpPr>
          <p:nvPr>
            <p:ph type="pic" sz="quarter" idx="17"/>
          </p:nvPr>
        </p:nvSpPr>
        <p:spPr>
          <a:xfrm>
            <a:off x="0" y="0"/>
            <a:ext cx="9144000" cy="3380732"/>
          </a:xfrm>
        </p:spPr>
        <p:txBody>
          <a:bodyPr/>
          <a:lstStyle/>
          <a:p>
            <a:endParaRPr lang="en-US" dirty="0"/>
          </a:p>
        </p:txBody>
      </p:sp>
      <p:pic>
        <p:nvPicPr>
          <p:cNvPr id="8"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553" y="6089345"/>
            <a:ext cx="3109319" cy="368429"/>
          </a:xfrm>
          <a:prstGeom prst="rect">
            <a:avLst/>
          </a:prstGeom>
        </p:spPr>
      </p:pic>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3/5/2018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4"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590" y="504859"/>
            <a:ext cx="5127715" cy="3847686"/>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340608" y="1043181"/>
            <a:ext cx="5519698" cy="4223763"/>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F4B91AA0-3BA7-4036-A3DA-317C6C4FFA29}" type="datetime1">
              <a:rPr lang="en-US" smtClean="0"/>
              <a:t>3/5/2018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4" y="1574940"/>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1735810"/>
            <a:ext cx="6965427"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4" y="287066"/>
            <a:ext cx="2641445"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611983" y="3211516"/>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8"/>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2" y="1067565"/>
            <a:ext cx="7137161"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628651" y="6356353"/>
            <a:ext cx="1018943" cy="365125"/>
          </a:xfrm>
        </p:spPr>
        <p:txBody>
          <a:bodyPr/>
          <a:lstStyle/>
          <a:p>
            <a:fld id="{5D76A200-3168-4D33-A718-3974884CE863}" type="datetime1">
              <a:rPr lang="en-US" smtClean="0"/>
              <a:t>3/5/2018</a:t>
            </a:fld>
            <a:endParaRPr lang="en-US" dirty="0"/>
          </a:p>
        </p:txBody>
      </p:sp>
      <p:sp>
        <p:nvSpPr>
          <p:cNvPr id="7"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11" name="Slide Number Placeholder 6"/>
          <p:cNvSpPr>
            <a:spLocks noGrp="1"/>
          </p:cNvSpPr>
          <p:nvPr>
            <p:ph type="sldNum" sz="quarter" idx="13"/>
          </p:nvPr>
        </p:nvSpPr>
        <p:spPr>
          <a:xfrm>
            <a:off x="7418350" y="6356353"/>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611921" y="1365206"/>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4"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4"/>
            <a:ext cx="6965427"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4"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2" y="691885"/>
            <a:ext cx="4725590"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3/5/2018</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11"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4"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611983" y="3211516"/>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8"/>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2" y="1067565"/>
            <a:ext cx="7137161"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3/5/2018</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11"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611921" y="1365206"/>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4"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4"/>
            <a:ext cx="6965427"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title" hasCustomPrompt="1"/>
          </p:nvPr>
        </p:nvSpPr>
        <p:spPr>
          <a:xfrm>
            <a:off x="1040802" y="1438510"/>
            <a:ext cx="7116184" cy="2219093"/>
          </a:xfrm>
        </p:spPr>
        <p:txBody>
          <a:bodyPr>
            <a:noAutofit/>
          </a:bodyPr>
          <a:lstStyle>
            <a:lvl1pPr algn="ctr">
              <a:tabLst>
                <a:tab pos="3770219"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040802" y="4126419"/>
            <a:ext cx="7116184"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3/5/2018</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11"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hasCustomPrompt="1"/>
          </p:nvPr>
        </p:nvSpPr>
        <p:spPr>
          <a:xfrm>
            <a:off x="1040802" y="1438510"/>
            <a:ext cx="7116184" cy="2219093"/>
          </a:xfrm>
        </p:spPr>
        <p:txBody>
          <a:bodyPr>
            <a:noAutofit/>
          </a:bodyPr>
          <a:lstStyle>
            <a:lvl1pPr algn="ctr">
              <a:tabLst>
                <a:tab pos="3770219"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040802" y="4126419"/>
            <a:ext cx="7116184"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628651" y="6356353"/>
            <a:ext cx="1018943" cy="365125"/>
          </a:xfrm>
        </p:spPr>
        <p:txBody>
          <a:bodyPr/>
          <a:lstStyle>
            <a:lvl1pPr>
              <a:defRPr>
                <a:solidFill>
                  <a:schemeClr val="bg1"/>
                </a:solidFill>
              </a:defRPr>
            </a:lvl1pPr>
          </a:lstStyle>
          <a:p>
            <a:fld id="{276FB33B-BCEE-4E25-B97B-A564B0E1024B}" type="datetime1">
              <a:rPr lang="en-US" smtClean="0"/>
              <a:t>3/5/2018</a:t>
            </a:fld>
            <a:endParaRPr lang="en-US" dirty="0"/>
          </a:p>
        </p:txBody>
      </p:sp>
      <p:sp>
        <p:nvSpPr>
          <p:cNvPr id="18"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19" name="Slide Number Placeholder 6"/>
          <p:cNvSpPr>
            <a:spLocks noGrp="1"/>
          </p:cNvSpPr>
          <p:nvPr>
            <p:ph type="sldNum" sz="quarter" idx="12"/>
          </p:nvPr>
        </p:nvSpPr>
        <p:spPr>
          <a:xfrm>
            <a:off x="7418350" y="6356353"/>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628650" y="1335089"/>
            <a:ext cx="7886700" cy="4841875"/>
          </a:xfrm>
        </p:spPr>
        <p:txBody>
          <a:bodyPr/>
          <a:lstStyle/>
          <a:p>
            <a:endParaRPr lang="en-US"/>
          </a:p>
        </p:txBody>
      </p:sp>
      <p:sp>
        <p:nvSpPr>
          <p:cNvPr id="4" name="Date Placeholder 3"/>
          <p:cNvSpPr>
            <a:spLocks noGrp="1"/>
          </p:cNvSpPr>
          <p:nvPr>
            <p:ph type="dt" sz="half" idx="10"/>
          </p:nvPr>
        </p:nvSpPr>
        <p:spPr/>
        <p:txBody>
          <a:bodyPr/>
          <a:lstStyle/>
          <a:p>
            <a:fld id="{9A198C9B-0587-4A1E-9E03-E4C9FE222F08}" type="datetime1">
              <a:rPr lang="en-US" smtClean="0"/>
              <a:t>3/5/2018</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609968" y="685800"/>
            <a:ext cx="4114800" cy="3959352"/>
          </a:xfrm>
          <a:prstGeom prst="ellipse">
            <a:avLst/>
          </a:prstGeom>
          <a:solidFill>
            <a:srgbClr val="003865">
              <a:alpha val="87843"/>
            </a:srgbClr>
          </a:solidFill>
        </p:spPr>
        <p:txBody>
          <a:bodyPr>
            <a:noAutofit/>
          </a:bodyPr>
          <a:lstStyle>
            <a:lvl1pPr algn="ctr">
              <a:tabLst>
                <a:tab pos="2341504" algn="l"/>
                <a:tab pos="3770219"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3/5/2018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267199" y="912530"/>
            <a:ext cx="3519141" cy="3403438"/>
          </a:xfrm>
          <a:prstGeom prst="ellipse">
            <a:avLst/>
          </a:prstGeom>
          <a:solidFill>
            <a:srgbClr val="003865">
              <a:alpha val="87843"/>
            </a:srgbClr>
          </a:solidFill>
        </p:spPr>
        <p:txBody>
          <a:bodyPr>
            <a:noAutofit/>
          </a:bodyPr>
          <a:lstStyle>
            <a:lvl1pPr algn="ctr">
              <a:tabLst>
                <a:tab pos="3770219"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7158613" y="524007"/>
            <a:ext cx="1616475" cy="1521646"/>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6667369" y="3298351"/>
            <a:ext cx="1978484" cy="1916747"/>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3/5/2018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a:p>
        </p:txBody>
      </p:sp>
      <p:sp>
        <p:nvSpPr>
          <p:cNvPr id="2" name="Title 1"/>
          <p:cNvSpPr>
            <a:spLocks noGrp="1"/>
          </p:cNvSpPr>
          <p:nvPr>
            <p:ph type="title" hasCustomPrompt="1"/>
          </p:nvPr>
        </p:nvSpPr>
        <p:spPr>
          <a:xfrm>
            <a:off x="1724608" y="1609867"/>
            <a:ext cx="5694788" cy="3638266"/>
          </a:xfrm>
          <a:solidFill>
            <a:srgbClr val="003865">
              <a:alpha val="87843"/>
            </a:srgbClr>
          </a:solidFill>
        </p:spPr>
        <p:txBody>
          <a:bodyPr>
            <a:noAutofit/>
          </a:bodyPr>
          <a:lstStyle>
            <a:lvl1pPr algn="ctr">
              <a:spcAft>
                <a:spcPts val="1000"/>
              </a:spcAft>
              <a:tabLst>
                <a:tab pos="3770219"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3/5/2018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3770219"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628650" y="2925702"/>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3/5/2018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3770219"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628650" y="2925702"/>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3/5/2018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smtClean="0"/>
              <a:t>Optional Tagline Goes Here |  mndot.gov/</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3770219"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628650" y="2925702"/>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3/5/2018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endParaRPr lang="en-US"/>
          </a:p>
        </p:txBody>
      </p:sp>
      <p:sp>
        <p:nvSpPr>
          <p:cNvPr id="2" name="Title 1"/>
          <p:cNvSpPr>
            <a:spLocks noGrp="1"/>
          </p:cNvSpPr>
          <p:nvPr>
            <p:ph type="title" hasCustomPrompt="1"/>
          </p:nvPr>
        </p:nvSpPr>
        <p:spPr>
          <a:xfrm>
            <a:off x="4068104" y="624469"/>
            <a:ext cx="3898746" cy="4008491"/>
          </a:xfrm>
          <a:prstGeom prst="ellipse">
            <a:avLst/>
          </a:prstGeom>
          <a:solidFill>
            <a:schemeClr val="bg1"/>
          </a:solidFill>
        </p:spPr>
        <p:txBody>
          <a:bodyPr>
            <a:noAutofit/>
          </a:bodyPr>
          <a:lstStyle>
            <a:lvl1pPr algn="ctr">
              <a:tabLst>
                <a:tab pos="3770219"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754100" y="0"/>
            <a:ext cx="2989660" cy="5086350"/>
          </a:xfrm>
        </p:spPr>
        <p:txBody>
          <a:bodyPr>
            <a:noAutofit/>
          </a:bodyPr>
          <a:lstStyle>
            <a:lvl1pPr marL="0" indent="0" algn="ctr">
              <a:spcBef>
                <a:spcPts val="0"/>
              </a:spcBef>
              <a:spcAft>
                <a:spcPts val="0"/>
              </a:spcAft>
              <a:buNone/>
              <a:defRPr sz="39999" i="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3/5/2018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27409" y="1090051"/>
            <a:ext cx="3898746" cy="3996299"/>
          </a:xfrm>
          <a:prstGeom prst="ellipse">
            <a:avLst/>
          </a:prstGeom>
          <a:solidFill>
            <a:schemeClr val="bg1"/>
          </a:solidFill>
        </p:spPr>
        <p:txBody>
          <a:bodyPr>
            <a:noAutofit/>
          </a:bodyPr>
          <a:lstStyle>
            <a:lvl1pPr algn="ctr">
              <a:tabLst>
                <a:tab pos="3770219"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754100" y="0"/>
            <a:ext cx="2989660" cy="5086350"/>
          </a:xfrm>
        </p:spPr>
        <p:txBody>
          <a:bodyPr>
            <a:noAutofit/>
          </a:bodyPr>
          <a:lstStyle>
            <a:lvl1pPr marL="0" indent="0" algn="ctr">
              <a:spcBef>
                <a:spcPts val="0"/>
              </a:spcBef>
              <a:spcAft>
                <a:spcPts val="0"/>
              </a:spcAft>
              <a:buNone/>
              <a:defRPr sz="39999" i="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3/5/2018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6"/>
            <a:ext cx="7886700" cy="1472163"/>
          </a:xfrm>
        </p:spPr>
        <p:txBody>
          <a:bodyPr>
            <a:noAutofit/>
          </a:bodyPr>
          <a:lstStyle>
            <a:lvl1pPr algn="ctr">
              <a:tabLst>
                <a:tab pos="3770219"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3/5/2018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mndot.gov/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2754" y="825690"/>
            <a:ext cx="3858492" cy="457200"/>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3770219"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3/5/2018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dirty="0" smtClean="0">
                <a:solidFill>
                  <a:schemeClr val="tx2"/>
                </a:solidFill>
              </a:rPr>
              <a:t>Optional Tagline Goes Here</a:t>
            </a:r>
            <a:r>
              <a:rPr lang="en-US" dirty="0" smtClean="0"/>
              <a:t> </a:t>
            </a:r>
            <a:r>
              <a:rPr lang="en-US" dirty="0" smtClean="0">
                <a:solidFill>
                  <a:schemeClr val="accent1"/>
                </a:solidFill>
              </a:rPr>
              <a:t>|</a:t>
            </a:r>
            <a:r>
              <a:rPr lang="en-US" dirty="0" smtClean="0"/>
              <a:t>  mndot.gov/</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2754" y="704087"/>
            <a:ext cx="3858492" cy="457200"/>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7"/>
            <a:ext cx="9144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9"/>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12" name="Text Placeholder 10"/>
          <p:cNvSpPr>
            <a:spLocks noGrp="1"/>
          </p:cNvSpPr>
          <p:nvPr>
            <p:ph type="body" sz="quarter" idx="14" hasCustomPrompt="1"/>
          </p:nvPr>
        </p:nvSpPr>
        <p:spPr>
          <a:xfrm>
            <a:off x="2101852" y="5644884"/>
            <a:ext cx="4940300"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3/5/2018</a:t>
            </a:fld>
            <a:endParaRPr lang="en-US" dirty="0"/>
          </a:p>
        </p:txBody>
      </p:sp>
      <p:sp>
        <p:nvSpPr>
          <p:cNvPr id="9"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8938" y="812678"/>
            <a:ext cx="3109319" cy="36842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3/5/2018</a:t>
            </a:fld>
            <a:endParaRPr lang="en-US" dirty="0"/>
          </a:p>
        </p:txBody>
      </p:sp>
      <p:sp>
        <p:nvSpPr>
          <p:cNvPr id="10"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628650" y="1594627"/>
            <a:ext cx="3736086"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9536" y="1594627"/>
            <a:ext cx="3845814"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3/5/2018</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342891" indent="-342891">
              <a:lnSpc>
                <a:spcPct val="100000"/>
              </a:lnSpc>
              <a:spcAft>
                <a:spcPts val="1000"/>
              </a:spcAft>
              <a:buClr>
                <a:schemeClr val="accent1"/>
              </a:buClr>
              <a:buFont typeface="Arial" panose="020B0604020202020204" pitchFamily="34" charset="0"/>
              <a:buChar char="•"/>
              <a:defRPr sz="2500"/>
            </a:lvl1pPr>
            <a:lvl2pPr marL="800080" indent="-342891">
              <a:lnSpc>
                <a:spcPct val="100000"/>
              </a:lnSpc>
              <a:spcAft>
                <a:spcPts val="1000"/>
              </a:spcAft>
              <a:buClr>
                <a:schemeClr val="accent1"/>
              </a:buClr>
              <a:buFont typeface="Arial" panose="020B0604020202020204" pitchFamily="34" charset="0"/>
              <a:buChar char="•"/>
              <a:defRPr sz="2100"/>
            </a:lvl2pPr>
            <a:lvl3pPr marL="1200121" indent="-285744">
              <a:lnSpc>
                <a:spcPct val="100000"/>
              </a:lnSpc>
              <a:spcAft>
                <a:spcPts val="1000"/>
              </a:spcAft>
              <a:buClr>
                <a:schemeClr val="accent1"/>
              </a:buClr>
              <a:buFont typeface="Arial" panose="020B0604020202020204" pitchFamily="34" charset="0"/>
              <a:buChar char="•"/>
              <a:defRPr sz="1700"/>
            </a:lvl3pPr>
            <a:lvl4pPr marL="1657309" indent="-285744">
              <a:lnSpc>
                <a:spcPct val="100000"/>
              </a:lnSpc>
              <a:spcAft>
                <a:spcPts val="1000"/>
              </a:spcAft>
              <a:buClr>
                <a:schemeClr val="accent1"/>
              </a:buClr>
              <a:buFont typeface="Arial" panose="020B0604020202020204" pitchFamily="34" charset="0"/>
              <a:buChar char="•"/>
              <a:defRPr sz="1700"/>
            </a:lvl4pPr>
            <a:lvl5pPr marL="2114498" indent="-285744">
              <a:lnSpc>
                <a:spcPct val="100000"/>
              </a:lnSpc>
              <a:spcAft>
                <a:spcPts val="1000"/>
              </a:spcAft>
              <a:buClr>
                <a:schemeClr val="accent1"/>
              </a:buClr>
              <a:buFont typeface="Arial" panose="020B0604020202020204" pitchFamily="34" charset="0"/>
              <a:buChar char="•"/>
              <a:defRPr sz="1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3/5/2018</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628650" y="152400"/>
            <a:ext cx="78867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628650" y="1594627"/>
            <a:ext cx="38862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594627"/>
            <a:ext cx="38862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3/5/2018</a:t>
            </a:fld>
            <a:endParaRPr lang="en-US" dirty="0"/>
          </a:p>
        </p:txBody>
      </p:sp>
      <p:sp>
        <p:nvSpPr>
          <p:cNvPr id="11"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mndot.gov/</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1" y="6356353"/>
            <a:ext cx="1018943"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3/5/2018</a:t>
            </a:fld>
            <a:endParaRPr lang="en-US" dirty="0"/>
          </a:p>
        </p:txBody>
      </p:sp>
      <p:sp>
        <p:nvSpPr>
          <p:cNvPr id="12" name="Footer Placeholder 4"/>
          <p:cNvSpPr>
            <a:spLocks noGrp="1"/>
          </p:cNvSpPr>
          <p:nvPr>
            <p:ph type="ftr" sz="quarter" idx="3"/>
          </p:nvPr>
        </p:nvSpPr>
        <p:spPr>
          <a:xfrm>
            <a:off x="2476634" y="6356352"/>
            <a:ext cx="4190735"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5"/>
          <p:cNvSpPr>
            <a:spLocks noGrp="1"/>
          </p:cNvSpPr>
          <p:nvPr>
            <p:ph type="sldNum" sz="quarter" idx="4"/>
          </p:nvPr>
        </p:nvSpPr>
        <p:spPr>
          <a:xfrm>
            <a:off x="7418350" y="6356353"/>
            <a:ext cx="1097001"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9"/>
            <a:ext cx="9144000" cy="1295183"/>
          </a:xfrm>
        </p:spPr>
        <p:txBody>
          <a:bodyPr>
            <a:normAutofit/>
          </a:bodyPr>
          <a:lstStyle/>
          <a:p>
            <a:r>
              <a:rPr lang="en-US" sz="4000" dirty="0" smtClean="0"/>
              <a:t>State Airports Fund</a:t>
            </a:r>
            <a:endParaRPr lang="en-US" sz="4000" dirty="0"/>
          </a:p>
        </p:txBody>
      </p:sp>
      <p:sp>
        <p:nvSpPr>
          <p:cNvPr id="3" name="Text Placeholder 2"/>
          <p:cNvSpPr>
            <a:spLocks noGrp="1"/>
          </p:cNvSpPr>
          <p:nvPr>
            <p:ph type="body" sz="quarter" idx="14"/>
          </p:nvPr>
        </p:nvSpPr>
        <p:spPr/>
        <p:txBody>
          <a:bodyPr>
            <a:normAutofit/>
          </a:bodyPr>
          <a:lstStyle/>
          <a:p>
            <a:r>
              <a:rPr lang="en-US" dirty="0" smtClean="0"/>
              <a:t>Cassandra Isackson </a:t>
            </a:r>
            <a:r>
              <a:rPr lang="en-US" dirty="0" smtClean="0">
                <a:solidFill>
                  <a:schemeClr val="accent1"/>
                </a:solidFill>
              </a:rPr>
              <a:t>| </a:t>
            </a:r>
            <a:r>
              <a:rPr lang="en-US" dirty="0" smtClean="0"/>
              <a:t>Aeronautics Director</a:t>
            </a:r>
          </a:p>
          <a:p>
            <a:r>
              <a:rPr lang="en-US" dirty="0" smtClean="0"/>
              <a:t>March 6, 2018</a:t>
            </a:r>
            <a:endParaRPr lang="en-US" dirty="0"/>
          </a:p>
        </p:txBody>
      </p:sp>
      <p:sp>
        <p:nvSpPr>
          <p:cNvPr id="7" name="Footer Placeholder 6"/>
          <p:cNvSpPr>
            <a:spLocks noGrp="1"/>
          </p:cNvSpPr>
          <p:nvPr>
            <p:ph type="ftr" sz="quarter" idx="3"/>
          </p:nvPr>
        </p:nvSpPr>
        <p:spPr/>
        <p:txBody>
          <a:bodyPr/>
          <a:lstStyle/>
          <a:p>
            <a:r>
              <a:rPr lang="en-US" dirty="0" smtClean="0"/>
              <a:t>Our mission is to ensure Minnesotans reap the</a:t>
            </a:r>
          </a:p>
          <a:p>
            <a:r>
              <a:rPr lang="en-US" dirty="0" smtClean="0"/>
              <a:t>benefits of aviation.</a:t>
            </a:r>
            <a:r>
              <a:rPr lang="en-US" dirty="0"/>
              <a:t>  </a:t>
            </a:r>
            <a:r>
              <a:rPr lang="en-US" dirty="0">
                <a:solidFill>
                  <a:schemeClr val="accent1"/>
                </a:solidFill>
              </a:rPr>
              <a:t>|</a:t>
            </a:r>
            <a:r>
              <a:rPr lang="en-US" dirty="0"/>
              <a:t> </a:t>
            </a:r>
            <a:r>
              <a:rPr lang="en-US" dirty="0" smtClean="0"/>
              <a:t>mndot.gov/aero</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5090" b="24156"/>
          <a:stretch/>
        </p:blipFill>
        <p:spPr>
          <a:xfrm>
            <a:off x="0" y="1"/>
            <a:ext cx="9144000" cy="3480618"/>
          </a:xfrm>
          <a:prstGeom prst="rect">
            <a:avLst/>
          </a:prstGeom>
        </p:spPr>
      </p:pic>
    </p:spTree>
    <p:extLst>
      <p:ext uri="{BB962C8B-B14F-4D97-AF65-F5344CB8AC3E}">
        <p14:creationId xmlns:p14="http://schemas.microsoft.com/office/powerpoint/2010/main" val="1560065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Expenditures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10</a:t>
            </a:fld>
            <a:endParaRPr lang="en-US" dirty="0"/>
          </a:p>
        </p:txBody>
      </p:sp>
      <p:pic>
        <p:nvPicPr>
          <p:cNvPr id="9" name="Picture 8"/>
          <p:cNvPicPr>
            <a:picLocks noChangeAspect="1"/>
          </p:cNvPicPr>
          <p:nvPr/>
        </p:nvPicPr>
        <p:blipFill>
          <a:blip r:embed="rId2"/>
          <a:stretch>
            <a:fillRect/>
          </a:stretch>
        </p:blipFill>
        <p:spPr>
          <a:xfrm>
            <a:off x="1647594" y="1398505"/>
            <a:ext cx="6098036" cy="5092649"/>
          </a:xfrm>
          <a:prstGeom prst="rect">
            <a:avLst/>
          </a:prstGeom>
        </p:spPr>
      </p:pic>
      <p:sp>
        <p:nvSpPr>
          <p:cNvPr id="7" name="Date Placeholder 3"/>
          <p:cNvSpPr>
            <a:spLocks noGrp="1"/>
          </p:cNvSpPr>
          <p:nvPr>
            <p:ph type="dt" sz="half" idx="10"/>
          </p:nvPr>
        </p:nvSpPr>
        <p:spPr>
          <a:xfrm>
            <a:off x="628651" y="6356353"/>
            <a:ext cx="1018943" cy="365125"/>
          </a:xfrm>
        </p:spPr>
        <p:txBody>
          <a:bodyPr/>
          <a:lstStyle/>
          <a:p>
            <a:fld id="{824D5D47-1752-4D84-8BFB-C2F71A34C932}" type="datetime1">
              <a:rPr lang="en-US" smtClean="0"/>
              <a:t>3/5/2018</a:t>
            </a:fld>
            <a:endParaRPr lang="en-US" dirty="0"/>
          </a:p>
        </p:txBody>
      </p:sp>
      <p:sp>
        <p:nvSpPr>
          <p:cNvPr id="10" name="Footer Placeholder 4"/>
          <p:cNvSpPr>
            <a:spLocks noGrp="1"/>
          </p:cNvSpPr>
          <p:nvPr>
            <p:ph type="ftr" sz="quarter" idx="3"/>
          </p:nvPr>
        </p:nvSpPr>
        <p:spPr>
          <a:xfrm>
            <a:off x="2173046" y="6356352"/>
            <a:ext cx="4797910" cy="365125"/>
          </a:xfrm>
        </p:spPr>
        <p:txBody>
          <a:bodyPr/>
          <a:lstStyle/>
          <a:p>
            <a:r>
              <a:rPr lang="en-US" i="1" dirty="0" smtClean="0"/>
              <a:t>Our mission is to ensure that Minnesotans reap the benefits of aviation.</a:t>
            </a:r>
            <a:endParaRPr lang="en-US" i="1" dirty="0"/>
          </a:p>
        </p:txBody>
      </p:sp>
    </p:spTree>
    <p:extLst>
      <p:ext uri="{BB962C8B-B14F-4D97-AF65-F5344CB8AC3E}">
        <p14:creationId xmlns:p14="http://schemas.microsoft.com/office/powerpoint/2010/main" val="221060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5-year Capitol Improvement Program</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0340745"/>
              </p:ext>
            </p:extLst>
          </p:nvPr>
        </p:nvGraphicFramePr>
        <p:xfrm>
          <a:off x="628650" y="4072251"/>
          <a:ext cx="7886700" cy="1107440"/>
        </p:xfrm>
        <a:graphic>
          <a:graphicData uri="http://schemas.openxmlformats.org/drawingml/2006/table">
            <a:tbl>
              <a:tblPr firstRow="1" bandRow="1">
                <a:tableStyleId>{5C22544A-7EE6-4342-B048-85BDC9FD1C3A}</a:tableStyleId>
              </a:tblPr>
              <a:tblGrid>
                <a:gridCol w="1971675"/>
                <a:gridCol w="1971675"/>
                <a:gridCol w="1971675"/>
                <a:gridCol w="1971675"/>
              </a:tblGrid>
              <a:tr h="235716">
                <a:tc gridSpan="4">
                  <a:txBody>
                    <a:bodyPr/>
                    <a:lstStyle/>
                    <a:p>
                      <a:r>
                        <a:rPr lang="en-US" dirty="0" smtClean="0"/>
                        <a:t>5-year estimated</a:t>
                      </a:r>
                      <a:r>
                        <a:rPr lang="en-US" baseline="0" dirty="0" smtClean="0"/>
                        <a:t> available </a:t>
                      </a:r>
                      <a:r>
                        <a:rPr lang="en-US" dirty="0" smtClean="0"/>
                        <a:t>funds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State Funds</a:t>
                      </a:r>
                      <a:endParaRPr lang="en-US" dirty="0"/>
                    </a:p>
                  </a:txBody>
                  <a:tcPr marL="45057" marR="45057"/>
                </a:tc>
                <a:tc>
                  <a:txBody>
                    <a:bodyPr/>
                    <a:lstStyle/>
                    <a:p>
                      <a:r>
                        <a:rPr lang="en-US" dirty="0" smtClean="0"/>
                        <a:t>Local Funds</a:t>
                      </a:r>
                      <a:endParaRPr lang="en-US" dirty="0"/>
                    </a:p>
                  </a:txBody>
                  <a:tcPr marL="45057" marR="45057"/>
                </a:tc>
                <a:tc>
                  <a:txBody>
                    <a:bodyPr/>
                    <a:lstStyle/>
                    <a:p>
                      <a:r>
                        <a:rPr lang="en-US" dirty="0" smtClean="0"/>
                        <a:t>FAA Funds</a:t>
                      </a:r>
                      <a:endParaRPr lang="en-US" dirty="0"/>
                    </a:p>
                  </a:txBody>
                  <a:tcPr marL="45057" marR="45057"/>
                </a:tc>
                <a:tc>
                  <a:txBody>
                    <a:bodyPr/>
                    <a:lstStyle/>
                    <a:p>
                      <a:r>
                        <a:rPr lang="en-US" dirty="0" smtClean="0"/>
                        <a:t>Total</a:t>
                      </a:r>
                      <a:endParaRPr lang="en-US" dirty="0"/>
                    </a:p>
                  </a:txBody>
                  <a:tcPr marL="45057" marR="45057"/>
                </a:tc>
              </a:tr>
              <a:tr h="370840">
                <a:tc>
                  <a:txBody>
                    <a:bodyPr/>
                    <a:lstStyle/>
                    <a:p>
                      <a:r>
                        <a:rPr lang="en-US" dirty="0" smtClean="0"/>
                        <a:t>$46,110,000</a:t>
                      </a:r>
                      <a:endParaRPr lang="en-US" dirty="0"/>
                    </a:p>
                  </a:txBody>
                  <a:tcPr marL="45057" marR="45057"/>
                </a:tc>
                <a:tc>
                  <a:txBody>
                    <a:bodyPr/>
                    <a:lstStyle/>
                    <a:p>
                      <a:r>
                        <a:rPr lang="en-US" dirty="0" smtClean="0"/>
                        <a:t>$68,000,000 (</a:t>
                      </a:r>
                      <a:r>
                        <a:rPr lang="en-US" dirty="0" err="1" smtClean="0"/>
                        <a:t>est</a:t>
                      </a:r>
                      <a:r>
                        <a:rPr lang="en-US" dirty="0" smtClean="0"/>
                        <a:t>)</a:t>
                      </a:r>
                      <a:endParaRPr lang="en-US" dirty="0"/>
                    </a:p>
                  </a:txBody>
                  <a:tcPr marL="45057" marR="45057"/>
                </a:tc>
                <a:tc>
                  <a:txBody>
                    <a:bodyPr/>
                    <a:lstStyle/>
                    <a:p>
                      <a:r>
                        <a:rPr lang="en-US" dirty="0" smtClean="0"/>
                        <a:t>$168,000,000</a:t>
                      </a:r>
                      <a:endParaRPr lang="en-US" dirty="0"/>
                    </a:p>
                  </a:txBody>
                  <a:tcPr marL="45057" marR="45057"/>
                </a:tc>
                <a:tc>
                  <a:txBody>
                    <a:bodyPr/>
                    <a:lstStyle/>
                    <a:p>
                      <a:r>
                        <a:rPr lang="en-US" dirty="0" smtClean="0"/>
                        <a:t>$282,110,000</a:t>
                      </a:r>
                      <a:r>
                        <a:rPr lang="en-US" baseline="0" dirty="0" smtClean="0"/>
                        <a:t> (</a:t>
                      </a:r>
                      <a:r>
                        <a:rPr lang="en-US" baseline="0" dirty="0" err="1" smtClean="0"/>
                        <a:t>est</a:t>
                      </a:r>
                      <a:r>
                        <a:rPr lang="en-US" baseline="0" dirty="0" smtClean="0"/>
                        <a:t>)</a:t>
                      </a:r>
                      <a:endParaRPr lang="en-US" dirty="0"/>
                    </a:p>
                  </a:txBody>
                  <a:tcPr marL="45057" marR="45057"/>
                </a:tc>
              </a:tr>
            </a:tbl>
          </a:graphicData>
        </a:graphic>
      </p:graphicFrame>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2605720057"/>
              </p:ext>
            </p:extLst>
          </p:nvPr>
        </p:nvGraphicFramePr>
        <p:xfrm>
          <a:off x="628650" y="2243462"/>
          <a:ext cx="7886700" cy="1107440"/>
        </p:xfrm>
        <a:graphic>
          <a:graphicData uri="http://schemas.openxmlformats.org/drawingml/2006/table">
            <a:tbl>
              <a:tblPr firstRow="1" bandRow="1">
                <a:tableStyleId>{5C22544A-7EE6-4342-B048-85BDC9FD1C3A}</a:tableStyleId>
              </a:tblPr>
              <a:tblGrid>
                <a:gridCol w="1971675"/>
                <a:gridCol w="1971675"/>
                <a:gridCol w="1971675"/>
                <a:gridCol w="1971675"/>
              </a:tblGrid>
              <a:tr h="286198">
                <a:tc gridSpan="4">
                  <a:txBody>
                    <a:bodyPr/>
                    <a:lstStyle/>
                    <a:p>
                      <a:r>
                        <a:rPr lang="en-US" dirty="0" smtClean="0"/>
                        <a:t>5-year list of requested projects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State Funds</a:t>
                      </a:r>
                      <a:endParaRPr lang="en-US" dirty="0"/>
                    </a:p>
                  </a:txBody>
                  <a:tcPr marL="45057" marR="45057"/>
                </a:tc>
                <a:tc>
                  <a:txBody>
                    <a:bodyPr/>
                    <a:lstStyle/>
                    <a:p>
                      <a:r>
                        <a:rPr lang="en-US" dirty="0" smtClean="0"/>
                        <a:t>Local Funds</a:t>
                      </a:r>
                      <a:endParaRPr lang="en-US" dirty="0"/>
                    </a:p>
                  </a:txBody>
                  <a:tcPr marL="45057" marR="45057"/>
                </a:tc>
                <a:tc>
                  <a:txBody>
                    <a:bodyPr/>
                    <a:lstStyle/>
                    <a:p>
                      <a:r>
                        <a:rPr lang="en-US" dirty="0" smtClean="0"/>
                        <a:t>FAA Funds</a:t>
                      </a:r>
                      <a:endParaRPr lang="en-US" dirty="0"/>
                    </a:p>
                  </a:txBody>
                  <a:tcPr marL="45057" marR="45057"/>
                </a:tc>
                <a:tc>
                  <a:txBody>
                    <a:bodyPr/>
                    <a:lstStyle/>
                    <a:p>
                      <a:r>
                        <a:rPr lang="en-US" dirty="0" smtClean="0"/>
                        <a:t>Total</a:t>
                      </a:r>
                      <a:endParaRPr lang="en-US" dirty="0"/>
                    </a:p>
                  </a:txBody>
                  <a:tcPr marL="45057" marR="45057"/>
                </a:tc>
              </a:tr>
              <a:tr h="370840">
                <a:tc>
                  <a:txBody>
                    <a:bodyPr/>
                    <a:lstStyle/>
                    <a:p>
                      <a:r>
                        <a:rPr lang="en-US" dirty="0" smtClean="0"/>
                        <a:t>$91,342,034</a:t>
                      </a:r>
                      <a:endParaRPr lang="en-US" dirty="0"/>
                    </a:p>
                  </a:txBody>
                  <a:tcPr marL="45057" marR="45057"/>
                </a:tc>
                <a:tc>
                  <a:txBody>
                    <a:bodyPr/>
                    <a:lstStyle/>
                    <a:p>
                      <a:r>
                        <a:rPr lang="en-US" dirty="0" smtClean="0"/>
                        <a:t>$134,472,183</a:t>
                      </a:r>
                      <a:endParaRPr lang="en-US" dirty="0"/>
                    </a:p>
                  </a:txBody>
                  <a:tcPr marL="45057" marR="45057"/>
                </a:tc>
                <a:tc>
                  <a:txBody>
                    <a:bodyPr/>
                    <a:lstStyle/>
                    <a:p>
                      <a:r>
                        <a:rPr lang="en-US" dirty="0" smtClean="0"/>
                        <a:t>$331,886,962</a:t>
                      </a:r>
                      <a:endParaRPr lang="en-US" dirty="0"/>
                    </a:p>
                  </a:txBody>
                  <a:tcPr marL="45057" marR="45057"/>
                </a:tc>
                <a:tc>
                  <a:txBody>
                    <a:bodyPr/>
                    <a:lstStyle/>
                    <a:p>
                      <a:r>
                        <a:rPr lang="en-US" dirty="0" smtClean="0"/>
                        <a:t>$576,335,181</a:t>
                      </a:r>
                      <a:endParaRPr lang="en-US" dirty="0"/>
                    </a:p>
                  </a:txBody>
                  <a:tcPr marL="45057" marR="45057"/>
                </a:tc>
              </a:tr>
            </a:tbl>
          </a:graphicData>
        </a:graphic>
      </p:graphicFrame>
    </p:spTree>
    <p:extLst>
      <p:ext uri="{BB962C8B-B14F-4D97-AF65-F5344CB8AC3E}">
        <p14:creationId xmlns:p14="http://schemas.microsoft.com/office/powerpoint/2010/main" val="3103556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users fund the system</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grpSp>
        <p:nvGrpSpPr>
          <p:cNvPr id="3" name="Group 2"/>
          <p:cNvGrpSpPr/>
          <p:nvPr/>
        </p:nvGrpSpPr>
        <p:grpSpPr>
          <a:xfrm>
            <a:off x="358824" y="1656729"/>
            <a:ext cx="8003766" cy="4456802"/>
            <a:chOff x="348992" y="1558407"/>
            <a:chExt cx="8003766" cy="4456802"/>
          </a:xfrm>
        </p:grpSpPr>
        <p:grpSp>
          <p:nvGrpSpPr>
            <p:cNvPr id="7" name="Group 2"/>
            <p:cNvGrpSpPr>
              <a:grpSpLocks/>
            </p:cNvGrpSpPr>
            <p:nvPr/>
          </p:nvGrpSpPr>
          <p:grpSpPr bwMode="auto">
            <a:xfrm>
              <a:off x="1145755" y="1558407"/>
              <a:ext cx="7207003" cy="4456802"/>
              <a:chOff x="1143000" y="168116"/>
              <a:chExt cx="8290089" cy="5580867"/>
            </a:xfrm>
          </p:grpSpPr>
          <p:pic>
            <p:nvPicPr>
              <p:cNvPr id="8" name="Picture 4" descr="C:\Documents and Settings\hiet1jay\Local Settings\Temporary Internet Files\Content.IE5\2GIPGY11\MC9000134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533400"/>
                <a:ext cx="1574943" cy="74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302" y="2362200"/>
                <a:ext cx="824604" cy="84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isac1cas\AppData\Local\Microsoft\Windows\Temporary Internet Files\Content.IE5\NPBVNP03\MC90038869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8906" y="4613508"/>
                <a:ext cx="1812341" cy="88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Users\isac1cas\AppData\Local\Microsoft\Windows\Temporary Internet Files\Content.IE5\2K2I3Y5W\MC90044170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7670" y="950549"/>
                <a:ext cx="2194560"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C:\Users\isac1cas\AppData\Local\Microsoft\Windows\Temporary Internet Files\Content.IE5\2K2I3Y5W\MC90043163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9412" y="2319086"/>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Users\isac1cas\AppData\Local\Microsoft\Windows\Temporary Internet Files\Content.IE5\NPBVNP03\MC9000536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4366828"/>
                <a:ext cx="1009192" cy="138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7"/>
              <p:cNvSpPr txBox="1">
                <a:spLocks noChangeArrowheads="1"/>
              </p:cNvSpPr>
              <p:nvPr/>
            </p:nvSpPr>
            <p:spPr bwMode="auto">
              <a:xfrm>
                <a:off x="3014300" y="168116"/>
                <a:ext cx="270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tx2"/>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tx2"/>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tx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tx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tx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a:t>Aviation Fuel Tax</a:t>
                </a:r>
              </a:p>
            </p:txBody>
          </p:sp>
          <p:sp>
            <p:nvSpPr>
              <p:cNvPr id="15" name="TextBox 17"/>
              <p:cNvSpPr txBox="1">
                <a:spLocks noChangeArrowheads="1"/>
              </p:cNvSpPr>
              <p:nvPr/>
            </p:nvSpPr>
            <p:spPr bwMode="auto">
              <a:xfrm>
                <a:off x="1143000" y="4147377"/>
                <a:ext cx="270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tx2"/>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tx2"/>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tx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tx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tx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a:t>Aircraft Sales Tax</a:t>
                </a:r>
              </a:p>
            </p:txBody>
          </p:sp>
          <p:sp>
            <p:nvSpPr>
              <p:cNvPr id="16" name="TextBox 18"/>
              <p:cNvSpPr txBox="1">
                <a:spLocks noChangeArrowheads="1"/>
              </p:cNvSpPr>
              <p:nvPr/>
            </p:nvSpPr>
            <p:spPr bwMode="auto">
              <a:xfrm>
                <a:off x="6426967" y="3645487"/>
                <a:ext cx="2700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tx2"/>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tx2"/>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tx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tx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tx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a:t>Other: inspection, licensing, etc.</a:t>
                </a:r>
              </a:p>
            </p:txBody>
          </p:sp>
          <p:sp>
            <p:nvSpPr>
              <p:cNvPr id="17" name="TextBox 19"/>
              <p:cNvSpPr txBox="1">
                <a:spLocks noChangeArrowheads="1"/>
              </p:cNvSpPr>
              <p:nvPr/>
            </p:nvSpPr>
            <p:spPr bwMode="auto">
              <a:xfrm>
                <a:off x="6732389" y="645552"/>
                <a:ext cx="2700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tx2"/>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tx2"/>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tx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tx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tx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dirty="0"/>
                  <a:t>Airline Flight Property Tax</a:t>
                </a:r>
              </a:p>
            </p:txBody>
          </p:sp>
          <p:sp>
            <p:nvSpPr>
              <p:cNvPr id="18" name="TextBox 20"/>
              <p:cNvSpPr txBox="1">
                <a:spLocks noChangeArrowheads="1"/>
              </p:cNvSpPr>
              <p:nvPr/>
            </p:nvSpPr>
            <p:spPr bwMode="auto">
              <a:xfrm>
                <a:off x="3546542" y="2180032"/>
                <a:ext cx="270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tx2"/>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tx2"/>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tx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tx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tx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dirty="0"/>
                  <a:t>State Airports Fund</a:t>
                </a:r>
              </a:p>
            </p:txBody>
          </p:sp>
          <p:cxnSp>
            <p:nvCxnSpPr>
              <p:cNvPr id="19" name="Straight Arrow Connector 18"/>
              <p:cNvCxnSpPr/>
              <p:nvPr/>
            </p:nvCxnSpPr>
            <p:spPr>
              <a:xfrm>
                <a:off x="2493619" y="2782244"/>
                <a:ext cx="1152676" cy="229732"/>
              </a:xfrm>
              <a:prstGeom prst="straightConnector1">
                <a:avLst/>
              </a:prstGeom>
              <a:ln w="22225">
                <a:solidFill>
                  <a:schemeClr val="accent2">
                    <a:shade val="95000"/>
                    <a:satMod val="15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H="1" flipV="1">
                <a:off x="5715177" y="4078231"/>
                <a:ext cx="745424" cy="596301"/>
              </a:xfrm>
              <a:prstGeom prst="straightConnector1">
                <a:avLst/>
              </a:prstGeom>
              <a:ln w="25400">
                <a:solidFill>
                  <a:schemeClr val="accent2">
                    <a:shade val="95000"/>
                    <a:satMod val="15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flipH="1">
                <a:off x="6115566" y="2459170"/>
                <a:ext cx="970527" cy="343381"/>
              </a:xfrm>
              <a:prstGeom prst="straightConnector1">
                <a:avLst/>
              </a:prstGeom>
              <a:ln w="25400">
                <a:solidFill>
                  <a:schemeClr val="accent2">
                    <a:shade val="95000"/>
                    <a:satMod val="15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a:off x="4685607" y="1273951"/>
                <a:ext cx="0" cy="660917"/>
              </a:xfrm>
              <a:prstGeom prst="straightConnector1">
                <a:avLst/>
              </a:prstGeom>
              <a:ln w="25400">
                <a:solidFill>
                  <a:schemeClr val="accent2">
                    <a:shade val="95000"/>
                    <a:satMod val="15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V="1">
                <a:off x="3844238" y="3777310"/>
                <a:ext cx="448362" cy="836300"/>
              </a:xfrm>
              <a:prstGeom prst="straightConnector1">
                <a:avLst/>
              </a:prstGeom>
              <a:ln w="25400">
                <a:solidFill>
                  <a:schemeClr val="accent2">
                    <a:shade val="95000"/>
                    <a:satMod val="150000"/>
                  </a:schemeClr>
                </a:solidFill>
                <a:tailEnd type="arrow"/>
              </a:ln>
            </p:spPr>
            <p:style>
              <a:lnRef idx="3">
                <a:schemeClr val="accent2"/>
              </a:lnRef>
              <a:fillRef idx="0">
                <a:schemeClr val="accent2"/>
              </a:fillRef>
              <a:effectRef idx="2">
                <a:schemeClr val="accent2"/>
              </a:effectRef>
              <a:fontRef idx="minor">
                <a:schemeClr val="tx1"/>
              </a:fontRef>
            </p:style>
          </p:cxnSp>
        </p:grpSp>
        <p:sp>
          <p:nvSpPr>
            <p:cNvPr id="24" name="TextBox 16"/>
            <p:cNvSpPr txBox="1">
              <a:spLocks noChangeArrowheads="1"/>
            </p:cNvSpPr>
            <p:nvPr/>
          </p:nvSpPr>
          <p:spPr bwMode="auto">
            <a:xfrm>
              <a:off x="348992" y="2961444"/>
              <a:ext cx="2700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tx2"/>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tx2"/>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tx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tx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tx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tx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dirty="0"/>
                <a:t>Aircraft Registration</a:t>
              </a:r>
            </a:p>
          </p:txBody>
        </p:sp>
      </p:grpSp>
    </p:spTree>
    <p:extLst>
      <p:ext uri="{BB962C8B-B14F-4D97-AF65-F5344CB8AC3E}">
        <p14:creationId xmlns:p14="http://schemas.microsoft.com/office/powerpoint/2010/main" val="2564481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Revenue Sources</a:t>
            </a:r>
            <a:endParaRPr lang="en-US" dirty="0"/>
          </a:p>
        </p:txBody>
      </p:sp>
      <p:sp>
        <p:nvSpPr>
          <p:cNvPr id="6" name="Content Placeholder 5"/>
          <p:cNvSpPr>
            <a:spLocks noGrp="1"/>
          </p:cNvSpPr>
          <p:nvPr>
            <p:ph idx="1"/>
          </p:nvPr>
        </p:nvSpPr>
        <p:spPr>
          <a:xfrm>
            <a:off x="457200" y="1810820"/>
            <a:ext cx="8229600" cy="4525963"/>
          </a:xfrm>
        </p:spPr>
        <p:txBody>
          <a:bodyPr>
            <a:normAutofit lnSpcReduction="10000"/>
          </a:bodyPr>
          <a:lstStyle/>
          <a:p>
            <a:pPr marL="109537" indent="0">
              <a:buFont typeface="Wingdings 3" panose="05040102010807070707" pitchFamily="18" charset="2"/>
              <a:buNone/>
              <a:defRPr/>
            </a:pPr>
            <a:r>
              <a:rPr lang="en-US" sz="3000" b="1" dirty="0" smtClean="0"/>
              <a:t>Aircraft Registration</a:t>
            </a:r>
          </a:p>
          <a:p>
            <a:pPr>
              <a:defRPr/>
            </a:pPr>
            <a:r>
              <a:rPr lang="en-US" dirty="0" smtClean="0"/>
              <a:t>Computed </a:t>
            </a:r>
            <a:r>
              <a:rPr lang="en-US" dirty="0"/>
              <a:t>on the manufactured list price of the </a:t>
            </a:r>
            <a:r>
              <a:rPr lang="en-US" dirty="0" smtClean="0"/>
              <a:t>aircraft when new.</a:t>
            </a:r>
          </a:p>
          <a:p>
            <a:pPr>
              <a:defRPr/>
            </a:pPr>
            <a:r>
              <a:rPr lang="en-US" dirty="0"/>
              <a:t>Effective July 1, 2014 the fee changed from a graduated percentage (1% on manufacture retail base list price) to a </a:t>
            </a:r>
            <a:r>
              <a:rPr lang="en-US" dirty="0" smtClean="0"/>
              <a:t>rate established in statute.</a:t>
            </a:r>
            <a:endParaRPr lang="en-US" dirty="0"/>
          </a:p>
          <a:p>
            <a:pPr>
              <a:defRPr/>
            </a:pPr>
            <a:r>
              <a:rPr lang="en-US" dirty="0" smtClean="0"/>
              <a:t>Range (16 tiers) </a:t>
            </a:r>
          </a:p>
          <a:p>
            <a:pPr lvl="1">
              <a:defRPr/>
            </a:pPr>
            <a:r>
              <a:rPr lang="en-US" dirty="0" smtClean="0"/>
              <a:t>Manufacture List Price </a:t>
            </a:r>
            <a:r>
              <a:rPr lang="en-US" dirty="0"/>
              <a:t>≤</a:t>
            </a:r>
            <a:r>
              <a:rPr lang="en-US" dirty="0" smtClean="0"/>
              <a:t>$500k 	= $100 (min) </a:t>
            </a:r>
          </a:p>
          <a:p>
            <a:pPr lvl="1">
              <a:defRPr/>
            </a:pPr>
            <a:r>
              <a:rPr lang="en-US" dirty="0" smtClean="0"/>
              <a:t>Manufacture List Price &gt;$40m 	= $75k (max)</a:t>
            </a:r>
          </a:p>
          <a:p>
            <a:pPr>
              <a:defRPr/>
            </a:pPr>
            <a:endParaRPr lang="en-US" dirty="0" smtClean="0"/>
          </a:p>
          <a:p>
            <a:pPr>
              <a:defRPr/>
            </a:pPr>
            <a:endParaRPr lang="en-US" dirty="0"/>
          </a:p>
          <a:p>
            <a:pPr>
              <a:defRPr/>
            </a:pPr>
            <a:endParaRPr lang="en-US" dirty="0" smtClean="0"/>
          </a:p>
          <a:p>
            <a:pPr>
              <a:defRPr/>
            </a:pPr>
            <a:endParaRPr lang="en-US" dirty="0" smtClean="0"/>
          </a:p>
          <a:p>
            <a:pPr>
              <a:defRPr/>
            </a:pPr>
            <a:endParaRPr lang="en-US" dirty="0" smtClean="0"/>
          </a:p>
          <a:p>
            <a:pPr>
              <a:defRPr/>
            </a:pPr>
            <a:endParaRPr lang="en-US" dirty="0"/>
          </a:p>
          <a:p>
            <a:pPr lvl="1">
              <a:defRPr/>
            </a:pPr>
            <a:endParaRPr lang="en-US" dirty="0"/>
          </a:p>
        </p:txBody>
      </p:sp>
      <p:pic>
        <p:nvPicPr>
          <p:cNvPr id="10244" name="Picture 5"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6717" y="4995202"/>
            <a:ext cx="82391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67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Revenue Sources</a:t>
            </a:r>
            <a:endParaRPr lang="en-US" dirty="0"/>
          </a:p>
        </p:txBody>
      </p:sp>
      <p:sp>
        <p:nvSpPr>
          <p:cNvPr id="6" name="Content Placeholder 5"/>
          <p:cNvSpPr>
            <a:spLocks noGrp="1"/>
          </p:cNvSpPr>
          <p:nvPr>
            <p:ph idx="1"/>
          </p:nvPr>
        </p:nvSpPr>
        <p:spPr/>
        <p:txBody>
          <a:bodyPr>
            <a:normAutofit/>
          </a:bodyPr>
          <a:lstStyle/>
          <a:p>
            <a:pPr marL="109537" indent="0">
              <a:buFont typeface="Wingdings 3" panose="05040102010807070707" pitchFamily="18" charset="2"/>
              <a:buNone/>
              <a:defRPr/>
            </a:pPr>
            <a:r>
              <a:rPr lang="en-US" sz="3000" b="1" dirty="0" smtClean="0"/>
              <a:t>Aviation Gasoline/Fuel Tax</a:t>
            </a:r>
          </a:p>
          <a:p>
            <a:pPr>
              <a:defRPr/>
            </a:pPr>
            <a:r>
              <a:rPr lang="en-US" dirty="0" smtClean="0"/>
              <a:t>Effective </a:t>
            </a:r>
            <a:r>
              <a:rPr lang="en-US" dirty="0"/>
              <a:t>July 1, 2014 the rates </a:t>
            </a:r>
            <a:r>
              <a:rPr lang="en-US" dirty="0" smtClean="0"/>
              <a:t>are:</a:t>
            </a:r>
            <a:endParaRPr lang="en-US" dirty="0"/>
          </a:p>
          <a:p>
            <a:pPr lvl="2">
              <a:defRPr/>
            </a:pPr>
            <a:r>
              <a:rPr lang="en-US" sz="2100" dirty="0" smtClean="0"/>
              <a:t>Gasoline Tax = 5 cents/gallon</a:t>
            </a:r>
          </a:p>
          <a:p>
            <a:pPr lvl="2">
              <a:defRPr/>
            </a:pPr>
            <a:r>
              <a:rPr lang="en-US" sz="2100" dirty="0" smtClean="0"/>
              <a:t>Jet/Special Fuel Tax = 15 cents/gallon</a:t>
            </a:r>
          </a:p>
          <a:p>
            <a:pPr lvl="2">
              <a:defRPr/>
            </a:pPr>
            <a:r>
              <a:rPr lang="en-US" sz="2100" dirty="0" smtClean="0"/>
              <a:t>High volume users get a refund</a:t>
            </a:r>
            <a:endParaRPr lang="en-US" sz="2100" dirty="0"/>
          </a:p>
          <a:p>
            <a:pPr lvl="1">
              <a:defRPr/>
            </a:pPr>
            <a:endParaRPr lang="en-US" dirty="0" smtClean="0"/>
          </a:p>
          <a:p>
            <a:pPr lvl="2">
              <a:defRPr/>
            </a:pPr>
            <a:endParaRPr lang="en-US" dirty="0" smtClean="0"/>
          </a:p>
          <a:p>
            <a:pPr lvl="1">
              <a:defRPr/>
            </a:pPr>
            <a:endParaRPr lang="en-US" dirty="0" smtClean="0"/>
          </a:p>
          <a:p>
            <a:pPr>
              <a:defRPr/>
            </a:pPr>
            <a:endParaRPr lang="en-US" dirty="0"/>
          </a:p>
          <a:p>
            <a:pPr>
              <a:defRPr/>
            </a:pPr>
            <a:endParaRPr lang="en-US" dirty="0" smtClean="0"/>
          </a:p>
          <a:p>
            <a:pPr>
              <a:defRPr/>
            </a:pPr>
            <a:endParaRPr lang="en-US" dirty="0"/>
          </a:p>
          <a:p>
            <a:pPr lvl="1">
              <a:defRPr/>
            </a:pPr>
            <a:endParaRPr lang="en-US" dirty="0"/>
          </a:p>
        </p:txBody>
      </p:sp>
      <p:pic>
        <p:nvPicPr>
          <p:cNvPr id="13316" name="Picture 4" descr="C:\Documents and Settings\hiet1jay\Local Settings\Temporary Internet Files\Content.IE5\2GIPGY11\MC9000134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665" y="5437188"/>
            <a:ext cx="1574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305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Revenue Sources</a:t>
            </a:r>
            <a:endParaRPr lang="en-US" dirty="0"/>
          </a:p>
        </p:txBody>
      </p:sp>
      <p:sp>
        <p:nvSpPr>
          <p:cNvPr id="6" name="Content Placeholder 5"/>
          <p:cNvSpPr>
            <a:spLocks noGrp="1"/>
          </p:cNvSpPr>
          <p:nvPr>
            <p:ph idx="1"/>
          </p:nvPr>
        </p:nvSpPr>
        <p:spPr>
          <a:xfrm>
            <a:off x="473574" y="1794802"/>
            <a:ext cx="8196851" cy="4351338"/>
          </a:xfrm>
        </p:spPr>
        <p:txBody>
          <a:bodyPr>
            <a:normAutofit/>
          </a:bodyPr>
          <a:lstStyle/>
          <a:p>
            <a:pPr marL="109537" indent="0">
              <a:buFont typeface="Wingdings 3" panose="05040102010807070707" pitchFamily="18" charset="2"/>
              <a:buNone/>
              <a:defRPr/>
            </a:pPr>
            <a:r>
              <a:rPr lang="en-US" sz="3000" b="1" dirty="0" smtClean="0"/>
              <a:t>Aircraft Sales Tax</a:t>
            </a:r>
          </a:p>
          <a:p>
            <a:pPr>
              <a:defRPr/>
            </a:pPr>
            <a:r>
              <a:rPr lang="en-US" dirty="0" smtClean="0"/>
              <a:t>Current sales tax rate = 6.5%</a:t>
            </a:r>
          </a:p>
          <a:p>
            <a:pPr>
              <a:defRPr/>
            </a:pPr>
            <a:r>
              <a:rPr lang="en-US" dirty="0" smtClean="0"/>
              <a:t>Effective June 30, 2013:</a:t>
            </a:r>
          </a:p>
          <a:p>
            <a:pPr lvl="2">
              <a:defRPr/>
            </a:pPr>
            <a:r>
              <a:rPr lang="en-US" sz="2100" dirty="0" smtClean="0"/>
              <a:t>Sales/use tax revenues now deposited into State Airports Fund, includes leased aircraft; previously went to general fund</a:t>
            </a:r>
          </a:p>
          <a:p>
            <a:pPr lvl="2">
              <a:defRPr/>
            </a:pPr>
            <a:r>
              <a:rPr lang="en-US" sz="2100" dirty="0" smtClean="0"/>
              <a:t>Sales tax on aircraft parts and labor eliminated</a:t>
            </a:r>
          </a:p>
          <a:p>
            <a:pPr lvl="2">
              <a:defRPr/>
            </a:pPr>
            <a:endParaRPr lang="en-US" dirty="0"/>
          </a:p>
        </p:txBody>
      </p:sp>
      <p:pic>
        <p:nvPicPr>
          <p:cNvPr id="14340" name="Picture 2" descr="C:\Users\isac1cas\AppData\Local\Microsoft\Windows\Temporary Internet Files\Content.IE5\NPBVNP03\MC9003886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2425" y="5406775"/>
            <a:ext cx="18129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27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Revenue Sources</a:t>
            </a:r>
            <a:endParaRPr lang="en-US" dirty="0"/>
          </a:p>
        </p:txBody>
      </p:sp>
      <p:sp>
        <p:nvSpPr>
          <p:cNvPr id="6" name="Content Placeholder 5"/>
          <p:cNvSpPr>
            <a:spLocks noGrp="1"/>
          </p:cNvSpPr>
          <p:nvPr>
            <p:ph idx="1"/>
          </p:nvPr>
        </p:nvSpPr>
        <p:spPr>
          <a:xfrm>
            <a:off x="457200" y="1813389"/>
            <a:ext cx="8229600" cy="4525963"/>
          </a:xfrm>
        </p:spPr>
        <p:txBody>
          <a:bodyPr>
            <a:normAutofit/>
          </a:bodyPr>
          <a:lstStyle/>
          <a:p>
            <a:pPr marL="109537" indent="0">
              <a:buFont typeface="Wingdings 3" panose="05040102010807070707" pitchFamily="18" charset="2"/>
              <a:buNone/>
              <a:defRPr/>
            </a:pPr>
            <a:r>
              <a:rPr lang="en-US" sz="3000" b="1" dirty="0" smtClean="0"/>
              <a:t>Airline Flight Property Tax</a:t>
            </a:r>
          </a:p>
          <a:p>
            <a:pPr>
              <a:defRPr/>
            </a:pPr>
            <a:r>
              <a:rPr lang="en-US" dirty="0" smtClean="0"/>
              <a:t>Paid </a:t>
            </a:r>
            <a:r>
              <a:rPr lang="en-US" dirty="0"/>
              <a:t>by the airlines in lieu of other property taxes on “flight </a:t>
            </a:r>
            <a:r>
              <a:rPr lang="en-US" dirty="0" smtClean="0"/>
              <a:t>property”</a:t>
            </a:r>
          </a:p>
          <a:p>
            <a:pPr>
              <a:defRPr/>
            </a:pPr>
            <a:r>
              <a:rPr lang="en-US" dirty="0" smtClean="0"/>
              <a:t>The </a:t>
            </a:r>
            <a:r>
              <a:rPr lang="en-US" dirty="0"/>
              <a:t>property tax portion of the state airport fund appropriation is </a:t>
            </a:r>
            <a:r>
              <a:rPr lang="en-US" dirty="0" smtClean="0"/>
              <a:t>calculated each year by </a:t>
            </a:r>
            <a:r>
              <a:rPr lang="en-US" dirty="0" err="1" smtClean="0"/>
              <a:t>MnDOT</a:t>
            </a:r>
            <a:r>
              <a:rPr lang="en-US" dirty="0" smtClean="0"/>
              <a:t> as the </a:t>
            </a:r>
            <a:r>
              <a:rPr lang="en-US" u="sng" dirty="0"/>
              <a:t>difference between the total fund appropriation and the estimated total fund </a:t>
            </a:r>
            <a:r>
              <a:rPr lang="en-US" u="sng" dirty="0" smtClean="0"/>
              <a:t>revenues</a:t>
            </a:r>
            <a:r>
              <a:rPr lang="en-US" dirty="0" smtClean="0"/>
              <a:t> for </a:t>
            </a:r>
            <a:r>
              <a:rPr lang="en-US" dirty="0"/>
              <a:t>the state fiscal year in which the tax is </a:t>
            </a:r>
            <a:r>
              <a:rPr lang="en-US" dirty="0" smtClean="0"/>
              <a:t>payable</a:t>
            </a:r>
          </a:p>
          <a:p>
            <a:pPr>
              <a:defRPr/>
            </a:pPr>
            <a:endParaRPr lang="en-US" sz="2000" dirty="0"/>
          </a:p>
        </p:txBody>
      </p:sp>
      <p:pic>
        <p:nvPicPr>
          <p:cNvPr id="15364" name="Picture 4" descr="C:\Users\isac1cas\AppData\Local\Microsoft\Windows\Temporary Internet Files\Content.IE5\2K2I3Y5W\MC90044170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5403" y="5563313"/>
            <a:ext cx="1171397" cy="117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40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7</a:t>
            </a:fld>
            <a:endParaRPr lang="en-US" dirty="0"/>
          </a:p>
        </p:txBody>
      </p:sp>
      <p:sp>
        <p:nvSpPr>
          <p:cNvPr id="15" name="TextBox 14"/>
          <p:cNvSpPr txBox="1"/>
          <p:nvPr/>
        </p:nvSpPr>
        <p:spPr>
          <a:xfrm>
            <a:off x="333376" y="6433496"/>
            <a:ext cx="3921582" cy="230832"/>
          </a:xfrm>
          <a:prstGeom prst="rect">
            <a:avLst/>
          </a:prstGeom>
          <a:noFill/>
        </p:spPr>
        <p:txBody>
          <a:bodyPr wrap="square" rtlCol="0">
            <a:spAutoFit/>
          </a:bodyPr>
          <a:lstStyle/>
          <a:p>
            <a:r>
              <a:rPr lang="en-US" sz="900" dirty="0">
                <a:solidFill>
                  <a:srgbClr val="000000"/>
                </a:solidFill>
              </a:rPr>
              <a:t>* Departmental Earnings, Investment Income, Other Income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40215593"/>
              </p:ext>
            </p:extLst>
          </p:nvPr>
        </p:nvGraphicFramePr>
        <p:xfrm>
          <a:off x="628650" y="1305528"/>
          <a:ext cx="7886700" cy="4889239"/>
        </p:xfrm>
        <a:graphic>
          <a:graphicData uri="http://schemas.openxmlformats.org/drawingml/2006/table">
            <a:tbl>
              <a:tblPr/>
              <a:tblGrid>
                <a:gridCol w="1564920"/>
                <a:gridCol w="683100"/>
                <a:gridCol w="683100"/>
                <a:gridCol w="683100"/>
                <a:gridCol w="683100"/>
                <a:gridCol w="683100"/>
                <a:gridCol w="683100"/>
                <a:gridCol w="683100"/>
                <a:gridCol w="770040"/>
                <a:gridCol w="770040"/>
              </a:tblGrid>
              <a:tr h="543551">
                <a:tc gridSpan="10">
                  <a:txBody>
                    <a:bodyPr/>
                    <a:lstStyle/>
                    <a:p>
                      <a:pPr algn="ctr" fontAlgn="ctr"/>
                      <a:r>
                        <a:rPr lang="en-US" sz="1300" b="1" i="0" u="none" strike="noStrike" dirty="0">
                          <a:solidFill>
                            <a:srgbClr val="000000"/>
                          </a:solidFill>
                          <a:effectLst/>
                          <a:latin typeface="Calibri" panose="020F0502020204030204" pitchFamily="34" charset="0"/>
                        </a:rPr>
                        <a:t>Revenues (in millions $)</a:t>
                      </a:r>
                    </a:p>
                  </a:txBody>
                  <a:tcPr marL="6187" marR="6187" marT="6187"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3551">
                <a:tc>
                  <a:txBody>
                    <a:bodyPr/>
                    <a:lstStyle/>
                    <a:p>
                      <a:pPr algn="l" fontAlgn="b"/>
                      <a:r>
                        <a:rPr lang="en-US" sz="700" b="0" i="0" u="none" strike="noStrike">
                          <a:solidFill>
                            <a:srgbClr val="000000"/>
                          </a:solidFill>
                          <a:effectLst/>
                          <a:latin typeface="Calibri" panose="020F0502020204030204" pitchFamily="34" charset="0"/>
                        </a:rPr>
                        <a:t> </a:t>
                      </a:r>
                    </a:p>
                  </a:txBody>
                  <a:tcPr marL="6187" marR="6187" marT="618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1" i="0" u="none" strike="noStrike">
                          <a:solidFill>
                            <a:srgbClr val="000000"/>
                          </a:solidFill>
                          <a:effectLst/>
                          <a:latin typeface="Calibri" panose="020F0502020204030204" pitchFamily="34" charset="0"/>
                        </a:rPr>
                        <a:t>Actual</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Actual</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Actual</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Actual</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Actual</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Budget</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Budget</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Planning Est</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Planning Est</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3551">
                <a:tc>
                  <a:txBody>
                    <a:bodyPr/>
                    <a:lstStyle/>
                    <a:p>
                      <a:pPr algn="l" fontAlgn="b"/>
                      <a:r>
                        <a:rPr lang="en-US" sz="700" b="0" i="0" u="none" strike="noStrike">
                          <a:solidFill>
                            <a:srgbClr val="000000"/>
                          </a:solidFill>
                          <a:effectLst/>
                          <a:latin typeface="Calibri" panose="020F0502020204030204" pitchFamily="34" charset="0"/>
                        </a:rPr>
                        <a:t> </a:t>
                      </a:r>
                    </a:p>
                  </a:txBody>
                  <a:tcPr marL="6187" marR="6187" marT="61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panose="020F0502020204030204" pitchFamily="34" charset="0"/>
                        </a:rPr>
                        <a:t>FY 2013</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000000"/>
                          </a:solidFill>
                          <a:effectLst/>
                          <a:latin typeface="Calibri" panose="020F0502020204030204" pitchFamily="34" charset="0"/>
                        </a:rPr>
                        <a:t>FY 2014</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000000"/>
                          </a:solidFill>
                          <a:effectLst/>
                          <a:latin typeface="Calibri" panose="020F0502020204030204" pitchFamily="34" charset="0"/>
                        </a:rPr>
                        <a:t>FY 2015</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000000"/>
                          </a:solidFill>
                          <a:effectLst/>
                          <a:latin typeface="Calibri" panose="020F0502020204030204" pitchFamily="34" charset="0"/>
                        </a:rPr>
                        <a:t>FY 2016</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000000"/>
                          </a:solidFill>
                          <a:effectLst/>
                          <a:latin typeface="Calibri" panose="020F0502020204030204" pitchFamily="34" charset="0"/>
                        </a:rPr>
                        <a:t>FY 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000000"/>
                          </a:solidFill>
                          <a:effectLst/>
                          <a:latin typeface="Calibri" panose="020F0502020204030204" pitchFamily="34" charset="0"/>
                        </a:rPr>
                        <a:t>FY 2018</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000000"/>
                          </a:solidFill>
                          <a:effectLst/>
                          <a:latin typeface="Calibri" panose="020F0502020204030204" pitchFamily="34" charset="0"/>
                        </a:rPr>
                        <a:t>FY 2019</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000000"/>
                          </a:solidFill>
                          <a:effectLst/>
                          <a:latin typeface="Calibri" panose="020F0502020204030204" pitchFamily="34" charset="0"/>
                        </a:rPr>
                        <a:t>FY 2020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000000"/>
                          </a:solidFill>
                          <a:effectLst/>
                          <a:latin typeface="Calibri" panose="020F0502020204030204" pitchFamily="34" charset="0"/>
                        </a:rPr>
                        <a:t>FY 2021</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543551">
                <a:tc>
                  <a:txBody>
                    <a:bodyPr/>
                    <a:lstStyle/>
                    <a:p>
                      <a:pPr algn="ctr" fontAlgn="ctr"/>
                      <a:r>
                        <a:rPr lang="en-US" sz="1000" b="1" i="0" u="none" strike="noStrike">
                          <a:solidFill>
                            <a:srgbClr val="000000"/>
                          </a:solidFill>
                          <a:effectLst/>
                          <a:latin typeface="Calibri" panose="020F0502020204030204" pitchFamily="34" charset="0"/>
                        </a:rPr>
                        <a:t>Sales Tax on Aircraft</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3.3</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8.1</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4.9</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6.5</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3551">
                <a:tc>
                  <a:txBody>
                    <a:bodyPr/>
                    <a:lstStyle/>
                    <a:p>
                      <a:pPr algn="ctr" fontAlgn="ctr"/>
                      <a:r>
                        <a:rPr lang="en-US" sz="1000" b="1" i="0" u="none" strike="noStrike">
                          <a:solidFill>
                            <a:srgbClr val="000000"/>
                          </a:solidFill>
                          <a:effectLst/>
                          <a:latin typeface="Calibri" panose="020F0502020204030204" pitchFamily="34" charset="0"/>
                        </a:rPr>
                        <a:t>Airline Flight Property Tax</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12.0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9.2</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8.1</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7.0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7.0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8.0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7.0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6.5</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dirty="0">
                          <a:solidFill>
                            <a:srgbClr val="000000"/>
                          </a:solidFill>
                          <a:effectLst/>
                          <a:latin typeface="Calibri" panose="020F0502020204030204" pitchFamily="34" charset="0"/>
                        </a:rPr>
                        <a:t>6.0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r>
              <a:tr h="543551">
                <a:tc>
                  <a:txBody>
                    <a:bodyPr/>
                    <a:lstStyle/>
                    <a:p>
                      <a:pPr algn="ctr" fontAlgn="ctr"/>
                      <a:r>
                        <a:rPr lang="en-US" sz="1000" b="1" i="0" u="none" strike="noStrike">
                          <a:solidFill>
                            <a:srgbClr val="000000"/>
                          </a:solidFill>
                          <a:effectLst/>
                          <a:latin typeface="Calibri" panose="020F0502020204030204" pitchFamily="34" charset="0"/>
                        </a:rPr>
                        <a:t>Aircraft Registration Tax </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3.4</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3.6</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2.5</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4.2</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3.0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3551">
                <a:tc>
                  <a:txBody>
                    <a:bodyPr/>
                    <a:lstStyle/>
                    <a:p>
                      <a:pPr algn="ctr" fontAlgn="ctr"/>
                      <a:r>
                        <a:rPr lang="en-US" sz="1000" b="1" i="0" u="none" strike="noStrike">
                          <a:solidFill>
                            <a:srgbClr val="000000"/>
                          </a:solidFill>
                          <a:effectLst/>
                          <a:latin typeface="Calibri" panose="020F0502020204030204" pitchFamily="34" charset="0"/>
                        </a:rPr>
                        <a:t>Gasoline &amp; Special Fuel Tax</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2.5</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3.3</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6.2</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6.1</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5.8</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5.0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5.0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5.1</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dirty="0">
                          <a:solidFill>
                            <a:srgbClr val="000000"/>
                          </a:solidFill>
                          <a:effectLst/>
                          <a:latin typeface="Calibri" panose="020F0502020204030204" pitchFamily="34" charset="0"/>
                        </a:rPr>
                        <a:t>5.2</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r>
              <a:tr h="543551">
                <a:tc>
                  <a:txBody>
                    <a:bodyPr/>
                    <a:lstStyle/>
                    <a:p>
                      <a:pPr algn="ctr" fontAlgn="ctr"/>
                      <a:r>
                        <a:rPr lang="en-US" sz="1000" b="1" i="0" u="none" strike="noStrike">
                          <a:solidFill>
                            <a:srgbClr val="000000"/>
                          </a:solidFill>
                          <a:effectLst/>
                          <a:latin typeface="Calibri" panose="020F0502020204030204" pitchFamily="34" charset="0"/>
                        </a:rPr>
                        <a:t>Other*</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0.1</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0.1</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0.2</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0.2</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0.3</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0.4</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0.9</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1.0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0831">
                <a:tc>
                  <a:txBody>
                    <a:bodyPr/>
                    <a:lstStyle/>
                    <a:p>
                      <a:pPr algn="ctr" fontAlgn="ctr"/>
                      <a:r>
                        <a:rPr lang="en-US" sz="1000" b="1" i="0" u="none" strike="noStrike">
                          <a:solidFill>
                            <a:srgbClr val="000000"/>
                          </a:solidFill>
                          <a:effectLst/>
                          <a:latin typeface="Calibri" panose="020F0502020204030204" pitchFamily="34" charset="0"/>
                        </a:rPr>
                        <a:t>Total</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000" b="0" i="0" u="none" strike="noStrike">
                          <a:solidFill>
                            <a:srgbClr val="000000"/>
                          </a:solidFill>
                          <a:effectLst/>
                          <a:latin typeface="Calibri" panose="020F0502020204030204" pitchFamily="34" charset="0"/>
                        </a:rPr>
                        <a:t>23.3</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19.3</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26.3</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20.8</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23.9</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22.1</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20.5</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20.1</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3821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890121692"/>
              </p:ext>
            </p:extLst>
          </p:nvPr>
        </p:nvGraphicFramePr>
        <p:xfrm>
          <a:off x="333376" y="1390651"/>
          <a:ext cx="8655506" cy="534400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solidFill>
            <a:srgbClr val="003865"/>
          </a:solidFill>
        </p:spPr>
        <p:txBody>
          <a:bodyPr/>
          <a:lstStyle/>
          <a:p>
            <a:r>
              <a:rPr lang="en-US" dirty="0" smtClean="0"/>
              <a:t>Revenues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chemeClr val="bg1"/>
                </a:solidFill>
              </a:rPr>
              <a:t>3/5/2018</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dirty="0" smtClean="0">
                <a:solidFill>
                  <a:schemeClr val="bg1"/>
                </a:solidFill>
              </a:rPr>
              <a:t>mndot.gov</a:t>
            </a:r>
            <a:endParaRPr lang="en-US" dirty="0">
              <a:solidFill>
                <a:schemeClr val="bg1"/>
              </a:solidFill>
            </a:endParaRPr>
          </a:p>
        </p:txBody>
      </p:sp>
      <p:sp>
        <p:nvSpPr>
          <p:cNvPr id="6" name="Slide Number Placeholder 5"/>
          <p:cNvSpPr>
            <a:spLocks noGrp="1"/>
          </p:cNvSpPr>
          <p:nvPr>
            <p:ph type="sldNum" sz="quarter" idx="12"/>
          </p:nvPr>
        </p:nvSpPr>
        <p:spPr>
          <a:xfrm>
            <a:off x="6991350" y="6356353"/>
            <a:ext cx="2076450" cy="365125"/>
          </a:xfrm>
        </p:spPr>
        <p:txBody>
          <a:bodyPr/>
          <a:lstStyle/>
          <a:p>
            <a:fld id="{48F63A3B-78C7-47BE-AE5E-E10140E04643}" type="slidenum">
              <a:rPr lang="en-US" smtClean="0">
                <a:solidFill>
                  <a:schemeClr val="bg1"/>
                </a:solidFill>
              </a:rPr>
              <a:t>8</a:t>
            </a:fld>
            <a:endParaRPr lang="en-US" dirty="0">
              <a:solidFill>
                <a:schemeClr val="bg1"/>
              </a:solidFill>
            </a:endParaRPr>
          </a:p>
        </p:txBody>
      </p:sp>
      <p:sp>
        <p:nvSpPr>
          <p:cNvPr id="15" name="TextBox 14"/>
          <p:cNvSpPr txBox="1"/>
          <p:nvPr/>
        </p:nvSpPr>
        <p:spPr>
          <a:xfrm>
            <a:off x="7119075" y="6365323"/>
            <a:ext cx="1869807" cy="369332"/>
          </a:xfrm>
          <a:prstGeom prst="rect">
            <a:avLst/>
          </a:prstGeom>
          <a:noFill/>
        </p:spPr>
        <p:txBody>
          <a:bodyPr wrap="square" rtlCol="0">
            <a:spAutoFit/>
          </a:bodyPr>
          <a:lstStyle/>
          <a:p>
            <a:r>
              <a:rPr lang="en-US" sz="900" dirty="0">
                <a:solidFill>
                  <a:srgbClr val="000000"/>
                </a:solidFill>
              </a:rPr>
              <a:t>* Departmental Earnings, Investment Income, Other Income</a:t>
            </a:r>
          </a:p>
        </p:txBody>
      </p:sp>
    </p:spTree>
    <p:extLst>
      <p:ext uri="{BB962C8B-B14F-4D97-AF65-F5344CB8AC3E}">
        <p14:creationId xmlns:p14="http://schemas.microsoft.com/office/powerpoint/2010/main" val="2900603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865"/>
          </a:solidFill>
        </p:spPr>
        <p:txBody>
          <a:bodyPr/>
          <a:lstStyle/>
          <a:p>
            <a:r>
              <a:rPr lang="en-US" dirty="0" smtClean="0"/>
              <a:t>Appropriations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chemeClr val="bg1"/>
                </a:solidFill>
              </a:rPr>
              <a:t>3/5/2018</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dirty="0" smtClean="0">
                <a:solidFill>
                  <a:schemeClr val="bg1"/>
                </a:solidFill>
              </a:rPr>
              <a:t>mndot.gov</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chemeClr val="bg1"/>
                </a:solidFill>
              </a:rPr>
              <a:t>9</a:t>
            </a:fld>
            <a:endParaRPr lang="en-US" dirty="0">
              <a:solidFill>
                <a:schemeClr val="bg1"/>
              </a:solidFill>
            </a:endParaRPr>
          </a:p>
        </p:txBody>
      </p:sp>
      <p:grpSp>
        <p:nvGrpSpPr>
          <p:cNvPr id="3" name="Group 2"/>
          <p:cNvGrpSpPr/>
          <p:nvPr/>
        </p:nvGrpSpPr>
        <p:grpSpPr>
          <a:xfrm>
            <a:off x="5366499" y="6531628"/>
            <a:ext cx="3018879" cy="333248"/>
            <a:chOff x="5195743" y="6427037"/>
            <a:chExt cx="3018879" cy="333248"/>
          </a:xfrm>
        </p:grpSpPr>
        <p:sp>
          <p:nvSpPr>
            <p:cNvPr id="10" name="TextBox 9"/>
            <p:cNvSpPr txBox="1"/>
            <p:nvPr/>
          </p:nvSpPr>
          <p:spPr>
            <a:xfrm>
              <a:off x="5195743" y="6427037"/>
              <a:ext cx="1362926" cy="330899"/>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E3D59"/>
                  </a:solidFill>
                  <a:effectLst/>
                  <a:uLnTx/>
                  <a:uFillTx/>
                  <a:latin typeface="Calibri" panose="020F0502020204030204"/>
                  <a:ea typeface="+mn-ea"/>
                  <a:cs typeface="+mn-cs"/>
                </a:rPr>
                <a:t>Current Biennium</a:t>
              </a:r>
            </a:p>
          </p:txBody>
        </p:sp>
        <p:sp>
          <p:nvSpPr>
            <p:cNvPr id="11" name="TextBox 10"/>
            <p:cNvSpPr txBox="1"/>
            <p:nvPr/>
          </p:nvSpPr>
          <p:spPr>
            <a:xfrm>
              <a:off x="6851697" y="6429386"/>
              <a:ext cx="1362925" cy="330899"/>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E3D59"/>
                  </a:solidFill>
                  <a:effectLst/>
                  <a:uLnTx/>
                  <a:uFillTx/>
                  <a:latin typeface="Calibri" panose="020F0502020204030204"/>
                  <a:ea typeface="+mn-ea"/>
                  <a:cs typeface="+mn-cs"/>
                </a:rPr>
                <a:t>Estimate</a:t>
              </a:r>
            </a:p>
          </p:txBody>
        </p:sp>
      </p:grpSp>
      <p:sp>
        <p:nvSpPr>
          <p:cNvPr id="19" name="Freeform 18"/>
          <p:cNvSpPr/>
          <p:nvPr/>
        </p:nvSpPr>
        <p:spPr>
          <a:xfrm>
            <a:off x="5351271" y="6272418"/>
            <a:ext cx="1435185" cy="233363"/>
          </a:xfrm>
          <a:custGeom>
            <a:avLst/>
            <a:gdLst>
              <a:gd name="connsiteX0" fmla="*/ 0 w 1352550"/>
              <a:gd name="connsiteY0" fmla="*/ 2381 h 233363"/>
              <a:gd name="connsiteX1" fmla="*/ 2382 w 1352550"/>
              <a:gd name="connsiteY1" fmla="*/ 233363 h 233363"/>
              <a:gd name="connsiteX2" fmla="*/ 1352550 w 1352550"/>
              <a:gd name="connsiteY2" fmla="*/ 230981 h 233363"/>
              <a:gd name="connsiteX3" fmla="*/ 1352550 w 1352550"/>
              <a:gd name="connsiteY3" fmla="*/ 0 h 233363"/>
            </a:gdLst>
            <a:ahLst/>
            <a:cxnLst>
              <a:cxn ang="0">
                <a:pos x="connsiteX0" y="connsiteY0"/>
              </a:cxn>
              <a:cxn ang="0">
                <a:pos x="connsiteX1" y="connsiteY1"/>
              </a:cxn>
              <a:cxn ang="0">
                <a:pos x="connsiteX2" y="connsiteY2"/>
              </a:cxn>
              <a:cxn ang="0">
                <a:pos x="connsiteX3" y="connsiteY3"/>
              </a:cxn>
            </a:cxnLst>
            <a:rect l="l" t="t" r="r" b="b"/>
            <a:pathLst>
              <a:path w="1352550" h="233363">
                <a:moveTo>
                  <a:pt x="0" y="2381"/>
                </a:moveTo>
                <a:lnTo>
                  <a:pt x="2382" y="233363"/>
                </a:lnTo>
                <a:lnTo>
                  <a:pt x="1352550" y="230981"/>
                </a:lnTo>
                <a:lnTo>
                  <a:pt x="1352550" y="0"/>
                </a:lnTo>
              </a:path>
            </a:pathLst>
          </a:custGeom>
          <a:noFill/>
          <a:ln w="19050" cap="rnd">
            <a:solidFill>
              <a:srgbClr val="0E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7013660" y="6272417"/>
            <a:ext cx="1427480" cy="233363"/>
          </a:xfrm>
          <a:custGeom>
            <a:avLst/>
            <a:gdLst>
              <a:gd name="connsiteX0" fmla="*/ 0 w 1352550"/>
              <a:gd name="connsiteY0" fmla="*/ 2381 h 233363"/>
              <a:gd name="connsiteX1" fmla="*/ 2382 w 1352550"/>
              <a:gd name="connsiteY1" fmla="*/ 233363 h 233363"/>
              <a:gd name="connsiteX2" fmla="*/ 1352550 w 1352550"/>
              <a:gd name="connsiteY2" fmla="*/ 230981 h 233363"/>
              <a:gd name="connsiteX3" fmla="*/ 1352550 w 1352550"/>
              <a:gd name="connsiteY3" fmla="*/ 0 h 233363"/>
            </a:gdLst>
            <a:ahLst/>
            <a:cxnLst>
              <a:cxn ang="0">
                <a:pos x="connsiteX0" y="connsiteY0"/>
              </a:cxn>
              <a:cxn ang="0">
                <a:pos x="connsiteX1" y="connsiteY1"/>
              </a:cxn>
              <a:cxn ang="0">
                <a:pos x="connsiteX2" y="connsiteY2"/>
              </a:cxn>
              <a:cxn ang="0">
                <a:pos x="connsiteX3" y="connsiteY3"/>
              </a:cxn>
            </a:cxnLst>
            <a:rect l="l" t="t" r="r" b="b"/>
            <a:pathLst>
              <a:path w="1352550" h="233363">
                <a:moveTo>
                  <a:pt x="0" y="2381"/>
                </a:moveTo>
                <a:lnTo>
                  <a:pt x="2382" y="233363"/>
                </a:lnTo>
                <a:lnTo>
                  <a:pt x="1352550" y="230981"/>
                </a:lnTo>
                <a:lnTo>
                  <a:pt x="1352550" y="0"/>
                </a:lnTo>
              </a:path>
            </a:pathLst>
          </a:custGeom>
          <a:noFill/>
          <a:ln w="19050" cap="rnd">
            <a:solidFill>
              <a:srgbClr val="0E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p:cNvGraphicFramePr>
            <a:graphicFrameLocks/>
          </p:cNvGraphicFramePr>
          <p:nvPr>
            <p:extLst>
              <p:ext uri="{D42A27DB-BD31-4B8C-83A1-F6EECF244321}">
                <p14:modId xmlns:p14="http://schemas.microsoft.com/office/powerpoint/2010/main" val="1731855838"/>
              </p:ext>
            </p:extLst>
          </p:nvPr>
        </p:nvGraphicFramePr>
        <p:xfrm>
          <a:off x="464333" y="1525829"/>
          <a:ext cx="8215333" cy="48435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2594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153553-7048-44C0-962D-31C90BA4FF73}">
  <ds:schemaRefs>
    <ds:schemaRef ds:uri="http://schemas.microsoft.com/sharepoint/v3/contenttype/forms"/>
  </ds:schemaRefs>
</ds:datastoreItem>
</file>

<file path=customXml/itemProps2.xml><?xml version="1.0" encoding="utf-8"?>
<ds:datastoreItem xmlns:ds="http://schemas.openxmlformats.org/officeDocument/2006/customXml" ds:itemID="{F1B02A75-BCB0-4986-B381-502234F6C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E8389D6-E0FD-469D-8587-EA39AB28503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MN.IT</Template>
  <TotalTime>15134</TotalTime>
  <Words>641</Words>
  <Application>Microsoft Office PowerPoint</Application>
  <PresentationFormat>On-screen Show (4:3)</PresentationFormat>
  <Paragraphs>199</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Lucida Sans Unicode</vt:lpstr>
      <vt:lpstr>NeueHaasGroteskText Std</vt:lpstr>
      <vt:lpstr>Wingdings 3</vt:lpstr>
      <vt:lpstr>MN.IT</vt:lpstr>
      <vt:lpstr>State Airports Fund</vt:lpstr>
      <vt:lpstr>How users fund the system</vt:lpstr>
      <vt:lpstr>Revenue Sources</vt:lpstr>
      <vt:lpstr>Revenue Sources</vt:lpstr>
      <vt:lpstr>Revenue Sources</vt:lpstr>
      <vt:lpstr>Revenue Sources</vt:lpstr>
      <vt:lpstr>Revenues</vt:lpstr>
      <vt:lpstr>Revenues</vt:lpstr>
      <vt:lpstr>Appropriations</vt:lpstr>
      <vt:lpstr>Expenditures</vt:lpstr>
      <vt:lpstr>5-year Capitol Improvement Program</vt:lpstr>
    </vt:vector>
  </TitlesOfParts>
  <Company>State of Minnesota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GOPGuest</cp:lastModifiedBy>
  <cp:revision>666</cp:revision>
  <cp:lastPrinted>2018-03-02T17:59:33Z</cp:lastPrinted>
  <dcterms:created xsi:type="dcterms:W3CDTF">2016-01-06T16:54:03Z</dcterms:created>
  <dcterms:modified xsi:type="dcterms:W3CDTF">2018-03-05T21:23:31Z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