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E9D25FD3.xml" ContentType="application/vnd.ms-powerpoint.comments+xml"/>
  <Override PartName="/ppt/comments/modernComment_103_9F06C6CB.xml" ContentType="application/vnd.ms-powerpoint.comments+xml"/>
  <Override PartName="/ppt/comments/modernComment_104_A60C6D7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49C52B-664E-2F90-84A6-FBD8E3971222}" name="Berkholtz, Karin (She/Her/Hers) (PFA)" initials="B(" userId="S::karin.berkholtz@state.mn.us::c9620fb7-2901-4a83-8fa7-da0fda25b637" providerId="AD"/>
  <p188:author id="{6425655E-1290-5F30-90C5-FD392CAB8A94}" name="Berkholtz, Karin (She/Her/Hers) (PFA)" initials="KB" userId="S::Karin.Berkholtz@state.mn.us::c9620fb7-2901-4a83-8fa7-da0fda25b637" providerId="AD"/>
  <p188:author id="{E9F1B3C7-5A62-606A-C2C5-63EC9B2ADF96}" name="Freeman, Jeff (PFA)" initials="FJ" userId="S::jeff.freeman@state.mn.us::66a3f75e-ad3a-4b89-85d3-79c1bee796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8EF9A-F952-4388-B9DA-BFD1E925D208}" v="95" dt="2025-02-11T15:05:09.465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102_E9D25F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29D4FC-5C9D-4212-8C14-72CFB953B78E}" authorId="{E9F1B3C7-5A62-606A-C2C5-63EC9B2ADF96}" created="2025-02-07T16:48:59.095">
    <pc:sldMkLst xmlns:pc="http://schemas.microsoft.com/office/powerpoint/2013/main/command">
      <pc:docMk/>
      <pc:sldMk cId="3922878419" sldId="258"/>
    </pc:sldMkLst>
    <p188:txBody>
      <a:bodyPr/>
      <a:lstStyle/>
      <a:p>
        <a:r>
          <a:rPr lang="en-US"/>
          <a:t>For this slide should focus on the Part B projects that are currently not fundable due to lack of match.  I made suggested changes but also left yours so you can see. Showing just the unfundable loan amounts for simplicity.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07T17:12:44.219" authorId="{C149C52B-664E-2F90-84A6-FBD8E3971222}"/>
          </p223:rxn>
        </p223:reactions>
      </p:ext>
    </p188:extLst>
  </p188:cm>
</p188:cmLst>
</file>

<file path=ppt/comments/modernComment_103_9F06C6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B5814D-429D-4B98-82D4-24787031AC87}" authorId="{E9F1B3C7-5A62-606A-C2C5-63EC9B2ADF96}" created="2025-02-07T16:56:24.5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68021451" sldId="259"/>
      <ac:graphicFrameMk id="6" creationId="{FD61B82F-9347-3189-DAD9-08E471B17996}"/>
    </ac:deMkLst>
    <p188:replyLst>
      <p188:reply id="{4B9193F7-ED9D-4C73-A48D-D299EA2075A8}" authorId="{C149C52B-664E-2F90-84A6-FBD8E3971222}" created="2025-02-07T17:29:46.573">
        <p188:txBody>
          <a:bodyPr/>
          <a:lstStyle/>
          <a:p>
            <a:r>
              <a:rPr lang="en-US"/>
              <a:t>I'll speak with Chad next week. </a:t>
            </a:r>
          </a:p>
        </p188:txBody>
      </p188:reply>
      <p188:reply id="{0AC6B8D7-31E0-4281-83EB-5AA56C7748C7}" authorId="{6425655E-1290-5F30-90C5-FD392CAB8A94}" created="2025-02-11T14:31:52.258">
        <p188:txBody>
          <a:bodyPr/>
          <a:lstStyle/>
          <a:p>
            <a:r>
              <a:rPr lang="en-US"/>
              <a:t>Spoke with Chad this AM. He wants to keep the EC needs to the data from the IUP. Going beyond that gets too complicated, to quickly. </a:t>
            </a:r>
          </a:p>
        </p188:txBody>
      </p188:reply>
    </p188:replyLst>
    <p188:txBody>
      <a:bodyPr/>
      <a:lstStyle/>
      <a:p>
        <a:r>
          <a:rPr lang="en-US"/>
          <a:t>The new state EC program is designed to supplement federal EC dollars to increase grant percentages and caps.  MDH has much larger list of needs.  Talk to Chad.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07T17:14:57.547" authorId="{C149C52B-664E-2F90-84A6-FBD8E3971222}"/>
          </p223:rxn>
        </p223:reactions>
      </p:ext>
    </p188:extLst>
  </p188:cm>
</p188:cmLst>
</file>

<file path=ppt/comments/modernComment_104_A60C6D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9AF3DE-4F10-48ED-9DC1-4F31789B856B}" authorId="{E9F1B3C7-5A62-606A-C2C5-63EC9B2ADF96}" created="2025-02-07T17:03:01.9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85832319" sldId="260"/>
      <ac:graphicFrameMk id="6" creationId="{AC95A3E8-D050-BFE3-DEFD-90FE47E33253}"/>
      <ac:tblMk/>
      <ac:tcMk rowId="3875515741" colId="881803619"/>
      <ac:txMk cp="123" len="8">
        <ac:context len="362" hash="2829347061"/>
      </ac:txMk>
    </ac:txMkLst>
    <p188:pos x="9215886" y="3148641"/>
    <p188:txBody>
      <a:bodyPr/>
      <a:lstStyle/>
      <a:p>
        <a:r>
          <a:rPr lang="en-US"/>
          <a:t>Example for use of CW PF for EC: pretreatment for PFAS in landfill leachate (refer to MPCA if questions)
Example for use of DW PF for MCLs: naturally occuring arsenic and radium (refer to MDH if questions.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82DF-F161-9C67-BB7A-831CD1F8A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FE7CC-5279-600B-F917-C8B5C10D4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E94B-C2A9-B734-8FA6-CF5B1C4D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653B2-3D1B-196E-4608-A1A9B023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B73F-C366-E177-B31D-DE24447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0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3D34-867E-6DDA-5B1E-A81DCCB0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AEB00-289E-BDE8-B6AC-F0E3D1C4E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7F2B-50AA-A7CE-66C5-8B8609BB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66C97-77E4-1D4C-A817-420209D7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533C1-BD63-ED37-079B-5BE5A8F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58EE9-F522-65B1-D518-9A781CAE2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FFA61-CB37-2D7C-67C6-831F35202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E5A2C-BC4B-ED39-87F8-274B63AE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3F8A-7F7E-95CB-8991-886F9E3E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D1E6-C610-4331-F8FF-BE0A3A07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8248-6FCF-D7AC-C2DD-5C016AE5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1E5DE-2918-71BF-4DCB-ABA12935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B975-D3BE-A252-ED52-CAFBB860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36906-C004-CC83-F7AC-A05E7C89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AC2B-3BC6-7E8E-EE3C-5601C699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29FD-E899-86D0-C68F-92788FCE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3BB3D-C0DB-A382-F77D-4839CB38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66E4-A01C-A1BB-A59F-F93B8EEE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4742-8D66-3F25-14F2-28BCF114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98319-CC33-F59D-8672-7A95B86D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51B0-53AA-1F3D-B4FE-FDCB9D7C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121A-2EE5-43AA-6A45-EBD408968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9B5BF-C101-9588-702B-E321D7FE3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5D11C-D7D1-731E-2645-2EF8639A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C1733-036C-5774-A6D7-0C943511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776FA-6749-E8C4-1256-C6CF8BFD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CCAB-9887-0B94-E1E0-A899A6C9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72EE3-4BA3-48D4-38D9-8B73E19BF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8A0B-BEE1-9509-C84B-05C363B0F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70F31-FF00-E193-DA2C-D1BCA665C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07B09-DBC5-DE81-DA84-E72D0D77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3773B-42AD-23E7-2571-4EAA3EEF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8C24B-A77A-8216-0951-CBD0271C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3BC7C-E9D8-F3D4-28F5-79FF926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A97E-8ED0-4B40-210F-054AA512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9FACA-6ACF-3B69-AC73-E8EAE98D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2BDDA-9DA0-E7E6-77A8-EDE39E6F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2F524-0269-4744-1EF3-4DDD4C32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BA1F9-D596-0692-2062-69EB2592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3A654-6B28-F520-EE65-89DA3E4E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69EB2-1ADB-7676-242B-74F943F9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42F8-28AC-6568-D3A7-852DB49F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6F7F-E593-FD02-37B1-8B99DC4A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71840-545D-3715-533A-7B7815CC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F6BA-DA99-CF1A-6AE4-E5A1924A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5CDB3-47EC-A4E2-B3BF-5F9B54AD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F475F-FA5A-2157-AA38-8A749967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B850-B3FA-5BCF-C53F-5C8AE8F7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B1D65-599E-8AD9-6AE4-40ECC3C06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1CBC8-FEE2-C23B-10D6-94B51FD1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86042-BE8F-953F-0005-FF4A5EF8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BC4A1-9605-5AE7-92DA-02F1B8BC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F9A47-5348-3A6E-E68D-8BF1688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22DB-22D5-A169-0055-55FD8886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94435-901C-EE51-3490-56B88751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59D48-27AB-42FE-54D9-11C39DED6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EB049-D1F0-4C6F-8E8A-175AEAC5C6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24C66-9097-544C-5CF6-2EA0C7102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84301-9C78-406C-9496-13F96416E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FF803-A3A6-4A12-AABF-506EED93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2_E9D25FD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3_9F06C6CB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4_A60C6D7F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22E63-9A6C-58C1-4570-3A4B088D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4" y="1467608"/>
            <a:ext cx="5547371" cy="795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81DD0-EC43-46FE-FC54-4A57E25F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0903"/>
            <a:ext cx="12192000" cy="12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B9061-90D7-90BD-7E1A-CC22106A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0903"/>
            <a:ext cx="12192000" cy="12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0AAB53-5432-1691-C2AD-D775BBFD8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2824"/>
            <a:ext cx="12192000" cy="1292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45649-BBD1-009D-D809-E779A1C1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8354" y="3003473"/>
            <a:ext cx="913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8BCD43"/>
                </a:solidFill>
                <a:latin typeface="+mj-lt"/>
              </a:rPr>
              <a:t>2025 Capital Budget Requests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98529-EC10-3FDF-DDB8-BDA5C80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801"/>
            <a:ext cx="12192000" cy="121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21D77-872A-3461-D5B4-10050BC9DD68}"/>
              </a:ext>
            </a:extLst>
          </p:cNvPr>
          <p:cNvSpPr txBox="1"/>
          <p:nvPr/>
        </p:nvSpPr>
        <p:spPr>
          <a:xfrm>
            <a:off x="2352942" y="4854011"/>
            <a:ext cx="7486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Karin Berkholtz | Deputy Director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House Capital Investment Committee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February 20, </a:t>
            </a:r>
            <a:r>
              <a:rPr lang="en-US" sz="20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729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9CD68B-DA2B-E766-8CA2-9A29E902E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813"/>
            <a:ext cx="12192000" cy="1213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DBDC38-9F6B-4DC8-48F9-2267C3AD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813"/>
            <a:ext cx="12192000" cy="1213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43A27-2346-9479-5680-2F382DCA0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389"/>
            <a:ext cx="12192000" cy="1219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774EFA7-6CFF-1C01-CF51-E60A4734E698}"/>
              </a:ext>
            </a:extLst>
          </p:cNvPr>
          <p:cNvSpPr txBox="1">
            <a:spLocks/>
          </p:cNvSpPr>
          <p:nvPr/>
        </p:nvSpPr>
        <p:spPr>
          <a:xfrm>
            <a:off x="590550" y="266700"/>
            <a:ext cx="110109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92D050"/>
                </a:solidFill>
                <a:ea typeface="+mn-ea"/>
                <a:cs typeface="+mn-cs"/>
              </a:rPr>
              <a:t>Governor’s 2025 Funding Recommendations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C86D3-5819-712F-0E18-CF8200AB50E1}"/>
              </a:ext>
            </a:extLst>
          </p:cNvPr>
          <p:cNvSpPr txBox="1"/>
          <p:nvPr/>
        </p:nvSpPr>
        <p:spPr>
          <a:xfrm>
            <a:off x="618255" y="1607852"/>
            <a:ext cx="868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Proposed 2025 Capital Budget Requests:                                       $99,012,000</a:t>
            </a:r>
          </a:p>
          <a:p>
            <a:endParaRPr lang="en-US" sz="20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9" name="Table 18">
            <a:extLst>
              <a:ext uri="{FF2B5EF4-FFF2-40B4-BE49-F238E27FC236}">
                <a16:creationId xmlns:a16="http://schemas.microsoft.com/office/drawing/2014/main" id="{47BE4C0F-1403-453F-EBF2-A3649A2F6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65884"/>
              </p:ext>
            </p:extLst>
          </p:nvPr>
        </p:nvGraphicFramePr>
        <p:xfrm>
          <a:off x="625855" y="2380098"/>
          <a:ext cx="8663423" cy="282610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714152">
                  <a:extLst>
                    <a:ext uri="{9D8B030D-6E8A-4147-A177-3AD203B41FA5}">
                      <a16:colId xmlns:a16="http://schemas.microsoft.com/office/drawing/2014/main" val="522926271"/>
                    </a:ext>
                  </a:extLst>
                </a:gridCol>
                <a:gridCol w="1949271">
                  <a:extLst>
                    <a:ext uri="{9D8B030D-6E8A-4147-A177-3AD203B41FA5}">
                      <a16:colId xmlns:a16="http://schemas.microsoft.com/office/drawing/2014/main" val="357854786"/>
                    </a:ext>
                  </a:extLst>
                </a:gridCol>
              </a:tblGrid>
              <a:tr h="722983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CW and DW revolving fund state match</a:t>
                      </a:r>
                    </a:p>
                    <a:p>
                      <a:pPr algn="l"/>
                      <a:r>
                        <a:rPr lang="en-US" sz="2000" b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   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$39,000,000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212140"/>
                  </a:ext>
                </a:extLst>
              </a:tr>
              <a:tr h="40864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Water Infrastructure Funding (WIF) Program</a:t>
                      </a:r>
                    </a:p>
                    <a:p>
                      <a:pPr algn="l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$23,485,000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6771266"/>
                  </a:ext>
                </a:extLst>
              </a:tr>
              <a:tr h="40864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Point Source Implementation Grant (PSIG) Program</a:t>
                      </a:r>
                    </a:p>
                    <a:p>
                      <a:pPr algn="l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$18,527,000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665351"/>
                  </a:ext>
                </a:extLst>
              </a:tr>
              <a:tr h="40864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Emerging Contaminants Grants Program (new)</a:t>
                      </a:r>
                    </a:p>
                    <a:p>
                      <a:pPr algn="l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$18,000,000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06591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FEA74C4-C94D-9800-9694-7B651C2B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005" y="1467200"/>
            <a:ext cx="1652159" cy="1170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736A5-19DF-A8C7-716D-6A373CB1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005" y="1467200"/>
            <a:ext cx="1652159" cy="1170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3CF3EE-F257-FE5E-ADFF-C61FA0D59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004" y="2707230"/>
            <a:ext cx="1652159" cy="1229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05B016-CE2D-5BD2-ACF4-46D4AAFC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005" y="1467200"/>
            <a:ext cx="1652159" cy="1170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3ED0C7-D537-C10B-D078-63C3630E6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004" y="2707230"/>
            <a:ext cx="1652159" cy="1229999"/>
          </a:xfrm>
          <a:prstGeom prst="rect">
            <a:avLst/>
          </a:prstGeom>
        </p:spPr>
      </p:pic>
      <p:pic>
        <p:nvPicPr>
          <p:cNvPr id="17" name="Picture 16" descr="A high angle view of a construction site">
            <a:extLst>
              <a:ext uri="{FF2B5EF4-FFF2-40B4-BE49-F238E27FC236}">
                <a16:creationId xmlns:a16="http://schemas.microsoft.com/office/drawing/2014/main" id="{627151D3-AE09-475A-4689-EB53C12A5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05" y="4023133"/>
            <a:ext cx="1680445" cy="1120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DFD9AB-F8C3-B023-E73C-988B351B0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005" y="1467200"/>
            <a:ext cx="1652159" cy="11702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FF3554-2075-2F31-B41E-9AB4D07EE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004" y="2707230"/>
            <a:ext cx="1652159" cy="1229999"/>
          </a:xfrm>
          <a:prstGeom prst="rect">
            <a:avLst/>
          </a:prstGeom>
        </p:spPr>
      </p:pic>
      <p:pic>
        <p:nvPicPr>
          <p:cNvPr id="20" name="Picture 19" descr="A high angle view of a construction site">
            <a:extLst>
              <a:ext uri="{FF2B5EF4-FFF2-40B4-BE49-F238E27FC236}">
                <a16:creationId xmlns:a16="http://schemas.microsoft.com/office/drawing/2014/main" id="{AB3B2CF5-466E-52C7-C29C-C77EF31B1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05" y="4023133"/>
            <a:ext cx="1680445" cy="1120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BDB4BE-64C7-5D5C-6603-4612B2303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04" y="5220360"/>
            <a:ext cx="1680445" cy="12603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A5256D2-7F91-BC19-05A1-D819048C32B1}"/>
              </a:ext>
            </a:extLst>
          </p:cNvPr>
          <p:cNvSpPr txBox="1"/>
          <p:nvPr/>
        </p:nvSpPr>
        <p:spPr>
          <a:xfrm>
            <a:off x="5195844" y="5999148"/>
            <a:ext cx="41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Fund Source: General Obligation Bonds</a:t>
            </a:r>
            <a:endParaRPr lang="en-US" sz="20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2EA4-C45D-5DC9-478C-2B0DBE56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96" y="1825625"/>
            <a:ext cx="1095570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$39M in state match will unlock $215M in federal funds.</a:t>
            </a: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FA6BF-9A54-EE2F-AEA0-34ECB3E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813"/>
            <a:ext cx="12192000" cy="1213104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A97A34AE-8330-3108-56BA-B9EC8DECBE3C}"/>
              </a:ext>
            </a:extLst>
          </p:cNvPr>
          <p:cNvSpPr txBox="1">
            <a:spLocks/>
          </p:cNvSpPr>
          <p:nvPr/>
        </p:nvSpPr>
        <p:spPr>
          <a:xfrm>
            <a:off x="590550" y="266700"/>
            <a:ext cx="110109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92D050"/>
                </a:solidFill>
                <a:ea typeface="+mn-ea"/>
                <a:cs typeface="+mn-cs"/>
              </a:rPr>
              <a:t>State Match to Federal Capitalization Grants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B1DA7-ABE5-B809-AFAF-90EB8A9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389"/>
            <a:ext cx="12192000" cy="1219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468DC9-6651-4A33-B078-9927DADC6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555041"/>
              </p:ext>
            </p:extLst>
          </p:nvPr>
        </p:nvGraphicFramePr>
        <p:xfrm>
          <a:off x="1946542" y="2548467"/>
          <a:ext cx="8128000" cy="149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641665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15092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63302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663983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Projects currently not fundable due to lack of state match</a:t>
                      </a:r>
                    </a:p>
                    <a:p>
                      <a:pPr lvl="0" algn="ctr">
                        <a:buNone/>
                      </a:pPr>
                      <a:endParaRPr lang="en-US" sz="2000" b="0">
                        <a:solidFill>
                          <a:srgbClr val="003865"/>
                        </a:solidFill>
                        <a:latin typeface="Segoe UI Semilight"/>
                        <a:cs typeface="Segoe UI Semi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708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2025 Clean Water IUP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2025 Drinking Water IUP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3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51 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$</a:t>
                      </a:r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465M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81 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$319M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758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079B15-3195-1611-F7C5-8641DFEED083}"/>
              </a:ext>
            </a:extLst>
          </p:cNvPr>
          <p:cNvSpPr txBox="1"/>
          <p:nvPr/>
        </p:nvSpPr>
        <p:spPr>
          <a:xfrm>
            <a:off x="1734533" y="4556672"/>
            <a:ext cx="893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Required 20% state match for 2025 &amp; 2026 federal capitalization grants.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Repayments revolve back to pay PFA revenue bond debt service and make new loans.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FY23 appropriation of $41M for state match fully allocated.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84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A107A-D060-4B75-1007-21D2A9222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1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1FA12-8DC1-739B-F5AD-BCBAACFD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7" y="68367"/>
            <a:ext cx="10944034" cy="1016950"/>
          </a:xfrm>
        </p:spPr>
        <p:txBody>
          <a:bodyPr/>
          <a:lstStyle/>
          <a:p>
            <a:pPr algn="r"/>
            <a:r>
              <a:rPr lang="en-US">
                <a:solidFill>
                  <a:srgbClr val="92D050"/>
                </a:solidFill>
              </a:rPr>
              <a:t>Funding Program Requests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52463-BBC4-A52F-E2C5-EE96B876B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389"/>
            <a:ext cx="12192000" cy="12192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61B82F-9347-3189-DAD9-08E471B17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4972"/>
              </p:ext>
            </p:extLst>
          </p:nvPr>
        </p:nvGraphicFramePr>
        <p:xfrm>
          <a:off x="598206" y="1360490"/>
          <a:ext cx="10972800" cy="53949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96416656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7977106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Water Infrastructure Funding (WIF) Program $23,485,000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708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Estimated WIF Needs:</a:t>
                      </a:r>
                    </a:p>
                  </a:txBody>
                  <a:tcPr>
                    <a:lnT w="254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3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Clean Water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baseline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27 unfunded projects, $41M</a:t>
                      </a:r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Drinking Water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56 unfunded projects, $48M</a:t>
                      </a:r>
                    </a:p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291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Point Source Implementation Grant (PSIG) Program $18,527,000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758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Estimated PSIG Needs: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28 unfunded projects, $128M</a:t>
                      </a:r>
                    </a:p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240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Emerging Contaminants (EC) Grant Program $18,000,000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566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New program to supplement federal funds to treat for manganese and PFAS in municipal drinking water systems.</a:t>
                      </a:r>
                    </a:p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strike="noStrike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Estimated EC Needs:</a:t>
                      </a:r>
                      <a:endParaRPr lang="en-US"/>
                    </a:p>
                    <a:p>
                      <a:pPr algn="ctr"/>
                      <a:r>
                        <a:rPr lang="en-US" sz="2000" strike="noStrike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2025 IUP: 19 unfunded projects, $194M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0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0214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3CB8B-16C1-8948-E1B7-3837DD63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13104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EF86D225-6FB1-2E08-43C6-646B6AED84D9}"/>
              </a:ext>
            </a:extLst>
          </p:cNvPr>
          <p:cNvSpPr txBox="1">
            <a:spLocks/>
          </p:cNvSpPr>
          <p:nvPr/>
        </p:nvSpPr>
        <p:spPr>
          <a:xfrm>
            <a:off x="590550" y="266700"/>
            <a:ext cx="110109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92D050"/>
                </a:solidFill>
                <a:ea typeface="+mn-ea"/>
                <a:cs typeface="+mn-cs"/>
              </a:rPr>
              <a:t>Policy Recommendations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C95A3E8-D050-BFE3-DEFD-90FE47E33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05967"/>
              </p:ext>
            </p:extLst>
          </p:nvPr>
        </p:nvGraphicFramePr>
        <p:xfrm>
          <a:off x="594665" y="1546149"/>
          <a:ext cx="10991850" cy="467111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71819">
                  <a:extLst>
                    <a:ext uri="{9D8B030D-6E8A-4147-A177-3AD203B41FA5}">
                      <a16:colId xmlns:a16="http://schemas.microsoft.com/office/drawing/2014/main" val="2022453498"/>
                    </a:ext>
                  </a:extLst>
                </a:gridCol>
                <a:gridCol w="7720031">
                  <a:extLst>
                    <a:ext uri="{9D8B030D-6E8A-4147-A177-3AD203B41FA5}">
                      <a16:colId xmlns:a16="http://schemas.microsoft.com/office/drawing/2014/main" val="881803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Program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Policy Recommendations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75796"/>
                  </a:ext>
                </a:extLst>
              </a:tr>
              <a:tr h="41155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CW and DW Revolving Funds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Authorize CW PF grants for projects to address emerging contaminants</a:t>
                      </a:r>
                      <a:r>
                        <a:rPr lang="en-US" sz="1800">
                          <a:solidFill>
                            <a:srgbClr val="003865"/>
                          </a:solidFill>
                          <a:latin typeface="Segoe UI Semilight"/>
                          <a:cs typeface="Segoe UI Semilight"/>
                        </a:rPr>
                        <a:t> in wastewater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.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Authorize DW PF grants for projects to comply with a maximum contaminant level (MCL) requirement. 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4981423"/>
                  </a:ext>
                </a:extLst>
              </a:tr>
              <a:tr h="44237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WIF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Increase maximum grant to $10 million (currently $5 million).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54500"/>
                  </a:ext>
                </a:extLst>
              </a:tr>
              <a:tr h="41874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PSIG program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Increase maximum grant to $12 million (currently $7 million).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40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Emerging Contaminants Grant Program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Establish new program to assist cities with construction projects to meet state drinking water standards for manganese and </a:t>
                      </a:r>
                      <a:r>
                        <a:rPr lang="en-US" sz="1800" strike="sngStrike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pending 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/>
                          <a:cs typeface="Segoe UI Semilight"/>
                        </a:rPr>
                        <a:t>federal and state standards for PFAS substances. 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Program administered in conjunction with MDH utilizing the DWRF process.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State funds will be combined with approximately $120M in federal funds available through the federal IIJA.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51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323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AF7E109-AF27-7B54-AC1E-D9E9A7DF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6" y="383666"/>
            <a:ext cx="5583947" cy="890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5B22B-A784-2112-DE4E-0F9D63E86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366"/>
            <a:ext cx="12192000" cy="121920"/>
          </a:xfrm>
          <a:prstGeom prst="rect">
            <a:avLst/>
          </a:prstGeo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B5E0D9B-3DEE-5756-6430-DCA385318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35" y="2376920"/>
            <a:ext cx="5856114" cy="325537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82A2FD-84E2-3C45-382D-4DECD3C361D9}"/>
              </a:ext>
            </a:extLst>
          </p:cNvPr>
          <p:cNvSpPr txBox="1">
            <a:spLocks/>
          </p:cNvSpPr>
          <p:nvPr/>
        </p:nvSpPr>
        <p:spPr bwMode="white">
          <a:xfrm>
            <a:off x="637196" y="3158618"/>
            <a:ext cx="4895850" cy="1472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latin typeface="Segoe UI Semilight" panose="020B0402040204020203" pitchFamily="34" charset="0"/>
                <a:cs typeface="Segoe UI Semilight" panose="020B0402040204020203" pitchFamily="34" charset="0"/>
              </a:rPr>
              <a:t>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EB375-7141-CA14-F888-DE13F6D7052F}"/>
              </a:ext>
            </a:extLst>
          </p:cNvPr>
          <p:cNvSpPr txBox="1"/>
          <p:nvPr/>
        </p:nvSpPr>
        <p:spPr>
          <a:xfrm>
            <a:off x="848412" y="4854804"/>
            <a:ext cx="4892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Presenter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Email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69319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Segoe UI</vt:lpstr>
      <vt:lpstr>Segoe UI Semilight</vt:lpstr>
      <vt:lpstr>Office Theme</vt:lpstr>
      <vt:lpstr>PowerPoint Presentation</vt:lpstr>
      <vt:lpstr>PowerPoint Presentation</vt:lpstr>
      <vt:lpstr>PowerPoint Presentation</vt:lpstr>
      <vt:lpstr>Funding Program Requests</vt:lpstr>
      <vt:lpstr>PowerPoint Presentation</vt:lpstr>
      <vt:lpstr>PowerPoint Presentation</vt:lpstr>
    </vt:vector>
  </TitlesOfParts>
  <Company>State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Berkholtz, Karin (She/Her/Hers) (PFA)</dc:creator>
  <cp:lastModifiedBy>Berkholtz, Karin (She/Her/Hers) (PFA)</cp:lastModifiedBy>
  <cp:revision>3</cp:revision>
  <dcterms:created xsi:type="dcterms:W3CDTF">2025-01-27T20:18:51Z</dcterms:created>
  <dcterms:modified xsi:type="dcterms:W3CDTF">2025-02-13T22:04:24Z</dcterms:modified>
</cp:coreProperties>
</file>