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</p:sldMasterIdLst>
  <p:notesMasterIdLst>
    <p:notesMasterId r:id="rId13"/>
  </p:notesMasterIdLst>
  <p:handoutMasterIdLst>
    <p:handoutMasterId r:id="rId14"/>
  </p:handoutMasterIdLst>
  <p:sldIdLst>
    <p:sldId id="434" r:id="rId2"/>
    <p:sldId id="562" r:id="rId3"/>
    <p:sldId id="563" r:id="rId4"/>
    <p:sldId id="564" r:id="rId5"/>
    <p:sldId id="570" r:id="rId6"/>
    <p:sldId id="565" r:id="rId7"/>
    <p:sldId id="571" r:id="rId8"/>
    <p:sldId id="566" r:id="rId9"/>
    <p:sldId id="567" r:id="rId10"/>
    <p:sldId id="568" r:id="rId11"/>
    <p:sldId id="572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66"/>
    <a:srgbClr val="E46C0A"/>
    <a:srgbClr val="000000"/>
    <a:srgbClr val="FF3300"/>
    <a:srgbClr val="CC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6" autoAdjust="0"/>
    <p:restoredTop sz="95644" autoAdjust="0"/>
  </p:normalViewPr>
  <p:slideViewPr>
    <p:cSldViewPr showGuides="1">
      <p:cViewPr varScale="1">
        <p:scale>
          <a:sx n="88" d="100"/>
          <a:sy n="88" d="100"/>
        </p:scale>
        <p:origin x="678" y="8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65" tIns="44682" rIns="89365" bIns="44682" numCol="1" anchor="t" anchorCtr="0" compatLnSpc="1">
            <a:prstTxWarp prst="textNoShape">
              <a:avLst/>
            </a:prstTxWarp>
          </a:bodyPr>
          <a:lstStyle>
            <a:lvl1pPr defTabSz="892175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65" tIns="44682" rIns="89365" bIns="44682" numCol="1" anchor="t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6667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65" tIns="44682" rIns="89365" bIns="44682" numCol="1" anchor="b" anchorCtr="0" compatLnSpc="1">
            <a:prstTxWarp prst="textNoShape">
              <a:avLst/>
            </a:prstTxWarp>
          </a:bodyPr>
          <a:lstStyle>
            <a:lvl1pPr defTabSz="892175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56667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65" tIns="44682" rIns="89365" bIns="44682" numCol="1" anchor="b" anchorCtr="0" compatLnSpc="1">
            <a:prstTxWarp prst="textNoShape">
              <a:avLst/>
            </a:prstTxWarp>
          </a:bodyPr>
          <a:lstStyle>
            <a:lvl1pPr algn="r" defTabSz="892175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11948937-E522-4D1C-83D9-F0612F625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65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2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214070C-E46F-4A25-B5F8-88471619E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21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Plus two bonus items!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4070C-E46F-4A25-B5F8-88471619EB6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7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4070C-E46F-4A25-B5F8-88471619EB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7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5465"/>
            <a:ext cx="2057400" cy="47773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5465"/>
            <a:ext cx="6019800" cy="47773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C:\Users\Jason\Desktop\MT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867400"/>
            <a:ext cx="1700784" cy="76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867400"/>
            <a:ext cx="229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780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4038600" cy="3780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7804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57400"/>
            <a:ext cx="4041775" cy="37804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841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8415"/>
            <a:ext cx="5111750" cy="5067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20465"/>
            <a:ext cx="3008313" cy="39056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6395"/>
            <a:ext cx="5486400" cy="34911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352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9117" y="99182"/>
            <a:ext cx="700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MINNESOTA TRUCKING ASSOCIATION</a:t>
            </a:r>
            <a:endParaRPr lang="en-US" sz="2800" b="1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8" name="Picture 17" descr="C:\Users\Jason\Desktop\MTA 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867400"/>
            <a:ext cx="1700784" cy="76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867400"/>
            <a:ext cx="2295714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baseline="0">
          <a:solidFill>
            <a:schemeClr val="tx2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000066"/>
                </a:solidFill>
                <a:latin typeface="Century Gothic" panose="020B0502020202020204" pitchFamily="34" charset="0"/>
              </a:rPr>
              <a:t>Trucking 101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6400800" cy="12954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000066"/>
                </a:solidFill>
                <a:latin typeface="Century Gothic" panose="020B0502020202020204" pitchFamily="34" charset="0"/>
              </a:rPr>
              <a:t>John Hausladen</a:t>
            </a:r>
          </a:p>
          <a:p>
            <a:r>
              <a:rPr lang="en-US" smtClean="0">
                <a:solidFill>
                  <a:srgbClr val="000066"/>
                </a:solidFill>
                <a:latin typeface="Century Gothic" panose="020B0502020202020204" pitchFamily="34" charset="0"/>
              </a:rPr>
              <a:t>Minnesota Trucking Association</a:t>
            </a:r>
            <a:endParaRPr lang="en-US" dirty="0" smtClean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Sluggish economy</a:t>
            </a:r>
          </a:p>
          <a:p>
            <a:pPr lvl="0"/>
            <a:r>
              <a:rPr lang="en-US" dirty="0"/>
              <a:t>Over regulation</a:t>
            </a:r>
          </a:p>
          <a:p>
            <a:pPr lvl="0"/>
            <a:r>
              <a:rPr lang="en-US" dirty="0"/>
              <a:t>Driver shortage</a:t>
            </a:r>
          </a:p>
          <a:p>
            <a:pPr lvl="0"/>
            <a:r>
              <a:rPr lang="en-US" dirty="0"/>
              <a:t>Congestion</a:t>
            </a:r>
          </a:p>
          <a:p>
            <a:pPr lvl="0"/>
            <a:r>
              <a:rPr lang="en-US" dirty="0"/>
              <a:t>Truck parking shortage</a:t>
            </a:r>
          </a:p>
          <a:p>
            <a:endParaRPr lang="en-US" dirty="0"/>
          </a:p>
        </p:txBody>
      </p:sp>
      <p:pic>
        <p:nvPicPr>
          <p:cNvPr id="6" name="Picture 2" descr="http://vapeunlimitedmagazine.com/wp-content/uploads/2015/03/038441-120210-truck-driver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6"/>
          <a:stretch/>
        </p:blipFill>
        <p:spPr bwMode="auto">
          <a:xfrm>
            <a:off x="4953000" y="2057400"/>
            <a:ext cx="360046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Truckers Need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Good roads and bridges</a:t>
            </a:r>
          </a:p>
          <a:p>
            <a:pPr lvl="0"/>
            <a:r>
              <a:rPr lang="en-US" dirty="0"/>
              <a:t>Consistent regulations</a:t>
            </a:r>
          </a:p>
          <a:p>
            <a:pPr lvl="0"/>
            <a:r>
              <a:rPr lang="en-US" dirty="0"/>
              <a:t>Fair taxes</a:t>
            </a:r>
          </a:p>
          <a:p>
            <a:r>
              <a:rPr lang="en-US" dirty="0"/>
              <a:t>Qualified workforce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4038600" cy="2704865"/>
          </a:xfrm>
        </p:spPr>
      </p:pic>
    </p:spTree>
    <p:extLst>
      <p:ext uri="{BB962C8B-B14F-4D97-AF65-F5344CB8AC3E}">
        <p14:creationId xmlns:p14="http://schemas.microsoft.com/office/powerpoint/2010/main" val="6804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Trucking IS Minnesota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en-US" sz="3200" dirty="0"/>
              <a:t>G</a:t>
            </a:r>
            <a:r>
              <a:rPr lang="en-US" sz="3200" dirty="0" smtClean="0"/>
              <a:t>oods</a:t>
            </a:r>
          </a:p>
          <a:p>
            <a:pPr marL="800100" lvl="1" indent="-342900"/>
            <a:r>
              <a:rPr lang="en-US" dirty="0" smtClean="0"/>
              <a:t>Raw materials</a:t>
            </a:r>
          </a:p>
          <a:p>
            <a:pPr marL="800100" lvl="1" indent="-342900"/>
            <a:r>
              <a:rPr lang="en-US" dirty="0" smtClean="0"/>
              <a:t>Manufactured</a:t>
            </a:r>
          </a:p>
          <a:p>
            <a:pPr marL="800100" lvl="1" indent="-342900"/>
            <a:r>
              <a:rPr lang="en-US" dirty="0" smtClean="0"/>
              <a:t>High Tech</a:t>
            </a:r>
          </a:p>
          <a:p>
            <a:pPr marL="57150" indent="0">
              <a:buNone/>
            </a:pPr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Vans</a:t>
            </a:r>
          </a:p>
          <a:p>
            <a:pPr lvl="1"/>
            <a:r>
              <a:rPr lang="en-US" dirty="0" smtClean="0"/>
              <a:t>Flatbeds</a:t>
            </a:r>
          </a:p>
          <a:p>
            <a:pPr lvl="1"/>
            <a:r>
              <a:rPr lang="en-US" dirty="0" smtClean="0"/>
              <a:t>Refrigerated</a:t>
            </a:r>
          </a:p>
          <a:p>
            <a:pPr lvl="1"/>
            <a:r>
              <a:rPr lang="en-US" dirty="0" smtClean="0"/>
              <a:t>Tank</a:t>
            </a:r>
          </a:p>
          <a:p>
            <a:pPr lvl="1"/>
            <a:r>
              <a:rPr lang="en-US" dirty="0" smtClean="0"/>
              <a:t>Dump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arcel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7"/>
          <a:stretch/>
        </p:blipFill>
        <p:spPr>
          <a:xfrm>
            <a:off x="4267200" y="2133600"/>
            <a:ext cx="4511596" cy="1295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3" t="8571" r="2143" b="31429"/>
          <a:stretch/>
        </p:blipFill>
        <p:spPr>
          <a:xfrm>
            <a:off x="3505200" y="3766956"/>
            <a:ext cx="3556000" cy="1600200"/>
          </a:xfrm>
          <a:prstGeom prst="rect">
            <a:avLst/>
          </a:prstGeom>
        </p:spPr>
      </p:pic>
      <p:pic>
        <p:nvPicPr>
          <p:cNvPr id="7" name="Picture 12" descr="Image result for speedee delivery tru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 bwMode="auto">
          <a:xfrm>
            <a:off x="7162800" y="3733800"/>
            <a:ext cx="17526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Got It A Truck Brought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17,680 MN-based trucking companies 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dirty="0"/>
              <a:t>68% of communities served exclusively </a:t>
            </a:r>
          </a:p>
          <a:p>
            <a:pPr lvl="0"/>
            <a:r>
              <a:rPr lang="en-US" dirty="0"/>
              <a:t>78% of all MN manufactured </a:t>
            </a:r>
            <a:r>
              <a:rPr lang="en-US" dirty="0" smtClean="0"/>
              <a:t>tons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81400" y="1524000"/>
            <a:ext cx="611922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 on 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n-US" sz="2800" dirty="0"/>
          </a:p>
          <a:p>
            <a:r>
              <a:rPr lang="en-US" dirty="0" smtClean="0"/>
              <a:t>2017 </a:t>
            </a:r>
            <a:r>
              <a:rPr lang="en-US" dirty="0"/>
              <a:t>Tractor costs $150,000</a:t>
            </a:r>
            <a:endParaRPr lang="en-US" sz="2800" dirty="0"/>
          </a:p>
          <a:p>
            <a:r>
              <a:rPr lang="en-US" dirty="0"/>
              <a:t>2017 reefer trailer with skirts costs $60,000 </a:t>
            </a:r>
          </a:p>
          <a:p>
            <a:r>
              <a:rPr lang="en-US" dirty="0" smtClean="0"/>
              <a:t>5-axle </a:t>
            </a:r>
            <a:r>
              <a:rPr lang="en-US" dirty="0"/>
              <a:t>tractor trailer pays $15,239 in combined state and federal </a:t>
            </a:r>
            <a:r>
              <a:rPr lang="en-US" dirty="0" smtClean="0"/>
              <a:t>taxes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090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180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Paying MN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2133600"/>
            <a:ext cx="4038600" cy="3780411"/>
          </a:xfrm>
        </p:spPr>
        <p:txBody>
          <a:bodyPr>
            <a:normAutofit/>
          </a:bodyPr>
          <a:lstStyle/>
          <a:p>
            <a:r>
              <a:rPr lang="en-US" dirty="0" smtClean="0"/>
              <a:t>1of </a:t>
            </a:r>
            <a:r>
              <a:rPr lang="en-US" dirty="0"/>
              <a:t>18 private sector jobs </a:t>
            </a:r>
            <a:endParaRPr lang="en-US" sz="2800" dirty="0"/>
          </a:p>
          <a:p>
            <a:r>
              <a:rPr lang="en-US" dirty="0" smtClean="0"/>
              <a:t>34,500 </a:t>
            </a:r>
            <a:r>
              <a:rPr lang="en-US" dirty="0"/>
              <a:t>truck drivers</a:t>
            </a:r>
            <a:endParaRPr lang="en-US" sz="2800" dirty="0"/>
          </a:p>
          <a:p>
            <a:r>
              <a:rPr lang="en-US" dirty="0" smtClean="0"/>
              <a:t>$42,490 average salary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95005"/>
            <a:ext cx="31699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Regulated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Daily work limits</a:t>
            </a:r>
          </a:p>
          <a:p>
            <a:pPr lvl="0"/>
            <a:r>
              <a:rPr lang="en-US" dirty="0" smtClean="0"/>
              <a:t>Physicals</a:t>
            </a:r>
          </a:p>
          <a:p>
            <a:pPr lvl="0"/>
            <a:r>
              <a:rPr lang="en-US" dirty="0" smtClean="0"/>
              <a:t>CDL</a:t>
            </a:r>
          </a:p>
          <a:p>
            <a:pPr lvl="0"/>
            <a:r>
              <a:rPr lang="en-US" dirty="0" smtClean="0"/>
              <a:t>D&amp;A testing</a:t>
            </a:r>
          </a:p>
          <a:p>
            <a:pPr lvl="0"/>
            <a:r>
              <a:rPr lang="en-US" dirty="0" smtClean="0"/>
              <a:t>Background checks</a:t>
            </a:r>
          </a:p>
          <a:p>
            <a:pPr lvl="0"/>
            <a:r>
              <a:rPr lang="en-US" dirty="0" smtClean="0"/>
              <a:t>Continuing education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4267200" cy="2844800"/>
          </a:xfrm>
        </p:spPr>
      </p:pic>
    </p:spTree>
    <p:extLst>
      <p:ext uri="{BB962C8B-B14F-4D97-AF65-F5344CB8AC3E}">
        <p14:creationId xmlns:p14="http://schemas.microsoft.com/office/powerpoint/2010/main" val="37404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2209800"/>
            <a:ext cx="3524250" cy="3780411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E Logs</a:t>
            </a:r>
          </a:p>
          <a:p>
            <a:pPr lvl="0"/>
            <a:r>
              <a:rPr lang="en-US" dirty="0" smtClean="0"/>
              <a:t>Satellite tracking</a:t>
            </a:r>
          </a:p>
          <a:p>
            <a:pPr lvl="0"/>
            <a:r>
              <a:rPr lang="en-US" dirty="0"/>
              <a:t>I</a:t>
            </a:r>
            <a:r>
              <a:rPr lang="en-US" dirty="0" smtClean="0"/>
              <a:t>n-cab cameras</a:t>
            </a:r>
          </a:p>
          <a:p>
            <a:pPr lvl="0"/>
            <a:r>
              <a:rPr lang="en-US" dirty="0"/>
              <a:t>L</a:t>
            </a:r>
            <a:r>
              <a:rPr lang="en-US" dirty="0" smtClean="0"/>
              <a:t>ane departure</a:t>
            </a:r>
          </a:p>
          <a:p>
            <a:pPr lvl="0"/>
            <a:r>
              <a:rPr lang="en-US" dirty="0" smtClean="0"/>
              <a:t>Crash </a:t>
            </a:r>
            <a:r>
              <a:rPr lang="en-US" dirty="0"/>
              <a:t>avoidance </a:t>
            </a:r>
            <a:endParaRPr lang="en-US" dirty="0" smtClean="0"/>
          </a:p>
          <a:p>
            <a:pPr lvl="0"/>
            <a:r>
              <a:rPr lang="en-US" dirty="0" smtClean="0"/>
              <a:t>Rollover</a:t>
            </a:r>
          </a:p>
          <a:p>
            <a:pPr lvl="0"/>
            <a:r>
              <a:rPr lang="en-US" dirty="0" smtClean="0"/>
              <a:t>Autonomous </a:t>
            </a:r>
            <a:r>
              <a:rPr lang="en-US" dirty="0"/>
              <a:t>trucks</a:t>
            </a:r>
          </a:p>
          <a:p>
            <a:endParaRPr lang="en-US" dirty="0"/>
          </a:p>
        </p:txBody>
      </p:sp>
      <p:pic>
        <p:nvPicPr>
          <p:cNvPr id="5" name="Picture 2" descr="Image result for otto delivers be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5227283" cy="275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Rate Dropping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National fatal </a:t>
            </a:r>
            <a:r>
              <a:rPr lang="en-US" dirty="0"/>
              <a:t>crash </a:t>
            </a:r>
            <a:r>
              <a:rPr lang="en-US" dirty="0" smtClean="0"/>
              <a:t>rate has dropped </a:t>
            </a:r>
            <a:r>
              <a:rPr lang="en-US" dirty="0"/>
              <a:t>73% since 1975</a:t>
            </a:r>
          </a:p>
          <a:p>
            <a:pPr lvl="0"/>
            <a:r>
              <a:rPr lang="en-US" dirty="0" smtClean="0"/>
              <a:t>Partnerships</a:t>
            </a:r>
          </a:p>
          <a:p>
            <a:pPr lvl="1"/>
            <a:r>
              <a:rPr lang="en-US" dirty="0" smtClean="0"/>
              <a:t>Driver’s </a:t>
            </a:r>
            <a:r>
              <a:rPr lang="en-US" dirty="0"/>
              <a:t>education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hare </a:t>
            </a:r>
            <a:r>
              <a:rPr lang="en-US" dirty="0"/>
              <a:t>the Road </a:t>
            </a:r>
            <a:endParaRPr lang="en-US" dirty="0" smtClean="0"/>
          </a:p>
          <a:p>
            <a:pPr lvl="1"/>
            <a:r>
              <a:rPr lang="en-US" dirty="0" smtClean="0"/>
              <a:t>State Patrol</a:t>
            </a:r>
          </a:p>
          <a:p>
            <a:pPr lvl="1"/>
            <a:r>
              <a:rPr lang="en-US" dirty="0" smtClean="0"/>
              <a:t>MNDOT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4038600" cy="2827020"/>
          </a:xfrm>
        </p:spPr>
      </p:pic>
    </p:spTree>
    <p:extLst>
      <p:ext uri="{BB962C8B-B14F-4D97-AF65-F5344CB8AC3E}">
        <p14:creationId xmlns:p14="http://schemas.microsoft.com/office/powerpoint/2010/main" val="19689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Cleaner Burning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352800" cy="378041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Nitrogen </a:t>
            </a:r>
            <a:r>
              <a:rPr lang="en-US" dirty="0"/>
              <a:t>oxide and particulate matter at near zero</a:t>
            </a:r>
            <a:r>
              <a:rPr lang="en-US" b="1" dirty="0"/>
              <a:t> </a:t>
            </a:r>
            <a:r>
              <a:rPr lang="en-US" dirty="0"/>
              <a:t>levels </a:t>
            </a:r>
            <a:endParaRPr lang="en-US" dirty="0" smtClean="0"/>
          </a:p>
          <a:p>
            <a:pPr lvl="0"/>
            <a:r>
              <a:rPr lang="en-US" dirty="0" smtClean="0"/>
              <a:t>Dropped 98% since 1975</a:t>
            </a:r>
            <a:endParaRPr lang="en-US" dirty="0"/>
          </a:p>
          <a:p>
            <a:pPr lvl="0"/>
            <a:r>
              <a:rPr lang="en-US" dirty="0" err="1" smtClean="0"/>
              <a:t>Smartway</a:t>
            </a:r>
            <a:r>
              <a:rPr lang="en-US" dirty="0" smtClean="0"/>
              <a:t> </a:t>
            </a:r>
            <a:r>
              <a:rPr lang="en-US" dirty="0"/>
              <a:t>Transport </a:t>
            </a:r>
            <a:r>
              <a:rPr lang="en-US" dirty="0" smtClean="0"/>
              <a:t>Partnership</a:t>
            </a:r>
          </a:p>
          <a:p>
            <a:pPr lvl="0"/>
            <a:r>
              <a:rPr lang="en-US" dirty="0" smtClean="0"/>
              <a:t>New </a:t>
            </a:r>
            <a:r>
              <a:rPr lang="en-US" dirty="0"/>
              <a:t>engine technology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57400"/>
            <a:ext cx="5367569" cy="3581400"/>
          </a:xfrm>
        </p:spPr>
      </p:pic>
    </p:spTree>
    <p:extLst>
      <p:ext uri="{BB962C8B-B14F-4D97-AF65-F5344CB8AC3E}">
        <p14:creationId xmlns:p14="http://schemas.microsoft.com/office/powerpoint/2010/main" val="41502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A-PPT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MTA-PPT-Theme.thmx</Template>
  <TotalTime>5710</TotalTime>
  <Words>197</Words>
  <Application>Microsoft Office PowerPoint</Application>
  <PresentationFormat>On-screen Show (4:3)</PresentationFormat>
  <Paragraphs>69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Tahoma</vt:lpstr>
      <vt:lpstr>Times New Roman</vt:lpstr>
      <vt:lpstr>MTA-PPT-Theme</vt:lpstr>
      <vt:lpstr>Trucking 101</vt:lpstr>
      <vt:lpstr>Trucking IS Minnesota</vt:lpstr>
      <vt:lpstr>If You Got It A Truck Brought It</vt:lpstr>
      <vt:lpstr>Small Business on Wheels</vt:lpstr>
      <vt:lpstr>Good Paying MN Jobs</vt:lpstr>
      <vt:lpstr>Highly Regulated</vt:lpstr>
      <vt:lpstr>Technology Explosion</vt:lpstr>
      <vt:lpstr>Crash Rate Dropping</vt:lpstr>
      <vt:lpstr>Cleaner Burning Engines</vt:lpstr>
      <vt:lpstr>Challenges</vt:lpstr>
      <vt:lpstr>Truckers Need …</vt:lpstr>
    </vt:vector>
  </TitlesOfParts>
  <Company>MTA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K. Hausladen</dc:creator>
  <cp:lastModifiedBy>John Hausladen</cp:lastModifiedBy>
  <cp:revision>853</cp:revision>
  <cp:lastPrinted>2017-01-02T20:17:54Z</cp:lastPrinted>
  <dcterms:created xsi:type="dcterms:W3CDTF">2010-10-11T19:43:56Z</dcterms:created>
  <dcterms:modified xsi:type="dcterms:W3CDTF">2017-01-25T22:26:16Z</dcterms:modified>
</cp:coreProperties>
</file>