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63" r:id="rId2"/>
    <p:sldId id="356" r:id="rId3"/>
    <p:sldId id="304" r:id="rId4"/>
    <p:sldId id="305" r:id="rId5"/>
    <p:sldId id="292" r:id="rId6"/>
    <p:sldId id="301" r:id="rId7"/>
    <p:sldId id="362" r:id="rId8"/>
    <p:sldId id="291" r:id="rId9"/>
    <p:sldId id="347" r:id="rId10"/>
    <p:sldId id="333" r:id="rId11"/>
    <p:sldId id="330" r:id="rId12"/>
    <p:sldId id="357" r:id="rId13"/>
    <p:sldId id="300" r:id="rId14"/>
    <p:sldId id="343" r:id="rId15"/>
    <p:sldId id="331" r:id="rId16"/>
    <p:sldId id="298" r:id="rId17"/>
    <p:sldId id="299" r:id="rId18"/>
    <p:sldId id="345" r:id="rId19"/>
    <p:sldId id="355" r:id="rId20"/>
    <p:sldId id="316" r:id="rId21"/>
    <p:sldId id="317" r:id="rId22"/>
    <p:sldId id="354" r:id="rId23"/>
    <p:sldId id="289" r:id="rId24"/>
    <p:sldId id="351" r:id="rId25"/>
    <p:sldId id="349" r:id="rId26"/>
    <p:sldId id="352" r:id="rId27"/>
    <p:sldId id="353" r:id="rId28"/>
    <p:sldId id="342" r:id="rId29"/>
    <p:sldId id="310" r:id="rId30"/>
    <p:sldId id="359" r:id="rId31"/>
    <p:sldId id="363" r:id="rId32"/>
    <p:sldId id="360" r:id="rId33"/>
    <p:sldId id="3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204" autoAdjust="0"/>
  </p:normalViewPr>
  <p:slideViewPr>
    <p:cSldViewPr>
      <p:cViewPr>
        <p:scale>
          <a:sx n="73" d="100"/>
          <a:sy n="73" d="100"/>
        </p:scale>
        <p:origin x="-1062" y="-72"/>
      </p:cViewPr>
      <p:guideLst>
        <p:guide orient="horz" pos="2160"/>
        <p:guide pos="2880"/>
      </p:guideLst>
    </p:cSldViewPr>
  </p:slideViewPr>
  <p:notesTextViewPr>
    <p:cViewPr>
      <p:scale>
        <a:sx n="1" d="1"/>
        <a:sy n="1" d="1"/>
      </p:scale>
      <p:origin x="0" y="0"/>
    </p:cViewPr>
  </p:notesTextViewPr>
  <p:sorterViewPr>
    <p:cViewPr>
      <p:scale>
        <a:sx n="100" d="100"/>
        <a:sy n="100" d="100"/>
      </p:scale>
      <p:origin x="0" y="4488"/>
    </p:cViewPr>
  </p:sorter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brower\Dropbox\Presentations%20Archive\Thrivent\Standard_Age_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1" Type="http://schemas.openxmlformats.org/officeDocument/2006/relationships/oleObject" Target="file:///C:\Users\sbrower\Desktop\Own%20Your%20Future\WorkingFil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sbrower\Desktop\Own%20Your%20Future\WorkingFiles.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brower\Dropbox\Presentations%20Archive\Thrivent\Standard_Age_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brower\Dropbox\Susan's%20PPTs\House%20Committee%20on%20Aging%20and%20Long-Term%20Care\AgingLongTermCare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additional older adults, age 65+ (thousands)</a:t>
            </a:r>
          </a:p>
        </c:rich>
      </c:tx>
      <c:layout/>
      <c:overlay val="0"/>
    </c:title>
    <c:autoTitleDeleted val="0"/>
    <c:plotArea>
      <c:layout/>
      <c:barChart>
        <c:barDir val="col"/>
        <c:grouping val="clustered"/>
        <c:varyColors val="0"/>
        <c:dLbls>
          <c:showLegendKey val="0"/>
          <c:showVal val="1"/>
          <c:showCatName val="0"/>
          <c:showSerName val="0"/>
          <c:showPercent val="0"/>
          <c:showBubbleSize val="0"/>
        </c:dLbls>
        <c:gapWidth val="150"/>
        <c:overlap val="-25"/>
        <c:axId val="80114816"/>
        <c:axId val="80116352"/>
      </c:barChart>
      <c:catAx>
        <c:axId val="80114816"/>
        <c:scaling>
          <c:orientation val="minMax"/>
        </c:scaling>
        <c:delete val="0"/>
        <c:axPos val="b"/>
        <c:majorTickMark val="none"/>
        <c:minorTickMark val="none"/>
        <c:tickLblPos val="nextTo"/>
        <c:crossAx val="80116352"/>
        <c:crosses val="autoZero"/>
        <c:auto val="1"/>
        <c:lblAlgn val="ctr"/>
        <c:lblOffset val="100"/>
        <c:noMultiLvlLbl val="0"/>
      </c:catAx>
      <c:valAx>
        <c:axId val="80116352"/>
        <c:scaling>
          <c:orientation val="minMax"/>
        </c:scaling>
        <c:delete val="1"/>
        <c:axPos val="l"/>
        <c:numFmt formatCode="_(* #,##0_);_(* \(#,##0\);_(* &quot;-&quot;??_);_(@_)" sourceLinked="1"/>
        <c:majorTickMark val="out"/>
        <c:minorTickMark val="none"/>
        <c:tickLblPos val="nextTo"/>
        <c:crossAx val="80114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 with an </a:t>
            </a:r>
            <a:r>
              <a:rPr lang="en-US" dirty="0" smtClean="0"/>
              <a:t>independent-living </a:t>
            </a:r>
            <a:r>
              <a:rPr lang="en-US" dirty="0"/>
              <a:t>disability by age </a:t>
            </a:r>
          </a:p>
          <a:p>
            <a:pPr>
              <a:defRPr/>
            </a:pPr>
            <a:r>
              <a:rPr lang="en-US" dirty="0" smtClean="0"/>
              <a:t>2008-2012</a:t>
            </a:r>
            <a:endParaRPr lang="en-US" dirty="0"/>
          </a:p>
        </c:rich>
      </c:tx>
      <c:layout/>
      <c:overlay val="0"/>
    </c:title>
    <c:autoTitleDeleted val="0"/>
    <c:plotArea>
      <c:layout/>
      <c:barChart>
        <c:barDir val="col"/>
        <c:grouping val="clustered"/>
        <c:varyColors val="0"/>
        <c:ser>
          <c:idx val="0"/>
          <c:order val="0"/>
          <c:tx>
            <c:strRef>
              <c:f>Disability!$F$13</c:f>
              <c:strCache>
                <c:ptCount val="1"/>
                <c:pt idx="0">
                  <c:v>MN</c:v>
                </c:pt>
              </c:strCache>
            </c:strRef>
          </c:tx>
          <c:spPr>
            <a:solidFill>
              <a:schemeClr val="accent1">
                <a:lumMod val="40000"/>
                <a:lumOff val="60000"/>
              </a:schemeClr>
            </a:solidFill>
            <a:ln>
              <a:solidFill>
                <a:schemeClr val="tx1"/>
              </a:solidFill>
            </a:ln>
          </c:spPr>
          <c:invertIfNegative val="0"/>
          <c:dLbls>
            <c:delete val="1"/>
          </c:dLbls>
          <c:cat>
            <c:strRef>
              <c:f>Disability!$E$15:$E$18</c:f>
              <c:strCache>
                <c:ptCount val="4"/>
                <c:pt idx="0">
                  <c:v>18-64</c:v>
                </c:pt>
                <c:pt idx="1">
                  <c:v>65-74</c:v>
                </c:pt>
                <c:pt idx="2">
                  <c:v>75-84</c:v>
                </c:pt>
                <c:pt idx="3">
                  <c:v>85+</c:v>
                </c:pt>
              </c:strCache>
            </c:strRef>
          </c:cat>
          <c:val>
            <c:numRef>
              <c:f>Disability!$F$15:$F$18</c:f>
              <c:numCache>
                <c:formatCode>0%</c:formatCode>
                <c:ptCount val="4"/>
                <c:pt idx="0">
                  <c:v>2.7999999999999997E-2</c:v>
                </c:pt>
                <c:pt idx="1">
                  <c:v>6.0999999999999999E-2</c:v>
                </c:pt>
                <c:pt idx="2">
                  <c:v>0.16200000000000001</c:v>
                </c:pt>
                <c:pt idx="3">
                  <c:v>0.46799999999999997</c:v>
                </c:pt>
              </c:numCache>
            </c:numRef>
          </c:val>
        </c:ser>
        <c:ser>
          <c:idx val="1"/>
          <c:order val="1"/>
          <c:tx>
            <c:strRef>
              <c:f>Disability!$G$13</c:f>
              <c:strCache>
                <c:ptCount val="1"/>
                <c:pt idx="0">
                  <c:v>US</c:v>
                </c:pt>
              </c:strCache>
            </c:strRef>
          </c:tx>
          <c:spPr>
            <a:solidFill>
              <a:schemeClr val="accent1">
                <a:lumMod val="50000"/>
              </a:schemeClr>
            </a:solidFill>
            <a:ln>
              <a:solidFill>
                <a:schemeClr val="tx1"/>
              </a:solidFill>
            </a:ln>
          </c:spPr>
          <c:invertIfNegative val="0"/>
          <c:dLbls>
            <c:delete val="1"/>
          </c:dLbls>
          <c:cat>
            <c:strRef>
              <c:f>Disability!$E$15:$E$18</c:f>
              <c:strCache>
                <c:ptCount val="4"/>
                <c:pt idx="0">
                  <c:v>18-64</c:v>
                </c:pt>
                <c:pt idx="1">
                  <c:v>65-74</c:v>
                </c:pt>
                <c:pt idx="2">
                  <c:v>75-84</c:v>
                </c:pt>
                <c:pt idx="3">
                  <c:v>85+</c:v>
                </c:pt>
              </c:strCache>
            </c:strRef>
          </c:cat>
          <c:val>
            <c:numRef>
              <c:f>Disability!$G$15:$G$18</c:f>
              <c:numCache>
                <c:formatCode>0%</c:formatCode>
                <c:ptCount val="4"/>
                <c:pt idx="0">
                  <c:v>3.7000000000000005E-2</c:v>
                </c:pt>
                <c:pt idx="1">
                  <c:v>8.900000000000001E-2</c:v>
                </c:pt>
                <c:pt idx="2">
                  <c:v>0.21100000000000002</c:v>
                </c:pt>
                <c:pt idx="3">
                  <c:v>0.496</c:v>
                </c:pt>
              </c:numCache>
            </c:numRef>
          </c:val>
        </c:ser>
        <c:dLbls>
          <c:dLblPos val="outEnd"/>
          <c:showLegendKey val="0"/>
          <c:showVal val="1"/>
          <c:showCatName val="0"/>
          <c:showSerName val="0"/>
          <c:showPercent val="0"/>
          <c:showBubbleSize val="0"/>
        </c:dLbls>
        <c:gapWidth val="150"/>
        <c:axId val="81716736"/>
        <c:axId val="81718272"/>
      </c:barChart>
      <c:catAx>
        <c:axId val="81716736"/>
        <c:scaling>
          <c:orientation val="minMax"/>
        </c:scaling>
        <c:delete val="0"/>
        <c:axPos val="b"/>
        <c:majorTickMark val="out"/>
        <c:minorTickMark val="none"/>
        <c:tickLblPos val="nextTo"/>
        <c:crossAx val="81718272"/>
        <c:crosses val="autoZero"/>
        <c:auto val="1"/>
        <c:lblAlgn val="ctr"/>
        <c:lblOffset val="100"/>
        <c:noMultiLvlLbl val="0"/>
      </c:catAx>
      <c:valAx>
        <c:axId val="81718272"/>
        <c:scaling>
          <c:orientation val="minMax"/>
        </c:scaling>
        <c:delete val="0"/>
        <c:axPos val="l"/>
        <c:majorGridlines/>
        <c:numFmt formatCode="0%" sourceLinked="1"/>
        <c:majorTickMark val="out"/>
        <c:minorTickMark val="none"/>
        <c:tickLblPos val="nextTo"/>
        <c:crossAx val="81716736"/>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Percent with a self-care disability by age </a:t>
            </a:r>
          </a:p>
          <a:p>
            <a:pPr>
              <a:defRPr/>
            </a:pPr>
            <a:r>
              <a:rPr lang="en-US" dirty="0" smtClean="0"/>
              <a:t>2008-2012</a:t>
            </a:r>
            <a:endParaRPr lang="en-US" dirty="0"/>
          </a:p>
        </c:rich>
      </c:tx>
      <c:layout/>
      <c:overlay val="0"/>
    </c:title>
    <c:autoTitleDeleted val="0"/>
    <c:plotArea>
      <c:layout/>
      <c:barChart>
        <c:barDir val="col"/>
        <c:grouping val="clustered"/>
        <c:varyColors val="0"/>
        <c:ser>
          <c:idx val="0"/>
          <c:order val="0"/>
          <c:tx>
            <c:strRef>
              <c:f>Disability!$H$13</c:f>
              <c:strCache>
                <c:ptCount val="1"/>
                <c:pt idx="0">
                  <c:v>MN</c:v>
                </c:pt>
              </c:strCache>
            </c:strRef>
          </c:tx>
          <c:spPr>
            <a:solidFill>
              <a:schemeClr val="accent1">
                <a:lumMod val="40000"/>
                <a:lumOff val="60000"/>
              </a:schemeClr>
            </a:solidFill>
            <a:ln>
              <a:solidFill>
                <a:schemeClr val="tx1"/>
              </a:solidFill>
            </a:ln>
          </c:spPr>
          <c:invertIfNegative val="0"/>
          <c:dLbls>
            <c:delete val="1"/>
          </c:dLbls>
          <c:cat>
            <c:strRef>
              <c:f>Disability!$E$15:$E$18</c:f>
              <c:strCache>
                <c:ptCount val="4"/>
                <c:pt idx="0">
                  <c:v>18-64</c:v>
                </c:pt>
                <c:pt idx="1">
                  <c:v>65-74</c:v>
                </c:pt>
                <c:pt idx="2">
                  <c:v>75-84</c:v>
                </c:pt>
                <c:pt idx="3">
                  <c:v>85+</c:v>
                </c:pt>
              </c:strCache>
            </c:strRef>
          </c:cat>
          <c:val>
            <c:numRef>
              <c:f>Disability!$H$15:$H$18</c:f>
              <c:numCache>
                <c:formatCode>0%</c:formatCode>
                <c:ptCount val="4"/>
                <c:pt idx="0">
                  <c:v>1.4999999999999999E-2</c:v>
                </c:pt>
                <c:pt idx="1">
                  <c:v>4.2999999999999997E-2</c:v>
                </c:pt>
                <c:pt idx="2">
                  <c:v>9.6999999999999989E-2</c:v>
                </c:pt>
                <c:pt idx="3">
                  <c:v>0.28499999999999998</c:v>
                </c:pt>
              </c:numCache>
            </c:numRef>
          </c:val>
        </c:ser>
        <c:ser>
          <c:idx val="1"/>
          <c:order val="1"/>
          <c:tx>
            <c:strRef>
              <c:f>Disability!$I$13</c:f>
              <c:strCache>
                <c:ptCount val="1"/>
                <c:pt idx="0">
                  <c:v>US</c:v>
                </c:pt>
              </c:strCache>
            </c:strRef>
          </c:tx>
          <c:spPr>
            <a:solidFill>
              <a:schemeClr val="accent1">
                <a:lumMod val="50000"/>
              </a:schemeClr>
            </a:solidFill>
            <a:ln>
              <a:solidFill>
                <a:schemeClr val="tx1"/>
              </a:solidFill>
            </a:ln>
          </c:spPr>
          <c:invertIfNegative val="0"/>
          <c:dLbls>
            <c:delete val="1"/>
          </c:dLbls>
          <c:cat>
            <c:strRef>
              <c:f>Disability!$E$15:$E$18</c:f>
              <c:strCache>
                <c:ptCount val="4"/>
                <c:pt idx="0">
                  <c:v>18-64</c:v>
                </c:pt>
                <c:pt idx="1">
                  <c:v>65-74</c:v>
                </c:pt>
                <c:pt idx="2">
                  <c:v>75-84</c:v>
                </c:pt>
                <c:pt idx="3">
                  <c:v>85+</c:v>
                </c:pt>
              </c:strCache>
            </c:strRef>
          </c:cat>
          <c:val>
            <c:numRef>
              <c:f>Disability!$I$15:$I$18</c:f>
              <c:numCache>
                <c:formatCode>0%</c:formatCode>
                <c:ptCount val="4"/>
                <c:pt idx="0">
                  <c:v>1.9E-2</c:v>
                </c:pt>
                <c:pt idx="1">
                  <c:v>5.2999999999999999E-2</c:v>
                </c:pt>
                <c:pt idx="2">
                  <c:v>0.12</c:v>
                </c:pt>
                <c:pt idx="3">
                  <c:v>0.30599999999999999</c:v>
                </c:pt>
              </c:numCache>
            </c:numRef>
          </c:val>
        </c:ser>
        <c:dLbls>
          <c:dLblPos val="inEnd"/>
          <c:showLegendKey val="0"/>
          <c:showVal val="1"/>
          <c:showCatName val="0"/>
          <c:showSerName val="0"/>
          <c:showPercent val="0"/>
          <c:showBubbleSize val="0"/>
        </c:dLbls>
        <c:gapWidth val="150"/>
        <c:axId val="81740160"/>
        <c:axId val="81741696"/>
      </c:barChart>
      <c:catAx>
        <c:axId val="81740160"/>
        <c:scaling>
          <c:orientation val="minMax"/>
        </c:scaling>
        <c:delete val="0"/>
        <c:axPos val="b"/>
        <c:majorTickMark val="out"/>
        <c:minorTickMark val="none"/>
        <c:tickLblPos val="nextTo"/>
        <c:crossAx val="81741696"/>
        <c:crosses val="autoZero"/>
        <c:auto val="1"/>
        <c:lblAlgn val="ctr"/>
        <c:lblOffset val="100"/>
        <c:noMultiLvlLbl val="0"/>
      </c:catAx>
      <c:valAx>
        <c:axId val="81741696"/>
        <c:scaling>
          <c:orientation val="minMax"/>
          <c:max val="0.60000000000000009"/>
        </c:scaling>
        <c:delete val="0"/>
        <c:axPos val="l"/>
        <c:majorGridlines/>
        <c:numFmt formatCode="0%" sourceLinked="1"/>
        <c:majorTickMark val="out"/>
        <c:minorTickMark val="none"/>
        <c:tickLblPos val="nextTo"/>
        <c:crossAx val="81740160"/>
        <c:crosses val="autoZero"/>
        <c:crossBetween val="between"/>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MN</a:t>
            </a:r>
            <a:r>
              <a:rPr lang="en-US" baseline="0" dirty="0" smtClean="0"/>
              <a:t> C</a:t>
            </a:r>
            <a:r>
              <a:rPr lang="en-US" dirty="0" smtClean="0"/>
              <a:t>ounties</a:t>
            </a:r>
            <a:r>
              <a:rPr lang="en-US" baseline="0" dirty="0" smtClean="0"/>
              <a:t> with the greatest number of</a:t>
            </a:r>
          </a:p>
          <a:p>
            <a:pPr>
              <a:defRPr/>
            </a:pPr>
            <a:r>
              <a:rPr lang="en-US" baseline="0" dirty="0" smtClean="0"/>
              <a:t>older adults (Age 65+) by living arrangement</a:t>
            </a:r>
            <a:endParaRPr lang="en-US" dirty="0"/>
          </a:p>
        </c:rich>
      </c:tx>
      <c:layout/>
      <c:overlay val="0"/>
    </c:title>
    <c:autoTitleDeleted val="0"/>
    <c:plotArea>
      <c:layout/>
      <c:barChart>
        <c:barDir val="bar"/>
        <c:grouping val="stacked"/>
        <c:varyColors val="0"/>
        <c:ser>
          <c:idx val="0"/>
          <c:order val="0"/>
          <c:tx>
            <c:strRef>
              <c:f>'LivingArrangements65+'!$B$1</c:f>
              <c:strCache>
                <c:ptCount val="1"/>
                <c:pt idx="0">
                  <c:v>In household, not alone</c:v>
                </c:pt>
              </c:strCache>
            </c:strRef>
          </c:tx>
          <c:spPr>
            <a:ln>
              <a:solidFill>
                <a:schemeClr val="tx1"/>
              </a:solidFill>
            </a:ln>
          </c:spPr>
          <c:invertIfNegative val="0"/>
          <c:cat>
            <c:strRef>
              <c:f>'LivingArrangements65+'!$A$74:$A$88</c:f>
              <c:strCache>
                <c:ptCount val="15"/>
                <c:pt idx="0">
                  <c:v>Rice</c:v>
                </c:pt>
                <c:pt idx="1">
                  <c:v>Carver</c:v>
                </c:pt>
                <c:pt idx="2">
                  <c:v>Itasca</c:v>
                </c:pt>
                <c:pt idx="3">
                  <c:v>Scott</c:v>
                </c:pt>
                <c:pt idx="4">
                  <c:v>Crow Wing</c:v>
                </c:pt>
                <c:pt idx="5">
                  <c:v>Otter Tail</c:v>
                </c:pt>
                <c:pt idx="6">
                  <c:v>Wright</c:v>
                </c:pt>
                <c:pt idx="7">
                  <c:v>Stearns</c:v>
                </c:pt>
                <c:pt idx="8">
                  <c:v>Olmsted</c:v>
                </c:pt>
                <c:pt idx="9">
                  <c:v>Washington</c:v>
                </c:pt>
                <c:pt idx="10">
                  <c:v>St. Louis</c:v>
                </c:pt>
                <c:pt idx="11">
                  <c:v>Anoka</c:v>
                </c:pt>
                <c:pt idx="12">
                  <c:v>Dakota</c:v>
                </c:pt>
                <c:pt idx="13">
                  <c:v>Ramsey</c:v>
                </c:pt>
                <c:pt idx="14">
                  <c:v>Hennepin</c:v>
                </c:pt>
              </c:strCache>
            </c:strRef>
          </c:cat>
          <c:val>
            <c:numRef>
              <c:f>'LivingArrangements65+'!$B$74:$B$88</c:f>
              <c:numCache>
                <c:formatCode>#,##0</c:formatCode>
                <c:ptCount val="15"/>
                <c:pt idx="0">
                  <c:v>5396</c:v>
                </c:pt>
                <c:pt idx="1">
                  <c:v>5683</c:v>
                </c:pt>
                <c:pt idx="2">
                  <c:v>6086</c:v>
                </c:pt>
                <c:pt idx="3">
                  <c:v>7908</c:v>
                </c:pt>
                <c:pt idx="4">
                  <c:v>8599</c:v>
                </c:pt>
                <c:pt idx="5">
                  <c:v>8247</c:v>
                </c:pt>
                <c:pt idx="6">
                  <c:v>9018</c:v>
                </c:pt>
                <c:pt idx="7">
                  <c:v>12368</c:v>
                </c:pt>
                <c:pt idx="8">
                  <c:v>12823</c:v>
                </c:pt>
                <c:pt idx="9">
                  <c:v>19281</c:v>
                </c:pt>
                <c:pt idx="10">
                  <c:v>19961</c:v>
                </c:pt>
                <c:pt idx="11">
                  <c:v>24722</c:v>
                </c:pt>
                <c:pt idx="12">
                  <c:v>29646</c:v>
                </c:pt>
                <c:pt idx="13">
                  <c:v>39739</c:v>
                </c:pt>
                <c:pt idx="14">
                  <c:v>85778</c:v>
                </c:pt>
              </c:numCache>
            </c:numRef>
          </c:val>
        </c:ser>
        <c:ser>
          <c:idx val="1"/>
          <c:order val="1"/>
          <c:tx>
            <c:strRef>
              <c:f>'LivingArrangements65+'!$C$1</c:f>
              <c:strCache>
                <c:ptCount val="1"/>
                <c:pt idx="0">
                  <c:v>In household, alone</c:v>
                </c:pt>
              </c:strCache>
            </c:strRef>
          </c:tx>
          <c:spPr>
            <a:solidFill>
              <a:schemeClr val="accent1">
                <a:lumMod val="50000"/>
              </a:schemeClr>
            </a:solidFill>
            <a:ln>
              <a:solidFill>
                <a:schemeClr val="tx1"/>
              </a:solidFill>
            </a:ln>
          </c:spPr>
          <c:invertIfNegative val="0"/>
          <c:cat>
            <c:strRef>
              <c:f>'LivingArrangements65+'!$A$74:$A$88</c:f>
              <c:strCache>
                <c:ptCount val="15"/>
                <c:pt idx="0">
                  <c:v>Rice</c:v>
                </c:pt>
                <c:pt idx="1">
                  <c:v>Carver</c:v>
                </c:pt>
                <c:pt idx="2">
                  <c:v>Itasca</c:v>
                </c:pt>
                <c:pt idx="3">
                  <c:v>Scott</c:v>
                </c:pt>
                <c:pt idx="4">
                  <c:v>Crow Wing</c:v>
                </c:pt>
                <c:pt idx="5">
                  <c:v>Otter Tail</c:v>
                </c:pt>
                <c:pt idx="6">
                  <c:v>Wright</c:v>
                </c:pt>
                <c:pt idx="7">
                  <c:v>Stearns</c:v>
                </c:pt>
                <c:pt idx="8">
                  <c:v>Olmsted</c:v>
                </c:pt>
                <c:pt idx="9">
                  <c:v>Washington</c:v>
                </c:pt>
                <c:pt idx="10">
                  <c:v>St. Louis</c:v>
                </c:pt>
                <c:pt idx="11">
                  <c:v>Anoka</c:v>
                </c:pt>
                <c:pt idx="12">
                  <c:v>Dakota</c:v>
                </c:pt>
                <c:pt idx="13">
                  <c:v>Ramsey</c:v>
                </c:pt>
                <c:pt idx="14">
                  <c:v>Hennepin</c:v>
                </c:pt>
              </c:strCache>
            </c:strRef>
          </c:cat>
          <c:val>
            <c:numRef>
              <c:f>'LivingArrangements65+'!$C$74:$C$88</c:f>
              <c:numCache>
                <c:formatCode>#,##0</c:formatCode>
                <c:ptCount val="15"/>
                <c:pt idx="0">
                  <c:v>2205</c:v>
                </c:pt>
                <c:pt idx="1">
                  <c:v>2314</c:v>
                </c:pt>
                <c:pt idx="2">
                  <c:v>2211</c:v>
                </c:pt>
                <c:pt idx="3">
                  <c:v>2641</c:v>
                </c:pt>
                <c:pt idx="4">
                  <c:v>3039</c:v>
                </c:pt>
                <c:pt idx="5">
                  <c:v>3235</c:v>
                </c:pt>
                <c:pt idx="6">
                  <c:v>3050</c:v>
                </c:pt>
                <c:pt idx="7">
                  <c:v>5279</c:v>
                </c:pt>
                <c:pt idx="8">
                  <c:v>4870</c:v>
                </c:pt>
                <c:pt idx="9">
                  <c:v>6986</c:v>
                </c:pt>
                <c:pt idx="10">
                  <c:v>10544</c:v>
                </c:pt>
                <c:pt idx="11">
                  <c:v>9168</c:v>
                </c:pt>
                <c:pt idx="12">
                  <c:v>11803</c:v>
                </c:pt>
                <c:pt idx="13">
                  <c:v>20354</c:v>
                </c:pt>
                <c:pt idx="14">
                  <c:v>44369</c:v>
                </c:pt>
              </c:numCache>
            </c:numRef>
          </c:val>
        </c:ser>
        <c:ser>
          <c:idx val="2"/>
          <c:order val="2"/>
          <c:tx>
            <c:strRef>
              <c:f>'LivingArrangements65+'!$D$1</c:f>
              <c:strCache>
                <c:ptCount val="1"/>
                <c:pt idx="0">
                  <c:v>In Group Quarters</c:v>
                </c:pt>
              </c:strCache>
            </c:strRef>
          </c:tx>
          <c:spPr>
            <a:solidFill>
              <a:schemeClr val="accent2">
                <a:lumMod val="40000"/>
                <a:lumOff val="60000"/>
              </a:schemeClr>
            </a:solidFill>
            <a:ln>
              <a:solidFill>
                <a:schemeClr val="tx1"/>
              </a:solidFill>
            </a:ln>
          </c:spPr>
          <c:invertIfNegative val="0"/>
          <c:cat>
            <c:strRef>
              <c:f>'LivingArrangements65+'!$A$74:$A$88</c:f>
              <c:strCache>
                <c:ptCount val="15"/>
                <c:pt idx="0">
                  <c:v>Rice</c:v>
                </c:pt>
                <c:pt idx="1">
                  <c:v>Carver</c:v>
                </c:pt>
                <c:pt idx="2">
                  <c:v>Itasca</c:v>
                </c:pt>
                <c:pt idx="3">
                  <c:v>Scott</c:v>
                </c:pt>
                <c:pt idx="4">
                  <c:v>Crow Wing</c:v>
                </c:pt>
                <c:pt idx="5">
                  <c:v>Otter Tail</c:v>
                </c:pt>
                <c:pt idx="6">
                  <c:v>Wright</c:v>
                </c:pt>
                <c:pt idx="7">
                  <c:v>Stearns</c:v>
                </c:pt>
                <c:pt idx="8">
                  <c:v>Olmsted</c:v>
                </c:pt>
                <c:pt idx="9">
                  <c:v>Washington</c:v>
                </c:pt>
                <c:pt idx="10">
                  <c:v>St. Louis</c:v>
                </c:pt>
                <c:pt idx="11">
                  <c:v>Anoka</c:v>
                </c:pt>
                <c:pt idx="12">
                  <c:v>Dakota</c:v>
                </c:pt>
                <c:pt idx="13">
                  <c:v>Ramsey</c:v>
                </c:pt>
                <c:pt idx="14">
                  <c:v>Hennepin</c:v>
                </c:pt>
              </c:strCache>
            </c:strRef>
          </c:cat>
          <c:val>
            <c:numRef>
              <c:f>'LivingArrangements65+'!$D$74:$D$88</c:f>
              <c:numCache>
                <c:formatCode>General</c:formatCode>
                <c:ptCount val="15"/>
                <c:pt idx="0">
                  <c:v>625</c:v>
                </c:pt>
                <c:pt idx="1">
                  <c:v>280</c:v>
                </c:pt>
                <c:pt idx="2">
                  <c:v>525</c:v>
                </c:pt>
                <c:pt idx="3">
                  <c:v>416</c:v>
                </c:pt>
                <c:pt idx="4">
                  <c:v>322</c:v>
                </c:pt>
                <c:pt idx="5">
                  <c:v>746</c:v>
                </c:pt>
                <c:pt idx="6">
                  <c:v>582</c:v>
                </c:pt>
                <c:pt idx="7" formatCode="#,##0">
                  <c:v>1043</c:v>
                </c:pt>
                <c:pt idx="8" formatCode="#,##0">
                  <c:v>1117</c:v>
                </c:pt>
                <c:pt idx="9">
                  <c:v>696</c:v>
                </c:pt>
                <c:pt idx="10" formatCode="#,##0">
                  <c:v>1985</c:v>
                </c:pt>
                <c:pt idx="11">
                  <c:v>549</c:v>
                </c:pt>
                <c:pt idx="12" formatCode="#,##0">
                  <c:v>1177</c:v>
                </c:pt>
                <c:pt idx="13" formatCode="#,##0">
                  <c:v>3132</c:v>
                </c:pt>
                <c:pt idx="14" formatCode="#,##0">
                  <c:v>6196</c:v>
                </c:pt>
              </c:numCache>
            </c:numRef>
          </c:val>
        </c:ser>
        <c:dLbls>
          <c:showLegendKey val="0"/>
          <c:showVal val="0"/>
          <c:showCatName val="0"/>
          <c:showSerName val="0"/>
          <c:showPercent val="0"/>
          <c:showBubbleSize val="0"/>
        </c:dLbls>
        <c:gapWidth val="150"/>
        <c:overlap val="100"/>
        <c:axId val="81799424"/>
        <c:axId val="81817600"/>
      </c:barChart>
      <c:catAx>
        <c:axId val="81799424"/>
        <c:scaling>
          <c:orientation val="minMax"/>
        </c:scaling>
        <c:delete val="0"/>
        <c:axPos val="l"/>
        <c:majorTickMark val="out"/>
        <c:minorTickMark val="none"/>
        <c:tickLblPos val="nextTo"/>
        <c:txPr>
          <a:bodyPr/>
          <a:lstStyle/>
          <a:p>
            <a:pPr>
              <a:defRPr sz="1600"/>
            </a:pPr>
            <a:endParaRPr lang="en-US"/>
          </a:p>
        </c:txPr>
        <c:crossAx val="81817600"/>
        <c:crosses val="autoZero"/>
        <c:auto val="1"/>
        <c:lblAlgn val="ctr"/>
        <c:lblOffset val="100"/>
        <c:noMultiLvlLbl val="0"/>
      </c:catAx>
      <c:valAx>
        <c:axId val="81817600"/>
        <c:scaling>
          <c:orientation val="minMax"/>
        </c:scaling>
        <c:delete val="0"/>
        <c:axPos val="b"/>
        <c:majorGridlines/>
        <c:numFmt formatCode="#,##0" sourceLinked="1"/>
        <c:majorTickMark val="out"/>
        <c:minorTickMark val="none"/>
        <c:tickLblPos val="nextTo"/>
        <c:crossAx val="8179942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pieChart>
        <c:varyColors val="1"/>
        <c:ser>
          <c:idx val="0"/>
          <c:order val="0"/>
          <c:tx>
            <c:strRef>
              <c:f>Sheet1!$B$1</c:f>
              <c:strCache>
                <c:ptCount val="1"/>
              </c:strCache>
            </c:strRef>
          </c:tx>
          <c:spPr>
            <a:ln>
              <a:solidFill>
                <a:schemeClr val="tx1"/>
              </a:solidFill>
            </a:ln>
          </c:spPr>
          <c:dLbls>
            <c:txPr>
              <a:bodyPr/>
              <a:lstStyle/>
              <a:p>
                <a:pPr>
                  <a:defRPr sz="1600"/>
                </a:pPr>
                <a:endParaRPr lang="en-US"/>
              </a:p>
            </c:txPr>
            <c:showLegendKey val="0"/>
            <c:showVal val="0"/>
            <c:showCatName val="1"/>
            <c:showSerName val="0"/>
            <c:showPercent val="1"/>
            <c:showBubbleSize val="0"/>
            <c:showLeaderLines val="1"/>
          </c:dLbls>
          <c:cat>
            <c:strRef>
              <c:f>Sheet1!$A$2:$A$5</c:f>
              <c:strCache>
                <c:ptCount val="4"/>
                <c:pt idx="0">
                  <c:v>Medicaid</c:v>
                </c:pt>
                <c:pt idx="1">
                  <c:v>Medicare</c:v>
                </c:pt>
                <c:pt idx="2">
                  <c:v>Out-of-Pocket</c:v>
                </c:pt>
                <c:pt idx="3">
                  <c:v>Private Insurance/Other</c:v>
                </c:pt>
              </c:strCache>
            </c:strRef>
          </c:cat>
          <c:val>
            <c:numRef>
              <c:f>Sheet1!$B$2:$B$5</c:f>
              <c:numCache>
                <c:formatCode>0%</c:formatCode>
                <c:ptCount val="4"/>
                <c:pt idx="0">
                  <c:v>0.34</c:v>
                </c:pt>
                <c:pt idx="1">
                  <c:v>0.32</c:v>
                </c:pt>
                <c:pt idx="2">
                  <c:v>0.26</c:v>
                </c:pt>
                <c:pt idx="3">
                  <c:v>7.0000000000000007E-2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household income by age of householder</a:t>
            </a:r>
          </a:p>
          <a:p>
            <a:pPr>
              <a:defRPr/>
            </a:pPr>
            <a:r>
              <a:rPr lang="en-US"/>
              <a:t>Minnesota, 2007-2011</a:t>
            </a:r>
          </a:p>
        </c:rich>
      </c:tx>
      <c:layout/>
      <c:overlay val="0"/>
    </c:title>
    <c:autoTitleDeleted val="0"/>
    <c:plotArea>
      <c:layout/>
      <c:barChart>
        <c:barDir val="col"/>
        <c:grouping val="clustered"/>
        <c:varyColors val="0"/>
        <c:ser>
          <c:idx val="0"/>
          <c:order val="0"/>
          <c:tx>
            <c:strRef>
              <c:f>Sheet1!$C$2</c:f>
              <c:strCache>
                <c:ptCount val="1"/>
                <c:pt idx="0">
                  <c:v>Median</c:v>
                </c:pt>
              </c:strCache>
            </c:strRef>
          </c:tx>
          <c:spPr>
            <a:solidFill>
              <a:schemeClr val="accent1">
                <a:lumMod val="50000"/>
              </a:schemeClr>
            </a:solidFill>
            <a:ln>
              <a:solidFill>
                <a:schemeClr val="tx1"/>
              </a:solidFill>
            </a:ln>
          </c:spPr>
          <c:invertIfNegative val="0"/>
          <c:cat>
            <c:strRef>
              <c:f>Sheet1!$B$3:$B$7</c:f>
              <c:strCache>
                <c:ptCount val="5"/>
                <c:pt idx="0">
                  <c:v>40-49</c:v>
                </c:pt>
                <c:pt idx="1">
                  <c:v>50-59</c:v>
                </c:pt>
                <c:pt idx="2">
                  <c:v>60-69</c:v>
                </c:pt>
                <c:pt idx="3">
                  <c:v>70-79</c:v>
                </c:pt>
                <c:pt idx="4">
                  <c:v>80+</c:v>
                </c:pt>
              </c:strCache>
            </c:strRef>
          </c:cat>
          <c:val>
            <c:numRef>
              <c:f>Sheet1!$C$3:$C$7</c:f>
              <c:numCache>
                <c:formatCode>_("$"* #,##0_);_("$"* \(#,##0\);_("$"* "-"??_);_(@_)</c:formatCode>
                <c:ptCount val="5"/>
                <c:pt idx="0">
                  <c:v>71912</c:v>
                </c:pt>
                <c:pt idx="1">
                  <c:v>69368</c:v>
                </c:pt>
                <c:pt idx="2">
                  <c:v>53070</c:v>
                </c:pt>
                <c:pt idx="3">
                  <c:v>34456</c:v>
                </c:pt>
                <c:pt idx="4">
                  <c:v>22889</c:v>
                </c:pt>
              </c:numCache>
            </c:numRef>
          </c:val>
        </c:ser>
        <c:dLbls>
          <c:showLegendKey val="0"/>
          <c:showVal val="1"/>
          <c:showCatName val="0"/>
          <c:showSerName val="0"/>
          <c:showPercent val="0"/>
          <c:showBubbleSize val="0"/>
        </c:dLbls>
        <c:gapWidth val="150"/>
        <c:overlap val="-25"/>
        <c:axId val="82405248"/>
        <c:axId val="82406784"/>
      </c:barChart>
      <c:catAx>
        <c:axId val="82405248"/>
        <c:scaling>
          <c:orientation val="minMax"/>
        </c:scaling>
        <c:delete val="0"/>
        <c:axPos val="b"/>
        <c:majorTickMark val="none"/>
        <c:minorTickMark val="none"/>
        <c:tickLblPos val="nextTo"/>
        <c:crossAx val="82406784"/>
        <c:crosses val="autoZero"/>
        <c:auto val="1"/>
        <c:lblAlgn val="ctr"/>
        <c:lblOffset val="100"/>
        <c:noMultiLvlLbl val="0"/>
      </c:catAx>
      <c:valAx>
        <c:axId val="82406784"/>
        <c:scaling>
          <c:orientation val="minMax"/>
        </c:scaling>
        <c:delete val="1"/>
        <c:axPos val="l"/>
        <c:numFmt formatCode="_(&quot;$&quot;* #,##0_);_(&quot;$&quot;* \(#,##0\);_(&quot;$&quot;* &quot;-&quot;??_);_(@_)" sourceLinked="1"/>
        <c:majorTickMark val="out"/>
        <c:minorTickMark val="none"/>
        <c:tickLblPos val="nextTo"/>
        <c:crossAx val="82405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Sheet2!$E$5</c:f>
              <c:strCache>
                <c:ptCount val="1"/>
                <c:pt idx="0">
                  <c:v>One </c:v>
                </c:pt>
              </c:strCache>
            </c:strRef>
          </c:tx>
          <c:spPr>
            <a:ln>
              <a:solidFill>
                <a:schemeClr val="tx1"/>
              </a:solidFill>
            </a:ln>
          </c:spPr>
          <c:invertIfNegative val="0"/>
          <c:cat>
            <c:strRef>
              <c:f>Sheet2!$D$6:$D$10</c:f>
              <c:strCache>
                <c:ptCount val="5"/>
                <c:pt idx="0">
                  <c:v>40-49</c:v>
                </c:pt>
                <c:pt idx="1">
                  <c:v>50-59</c:v>
                </c:pt>
                <c:pt idx="2">
                  <c:v>60-69</c:v>
                </c:pt>
                <c:pt idx="3">
                  <c:v>70-79</c:v>
                </c:pt>
                <c:pt idx="4">
                  <c:v>80+</c:v>
                </c:pt>
              </c:strCache>
            </c:strRef>
          </c:cat>
          <c:val>
            <c:numRef>
              <c:f>Sheet2!$E$6:$E$10</c:f>
              <c:numCache>
                <c:formatCode>_("$"* #,##0_);_("$"* \(#,##0\);_("$"* "-"??_);_(@_)</c:formatCode>
                <c:ptCount val="5"/>
                <c:pt idx="0">
                  <c:v>37291</c:v>
                </c:pt>
                <c:pt idx="1">
                  <c:v>34145</c:v>
                </c:pt>
                <c:pt idx="2">
                  <c:v>28763</c:v>
                </c:pt>
                <c:pt idx="3">
                  <c:v>19866</c:v>
                </c:pt>
                <c:pt idx="4">
                  <c:v>17590</c:v>
                </c:pt>
              </c:numCache>
            </c:numRef>
          </c:val>
        </c:ser>
        <c:ser>
          <c:idx val="1"/>
          <c:order val="1"/>
          <c:tx>
            <c:strRef>
              <c:f>Sheet2!$F$5</c:f>
              <c:strCache>
                <c:ptCount val="1"/>
                <c:pt idx="0">
                  <c:v>Two</c:v>
                </c:pt>
              </c:strCache>
            </c:strRef>
          </c:tx>
          <c:spPr>
            <a:ln>
              <a:solidFill>
                <a:schemeClr val="tx1"/>
              </a:solidFill>
            </a:ln>
          </c:spPr>
          <c:invertIfNegative val="0"/>
          <c:cat>
            <c:strRef>
              <c:f>Sheet2!$D$6:$D$10</c:f>
              <c:strCache>
                <c:ptCount val="5"/>
                <c:pt idx="0">
                  <c:v>40-49</c:v>
                </c:pt>
                <c:pt idx="1">
                  <c:v>50-59</c:v>
                </c:pt>
                <c:pt idx="2">
                  <c:v>60-69</c:v>
                </c:pt>
                <c:pt idx="3">
                  <c:v>70-79</c:v>
                </c:pt>
                <c:pt idx="4">
                  <c:v>80+</c:v>
                </c:pt>
              </c:strCache>
            </c:strRef>
          </c:cat>
          <c:val>
            <c:numRef>
              <c:f>Sheet2!$F$6:$F$10</c:f>
              <c:numCache>
                <c:formatCode>_("$"* #,##0_);_("$"* \(#,##0\);_("$"* "-"??_);_(@_)</c:formatCode>
                <c:ptCount val="5"/>
                <c:pt idx="0">
                  <c:v>66428</c:v>
                </c:pt>
                <c:pt idx="1">
                  <c:v>77429</c:v>
                </c:pt>
                <c:pt idx="2">
                  <c:v>63704</c:v>
                </c:pt>
                <c:pt idx="3">
                  <c:v>45778</c:v>
                </c:pt>
                <c:pt idx="4">
                  <c:v>37240</c:v>
                </c:pt>
              </c:numCache>
            </c:numRef>
          </c:val>
        </c:ser>
        <c:ser>
          <c:idx val="2"/>
          <c:order val="2"/>
          <c:tx>
            <c:strRef>
              <c:f>Sheet2!$G$5</c:f>
              <c:strCache>
                <c:ptCount val="1"/>
                <c:pt idx="0">
                  <c:v>Three or more</c:v>
                </c:pt>
              </c:strCache>
            </c:strRef>
          </c:tx>
          <c:spPr>
            <a:ln>
              <a:solidFill>
                <a:schemeClr val="tx1"/>
              </a:solidFill>
            </a:ln>
          </c:spPr>
          <c:invertIfNegative val="0"/>
          <c:cat>
            <c:strRef>
              <c:f>Sheet2!$D$6:$D$10</c:f>
              <c:strCache>
                <c:ptCount val="5"/>
                <c:pt idx="0">
                  <c:v>40-49</c:v>
                </c:pt>
                <c:pt idx="1">
                  <c:v>50-59</c:v>
                </c:pt>
                <c:pt idx="2">
                  <c:v>60-69</c:v>
                </c:pt>
                <c:pt idx="3">
                  <c:v>70-79</c:v>
                </c:pt>
                <c:pt idx="4">
                  <c:v>80+</c:v>
                </c:pt>
              </c:strCache>
            </c:strRef>
          </c:cat>
          <c:val>
            <c:numRef>
              <c:f>Sheet2!$G$6:$G$10</c:f>
              <c:numCache>
                <c:formatCode>_("$"* #,##0_);_("$"* \(#,##0\);_("$"* "-"??_);_(@_)</c:formatCode>
                <c:ptCount val="5"/>
                <c:pt idx="0">
                  <c:v>87568</c:v>
                </c:pt>
                <c:pt idx="1">
                  <c:v>93283</c:v>
                </c:pt>
                <c:pt idx="2">
                  <c:v>80931</c:v>
                </c:pt>
                <c:pt idx="3">
                  <c:v>65910</c:v>
                </c:pt>
                <c:pt idx="4">
                  <c:v>52817</c:v>
                </c:pt>
              </c:numCache>
            </c:numRef>
          </c:val>
        </c:ser>
        <c:dLbls>
          <c:showLegendKey val="0"/>
          <c:showVal val="0"/>
          <c:showCatName val="0"/>
          <c:showSerName val="0"/>
          <c:showPercent val="0"/>
          <c:showBubbleSize val="0"/>
        </c:dLbls>
        <c:gapWidth val="150"/>
        <c:axId val="83494784"/>
        <c:axId val="83496320"/>
      </c:barChart>
      <c:catAx>
        <c:axId val="83494784"/>
        <c:scaling>
          <c:orientation val="minMax"/>
        </c:scaling>
        <c:delete val="0"/>
        <c:axPos val="b"/>
        <c:majorTickMark val="out"/>
        <c:minorTickMark val="none"/>
        <c:tickLblPos val="nextTo"/>
        <c:crossAx val="83496320"/>
        <c:crosses val="autoZero"/>
        <c:auto val="1"/>
        <c:lblAlgn val="ctr"/>
        <c:lblOffset val="100"/>
        <c:noMultiLvlLbl val="0"/>
      </c:catAx>
      <c:valAx>
        <c:axId val="83496320"/>
        <c:scaling>
          <c:orientation val="minMax"/>
        </c:scaling>
        <c:delete val="0"/>
        <c:axPos val="l"/>
        <c:majorGridlines/>
        <c:numFmt formatCode="_(&quot;$&quot;* #,##0_);_(&quot;$&quot;* \(#,##0\);_(&quot;$&quot;* &quot;-&quot;??_);_(@_)" sourceLinked="1"/>
        <c:majorTickMark val="out"/>
        <c:minorTickMark val="none"/>
        <c:tickLblPos val="nextTo"/>
        <c:crossAx val="83494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986003715827699"/>
          <c:y val="5.0783528619321103E-2"/>
          <c:w val="0.68392285234008798"/>
          <c:h val="0.73015748031495997"/>
        </c:manualLayout>
      </c:layout>
      <c:lineChart>
        <c:grouping val="standard"/>
        <c:varyColors val="0"/>
        <c:ser>
          <c:idx val="0"/>
          <c:order val="0"/>
          <c:tx>
            <c:strRef>
              <c:f>Sheet1!$B$1</c:f>
              <c:strCache>
                <c:ptCount val="1"/>
                <c:pt idx="0">
                  <c:v>18-24</c:v>
                </c:pt>
              </c:strCache>
            </c:strRef>
          </c:tx>
          <c:spPr>
            <a:ln>
              <a:solidFill>
                <a:schemeClr val="tx2">
                  <a:lumMod val="75000"/>
                </a:schemeClr>
              </a:solidFill>
            </a:ln>
          </c:spPr>
          <c:marker>
            <c:symbol val="none"/>
          </c:marker>
          <c:cat>
            <c:numRef>
              <c:f>Sheet1!$A$2:$A$13</c:f>
              <c:numCache>
                <c:formatCode>General</c:formatCode>
                <c:ptCount val="12"/>
                <c:pt idx="0">
                  <c:v>1950</c:v>
                </c:pt>
                <c:pt idx="1">
                  <c:v>1960</c:v>
                </c:pt>
                <c:pt idx="2">
                  <c:v>1970</c:v>
                </c:pt>
                <c:pt idx="3">
                  <c:v>1980</c:v>
                </c:pt>
                <c:pt idx="4">
                  <c:v>1990</c:v>
                </c:pt>
                <c:pt idx="5">
                  <c:v>2000</c:v>
                </c:pt>
                <c:pt idx="6">
                  <c:v>2010</c:v>
                </c:pt>
                <c:pt idx="7">
                  <c:v>2020</c:v>
                </c:pt>
                <c:pt idx="8">
                  <c:v>2030</c:v>
                </c:pt>
                <c:pt idx="9">
                  <c:v>2040</c:v>
                </c:pt>
                <c:pt idx="10">
                  <c:v>2050</c:v>
                </c:pt>
                <c:pt idx="11">
                  <c:v>2060</c:v>
                </c:pt>
              </c:numCache>
            </c:numRef>
          </c:cat>
          <c:val>
            <c:numRef>
              <c:f>Sheet1!$B$2:$B$13</c:f>
              <c:numCache>
                <c:formatCode>General</c:formatCode>
                <c:ptCount val="12"/>
                <c:pt idx="0">
                  <c:v>296471</c:v>
                </c:pt>
                <c:pt idx="1">
                  <c:v>284222</c:v>
                </c:pt>
                <c:pt idx="2">
                  <c:v>433382</c:v>
                </c:pt>
                <c:pt idx="3">
                  <c:v>558498</c:v>
                </c:pt>
                <c:pt idx="4">
                  <c:v>442809</c:v>
                </c:pt>
                <c:pt idx="5">
                  <c:v>470434</c:v>
                </c:pt>
                <c:pt idx="6">
                  <c:v>529464</c:v>
                </c:pt>
                <c:pt idx="7">
                  <c:v>495630</c:v>
                </c:pt>
                <c:pt idx="8">
                  <c:v>545252</c:v>
                </c:pt>
                <c:pt idx="9">
                  <c:v>592853</c:v>
                </c:pt>
                <c:pt idx="10">
                  <c:v>591725</c:v>
                </c:pt>
                <c:pt idx="11">
                  <c:v>671188</c:v>
                </c:pt>
              </c:numCache>
            </c:numRef>
          </c:val>
          <c:smooth val="0"/>
        </c:ser>
        <c:ser>
          <c:idx val="1"/>
          <c:order val="1"/>
          <c:tx>
            <c:strRef>
              <c:f>Sheet1!$C$1</c:f>
              <c:strCache>
                <c:ptCount val="1"/>
                <c:pt idx="0">
                  <c:v>65+</c:v>
                </c:pt>
              </c:strCache>
            </c:strRef>
          </c:tx>
          <c:spPr>
            <a:ln>
              <a:solidFill>
                <a:srgbClr val="DACF27"/>
              </a:solidFill>
            </a:ln>
          </c:spPr>
          <c:marker>
            <c:symbol val="none"/>
          </c:marker>
          <c:cat>
            <c:numRef>
              <c:f>Sheet1!$A$2:$A$13</c:f>
              <c:numCache>
                <c:formatCode>General</c:formatCode>
                <c:ptCount val="12"/>
                <c:pt idx="0">
                  <c:v>1950</c:v>
                </c:pt>
                <c:pt idx="1">
                  <c:v>1960</c:v>
                </c:pt>
                <c:pt idx="2">
                  <c:v>1970</c:v>
                </c:pt>
                <c:pt idx="3">
                  <c:v>1980</c:v>
                </c:pt>
                <c:pt idx="4">
                  <c:v>1990</c:v>
                </c:pt>
                <c:pt idx="5">
                  <c:v>2000</c:v>
                </c:pt>
                <c:pt idx="6">
                  <c:v>2010</c:v>
                </c:pt>
                <c:pt idx="7">
                  <c:v>2020</c:v>
                </c:pt>
                <c:pt idx="8">
                  <c:v>2030</c:v>
                </c:pt>
                <c:pt idx="9">
                  <c:v>2040</c:v>
                </c:pt>
                <c:pt idx="10">
                  <c:v>2050</c:v>
                </c:pt>
                <c:pt idx="11">
                  <c:v>2060</c:v>
                </c:pt>
              </c:numCache>
            </c:numRef>
          </c:cat>
          <c:val>
            <c:numRef>
              <c:f>Sheet1!$C$2:$C$13</c:f>
              <c:numCache>
                <c:formatCode>General</c:formatCode>
                <c:ptCount val="12"/>
                <c:pt idx="0">
                  <c:v>269130</c:v>
                </c:pt>
                <c:pt idx="1">
                  <c:v>354351</c:v>
                </c:pt>
                <c:pt idx="2">
                  <c:v>408919</c:v>
                </c:pt>
                <c:pt idx="3">
                  <c:v>479564</c:v>
                </c:pt>
                <c:pt idx="4">
                  <c:v>546934</c:v>
                </c:pt>
                <c:pt idx="5">
                  <c:v>594266</c:v>
                </c:pt>
                <c:pt idx="6">
                  <c:v>677270</c:v>
                </c:pt>
                <c:pt idx="7">
                  <c:v>947520</c:v>
                </c:pt>
                <c:pt idx="8">
                  <c:v>1299460</c:v>
                </c:pt>
                <c:pt idx="9">
                  <c:v>1399739</c:v>
                </c:pt>
                <c:pt idx="10">
                  <c:v>1475202</c:v>
                </c:pt>
                <c:pt idx="11">
                  <c:v>1556161</c:v>
                </c:pt>
              </c:numCache>
            </c:numRef>
          </c:val>
          <c:smooth val="0"/>
        </c:ser>
        <c:ser>
          <c:idx val="2"/>
          <c:order val="2"/>
          <c:tx>
            <c:strRef>
              <c:f>Sheet1!$D$1</c:f>
              <c:strCache>
                <c:ptCount val="1"/>
                <c:pt idx="0">
                  <c:v>5-17</c:v>
                </c:pt>
              </c:strCache>
            </c:strRef>
          </c:tx>
          <c:spPr>
            <a:ln>
              <a:solidFill>
                <a:schemeClr val="accent1">
                  <a:lumMod val="60000"/>
                  <a:lumOff val="40000"/>
                </a:schemeClr>
              </a:solidFill>
            </a:ln>
          </c:spPr>
          <c:marker>
            <c:symbol val="none"/>
          </c:marker>
          <c:cat>
            <c:numRef>
              <c:f>Sheet1!$A$2:$A$13</c:f>
              <c:numCache>
                <c:formatCode>General</c:formatCode>
                <c:ptCount val="12"/>
                <c:pt idx="0">
                  <c:v>1950</c:v>
                </c:pt>
                <c:pt idx="1">
                  <c:v>1960</c:v>
                </c:pt>
                <c:pt idx="2">
                  <c:v>1970</c:v>
                </c:pt>
                <c:pt idx="3">
                  <c:v>1980</c:v>
                </c:pt>
                <c:pt idx="4">
                  <c:v>1990</c:v>
                </c:pt>
                <c:pt idx="5">
                  <c:v>2000</c:v>
                </c:pt>
                <c:pt idx="6">
                  <c:v>2010</c:v>
                </c:pt>
                <c:pt idx="7">
                  <c:v>2020</c:v>
                </c:pt>
                <c:pt idx="8">
                  <c:v>2030</c:v>
                </c:pt>
                <c:pt idx="9">
                  <c:v>2040</c:v>
                </c:pt>
                <c:pt idx="10">
                  <c:v>2050</c:v>
                </c:pt>
                <c:pt idx="11">
                  <c:v>2060</c:v>
                </c:pt>
              </c:numCache>
            </c:numRef>
          </c:cat>
          <c:val>
            <c:numRef>
              <c:f>Sheet1!$D$2:$D$13</c:f>
              <c:numCache>
                <c:formatCode>General</c:formatCode>
                <c:ptCount val="12"/>
                <c:pt idx="0">
                  <c:v>615540</c:v>
                </c:pt>
                <c:pt idx="1">
                  <c:v>860827</c:v>
                </c:pt>
                <c:pt idx="2">
                  <c:v>1049716</c:v>
                </c:pt>
                <c:pt idx="3">
                  <c:v>864559</c:v>
                </c:pt>
                <c:pt idx="4">
                  <c:v>829983</c:v>
                </c:pt>
                <c:pt idx="5" formatCode="#,##0">
                  <c:v>957300</c:v>
                </c:pt>
                <c:pt idx="6">
                  <c:v>909434</c:v>
                </c:pt>
                <c:pt idx="7">
                  <c:v>1001163</c:v>
                </c:pt>
                <c:pt idx="8">
                  <c:v>1033279</c:v>
                </c:pt>
                <c:pt idx="9">
                  <c:v>1050721</c:v>
                </c:pt>
                <c:pt idx="10">
                  <c:v>1165029</c:v>
                </c:pt>
                <c:pt idx="11">
                  <c:v>1254770</c:v>
                </c:pt>
              </c:numCache>
            </c:numRef>
          </c:val>
          <c:smooth val="0"/>
        </c:ser>
        <c:dLbls>
          <c:showLegendKey val="0"/>
          <c:showVal val="0"/>
          <c:showCatName val="0"/>
          <c:showSerName val="0"/>
          <c:showPercent val="0"/>
          <c:showBubbleSize val="0"/>
        </c:dLbls>
        <c:marker val="1"/>
        <c:smooth val="0"/>
        <c:axId val="34563200"/>
        <c:axId val="34564736"/>
      </c:lineChart>
      <c:catAx>
        <c:axId val="345632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34564736"/>
        <c:crosses val="autoZero"/>
        <c:auto val="1"/>
        <c:lblAlgn val="ctr"/>
        <c:lblOffset val="100"/>
        <c:noMultiLvlLbl val="0"/>
      </c:catAx>
      <c:valAx>
        <c:axId val="34564736"/>
        <c:scaling>
          <c:orientation val="minMax"/>
        </c:scaling>
        <c:delete val="0"/>
        <c:axPos val="l"/>
        <c:numFmt formatCode="#,##0" sourceLinked="0"/>
        <c:majorTickMark val="out"/>
        <c:minorTickMark val="none"/>
        <c:tickLblPos val="nextTo"/>
        <c:txPr>
          <a:bodyPr rot="0" vert="horz"/>
          <a:lstStyle/>
          <a:p>
            <a:pPr>
              <a:defRPr/>
            </a:pPr>
            <a:endParaRPr lang="en-US"/>
          </a:p>
        </c:txPr>
        <c:crossAx val="345632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Change in older adults, age 65+ (Thousands)</a:t>
            </a:r>
          </a:p>
        </c:rich>
      </c:tx>
      <c:layout/>
      <c:overlay val="0"/>
    </c:title>
    <c:autoTitleDeleted val="0"/>
    <c:plotArea>
      <c:layout>
        <c:manualLayout>
          <c:layoutTarget val="inner"/>
          <c:xMode val="edge"/>
          <c:yMode val="edge"/>
          <c:x val="2.0541549953314701E-2"/>
          <c:y val="0.12858877139534799"/>
          <c:w val="0.95891690009337105"/>
          <c:h val="0.73637433097656901"/>
        </c:manualLayout>
      </c:layout>
      <c:barChart>
        <c:barDir val="col"/>
        <c:grouping val="clustered"/>
        <c:varyColors val="0"/>
        <c:ser>
          <c:idx val="0"/>
          <c:order val="0"/>
          <c:spPr>
            <a:solidFill>
              <a:schemeClr val="accent1">
                <a:lumMod val="50000"/>
              </a:schemeClr>
            </a:solidFill>
            <a:ln>
              <a:solidFill>
                <a:schemeClr val="tx1"/>
              </a:solidFill>
            </a:ln>
          </c:spPr>
          <c:invertIfNegative val="0"/>
          <c:cat>
            <c:strRef>
              <c:f>Sheet2!$D$4:$D$14</c:f>
              <c:strCache>
                <c:ptCount val="11"/>
                <c:pt idx="0">
                  <c:v>1950s</c:v>
                </c:pt>
                <c:pt idx="1">
                  <c:v>60s</c:v>
                </c:pt>
                <c:pt idx="2">
                  <c:v>70s</c:v>
                </c:pt>
                <c:pt idx="3">
                  <c:v>80s</c:v>
                </c:pt>
                <c:pt idx="4">
                  <c:v>90s</c:v>
                </c:pt>
                <c:pt idx="5">
                  <c:v>00s</c:v>
                </c:pt>
                <c:pt idx="6">
                  <c:v>10s</c:v>
                </c:pt>
                <c:pt idx="7">
                  <c:v>20s</c:v>
                </c:pt>
                <c:pt idx="8">
                  <c:v>30s</c:v>
                </c:pt>
                <c:pt idx="9">
                  <c:v>40s</c:v>
                </c:pt>
                <c:pt idx="10">
                  <c:v>2050s</c:v>
                </c:pt>
              </c:strCache>
            </c:strRef>
          </c:cat>
          <c:val>
            <c:numRef>
              <c:f>Sheet2!$H$4:$H$14</c:f>
              <c:numCache>
                <c:formatCode>_(* #,##0_);_(* \(#,##0\);_(* "-"??_);_(@_)</c:formatCode>
                <c:ptCount val="11"/>
                <c:pt idx="0">
                  <c:v>85</c:v>
                </c:pt>
                <c:pt idx="1">
                  <c:v>55</c:v>
                </c:pt>
                <c:pt idx="2">
                  <c:v>71</c:v>
                </c:pt>
                <c:pt idx="3">
                  <c:v>67</c:v>
                </c:pt>
                <c:pt idx="4">
                  <c:v>47</c:v>
                </c:pt>
                <c:pt idx="5">
                  <c:v>91</c:v>
                </c:pt>
                <c:pt idx="6">
                  <c:v>0</c:v>
                </c:pt>
                <c:pt idx="7">
                  <c:v>0</c:v>
                </c:pt>
                <c:pt idx="8">
                  <c:v>0</c:v>
                </c:pt>
                <c:pt idx="9">
                  <c:v>0</c:v>
                </c:pt>
                <c:pt idx="10">
                  <c:v>0</c:v>
                </c:pt>
              </c:numCache>
            </c:numRef>
          </c:val>
        </c:ser>
        <c:dLbls>
          <c:showLegendKey val="0"/>
          <c:showVal val="1"/>
          <c:showCatName val="0"/>
          <c:showSerName val="0"/>
          <c:showPercent val="0"/>
          <c:showBubbleSize val="0"/>
        </c:dLbls>
        <c:gapWidth val="150"/>
        <c:overlap val="-25"/>
        <c:axId val="80133120"/>
        <c:axId val="80147200"/>
      </c:barChart>
      <c:catAx>
        <c:axId val="80133120"/>
        <c:scaling>
          <c:orientation val="minMax"/>
        </c:scaling>
        <c:delete val="0"/>
        <c:axPos val="b"/>
        <c:majorTickMark val="none"/>
        <c:minorTickMark val="none"/>
        <c:tickLblPos val="nextTo"/>
        <c:crossAx val="80147200"/>
        <c:crosses val="autoZero"/>
        <c:auto val="1"/>
        <c:lblAlgn val="ctr"/>
        <c:lblOffset val="100"/>
        <c:noMultiLvlLbl val="0"/>
      </c:catAx>
      <c:valAx>
        <c:axId val="80147200"/>
        <c:scaling>
          <c:orientation val="minMax"/>
          <c:max val="400"/>
        </c:scaling>
        <c:delete val="1"/>
        <c:axPos val="l"/>
        <c:numFmt formatCode="_(* #,##0_);_(* \(#,##0\);_(* &quot;-&quot;??_);_(@_)" sourceLinked="1"/>
        <c:majorTickMark val="out"/>
        <c:minorTickMark val="none"/>
        <c:tickLblPos val="nextTo"/>
        <c:crossAx val="80133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Change in older adults, age 65+ (Thousands)</a:t>
            </a:r>
          </a:p>
        </c:rich>
      </c:tx>
      <c:layout/>
      <c:overlay val="0"/>
    </c:title>
    <c:autoTitleDeleted val="0"/>
    <c:plotArea>
      <c:layout>
        <c:manualLayout>
          <c:layoutTarget val="inner"/>
          <c:xMode val="edge"/>
          <c:yMode val="edge"/>
          <c:x val="1.65505754088431E-2"/>
          <c:y val="0.222688598185316"/>
          <c:w val="0.96302521008403397"/>
          <c:h val="0.67274376152452997"/>
        </c:manualLayout>
      </c:layout>
      <c:barChart>
        <c:barDir val="col"/>
        <c:grouping val="clustered"/>
        <c:varyColors val="0"/>
        <c:ser>
          <c:idx val="0"/>
          <c:order val="0"/>
          <c:tx>
            <c:strRef>
              <c:f>Sheet2!$G$3</c:f>
              <c:strCache>
                <c:ptCount val="1"/>
              </c:strCache>
            </c:strRef>
          </c:tx>
          <c:spPr>
            <a:solidFill>
              <a:schemeClr val="accent1">
                <a:lumMod val="50000"/>
              </a:schemeClr>
            </a:solidFill>
            <a:ln>
              <a:solidFill>
                <a:schemeClr val="tx1"/>
              </a:solidFill>
            </a:ln>
          </c:spPr>
          <c:invertIfNegative val="0"/>
          <c:dPt>
            <c:idx val="6"/>
            <c:invertIfNegative val="0"/>
            <c:bubble3D val="0"/>
            <c:spPr>
              <a:solidFill>
                <a:srgbClr val="DACF27"/>
              </a:solidFill>
              <a:ln>
                <a:solidFill>
                  <a:schemeClr val="tx1"/>
                </a:solidFill>
              </a:ln>
            </c:spPr>
          </c:dPt>
          <c:dPt>
            <c:idx val="7"/>
            <c:invertIfNegative val="0"/>
            <c:bubble3D val="0"/>
            <c:spPr>
              <a:solidFill>
                <a:srgbClr val="DACF27"/>
              </a:solidFill>
              <a:ln>
                <a:solidFill>
                  <a:schemeClr val="tx1"/>
                </a:solidFill>
              </a:ln>
            </c:spPr>
          </c:dPt>
          <c:cat>
            <c:strRef>
              <c:f>Sheet2!$D$4:$D$14</c:f>
              <c:strCache>
                <c:ptCount val="11"/>
                <c:pt idx="0">
                  <c:v>1950s</c:v>
                </c:pt>
                <c:pt idx="1">
                  <c:v>60s</c:v>
                </c:pt>
                <c:pt idx="2">
                  <c:v>70s</c:v>
                </c:pt>
                <c:pt idx="3">
                  <c:v>80s</c:v>
                </c:pt>
                <c:pt idx="4">
                  <c:v>90s</c:v>
                </c:pt>
                <c:pt idx="5">
                  <c:v>00s</c:v>
                </c:pt>
                <c:pt idx="6">
                  <c:v>10s</c:v>
                </c:pt>
                <c:pt idx="7">
                  <c:v>20s</c:v>
                </c:pt>
                <c:pt idx="8">
                  <c:v>30s</c:v>
                </c:pt>
                <c:pt idx="9">
                  <c:v>40s</c:v>
                </c:pt>
                <c:pt idx="10">
                  <c:v>2050s</c:v>
                </c:pt>
              </c:strCache>
            </c:strRef>
          </c:cat>
          <c:val>
            <c:numRef>
              <c:f>Sheet2!$G$4:$G$14</c:f>
              <c:numCache>
                <c:formatCode>_(* #,##0_);_(* \(#,##0\);_(* "-"??_);_(@_)</c:formatCode>
                <c:ptCount val="11"/>
                <c:pt idx="0">
                  <c:v>85</c:v>
                </c:pt>
                <c:pt idx="1">
                  <c:v>55</c:v>
                </c:pt>
                <c:pt idx="2">
                  <c:v>71</c:v>
                </c:pt>
                <c:pt idx="3">
                  <c:v>67</c:v>
                </c:pt>
                <c:pt idx="4">
                  <c:v>47</c:v>
                </c:pt>
                <c:pt idx="5">
                  <c:v>91</c:v>
                </c:pt>
                <c:pt idx="6">
                  <c:v>285</c:v>
                </c:pt>
                <c:pt idx="7">
                  <c:v>335</c:v>
                </c:pt>
                <c:pt idx="8">
                  <c:v>97</c:v>
                </c:pt>
                <c:pt idx="9">
                  <c:v>66</c:v>
                </c:pt>
                <c:pt idx="10">
                  <c:v>56</c:v>
                </c:pt>
              </c:numCache>
            </c:numRef>
          </c:val>
        </c:ser>
        <c:dLbls>
          <c:showLegendKey val="0"/>
          <c:showVal val="1"/>
          <c:showCatName val="0"/>
          <c:showSerName val="0"/>
          <c:showPercent val="0"/>
          <c:showBubbleSize val="0"/>
        </c:dLbls>
        <c:gapWidth val="150"/>
        <c:overlap val="-25"/>
        <c:axId val="81368192"/>
        <c:axId val="81369728"/>
      </c:barChart>
      <c:catAx>
        <c:axId val="81368192"/>
        <c:scaling>
          <c:orientation val="minMax"/>
        </c:scaling>
        <c:delete val="0"/>
        <c:axPos val="b"/>
        <c:majorTickMark val="none"/>
        <c:minorTickMark val="none"/>
        <c:tickLblPos val="nextTo"/>
        <c:crossAx val="81369728"/>
        <c:crosses val="autoZero"/>
        <c:auto val="1"/>
        <c:lblAlgn val="ctr"/>
        <c:lblOffset val="100"/>
        <c:noMultiLvlLbl val="0"/>
      </c:catAx>
      <c:valAx>
        <c:axId val="81369728"/>
        <c:scaling>
          <c:orientation val="minMax"/>
        </c:scaling>
        <c:delete val="1"/>
        <c:axPos val="l"/>
        <c:numFmt formatCode="_(* #,##0_);_(* \(#,##0\);_(* &quot;-&quot;??_);_(@_)" sourceLinked="1"/>
        <c:majorTickMark val="out"/>
        <c:minorTickMark val="none"/>
        <c:tickLblPos val="nextTo"/>
        <c:crossAx val="81368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986003715827699"/>
          <c:y val="5.0783528619321103E-2"/>
          <c:w val="0.68392285234008798"/>
          <c:h val="0.73015748031495997"/>
        </c:manualLayout>
      </c:layout>
      <c:lineChart>
        <c:grouping val="standard"/>
        <c:varyColors val="0"/>
        <c:ser>
          <c:idx val="0"/>
          <c:order val="0"/>
          <c:tx>
            <c:strRef>
              <c:f>Sheet1!$B$1</c:f>
              <c:strCache>
                <c:ptCount val="1"/>
                <c:pt idx="0">
                  <c:v>18-24</c:v>
                </c:pt>
              </c:strCache>
            </c:strRef>
          </c:tx>
          <c:spPr>
            <a:ln>
              <a:solidFill>
                <a:schemeClr val="tx2">
                  <a:lumMod val="75000"/>
                </a:schemeClr>
              </a:solidFill>
            </a:ln>
          </c:spPr>
          <c:marker>
            <c:symbol val="none"/>
          </c:marker>
          <c:cat>
            <c:numRef>
              <c:f>Sheet1!$A$2:$A$13</c:f>
              <c:numCache>
                <c:formatCode>General</c:formatCode>
                <c:ptCount val="12"/>
                <c:pt idx="0">
                  <c:v>1950</c:v>
                </c:pt>
                <c:pt idx="1">
                  <c:v>1960</c:v>
                </c:pt>
                <c:pt idx="2">
                  <c:v>1970</c:v>
                </c:pt>
                <c:pt idx="3">
                  <c:v>1980</c:v>
                </c:pt>
                <c:pt idx="4">
                  <c:v>1990</c:v>
                </c:pt>
                <c:pt idx="5">
                  <c:v>2000</c:v>
                </c:pt>
                <c:pt idx="6">
                  <c:v>2010</c:v>
                </c:pt>
                <c:pt idx="7">
                  <c:v>2020</c:v>
                </c:pt>
                <c:pt idx="8">
                  <c:v>2030</c:v>
                </c:pt>
                <c:pt idx="9">
                  <c:v>2040</c:v>
                </c:pt>
                <c:pt idx="10">
                  <c:v>2050</c:v>
                </c:pt>
                <c:pt idx="11">
                  <c:v>2060</c:v>
                </c:pt>
              </c:numCache>
            </c:numRef>
          </c:cat>
          <c:val>
            <c:numRef>
              <c:f>Sheet1!$B$2:$B$13</c:f>
              <c:numCache>
                <c:formatCode>General</c:formatCode>
                <c:ptCount val="12"/>
                <c:pt idx="0">
                  <c:v>296471</c:v>
                </c:pt>
                <c:pt idx="1">
                  <c:v>284222</c:v>
                </c:pt>
                <c:pt idx="2">
                  <c:v>433382</c:v>
                </c:pt>
                <c:pt idx="3">
                  <c:v>558498</c:v>
                </c:pt>
                <c:pt idx="4">
                  <c:v>442809</c:v>
                </c:pt>
                <c:pt idx="5">
                  <c:v>470434</c:v>
                </c:pt>
                <c:pt idx="6">
                  <c:v>529464</c:v>
                </c:pt>
                <c:pt idx="7">
                  <c:v>495630</c:v>
                </c:pt>
                <c:pt idx="8">
                  <c:v>545252</c:v>
                </c:pt>
                <c:pt idx="9">
                  <c:v>592853</c:v>
                </c:pt>
                <c:pt idx="10">
                  <c:v>591725</c:v>
                </c:pt>
                <c:pt idx="11">
                  <c:v>671188</c:v>
                </c:pt>
              </c:numCache>
            </c:numRef>
          </c:val>
          <c:smooth val="0"/>
        </c:ser>
        <c:ser>
          <c:idx val="1"/>
          <c:order val="1"/>
          <c:tx>
            <c:strRef>
              <c:f>Sheet1!$C$1</c:f>
              <c:strCache>
                <c:ptCount val="1"/>
                <c:pt idx="0">
                  <c:v>65+</c:v>
                </c:pt>
              </c:strCache>
            </c:strRef>
          </c:tx>
          <c:spPr>
            <a:ln>
              <a:solidFill>
                <a:srgbClr val="DACF27"/>
              </a:solidFill>
            </a:ln>
          </c:spPr>
          <c:marker>
            <c:symbol val="none"/>
          </c:marker>
          <c:cat>
            <c:numRef>
              <c:f>Sheet1!$A$2:$A$13</c:f>
              <c:numCache>
                <c:formatCode>General</c:formatCode>
                <c:ptCount val="12"/>
                <c:pt idx="0">
                  <c:v>1950</c:v>
                </c:pt>
                <c:pt idx="1">
                  <c:v>1960</c:v>
                </c:pt>
                <c:pt idx="2">
                  <c:v>1970</c:v>
                </c:pt>
                <c:pt idx="3">
                  <c:v>1980</c:v>
                </c:pt>
                <c:pt idx="4">
                  <c:v>1990</c:v>
                </c:pt>
                <c:pt idx="5">
                  <c:v>2000</c:v>
                </c:pt>
                <c:pt idx="6">
                  <c:v>2010</c:v>
                </c:pt>
                <c:pt idx="7">
                  <c:v>2020</c:v>
                </c:pt>
                <c:pt idx="8">
                  <c:v>2030</c:v>
                </c:pt>
                <c:pt idx="9">
                  <c:v>2040</c:v>
                </c:pt>
                <c:pt idx="10">
                  <c:v>2050</c:v>
                </c:pt>
                <c:pt idx="11">
                  <c:v>2060</c:v>
                </c:pt>
              </c:numCache>
            </c:numRef>
          </c:cat>
          <c:val>
            <c:numRef>
              <c:f>Sheet1!$C$2:$C$13</c:f>
              <c:numCache>
                <c:formatCode>General</c:formatCode>
                <c:ptCount val="12"/>
                <c:pt idx="0">
                  <c:v>269130</c:v>
                </c:pt>
                <c:pt idx="1">
                  <c:v>354351</c:v>
                </c:pt>
                <c:pt idx="2">
                  <c:v>408919</c:v>
                </c:pt>
                <c:pt idx="3">
                  <c:v>479564</c:v>
                </c:pt>
                <c:pt idx="4">
                  <c:v>546934</c:v>
                </c:pt>
                <c:pt idx="5">
                  <c:v>594266</c:v>
                </c:pt>
                <c:pt idx="6">
                  <c:v>677270</c:v>
                </c:pt>
                <c:pt idx="7">
                  <c:v>947520</c:v>
                </c:pt>
                <c:pt idx="8">
                  <c:v>1299460</c:v>
                </c:pt>
                <c:pt idx="9">
                  <c:v>1399739</c:v>
                </c:pt>
                <c:pt idx="10">
                  <c:v>1475202</c:v>
                </c:pt>
                <c:pt idx="11">
                  <c:v>1556161</c:v>
                </c:pt>
              </c:numCache>
            </c:numRef>
          </c:val>
          <c:smooth val="0"/>
        </c:ser>
        <c:ser>
          <c:idx val="2"/>
          <c:order val="2"/>
          <c:tx>
            <c:strRef>
              <c:f>Sheet1!$D$1</c:f>
              <c:strCache>
                <c:ptCount val="1"/>
                <c:pt idx="0">
                  <c:v>5-17</c:v>
                </c:pt>
              </c:strCache>
            </c:strRef>
          </c:tx>
          <c:spPr>
            <a:ln>
              <a:solidFill>
                <a:schemeClr val="accent1">
                  <a:lumMod val="60000"/>
                  <a:lumOff val="40000"/>
                </a:schemeClr>
              </a:solidFill>
            </a:ln>
          </c:spPr>
          <c:marker>
            <c:symbol val="none"/>
          </c:marker>
          <c:cat>
            <c:numRef>
              <c:f>Sheet1!$A$2:$A$13</c:f>
              <c:numCache>
                <c:formatCode>General</c:formatCode>
                <c:ptCount val="12"/>
                <c:pt idx="0">
                  <c:v>1950</c:v>
                </c:pt>
                <c:pt idx="1">
                  <c:v>1960</c:v>
                </c:pt>
                <c:pt idx="2">
                  <c:v>1970</c:v>
                </c:pt>
                <c:pt idx="3">
                  <c:v>1980</c:v>
                </c:pt>
                <c:pt idx="4">
                  <c:v>1990</c:v>
                </c:pt>
                <c:pt idx="5">
                  <c:v>2000</c:v>
                </c:pt>
                <c:pt idx="6">
                  <c:v>2010</c:v>
                </c:pt>
                <c:pt idx="7">
                  <c:v>2020</c:v>
                </c:pt>
                <c:pt idx="8">
                  <c:v>2030</c:v>
                </c:pt>
                <c:pt idx="9">
                  <c:v>2040</c:v>
                </c:pt>
                <c:pt idx="10">
                  <c:v>2050</c:v>
                </c:pt>
                <c:pt idx="11">
                  <c:v>2060</c:v>
                </c:pt>
              </c:numCache>
            </c:numRef>
          </c:cat>
          <c:val>
            <c:numRef>
              <c:f>Sheet1!$D$2:$D$13</c:f>
              <c:numCache>
                <c:formatCode>General</c:formatCode>
                <c:ptCount val="12"/>
                <c:pt idx="0">
                  <c:v>615540</c:v>
                </c:pt>
                <c:pt idx="1">
                  <c:v>860827</c:v>
                </c:pt>
                <c:pt idx="2">
                  <c:v>1049716</c:v>
                </c:pt>
                <c:pt idx="3">
                  <c:v>864559</c:v>
                </c:pt>
                <c:pt idx="4">
                  <c:v>829983</c:v>
                </c:pt>
                <c:pt idx="5" formatCode="#,##0">
                  <c:v>957300</c:v>
                </c:pt>
                <c:pt idx="6">
                  <c:v>909434</c:v>
                </c:pt>
                <c:pt idx="7">
                  <c:v>1001163</c:v>
                </c:pt>
                <c:pt idx="8">
                  <c:v>1033279</c:v>
                </c:pt>
                <c:pt idx="9">
                  <c:v>1050721</c:v>
                </c:pt>
                <c:pt idx="10">
                  <c:v>1165029</c:v>
                </c:pt>
                <c:pt idx="11">
                  <c:v>1254770</c:v>
                </c:pt>
              </c:numCache>
            </c:numRef>
          </c:val>
          <c:smooth val="0"/>
        </c:ser>
        <c:dLbls>
          <c:showLegendKey val="0"/>
          <c:showVal val="0"/>
          <c:showCatName val="0"/>
          <c:showSerName val="0"/>
          <c:showPercent val="0"/>
          <c:showBubbleSize val="0"/>
        </c:dLbls>
        <c:marker val="1"/>
        <c:smooth val="0"/>
        <c:axId val="4666112"/>
        <c:axId val="4668800"/>
      </c:lineChart>
      <c:catAx>
        <c:axId val="46661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668800"/>
        <c:crosses val="autoZero"/>
        <c:auto val="1"/>
        <c:lblAlgn val="ctr"/>
        <c:lblOffset val="100"/>
        <c:noMultiLvlLbl val="0"/>
      </c:catAx>
      <c:valAx>
        <c:axId val="4668800"/>
        <c:scaling>
          <c:orientation val="minMax"/>
        </c:scaling>
        <c:delete val="0"/>
        <c:axPos val="l"/>
        <c:numFmt formatCode="#,##0" sourceLinked="0"/>
        <c:majorTickMark val="out"/>
        <c:minorTickMark val="none"/>
        <c:tickLblPos val="nextTo"/>
        <c:txPr>
          <a:bodyPr rot="0" vert="horz"/>
          <a:lstStyle/>
          <a:p>
            <a:pPr>
              <a:defRPr/>
            </a:pPr>
            <a:endParaRPr lang="en-US"/>
          </a:p>
        </c:txPr>
        <c:crossAx val="46661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Sheet1!$B$4</c:f>
              <c:strCache>
                <c:ptCount val="1"/>
                <c:pt idx="0">
                  <c:v>FY 2012-2013</c:v>
                </c:pt>
              </c:strCache>
            </c:strRef>
          </c:tx>
          <c:spPr>
            <a:ln>
              <a:solidFill>
                <a:schemeClr val="tx1"/>
              </a:solidFill>
            </a:ln>
          </c:spPr>
          <c:dPt>
            <c:idx val="1"/>
            <c:bubble3D val="0"/>
            <c:spPr>
              <a:solidFill>
                <a:srgbClr val="DACF27"/>
              </a:solidFill>
              <a:ln>
                <a:solidFill>
                  <a:schemeClr val="tx1"/>
                </a:solidFill>
              </a:ln>
            </c:spPr>
          </c:dPt>
          <c:dPt>
            <c:idx val="2"/>
            <c:bubble3D val="0"/>
            <c:spPr>
              <a:solidFill>
                <a:schemeClr val="tx2">
                  <a:lumMod val="50000"/>
                </a:schemeClr>
              </a:solidFill>
              <a:ln>
                <a:solidFill>
                  <a:schemeClr val="tx1"/>
                </a:solidFill>
              </a:ln>
            </c:spPr>
          </c:dPt>
          <c:dPt>
            <c:idx val="3"/>
            <c:bubble3D val="0"/>
            <c:spPr>
              <a:solidFill>
                <a:schemeClr val="tx2">
                  <a:lumMod val="40000"/>
                  <a:lumOff val="60000"/>
                </a:schemeClr>
              </a:solidFill>
              <a:ln>
                <a:solidFill>
                  <a:schemeClr val="tx1"/>
                </a:solidFill>
              </a:ln>
            </c:spPr>
          </c:dPt>
          <c:dLbls>
            <c:dLbl>
              <c:idx val="0"/>
              <c:layout>
                <c:manualLayout>
                  <c:x val="-0.244459471357482"/>
                  <c:y val="8.0246745725558899E-2"/>
                </c:manualLayout>
              </c:layout>
              <c:tx>
                <c:rich>
                  <a:bodyPr/>
                  <a:lstStyle/>
                  <a:p>
                    <a:r>
                      <a:rPr lang="en-US" dirty="0" smtClean="0"/>
                      <a:t>K-12 </a:t>
                    </a:r>
                    <a:r>
                      <a:rPr lang="en-US" dirty="0"/>
                      <a:t>Education
</a:t>
                    </a:r>
                    <a:r>
                      <a:rPr lang="en-US" dirty="0" smtClean="0"/>
                      <a:t>41%</a:t>
                    </a:r>
                    <a:endParaRPr lang="en-US" dirty="0"/>
                  </a:p>
                </c:rich>
              </c:tx>
              <c:showLegendKey val="0"/>
              <c:showVal val="0"/>
              <c:showCatName val="1"/>
              <c:showSerName val="0"/>
              <c:showPercent val="1"/>
              <c:showBubbleSize val="0"/>
            </c:dLbl>
            <c:dLbl>
              <c:idx val="1"/>
              <c:layout>
                <c:manualLayout>
                  <c:x val="0.15886793950422601"/>
                  <c:y val="-0.14929133858267701"/>
                </c:manualLayout>
              </c:layout>
              <c:showLegendKey val="0"/>
              <c:showVal val="0"/>
              <c:showCatName val="1"/>
              <c:showSerName val="0"/>
              <c:showPercent val="1"/>
              <c:showBubbleSize val="0"/>
            </c:dLbl>
            <c:dLbl>
              <c:idx val="2"/>
              <c:layout>
                <c:manualLayout>
                  <c:x val="-2.43438320209974E-4"/>
                  <c:y val="1.3144867308253099E-2"/>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Sheet1!$A$5:$A$8</c:f>
              <c:strCache>
                <c:ptCount val="4"/>
                <c:pt idx="0">
                  <c:v>K-12 Education</c:v>
                </c:pt>
                <c:pt idx="1">
                  <c:v>Health &amp; Human Services</c:v>
                </c:pt>
                <c:pt idx="2">
                  <c:v>Higher Education</c:v>
                </c:pt>
                <c:pt idx="3">
                  <c:v>All other areas</c:v>
                </c:pt>
              </c:strCache>
            </c:strRef>
          </c:cat>
          <c:val>
            <c:numRef>
              <c:f>Sheet1!$B$5:$B$8</c:f>
              <c:numCache>
                <c:formatCode>_("$"* #,##0_);_("$"* \(#,##0\);_("$"* "-"??_);_(@_)</c:formatCode>
                <c:ptCount val="4"/>
                <c:pt idx="0">
                  <c:v>14432</c:v>
                </c:pt>
                <c:pt idx="1">
                  <c:v>10654</c:v>
                </c:pt>
                <c:pt idx="2">
                  <c:v>2569</c:v>
                </c:pt>
                <c:pt idx="3">
                  <c:v>6677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a:t>Estimated Years of Long-Term Care Need After </a:t>
            </a:r>
            <a:r>
              <a:rPr lang="en-US" dirty="0" smtClean="0"/>
              <a:t>Turning </a:t>
            </a:r>
            <a:r>
              <a:rPr lang="en-US" dirty="0"/>
              <a:t>Age 65</a:t>
            </a:r>
          </a:p>
        </c:rich>
      </c:tx>
      <c:layout/>
      <c:overlay val="0"/>
    </c:title>
    <c:autoTitleDeleted val="0"/>
    <c:plotArea>
      <c:layout/>
      <c:barChart>
        <c:barDir val="col"/>
        <c:grouping val="clustered"/>
        <c:varyColors val="0"/>
        <c:ser>
          <c:idx val="0"/>
          <c:order val="0"/>
          <c:tx>
            <c:strRef>
              <c:f>Sheet4!$N$7</c:f>
              <c:strCache>
                <c:ptCount val="1"/>
                <c:pt idx="0">
                  <c:v>Estimated Years of Long-Term Care Need After Turninng Age 65</c:v>
                </c:pt>
              </c:strCache>
            </c:strRef>
          </c:tx>
          <c:spPr>
            <a:solidFill>
              <a:schemeClr val="accent1">
                <a:lumMod val="50000"/>
              </a:schemeClr>
            </a:solidFill>
            <a:ln>
              <a:solidFill>
                <a:schemeClr val="tx1"/>
              </a:solidFill>
            </a:ln>
          </c:spPr>
          <c:invertIfNegative val="0"/>
          <c:cat>
            <c:strRef>
              <c:f>Sheet4!$M$8:$M$12</c:f>
              <c:strCache>
                <c:ptCount val="5"/>
                <c:pt idx="0">
                  <c:v>None</c:v>
                </c:pt>
                <c:pt idx="1">
                  <c:v>1 year or less</c:v>
                </c:pt>
                <c:pt idx="2">
                  <c:v>1-2 years</c:v>
                </c:pt>
                <c:pt idx="3">
                  <c:v>2-5 years</c:v>
                </c:pt>
                <c:pt idx="4">
                  <c:v>More than 5 years</c:v>
                </c:pt>
              </c:strCache>
            </c:strRef>
          </c:cat>
          <c:val>
            <c:numRef>
              <c:f>Sheet4!$N$8:$N$12</c:f>
              <c:numCache>
                <c:formatCode>0%</c:formatCode>
                <c:ptCount val="5"/>
                <c:pt idx="0">
                  <c:v>0.31</c:v>
                </c:pt>
                <c:pt idx="1">
                  <c:v>0.17</c:v>
                </c:pt>
                <c:pt idx="2">
                  <c:v>0.12</c:v>
                </c:pt>
                <c:pt idx="3">
                  <c:v>0.2</c:v>
                </c:pt>
                <c:pt idx="4">
                  <c:v>0.2</c:v>
                </c:pt>
              </c:numCache>
            </c:numRef>
          </c:val>
        </c:ser>
        <c:dLbls>
          <c:showLegendKey val="0"/>
          <c:showVal val="1"/>
          <c:showCatName val="0"/>
          <c:showSerName val="0"/>
          <c:showPercent val="0"/>
          <c:showBubbleSize val="0"/>
        </c:dLbls>
        <c:gapWidth val="150"/>
        <c:overlap val="-25"/>
        <c:axId val="36459648"/>
        <c:axId val="36461184"/>
      </c:barChart>
      <c:catAx>
        <c:axId val="36459648"/>
        <c:scaling>
          <c:orientation val="minMax"/>
        </c:scaling>
        <c:delete val="0"/>
        <c:axPos val="b"/>
        <c:majorTickMark val="none"/>
        <c:minorTickMark val="none"/>
        <c:tickLblPos val="nextTo"/>
        <c:crossAx val="36461184"/>
        <c:crosses val="autoZero"/>
        <c:auto val="1"/>
        <c:lblAlgn val="ctr"/>
        <c:lblOffset val="100"/>
        <c:noMultiLvlLbl val="0"/>
      </c:catAx>
      <c:valAx>
        <c:axId val="36461184"/>
        <c:scaling>
          <c:orientation val="minMax"/>
        </c:scaling>
        <c:delete val="1"/>
        <c:axPos val="l"/>
        <c:numFmt formatCode="0%" sourceLinked="1"/>
        <c:majorTickMark val="out"/>
        <c:minorTickMark val="none"/>
        <c:tickLblPos val="nextTo"/>
        <c:crossAx val="36459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'GQ by age'!$J$5</c:f>
              <c:strCache>
                <c:ptCount val="1"/>
                <c:pt idx="0">
                  <c:v>Men</c:v>
                </c:pt>
              </c:strCache>
            </c:strRef>
          </c:tx>
          <c:spPr>
            <a:solidFill>
              <a:schemeClr val="accent1">
                <a:lumMod val="20000"/>
                <a:lumOff val="80000"/>
              </a:schemeClr>
            </a:solidFill>
            <a:ln>
              <a:solidFill>
                <a:schemeClr val="tx1"/>
              </a:solidFill>
            </a:ln>
          </c:spPr>
          <c:invertIfNegative val="0"/>
          <c:cat>
            <c:strRef>
              <c:f>'GQ by age'!$I$6:$I$10</c:f>
              <c:strCache>
                <c:ptCount val="5"/>
                <c:pt idx="0">
                  <c:v>65-69</c:v>
                </c:pt>
                <c:pt idx="1">
                  <c:v>70-74</c:v>
                </c:pt>
                <c:pt idx="2">
                  <c:v>75-79</c:v>
                </c:pt>
                <c:pt idx="3">
                  <c:v>80-84</c:v>
                </c:pt>
                <c:pt idx="4">
                  <c:v>85+</c:v>
                </c:pt>
              </c:strCache>
            </c:strRef>
          </c:cat>
          <c:val>
            <c:numRef>
              <c:f>'GQ by age'!$J$6:$J$10</c:f>
              <c:numCache>
                <c:formatCode>0%</c:formatCode>
                <c:ptCount val="5"/>
                <c:pt idx="0">
                  <c:v>0.01</c:v>
                </c:pt>
                <c:pt idx="1">
                  <c:v>1.8000000000000002E-2</c:v>
                </c:pt>
                <c:pt idx="2">
                  <c:v>3.2000000000000001E-2</c:v>
                </c:pt>
                <c:pt idx="3">
                  <c:v>4.4999999999999998E-2</c:v>
                </c:pt>
                <c:pt idx="4">
                  <c:v>0.10099999999999999</c:v>
                </c:pt>
              </c:numCache>
            </c:numRef>
          </c:val>
        </c:ser>
        <c:ser>
          <c:idx val="1"/>
          <c:order val="1"/>
          <c:tx>
            <c:strRef>
              <c:f>'GQ by age'!$K$5</c:f>
              <c:strCache>
                <c:ptCount val="1"/>
                <c:pt idx="0">
                  <c:v>Women</c:v>
                </c:pt>
              </c:strCache>
            </c:strRef>
          </c:tx>
          <c:spPr>
            <a:solidFill>
              <a:schemeClr val="accent1">
                <a:lumMod val="50000"/>
              </a:schemeClr>
            </a:solidFill>
            <a:ln>
              <a:solidFill>
                <a:schemeClr val="tx1"/>
              </a:solidFill>
            </a:ln>
          </c:spPr>
          <c:invertIfNegative val="0"/>
          <c:cat>
            <c:strRef>
              <c:f>'GQ by age'!$I$6:$I$10</c:f>
              <c:strCache>
                <c:ptCount val="5"/>
                <c:pt idx="0">
                  <c:v>65-69</c:v>
                </c:pt>
                <c:pt idx="1">
                  <c:v>70-74</c:v>
                </c:pt>
                <c:pt idx="2">
                  <c:v>75-79</c:v>
                </c:pt>
                <c:pt idx="3">
                  <c:v>80-84</c:v>
                </c:pt>
                <c:pt idx="4">
                  <c:v>85+</c:v>
                </c:pt>
              </c:strCache>
            </c:strRef>
          </c:cat>
          <c:val>
            <c:numRef>
              <c:f>'GQ by age'!$K$6:$K$10</c:f>
              <c:numCache>
                <c:formatCode>0%</c:formatCode>
                <c:ptCount val="5"/>
                <c:pt idx="0">
                  <c:v>6.9999999999999993E-3</c:v>
                </c:pt>
                <c:pt idx="1">
                  <c:v>1.8000000000000002E-2</c:v>
                </c:pt>
                <c:pt idx="2">
                  <c:v>2.6000000000000002E-2</c:v>
                </c:pt>
                <c:pt idx="3">
                  <c:v>6.5000000000000002E-2</c:v>
                </c:pt>
                <c:pt idx="4">
                  <c:v>0.17699999999999999</c:v>
                </c:pt>
              </c:numCache>
            </c:numRef>
          </c:val>
        </c:ser>
        <c:dLbls>
          <c:showLegendKey val="0"/>
          <c:showVal val="0"/>
          <c:showCatName val="0"/>
          <c:showSerName val="0"/>
          <c:showPercent val="0"/>
          <c:showBubbleSize val="0"/>
        </c:dLbls>
        <c:gapWidth val="150"/>
        <c:axId val="36537856"/>
        <c:axId val="36539392"/>
      </c:barChart>
      <c:catAx>
        <c:axId val="36537856"/>
        <c:scaling>
          <c:orientation val="minMax"/>
        </c:scaling>
        <c:delete val="0"/>
        <c:axPos val="b"/>
        <c:majorTickMark val="out"/>
        <c:minorTickMark val="none"/>
        <c:tickLblPos val="nextTo"/>
        <c:crossAx val="36539392"/>
        <c:crosses val="autoZero"/>
        <c:auto val="1"/>
        <c:lblAlgn val="ctr"/>
        <c:lblOffset val="100"/>
        <c:noMultiLvlLbl val="0"/>
      </c:catAx>
      <c:valAx>
        <c:axId val="36539392"/>
        <c:scaling>
          <c:orientation val="minMax"/>
        </c:scaling>
        <c:delete val="0"/>
        <c:axPos val="l"/>
        <c:majorGridlines/>
        <c:numFmt formatCode="0%" sourceLinked="1"/>
        <c:majorTickMark val="out"/>
        <c:minorTickMark val="none"/>
        <c:tickLblPos val="nextTo"/>
        <c:crossAx val="36537856"/>
        <c:crosses val="autoZero"/>
        <c:crossBetween val="between"/>
        <c:majorUnit val="5.000000000000001E-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Percent change in nursing home population by decade</a:t>
            </a:r>
          </a:p>
        </c:rich>
      </c:tx>
      <c:layout/>
      <c:overlay val="0"/>
    </c:title>
    <c:autoTitleDeleted val="0"/>
    <c:plotArea>
      <c:layout>
        <c:manualLayout>
          <c:layoutTarget val="inner"/>
          <c:xMode val="edge"/>
          <c:yMode val="edge"/>
          <c:x val="9.2592592592592587E-3"/>
          <c:y val="0.21801794844441652"/>
          <c:w val="0.96604938271604934"/>
          <c:h val="0.75704699070029124"/>
        </c:manualLayout>
      </c:layout>
      <c:barChart>
        <c:barDir val="col"/>
        <c:grouping val="clustered"/>
        <c:varyColors val="0"/>
        <c:ser>
          <c:idx val="0"/>
          <c:order val="0"/>
          <c:tx>
            <c:strRef>
              <c:f>'Change in Nursing Home Pop'!$M$11</c:f>
              <c:strCache>
                <c:ptCount val="1"/>
                <c:pt idx="0">
                  <c:v>Minnesota</c:v>
                </c:pt>
              </c:strCache>
            </c:strRef>
          </c:tx>
          <c:spPr>
            <a:solidFill>
              <a:schemeClr val="accent1">
                <a:lumMod val="40000"/>
                <a:lumOff val="60000"/>
              </a:schemeClr>
            </a:solidFill>
            <a:ln>
              <a:solidFill>
                <a:schemeClr val="tx1"/>
              </a:solidFill>
            </a:ln>
          </c:spPr>
          <c:invertIfNegative val="0"/>
          <c:cat>
            <c:strRef>
              <c:f>'Change in Nursing Home Pop'!$N$10:$P$10</c:f>
              <c:strCache>
                <c:ptCount val="3"/>
                <c:pt idx="0">
                  <c:v>1980-1990</c:v>
                </c:pt>
                <c:pt idx="1">
                  <c:v>1990-2000</c:v>
                </c:pt>
                <c:pt idx="2">
                  <c:v>2000-2010</c:v>
                </c:pt>
              </c:strCache>
            </c:strRef>
          </c:cat>
          <c:val>
            <c:numRef>
              <c:f>'Change in Nursing Home Pop'!$N$11:$P$11</c:f>
              <c:numCache>
                <c:formatCode>0%</c:formatCode>
                <c:ptCount val="3"/>
                <c:pt idx="0">
                  <c:v>7.8E-2</c:v>
                </c:pt>
                <c:pt idx="1">
                  <c:v>-0.13600000000000001</c:v>
                </c:pt>
                <c:pt idx="2">
                  <c:v>-0.20899999999999999</c:v>
                </c:pt>
              </c:numCache>
            </c:numRef>
          </c:val>
        </c:ser>
        <c:ser>
          <c:idx val="1"/>
          <c:order val="1"/>
          <c:tx>
            <c:strRef>
              <c:f>'Change in Nursing Home Pop'!$M$12</c:f>
              <c:strCache>
                <c:ptCount val="1"/>
                <c:pt idx="0">
                  <c:v>U.S.</c:v>
                </c:pt>
              </c:strCache>
            </c:strRef>
          </c:tx>
          <c:spPr>
            <a:solidFill>
              <a:schemeClr val="accent1">
                <a:lumMod val="50000"/>
              </a:schemeClr>
            </a:solidFill>
            <a:ln>
              <a:solidFill>
                <a:schemeClr val="tx1"/>
              </a:solidFill>
            </a:ln>
          </c:spPr>
          <c:invertIfNegative val="0"/>
          <c:dLbls>
            <c:dLbl>
              <c:idx val="1"/>
              <c:layout>
                <c:manualLayout>
                  <c:x val="-2.3188401563226922E-3"/>
                  <c:y val="-3.761135789028828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'Change in Nursing Home Pop'!$N$10:$P$10</c:f>
              <c:strCache>
                <c:ptCount val="3"/>
                <c:pt idx="0">
                  <c:v>1980-1990</c:v>
                </c:pt>
                <c:pt idx="1">
                  <c:v>1990-2000</c:v>
                </c:pt>
                <c:pt idx="2">
                  <c:v>2000-2010</c:v>
                </c:pt>
              </c:strCache>
            </c:strRef>
          </c:cat>
          <c:val>
            <c:numRef>
              <c:f>'Change in Nursing Home Pop'!$N$12:$P$12</c:f>
              <c:numCache>
                <c:formatCode>0%</c:formatCode>
                <c:ptCount val="3"/>
                <c:pt idx="0">
                  <c:v>0.28999999999999998</c:v>
                </c:pt>
                <c:pt idx="1">
                  <c:v>-2.1000000000000001E-2</c:v>
                </c:pt>
                <c:pt idx="2">
                  <c:v>-0.19600000000000001</c:v>
                </c:pt>
              </c:numCache>
            </c:numRef>
          </c:val>
        </c:ser>
        <c:dLbls>
          <c:showLegendKey val="0"/>
          <c:showVal val="1"/>
          <c:showCatName val="0"/>
          <c:showSerName val="0"/>
          <c:showPercent val="0"/>
          <c:showBubbleSize val="0"/>
        </c:dLbls>
        <c:gapWidth val="150"/>
        <c:overlap val="-25"/>
        <c:axId val="36559872"/>
        <c:axId val="81665024"/>
      </c:barChart>
      <c:catAx>
        <c:axId val="36559872"/>
        <c:scaling>
          <c:orientation val="minMax"/>
        </c:scaling>
        <c:delete val="0"/>
        <c:axPos val="b"/>
        <c:majorTickMark val="none"/>
        <c:minorTickMark val="none"/>
        <c:tickLblPos val="nextTo"/>
        <c:crossAx val="81665024"/>
        <c:crosses val="autoZero"/>
        <c:auto val="1"/>
        <c:lblAlgn val="ctr"/>
        <c:lblOffset val="100"/>
        <c:noMultiLvlLbl val="0"/>
      </c:catAx>
      <c:valAx>
        <c:axId val="81665024"/>
        <c:scaling>
          <c:orientation val="minMax"/>
        </c:scaling>
        <c:delete val="1"/>
        <c:axPos val="l"/>
        <c:numFmt formatCode="0%" sourceLinked="1"/>
        <c:majorTickMark val="out"/>
        <c:minorTickMark val="none"/>
        <c:tickLblPos val="nextTo"/>
        <c:crossAx val="3655987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a:t>Percent Reporting Own Health Status as Fair or Poor</a:t>
            </a:r>
          </a:p>
        </c:rich>
      </c:tx>
      <c:layout/>
      <c:overlay val="0"/>
    </c:title>
    <c:autoTitleDeleted val="0"/>
    <c:plotArea>
      <c:layout/>
      <c:barChart>
        <c:barDir val="col"/>
        <c:grouping val="clustered"/>
        <c:varyColors val="0"/>
        <c:ser>
          <c:idx val="0"/>
          <c:order val="0"/>
          <c:tx>
            <c:strRef>
              <c:f>Sheet5!$M$7</c:f>
              <c:strCache>
                <c:ptCount val="1"/>
                <c:pt idx="0">
                  <c:v>Adults with Long-Term Care Needs</c:v>
                </c:pt>
              </c:strCache>
            </c:strRef>
          </c:tx>
          <c:spPr>
            <a:solidFill>
              <a:schemeClr val="accent1">
                <a:lumMod val="75000"/>
              </a:schemeClr>
            </a:solidFill>
            <a:ln>
              <a:solidFill>
                <a:schemeClr val="tx1"/>
              </a:solidFill>
            </a:ln>
          </c:spPr>
          <c:invertIfNegative val="0"/>
          <c:cat>
            <c:strRef>
              <c:f>Sheet5!$N$6:$O$6</c:f>
              <c:strCache>
                <c:ptCount val="2"/>
                <c:pt idx="0">
                  <c:v>18-64</c:v>
                </c:pt>
                <c:pt idx="1">
                  <c:v>65+</c:v>
                </c:pt>
              </c:strCache>
            </c:strRef>
          </c:cat>
          <c:val>
            <c:numRef>
              <c:f>Sheet5!$N$7:$O$7</c:f>
              <c:numCache>
                <c:formatCode>0%</c:formatCode>
                <c:ptCount val="2"/>
                <c:pt idx="0">
                  <c:v>0.65</c:v>
                </c:pt>
                <c:pt idx="1">
                  <c:v>0.66</c:v>
                </c:pt>
              </c:numCache>
            </c:numRef>
          </c:val>
        </c:ser>
        <c:ser>
          <c:idx val="1"/>
          <c:order val="1"/>
          <c:tx>
            <c:strRef>
              <c:f>Sheet5!$M$8</c:f>
              <c:strCache>
                <c:ptCount val="1"/>
                <c:pt idx="0">
                  <c:v>Other Adults</c:v>
                </c:pt>
              </c:strCache>
            </c:strRef>
          </c:tx>
          <c:spPr>
            <a:ln>
              <a:solidFill>
                <a:schemeClr val="tx1"/>
              </a:solidFill>
            </a:ln>
          </c:spPr>
          <c:invertIfNegative val="0"/>
          <c:cat>
            <c:strRef>
              <c:f>Sheet5!$N$6:$O$6</c:f>
              <c:strCache>
                <c:ptCount val="2"/>
                <c:pt idx="0">
                  <c:v>18-64</c:v>
                </c:pt>
                <c:pt idx="1">
                  <c:v>65+</c:v>
                </c:pt>
              </c:strCache>
            </c:strRef>
          </c:cat>
          <c:val>
            <c:numRef>
              <c:f>Sheet5!$N$8:$O$8</c:f>
              <c:numCache>
                <c:formatCode>0%</c:formatCode>
                <c:ptCount val="2"/>
                <c:pt idx="0">
                  <c:v>7.0000000000000007E-2</c:v>
                </c:pt>
                <c:pt idx="1">
                  <c:v>0.21</c:v>
                </c:pt>
              </c:numCache>
            </c:numRef>
          </c:val>
        </c:ser>
        <c:dLbls>
          <c:showLegendKey val="0"/>
          <c:showVal val="1"/>
          <c:showCatName val="0"/>
          <c:showSerName val="0"/>
          <c:showPercent val="0"/>
          <c:showBubbleSize val="0"/>
        </c:dLbls>
        <c:gapWidth val="150"/>
        <c:overlap val="-25"/>
        <c:axId val="82168832"/>
        <c:axId val="82188544"/>
      </c:barChart>
      <c:catAx>
        <c:axId val="82168832"/>
        <c:scaling>
          <c:orientation val="minMax"/>
        </c:scaling>
        <c:delete val="0"/>
        <c:axPos val="b"/>
        <c:majorTickMark val="none"/>
        <c:minorTickMark val="none"/>
        <c:tickLblPos val="nextTo"/>
        <c:crossAx val="82188544"/>
        <c:crosses val="autoZero"/>
        <c:auto val="1"/>
        <c:lblAlgn val="ctr"/>
        <c:lblOffset val="100"/>
        <c:noMultiLvlLbl val="0"/>
      </c:catAx>
      <c:valAx>
        <c:axId val="82188544"/>
        <c:scaling>
          <c:orientation val="minMax"/>
        </c:scaling>
        <c:delete val="1"/>
        <c:axPos val="l"/>
        <c:numFmt formatCode="0%" sourceLinked="1"/>
        <c:majorTickMark val="out"/>
        <c:minorTickMark val="none"/>
        <c:tickLblPos val="nextTo"/>
        <c:crossAx val="82168832"/>
        <c:crosses val="autoZero"/>
        <c:crossBetween val="between"/>
      </c:valAx>
      <c:spPr>
        <a:ln>
          <a:noFill/>
        </a:ln>
      </c:spPr>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875E6-F4B8-4ADF-BCBC-F5FD408DEFEC}" type="datetimeFigureOut">
              <a:rPr lang="en-US" smtClean="0"/>
              <a:t>1/13/2015</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154A88-86E7-41E9-B72B-96A350DA1A82}" type="slidenum">
              <a:rPr lang="en-US" smtClean="0"/>
              <a:t>‹#›</a:t>
            </a:fld>
            <a:endParaRPr lang="en-US"/>
          </a:p>
        </p:txBody>
      </p:sp>
    </p:spTree>
    <p:extLst>
      <p:ext uri="{BB962C8B-B14F-4D97-AF65-F5344CB8AC3E}">
        <p14:creationId xmlns:p14="http://schemas.microsoft.com/office/powerpoint/2010/main" val="3470171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A5269-3B46-40B4-887C-091525619446}" type="datetimeFigureOut">
              <a:rPr lang="en-US" smtClean="0"/>
              <a:t>1/13/2015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E63F1-86BC-487D-ACE8-3EA8CD564894}" type="slidenum">
              <a:rPr lang="en-US" smtClean="0"/>
              <a:t>‹#›</a:t>
            </a:fld>
            <a:endParaRPr lang="en-US"/>
          </a:p>
        </p:txBody>
      </p:sp>
    </p:spTree>
    <p:extLst>
      <p:ext uri="{BB962C8B-B14F-4D97-AF65-F5344CB8AC3E}">
        <p14:creationId xmlns:p14="http://schemas.microsoft.com/office/powerpoint/2010/main" val="359179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ongtermcare.gov/the-basics/who-needs-ca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longtermcare.gov/glossary/high-blood-pressure/" TargetMode="External"/><Relationship Id="rId5" Type="http://schemas.openxmlformats.org/officeDocument/2006/relationships/hyperlink" Target="http://longtermcare.gov/glossary/long-term-care-services/" TargetMode="External"/><Relationship Id="rId4" Type="http://schemas.openxmlformats.org/officeDocument/2006/relationships/hyperlink" Target="http://longtermcare.gov/glossary/long-term-car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a:lstStyle/>
          <a:p>
            <a:fld id="{9F23EE67-DA62-47A9-9EB2-D53BAF160B25}" type="slidenum">
              <a:rPr lang="en-US"/>
              <a:pPr/>
              <a:t>3</a:t>
            </a:fld>
            <a:endParaRPr lang="en-US"/>
          </a:p>
        </p:txBody>
      </p:sp>
      <p:sp>
        <p:nvSpPr>
          <p:cNvPr id="61442" name="Rectangle 7"/>
          <p:cNvSpPr txBox="1">
            <a:spLocks noGrp="1" noChangeArrowheads="1"/>
          </p:cNvSpPr>
          <p:nvPr/>
        </p:nvSpPr>
        <p:spPr bwMode="auto">
          <a:xfrm>
            <a:off x="3884614" y="8684929"/>
            <a:ext cx="2971800" cy="457514"/>
          </a:xfrm>
          <a:prstGeom prst="rect">
            <a:avLst/>
          </a:prstGeom>
          <a:noFill/>
          <a:ln w="9525">
            <a:noFill/>
            <a:miter lim="800000"/>
            <a:headEnd/>
            <a:tailEnd/>
          </a:ln>
        </p:spPr>
        <p:txBody>
          <a:bodyPr lIns="92930" tIns="46465" rIns="92930" bIns="46465" anchor="b"/>
          <a:lstStyle/>
          <a:p>
            <a:pPr algn="r"/>
            <a:fld id="{5D6EEF15-6247-4E10-994C-A0CD5C903BF7}" type="slidenum">
              <a:rPr lang="en-US" sz="1200">
                <a:latin typeface="Calibri" pitchFamily="34" charset="0"/>
              </a:rPr>
              <a:pPr algn="r"/>
              <a:t>3</a:t>
            </a:fld>
            <a:endParaRPr lang="en-US" sz="1200">
              <a:latin typeface="Calibri" pitchFamily="34" charset="0"/>
            </a:endParaRPr>
          </a:p>
        </p:txBody>
      </p:sp>
      <p:sp>
        <p:nvSpPr>
          <p:cNvPr id="61443" name="Rectangle 7"/>
          <p:cNvSpPr txBox="1">
            <a:spLocks noGrp="1" noChangeArrowheads="1"/>
          </p:cNvSpPr>
          <p:nvPr/>
        </p:nvSpPr>
        <p:spPr bwMode="auto">
          <a:xfrm>
            <a:off x="3884614" y="8684929"/>
            <a:ext cx="2971800" cy="457514"/>
          </a:xfrm>
          <a:prstGeom prst="rect">
            <a:avLst/>
          </a:prstGeom>
          <a:noFill/>
          <a:ln w="9525">
            <a:noFill/>
            <a:miter lim="800000"/>
            <a:headEnd/>
            <a:tailEnd/>
          </a:ln>
        </p:spPr>
        <p:txBody>
          <a:bodyPr lIns="92925" tIns="46463" rIns="92925" bIns="46463" anchor="b"/>
          <a:lstStyle/>
          <a:p>
            <a:pPr algn="r"/>
            <a:fld id="{B7C67B24-E836-4939-B8E2-A4DA33281A23}" type="slidenum">
              <a:rPr lang="en-US" sz="1200">
                <a:latin typeface="Calibri" pitchFamily="34" charset="0"/>
              </a:rPr>
              <a:pPr algn="r"/>
              <a:t>3</a:t>
            </a:fld>
            <a:endParaRPr lang="en-US" sz="1200">
              <a:latin typeface="Calibri"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xfrm>
            <a:off x="685800" y="4345589"/>
            <a:ext cx="5486400" cy="4112927"/>
          </a:xfrm>
          <a:noFill/>
        </p:spPr>
        <p:txBody>
          <a:bodyPr wrap="square" lIns="92925" tIns="46463" rIns="92925" bIns="46463"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Inability </a:t>
            </a:r>
            <a:r>
              <a:rPr lang="en-US" dirty="0"/>
              <a:t>to perform one of the five activities of daily living (ADLs) is inability to perform self-care: bathing, dressing, eating, getting in/out of a bed or chair, and toileting. Inability to do one of the five instrumental activities of daily living (IADLs: preparing meals, shopping for groceries, managing money, using the telephone, and doing light housework) is inability to live independently. </a:t>
            </a:r>
          </a:p>
        </p:txBody>
      </p:sp>
      <p:sp>
        <p:nvSpPr>
          <p:cNvPr id="4" name="Slide Number Placeholder 3"/>
          <p:cNvSpPr>
            <a:spLocks noGrp="1"/>
          </p:cNvSpPr>
          <p:nvPr>
            <p:ph type="sldNum" sz="quarter" idx="10"/>
          </p:nvPr>
        </p:nvSpPr>
        <p:spPr/>
        <p:txBody>
          <a:bodyPr/>
          <a:lstStyle/>
          <a:p>
            <a:fld id="{60626AD7-0E20-D841-B2ED-18BA44794FF0}" type="slidenum">
              <a:rPr lang="en-US" smtClean="0"/>
              <a:t>17</a:t>
            </a:fld>
            <a:endParaRPr lang="en-US"/>
          </a:p>
        </p:txBody>
      </p:sp>
    </p:spTree>
    <p:extLst>
      <p:ext uri="{BB962C8B-B14F-4D97-AF65-F5344CB8AC3E}">
        <p14:creationId xmlns:p14="http://schemas.microsoft.com/office/powerpoint/2010/main" val="54721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a:xfrm>
            <a:off x="1143000" y="693738"/>
            <a:ext cx="4573588" cy="34305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7" name="Text Box 2"/>
          <p:cNvSpPr>
            <a:spLocks noGrp="1" noChangeArrowheads="1"/>
          </p:cNvSpPr>
          <p:nvPr>
            <p:ph type="body" idx="1"/>
          </p:nvPr>
        </p:nvSpPr>
        <p:spPr>
          <a:xfrm>
            <a:off x="685800" y="4114800"/>
            <a:ext cx="5486400" cy="529113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smtClean="0">
                <a:cs typeface="Lucida Sans Unicode" charset="0"/>
              </a:rPr>
              <a:t>Long-Term Care Costs in Minnesota</a:t>
            </a:r>
            <a:r>
              <a:rPr lang="en-US" baseline="26000" dirty="0" smtClean="0">
                <a:cs typeface="Lucida Sans Unicode" charset="0"/>
              </a:rPr>
              <a:t>3</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endParaRPr lang="en-US" baseline="26000" dirty="0" smtClean="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smtClean="0">
                <a:cs typeface="Lucida Sans Unicode" charset="0"/>
              </a:rPr>
              <a:t>* This amount is not all-inclusive, there are additional charges for home care services</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baseline="26000" dirty="0" smtClean="0">
                <a:cs typeface="Lucida Sans Unicode" charset="0"/>
              </a:rPr>
              <a:t>3</a:t>
            </a:r>
            <a:r>
              <a:rPr lang="en-US" dirty="0" smtClean="0">
                <a:cs typeface="Lucida Sans Unicode" charset="0"/>
              </a:rPr>
              <a:t>Genworth 2012 Cost of Care Survey, Genworth Financial</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smtClean="0">
                <a:cs typeface="Lucida Sans Unicode" charset="0"/>
              </a:rPr>
              <a:t>•Home care costs are personalized to the care one needs, e.g. one may only need 2 hours of care a day or only 3 days a week for bathing assistance or meal assistance or medication reminders.</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smtClean="0">
                <a:latin typeface="Arial" charset="0"/>
              </a:rPr>
              <a:t>•</a:t>
            </a:r>
            <a:r>
              <a:rPr lang="en-US" dirty="0" smtClean="0">
                <a:cs typeface="Lucida Sans Unicode" charset="0"/>
              </a:rPr>
              <a:t>Long-Term Care costs will continue to rise.  For example, the $85,775 average cost for one year in nursing home is expected to be as high as $286,000 annually in 30 years, based on the expected increase in the cost of care (based on the 9-year average annual increase drawn from a comparison of data gathered from providers across the country for John Hancocks’ 2002, 2005, 2008 and 2011 Cost of Care surveys).</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smtClean="0">
                <a:latin typeface="Arial" charset="0"/>
              </a:rPr>
              <a:t>•</a:t>
            </a:r>
            <a:r>
              <a:rPr lang="en-US" dirty="0" smtClean="0">
                <a:cs typeface="Lucida Sans Unicode" charset="0"/>
              </a:rPr>
              <a:t>Paying for care may have a significant impact on your own finances as well as your family members</a:t>
            </a:r>
          </a:p>
        </p:txBody>
      </p:sp>
      <p:graphicFrame>
        <p:nvGraphicFramePr>
          <p:cNvPr id="2" name="Group 3"/>
          <p:cNvGraphicFramePr>
            <a:graphicFrameLocks noGrp="1"/>
          </p:cNvGraphicFramePr>
          <p:nvPr/>
        </p:nvGraphicFramePr>
        <p:xfrm>
          <a:off x="300039" y="4483100"/>
          <a:ext cx="6329362" cy="1760538"/>
        </p:xfrm>
        <a:graphic>
          <a:graphicData uri="http://schemas.openxmlformats.org/drawingml/2006/table">
            <a:tbl>
              <a:tblPr/>
              <a:tblGrid>
                <a:gridCol w="1054100"/>
                <a:gridCol w="1054100"/>
                <a:gridCol w="1054100"/>
                <a:gridCol w="1055687"/>
                <a:gridCol w="914400"/>
                <a:gridCol w="1196975"/>
              </a:tblGrid>
              <a:tr h="1139825">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Average Daily Nursing Home Rate Private Room</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Average Daily Nursing Home Rate Semi-private Room</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Average Monthly Cost in Assisted Living Facility</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Adult Day Care Daily Rate</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Home Health Aide Average Hourly Rate</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Homemaker Services Average Hourly Rate</a:t>
                      </a:r>
                    </a:p>
                  </a:txBody>
                  <a:tcPr marL="90001" marR="90001" marT="69480" marB="46800" horzOverflow="overflow">
                    <a:lnL>
                      <a:noFill/>
                    </a:lnL>
                    <a:lnR>
                      <a:noFill/>
                    </a:lnR>
                    <a:lnT>
                      <a:noFill/>
                    </a:lnT>
                    <a:lnB>
                      <a:noFill/>
                    </a:lnB>
                    <a:lnTlToBr>
                      <a:noFill/>
                    </a:lnTlToBr>
                    <a:lnBlToTr>
                      <a:noFill/>
                    </a:lnBlToTr>
                    <a:noFill/>
                  </a:tcPr>
                </a:tc>
              </a:tr>
              <a:tr h="620713">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$234</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$85,775/</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    annual</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$210</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$76,650/</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    annual</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$3,316*</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$39,792/</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     annual</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$75</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$27,375/</a:t>
                      </a:r>
                    </a:p>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rPr>
                        <a:t>     annual</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$25</a:t>
                      </a:r>
                    </a:p>
                  </a:txBody>
                  <a:tcPr marL="90001" marR="90001" marT="6948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200" b="0" i="0" u="none" strike="noStrike" cap="none" normalizeH="0" baseline="0" dirty="0" smtClean="0">
                          <a:ln>
                            <a:noFill/>
                          </a:ln>
                          <a:solidFill>
                            <a:srgbClr val="000000"/>
                          </a:solidFill>
                          <a:effectLst/>
                          <a:latin typeface="Times New Roman" pitchFamily="16" charset="0"/>
                          <a:ea typeface="Lucida Sans Unicode" charset="0"/>
                          <a:cs typeface="Lucida Sans Unicode" charset="0"/>
                        </a:rPr>
                        <a:t>$22</a:t>
                      </a:r>
                    </a:p>
                  </a:txBody>
                  <a:tcPr marL="90001" marR="90001" marT="69480" marB="46800" horzOverflow="overflow">
                    <a:lnL>
                      <a:noFill/>
                    </a:lnL>
                    <a:lnR>
                      <a:noFill/>
                    </a:lnR>
                    <a:lnT>
                      <a:noFill/>
                    </a:lnT>
                    <a:lnB>
                      <a:noFill/>
                    </a:lnB>
                    <a:lnTlToBr>
                      <a:noFill/>
                    </a:lnTlToBr>
                    <a:lnBlToTr>
                      <a:noFill/>
                    </a:lnBlToTr>
                    <a:noFill/>
                  </a:tcPr>
                </a:tc>
              </a:tr>
            </a:tbl>
          </a:graphicData>
        </a:graphic>
      </p:graphicFrame>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5588" y="-11796713"/>
            <a:ext cx="16649701" cy="12487276"/>
          </a:xfrm>
        </p:spPr>
      </p:sp>
      <p:sp>
        <p:nvSpPr>
          <p:cNvPr id="3" name="Notes Placeholder 2"/>
          <p:cNvSpPr>
            <a:spLocks noGrp="1"/>
          </p:cNvSpPr>
          <p:nvPr>
            <p:ph type="body" idx="1"/>
          </p:nvPr>
        </p:nvSpPr>
        <p:spPr>
          <a:xfrm>
            <a:off x="685800" y="1905000"/>
            <a:ext cx="5481638" cy="6858000"/>
          </a:xfrm>
        </p:spPr>
        <p:txBody>
          <a:bodyPr/>
          <a:lstStyle/>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a:latin typeface="Arial" charset="0"/>
              </a:rPr>
              <a:t>•</a:t>
            </a:r>
            <a:r>
              <a:rPr lang="en-US" dirty="0">
                <a:cs typeface="Lucida Sans Unicode" charset="0"/>
              </a:rPr>
              <a:t>26% is paid through private pay or out of your pocket.  Or family members may feel obligated or need to help you financially.  Or they may take on some of the services that one would pay for which could mean they need to take time from their job or family obligations or even quit their job which could impact them financially as well as place a strain on everyone involved.</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a:latin typeface="Arial" charset="0"/>
              </a:rPr>
              <a:t>•</a:t>
            </a:r>
            <a:r>
              <a:rPr lang="en-US" dirty="0">
                <a:cs typeface="Lucida Sans Unicode" charset="0"/>
              </a:rPr>
              <a:t>What about Medicaid? 34% is paid through Medicaid.  Medicaid is a federal program but administered by each individual state with the intention to pay medical costs for </a:t>
            </a:r>
            <a:r>
              <a:rPr lang="en-US" dirty="0" smtClean="0">
                <a:cs typeface="Lucida Sans Unicode" charset="0"/>
              </a:rPr>
              <a:t>those with limited income and assets.  </a:t>
            </a:r>
            <a:r>
              <a:rPr lang="en-US" dirty="0">
                <a:cs typeface="Lucida Sans Unicode" charset="0"/>
              </a:rPr>
              <a:t>In MN it’s referred to as Medical Assistance or MA.  Other government funded programs are Elderly Waiver, MN Senior Health Options (MSHO), Community Alternative Care (CAD), Community Alternatives for Disabled Individuals (CADI).  </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a:cs typeface="Lucida Sans Unicode" charset="0"/>
              </a:rPr>
              <a:t>You must meet functional eligibility criteria and have very limited financial resources or deplete or “spend down” assets to the state-required level.  The amount of coverage and the service providers are limited, e.g. only certain nursing homes, senior housing and home care agencies have their services covered by Medicaid which can limit choices and control one has over where they want to live or who is providing their care.  </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a:cs typeface="Lucida Sans Unicode" charset="0"/>
              </a:rPr>
              <a:t>The state has the right to be repaid for services provided when a home is sold, e.g. if one is receiving services paid through Medical Assistance either for a spouse or for themselves with home care, a notice of potential lien is put on the home and when the home is sold, the state may recover costs they have paid out. </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a:latin typeface="Arial" charset="0"/>
              </a:rPr>
              <a:t>•</a:t>
            </a:r>
            <a:r>
              <a:rPr lang="en-US" dirty="0">
                <a:cs typeface="Lucida Sans Unicode" charset="0"/>
              </a:rPr>
              <a:t>32% is paid by Medicare?  Medicare is a Federal program intended to pay medical costs for individuals over 65.  It primarily pays for acute care for an injury or illness you can recover from.  Medicare only pays for skilled care for a limited period of time and only after a hospital stay.  Care is covered up to 100 days</a:t>
            </a:r>
            <a:r>
              <a:rPr lang="en-US" dirty="0" smtClean="0">
                <a:cs typeface="Lucida Sans Unicode" charset="0"/>
              </a:rPr>
              <a:t>. The proportion is large because many individuals need long-term care briefly after a hospital stay and Medicare pays for that type of care.   But it does NOT pay for custodial care, which is what most long-term care is.</a:t>
            </a:r>
            <a:endParaRPr lang="en-US" dirty="0">
              <a:cs typeface="Lucida Sans Unicode" charset="0"/>
            </a:endParaRP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a:latin typeface="Arial" charset="0"/>
              </a:rPr>
              <a:t>•</a:t>
            </a:r>
            <a:r>
              <a:rPr lang="en-US" dirty="0">
                <a:cs typeface="Lucida Sans Unicode" charset="0"/>
              </a:rPr>
              <a:t>Only 7% is paid by private health insurance? </a:t>
            </a:r>
            <a:r>
              <a:rPr lang="en-US" dirty="0" smtClean="0">
                <a:cs typeface="Lucida Sans Unicode" charset="0"/>
              </a:rPr>
              <a:t>This category includes long term care insurance, Vets insurance, other types of insurance that individuals may have. Health </a:t>
            </a:r>
            <a:r>
              <a:rPr lang="en-US" dirty="0">
                <a:cs typeface="Lucida Sans Unicode" charset="0"/>
              </a:rPr>
              <a:t>insurance rarely pays for long term care.  If it does it follows the same rules as Medicare.  Disability Insurance is meant to replace your income when you are unable to work, but does not provide additional benefits for nursing home confinement.</a:t>
            </a:r>
          </a:p>
          <a:p>
            <a:pPr>
              <a:spcBef>
                <a:spcPts val="450"/>
              </a:spcBef>
              <a:tabLst>
                <a:tab pos="0" algn="l"/>
                <a:tab pos="457153" algn="l"/>
                <a:tab pos="914307" algn="l"/>
                <a:tab pos="1371461" algn="l"/>
                <a:tab pos="1828614" algn="l"/>
                <a:tab pos="2285767" algn="l"/>
                <a:tab pos="2742921" algn="l"/>
                <a:tab pos="3200074" algn="l"/>
                <a:tab pos="3657227" algn="l"/>
                <a:tab pos="4114381" algn="l"/>
                <a:tab pos="4571534" algn="l"/>
                <a:tab pos="5028687" algn="l"/>
                <a:tab pos="5485840" algn="l"/>
                <a:tab pos="5942995" algn="l"/>
                <a:tab pos="6400148" algn="l"/>
                <a:tab pos="6857301" algn="l"/>
                <a:tab pos="7314455" algn="l"/>
                <a:tab pos="7771608" algn="l"/>
                <a:tab pos="8228762" algn="l"/>
                <a:tab pos="8685915" algn="l"/>
                <a:tab pos="9143069" algn="l"/>
              </a:tabLst>
            </a:pPr>
            <a:r>
              <a:rPr lang="en-US" dirty="0" smtClean="0">
                <a:latin typeface="Arial" charset="0"/>
              </a:rPr>
              <a:t>•</a:t>
            </a:r>
            <a:r>
              <a:rPr lang="en-US" dirty="0" smtClean="0">
                <a:cs typeface="Lucida Sans Unicode" charset="0"/>
              </a:rPr>
              <a:t>Because </a:t>
            </a:r>
            <a:r>
              <a:rPr lang="en-US" dirty="0">
                <a:cs typeface="Lucida Sans Unicode" charset="0"/>
              </a:rPr>
              <a:t>of reduced financing, these programs will be limited, fund less services, or take longer to qualify for.</a:t>
            </a:r>
          </a:p>
        </p:txBody>
      </p:sp>
      <p:sp>
        <p:nvSpPr>
          <p:cNvPr id="4" name="Slide Number Placeholder 3"/>
          <p:cNvSpPr>
            <a:spLocks noGrp="1"/>
          </p:cNvSpPr>
          <p:nvPr>
            <p:ph type="sldNum" sz="quarter" idx="10"/>
          </p:nvPr>
        </p:nvSpPr>
        <p:spPr>
          <a:xfrm>
            <a:off x="3884028" y="8684927"/>
            <a:ext cx="2972421" cy="457513"/>
          </a:xfrm>
          <a:prstGeom prst="rect">
            <a:avLst/>
          </a:prstGeom>
        </p:spPr>
        <p:txBody>
          <a:bodyPr lIns="89721" tIns="44861" rIns="89721" bIns="44861"/>
          <a:lstStyle/>
          <a:p>
            <a:pPr>
              <a:defRPr/>
            </a:pPr>
            <a:fld id="{4465AA51-7A96-4BFC-96F5-345DE89AA3D9}" type="slidenum">
              <a:rPr lang="en-US" smtClean="0"/>
              <a:pPr>
                <a:defRPr/>
              </a:pPr>
              <a:t>21</a:t>
            </a:fld>
            <a:endParaRPr lang="en-US" dirty="0"/>
          </a:p>
        </p:txBody>
      </p:sp>
    </p:spTree>
    <p:extLst>
      <p:ext uri="{BB962C8B-B14F-4D97-AF65-F5344CB8AC3E}">
        <p14:creationId xmlns:p14="http://schemas.microsoft.com/office/powerpoint/2010/main" val="156619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a:t>
            </a:r>
            <a:r>
              <a:rPr lang="en-US" baseline="0" dirty="0" smtClean="0"/>
              <a:t> percent</a:t>
            </a:r>
            <a:r>
              <a:rPr lang="en-US" dirty="0" smtClean="0"/>
              <a:t> don</a:t>
            </a:r>
            <a:r>
              <a:rPr lang="fr-FR" dirty="0" smtClean="0"/>
              <a:t>’</a:t>
            </a:r>
            <a:r>
              <a:rPr lang="en-US" dirty="0" smtClean="0"/>
              <a:t>t know</a:t>
            </a:r>
          </a:p>
          <a:p>
            <a:r>
              <a:rPr lang="en-US" dirty="0" smtClean="0"/>
              <a:t>18</a:t>
            </a:r>
            <a:r>
              <a:rPr lang="en-US" baseline="0" dirty="0" smtClean="0"/>
              <a:t> percent gov’t program</a:t>
            </a:r>
            <a:endParaRPr lang="en-US" dirty="0"/>
          </a:p>
        </p:txBody>
      </p:sp>
      <p:sp>
        <p:nvSpPr>
          <p:cNvPr id="4" name="Slide Number Placeholder 3"/>
          <p:cNvSpPr>
            <a:spLocks noGrp="1"/>
          </p:cNvSpPr>
          <p:nvPr>
            <p:ph type="sldNum" sz="quarter" idx="10"/>
          </p:nvPr>
        </p:nvSpPr>
        <p:spPr/>
        <p:txBody>
          <a:bodyPr/>
          <a:lstStyle/>
          <a:p>
            <a:fld id="{74878A24-CE18-4DFB-AA2A-EF9EDD712628}" type="slidenum">
              <a:rPr lang="en-US" smtClean="0"/>
              <a:t>23</a:t>
            </a:fld>
            <a:endParaRPr lang="en-US"/>
          </a:p>
        </p:txBody>
      </p:sp>
    </p:spTree>
    <p:extLst>
      <p:ext uri="{BB962C8B-B14F-4D97-AF65-F5344CB8AC3E}">
        <p14:creationId xmlns:p14="http://schemas.microsoft.com/office/powerpoint/2010/main" val="56015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29</a:t>
            </a:fld>
            <a:endParaRPr lang="en-US"/>
          </a:p>
        </p:txBody>
      </p:sp>
    </p:spTree>
    <p:extLst>
      <p:ext uri="{BB962C8B-B14F-4D97-AF65-F5344CB8AC3E}">
        <p14:creationId xmlns:p14="http://schemas.microsoft.com/office/powerpoint/2010/main" val="4203141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a:lstStyle/>
          <a:p>
            <a:fld id="{9F23EE67-DA62-47A9-9EB2-D53BAF160B25}" type="slidenum">
              <a:rPr lang="en-US"/>
              <a:pPr/>
              <a:t>32</a:t>
            </a:fld>
            <a:endParaRPr lang="en-US"/>
          </a:p>
        </p:txBody>
      </p:sp>
      <p:sp>
        <p:nvSpPr>
          <p:cNvPr id="61442"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818" tIns="45909" rIns="91818" bIns="45909" anchor="b"/>
          <a:lstStyle/>
          <a:p>
            <a:pPr algn="r"/>
            <a:fld id="{5D6EEF15-6247-4E10-994C-A0CD5C903BF7}" type="slidenum">
              <a:rPr lang="en-US" sz="1200">
                <a:latin typeface="Calibri" pitchFamily="34" charset="0"/>
              </a:rPr>
              <a:pPr algn="r"/>
              <a:t>32</a:t>
            </a:fld>
            <a:endParaRPr lang="en-US" sz="1200">
              <a:latin typeface="Calibri" pitchFamily="34" charset="0"/>
            </a:endParaRPr>
          </a:p>
        </p:txBody>
      </p:sp>
      <p:sp>
        <p:nvSpPr>
          <p:cNvPr id="6144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813" tIns="45907" rIns="91813" bIns="45907" anchor="b"/>
          <a:lstStyle/>
          <a:p>
            <a:pPr algn="r"/>
            <a:fld id="{B7C67B24-E836-4939-B8E2-A4DA33281A23}" type="slidenum">
              <a:rPr lang="en-US" sz="1200">
                <a:latin typeface="Calibri" pitchFamily="34" charset="0"/>
              </a:rPr>
              <a:pPr algn="r"/>
              <a:t>32</a:t>
            </a:fld>
            <a:endParaRPr lang="en-US" sz="1200">
              <a:latin typeface="Calibri"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xfrm>
            <a:off x="685800" y="4345589"/>
            <a:ext cx="5486400" cy="4112926"/>
          </a:xfrm>
          <a:noFill/>
        </p:spPr>
        <p:txBody>
          <a:bodyPr wrap="square" lIns="91813" tIns="45907" rIns="91813" bIns="45907" numCol="1" anchor="t" anchorCtr="0" compatLnSpc="1">
            <a:prstTxWarp prst="textNoShape">
              <a:avLst/>
            </a:prstTxWarp>
          </a:bodyPr>
          <a:lstStyle/>
          <a:p>
            <a:pPr eaLnBrk="1" hangingPunct="1">
              <a:spcBef>
                <a:spcPct val="0"/>
              </a:spcBef>
            </a:pPr>
            <a:r>
              <a:rPr lang="en-US" dirty="0" smtClean="0">
                <a:ea typeface="ＭＳ Ｐゴシック" charset="-128"/>
              </a:rPr>
              <a:t>Three main budget drivers at the state level school age kids, college age kids, and the older population. Education and Health Care are the largest expenditures in the state budget. By 2020 there will be more older adults in MN than school-age children. This will certainly have an effect on where and how we spend our state money.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60626AD7-0E20-D841-B2ED-18BA44794FF0}" type="slidenum">
              <a:rPr lang="en-US" smtClean="0"/>
              <a:t>33</a:t>
            </a:fld>
            <a:endParaRPr lang="en-US"/>
          </a:p>
        </p:txBody>
      </p:sp>
    </p:spTree>
    <p:extLst>
      <p:ext uri="{BB962C8B-B14F-4D97-AF65-F5344CB8AC3E}">
        <p14:creationId xmlns:p14="http://schemas.microsoft.com/office/powerpoint/2010/main" val="200061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a:lstStyle/>
          <a:p>
            <a:fld id="{9F23EE67-DA62-47A9-9EB2-D53BAF160B25}" type="slidenum">
              <a:rPr lang="en-US"/>
              <a:pPr/>
              <a:t>4</a:t>
            </a:fld>
            <a:endParaRPr lang="en-US"/>
          </a:p>
        </p:txBody>
      </p:sp>
      <p:sp>
        <p:nvSpPr>
          <p:cNvPr id="61442" name="Rectangle 7"/>
          <p:cNvSpPr txBox="1">
            <a:spLocks noGrp="1" noChangeArrowheads="1"/>
          </p:cNvSpPr>
          <p:nvPr/>
        </p:nvSpPr>
        <p:spPr bwMode="auto">
          <a:xfrm>
            <a:off x="3884614" y="8684929"/>
            <a:ext cx="2971800" cy="457514"/>
          </a:xfrm>
          <a:prstGeom prst="rect">
            <a:avLst/>
          </a:prstGeom>
          <a:noFill/>
          <a:ln w="9525">
            <a:noFill/>
            <a:miter lim="800000"/>
            <a:headEnd/>
            <a:tailEnd/>
          </a:ln>
        </p:spPr>
        <p:txBody>
          <a:bodyPr lIns="92930" tIns="46465" rIns="92930" bIns="46465" anchor="b"/>
          <a:lstStyle/>
          <a:p>
            <a:pPr algn="r"/>
            <a:fld id="{5D6EEF15-6247-4E10-994C-A0CD5C903BF7}" type="slidenum">
              <a:rPr lang="en-US" sz="1200">
                <a:latin typeface="Calibri" pitchFamily="34" charset="0"/>
              </a:rPr>
              <a:pPr algn="r"/>
              <a:t>4</a:t>
            </a:fld>
            <a:endParaRPr lang="en-US" sz="1200">
              <a:latin typeface="Calibri" pitchFamily="34" charset="0"/>
            </a:endParaRPr>
          </a:p>
        </p:txBody>
      </p:sp>
      <p:sp>
        <p:nvSpPr>
          <p:cNvPr id="61443" name="Rectangle 7"/>
          <p:cNvSpPr txBox="1">
            <a:spLocks noGrp="1" noChangeArrowheads="1"/>
          </p:cNvSpPr>
          <p:nvPr/>
        </p:nvSpPr>
        <p:spPr bwMode="auto">
          <a:xfrm>
            <a:off x="3884614" y="8684929"/>
            <a:ext cx="2971800" cy="457514"/>
          </a:xfrm>
          <a:prstGeom prst="rect">
            <a:avLst/>
          </a:prstGeom>
          <a:noFill/>
          <a:ln w="9525">
            <a:noFill/>
            <a:miter lim="800000"/>
            <a:headEnd/>
            <a:tailEnd/>
          </a:ln>
        </p:spPr>
        <p:txBody>
          <a:bodyPr lIns="92925" tIns="46463" rIns="92925" bIns="46463" anchor="b"/>
          <a:lstStyle/>
          <a:p>
            <a:pPr algn="r"/>
            <a:fld id="{B7C67B24-E836-4939-B8E2-A4DA33281A23}" type="slidenum">
              <a:rPr lang="en-US" sz="1200">
                <a:latin typeface="Calibri" pitchFamily="34" charset="0"/>
              </a:rPr>
              <a:pPr algn="r"/>
              <a:t>4</a:t>
            </a:fld>
            <a:endParaRPr lang="en-US" sz="1200">
              <a:latin typeface="Calibri"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xfrm>
            <a:off x="685800" y="4345589"/>
            <a:ext cx="5486400" cy="4112927"/>
          </a:xfrm>
          <a:noFill/>
        </p:spPr>
        <p:txBody>
          <a:bodyPr wrap="square" lIns="92925" tIns="46463" rIns="92925" bIns="46463" numCol="1" anchor="t" anchorCtr="0" compatLnSpc="1">
            <a:prstTxWarp prst="textNoShape">
              <a:avLst/>
            </a:prstTxWarp>
          </a:bodyPr>
          <a:lstStyle/>
          <a:p>
            <a:pPr eaLnBrk="1" hangingPunct="1">
              <a:spcBef>
                <a:spcPct val="0"/>
              </a:spcBef>
            </a:pPr>
            <a:endParaRPr lang="en-US" dirty="0"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a:lstStyle/>
          <a:p>
            <a:fld id="{9F23EE67-DA62-47A9-9EB2-D53BAF160B25}" type="slidenum">
              <a:rPr lang="en-US"/>
              <a:pPr/>
              <a:t>5</a:t>
            </a:fld>
            <a:endParaRPr lang="en-US"/>
          </a:p>
        </p:txBody>
      </p:sp>
      <p:sp>
        <p:nvSpPr>
          <p:cNvPr id="61442"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818" tIns="45909" rIns="91818" bIns="45909" anchor="b"/>
          <a:lstStyle/>
          <a:p>
            <a:pPr algn="r"/>
            <a:fld id="{5D6EEF15-6247-4E10-994C-A0CD5C903BF7}" type="slidenum">
              <a:rPr lang="en-US" sz="1200">
                <a:latin typeface="Calibri" pitchFamily="34" charset="0"/>
              </a:rPr>
              <a:pPr algn="r"/>
              <a:t>5</a:t>
            </a:fld>
            <a:endParaRPr lang="en-US" sz="1200">
              <a:latin typeface="Calibri" pitchFamily="34" charset="0"/>
            </a:endParaRPr>
          </a:p>
        </p:txBody>
      </p:sp>
      <p:sp>
        <p:nvSpPr>
          <p:cNvPr id="61443" name="Rectangle 7"/>
          <p:cNvSpPr txBox="1">
            <a:spLocks noGrp="1" noChangeArrowheads="1"/>
          </p:cNvSpPr>
          <p:nvPr/>
        </p:nvSpPr>
        <p:spPr bwMode="auto">
          <a:xfrm>
            <a:off x="3884614" y="8684926"/>
            <a:ext cx="2971800" cy="457513"/>
          </a:xfrm>
          <a:prstGeom prst="rect">
            <a:avLst/>
          </a:prstGeom>
          <a:noFill/>
          <a:ln w="9525">
            <a:noFill/>
            <a:miter lim="800000"/>
            <a:headEnd/>
            <a:tailEnd/>
          </a:ln>
        </p:spPr>
        <p:txBody>
          <a:bodyPr lIns="91813" tIns="45907" rIns="91813" bIns="45907" anchor="b"/>
          <a:lstStyle/>
          <a:p>
            <a:pPr algn="r"/>
            <a:fld id="{B7C67B24-E836-4939-B8E2-A4DA33281A23}" type="slidenum">
              <a:rPr lang="en-US" sz="1200">
                <a:latin typeface="Calibri" pitchFamily="34" charset="0"/>
              </a:rPr>
              <a:pPr algn="r"/>
              <a:t>5</a:t>
            </a:fld>
            <a:endParaRPr lang="en-US" sz="1200">
              <a:latin typeface="Calibri" pitchFamily="34" charset="0"/>
            </a:endParaRPr>
          </a:p>
        </p:txBody>
      </p:sp>
      <p:sp>
        <p:nvSpPr>
          <p:cNvPr id="614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5" name="Rectangle 3"/>
          <p:cNvSpPr>
            <a:spLocks noGrp="1" noChangeArrowheads="1"/>
          </p:cNvSpPr>
          <p:nvPr>
            <p:ph type="body" idx="1"/>
          </p:nvPr>
        </p:nvSpPr>
        <p:spPr bwMode="auto">
          <a:xfrm>
            <a:off x="685800" y="4345589"/>
            <a:ext cx="5486400" cy="4112926"/>
          </a:xfrm>
          <a:noFill/>
        </p:spPr>
        <p:txBody>
          <a:bodyPr wrap="square" lIns="91813" tIns="45907" rIns="91813" bIns="45907" numCol="1" anchor="t" anchorCtr="0" compatLnSpc="1">
            <a:prstTxWarp prst="textNoShape">
              <a:avLst/>
            </a:prstTxWarp>
          </a:bodyPr>
          <a:lstStyle/>
          <a:p>
            <a:pPr eaLnBrk="1" hangingPunct="1">
              <a:spcBef>
                <a:spcPct val="0"/>
              </a:spcBef>
            </a:pPr>
            <a:r>
              <a:rPr lang="en-US" dirty="0" smtClean="0">
                <a:ea typeface="ＭＳ Ｐゴシック" charset="-128"/>
              </a:rPr>
              <a:t>Three main budget drivers at the state level school age kids, college age kids, and the older population. Education and Health Care are the largest expenditures in the state budget. By 2020 there will be more older adults in MN than school-age children. This will certainly have an effect on where and how we spend our state money.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BB686-DDBE-4DEE-B395-4C34C6685275}" type="slidenum">
              <a:rPr lang="en-US" smtClean="0"/>
              <a:pPr/>
              <a:t>6</a:t>
            </a:fld>
            <a:endParaRPr lang="en-US"/>
          </a:p>
        </p:txBody>
      </p:sp>
    </p:spTree>
    <p:extLst>
      <p:ext uri="{BB962C8B-B14F-4D97-AF65-F5344CB8AC3E}">
        <p14:creationId xmlns:p14="http://schemas.microsoft.com/office/powerpoint/2010/main" val="321328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http://longtermcare.gov/the-basics/who-needs-care/</a:t>
            </a:r>
            <a:endParaRPr lang="en-US" dirty="0" smtClean="0"/>
          </a:p>
          <a:p>
            <a:endParaRPr lang="en-US" dirty="0" smtClean="0"/>
          </a:p>
          <a:p>
            <a:r>
              <a:rPr lang="en-US" b="1" dirty="0" smtClean="0"/>
              <a:t>Age</a:t>
            </a:r>
          </a:p>
          <a:p>
            <a:r>
              <a:rPr lang="en-US" dirty="0" smtClean="0"/>
              <a:t>The older you are, the more likely you will need </a:t>
            </a:r>
            <a:r>
              <a:rPr lang="en-US" dirty="0" smtClean="0">
                <a:hlinkClick r:id="rId4"/>
              </a:rPr>
              <a:t>long-term care</a:t>
            </a:r>
            <a:endParaRPr lang="en-US" dirty="0" smtClean="0"/>
          </a:p>
          <a:p>
            <a:r>
              <a:rPr lang="en-US" b="1" dirty="0" smtClean="0"/>
              <a:t>Gender</a:t>
            </a:r>
          </a:p>
          <a:p>
            <a:r>
              <a:rPr lang="en-US" dirty="0" smtClean="0"/>
              <a:t>Women outlive men by about five years on average, so they are more likely to live at home alone when they are older</a:t>
            </a:r>
          </a:p>
          <a:p>
            <a:r>
              <a:rPr lang="en-US" b="1" dirty="0" smtClean="0"/>
              <a:t>Disability</a:t>
            </a:r>
          </a:p>
          <a:p>
            <a:r>
              <a:rPr lang="en-US" dirty="0" smtClean="0"/>
              <a:t>Having an accident or chronic illness that causes a disability is another reason for needing </a:t>
            </a:r>
            <a:r>
              <a:rPr lang="en-US" dirty="0" smtClean="0">
                <a:hlinkClick r:id="rId4"/>
              </a:rPr>
              <a:t>long-term care</a:t>
            </a:r>
            <a:endParaRPr lang="en-US" dirty="0" smtClean="0"/>
          </a:p>
          <a:p>
            <a:r>
              <a:rPr lang="en-US" dirty="0" smtClean="0"/>
              <a:t>Between ages 40 and 50, on average, eight percent of people have a disability that could require </a:t>
            </a:r>
            <a:r>
              <a:rPr lang="en-US" dirty="0" smtClean="0">
                <a:hlinkClick r:id="rId5"/>
              </a:rPr>
              <a:t>long-term care services</a:t>
            </a:r>
            <a:endParaRPr lang="en-US" dirty="0" smtClean="0"/>
          </a:p>
          <a:p>
            <a:r>
              <a:rPr lang="en-US" dirty="0" smtClean="0"/>
              <a:t>69 percent of people age 90 or more have a disability</a:t>
            </a:r>
          </a:p>
          <a:p>
            <a:r>
              <a:rPr lang="en-US" b="1" dirty="0" smtClean="0"/>
              <a:t>Health Status</a:t>
            </a:r>
          </a:p>
          <a:p>
            <a:r>
              <a:rPr lang="en-US" dirty="0" smtClean="0"/>
              <a:t>Chronic conditions such as diabetes and </a:t>
            </a:r>
            <a:r>
              <a:rPr lang="en-US" dirty="0" smtClean="0">
                <a:hlinkClick r:id="rId6"/>
              </a:rPr>
              <a:t>high blood pressure</a:t>
            </a:r>
            <a:r>
              <a:rPr lang="en-US" dirty="0" smtClean="0"/>
              <a:t> make you more likely to need care</a:t>
            </a:r>
          </a:p>
          <a:p>
            <a:r>
              <a:rPr lang="en-US" dirty="0" smtClean="0"/>
              <a:t>Your family history such as whether your parents or grandparents had chronic conditions, may increase your likelihood</a:t>
            </a:r>
          </a:p>
          <a:p>
            <a:r>
              <a:rPr lang="en-US" dirty="0" smtClean="0"/>
              <a:t>Poor diet and exercise habits increase your chances of needing </a:t>
            </a:r>
            <a:r>
              <a:rPr lang="en-US" dirty="0" smtClean="0">
                <a:hlinkClick r:id="rId4"/>
              </a:rPr>
              <a:t>long-term care</a:t>
            </a:r>
            <a:endParaRPr lang="en-US" dirty="0" smtClean="0"/>
          </a:p>
          <a:p>
            <a:r>
              <a:rPr lang="en-US" b="1" dirty="0" smtClean="0"/>
              <a:t>Living Arrangements</a:t>
            </a:r>
          </a:p>
          <a:p>
            <a:r>
              <a:rPr lang="en-US" dirty="0" smtClean="0"/>
              <a:t>If you live alone, you’re more likely to need paid care than if you’re married, or single, and living with a partner</a:t>
            </a:r>
          </a:p>
          <a:p>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8</a:t>
            </a:fld>
            <a:endParaRPr lang="en-US"/>
          </a:p>
        </p:txBody>
      </p:sp>
    </p:spTree>
    <p:extLst>
      <p:ext uri="{BB962C8B-B14F-4D97-AF65-F5344CB8AC3E}">
        <p14:creationId xmlns:p14="http://schemas.microsoft.com/office/powerpoint/2010/main" val="115723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10</a:t>
            </a:fld>
            <a:endParaRPr lang="en-US"/>
          </a:p>
        </p:txBody>
      </p:sp>
    </p:spTree>
    <p:extLst>
      <p:ext uri="{BB962C8B-B14F-4D97-AF65-F5344CB8AC3E}">
        <p14:creationId xmlns:p14="http://schemas.microsoft.com/office/powerpoint/2010/main" val="290927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p>
          <a:p>
            <a:pPr lvl="1">
              <a:buFont typeface="Arial"/>
              <a:buChar char="•"/>
            </a:pPr>
            <a:endParaRPr lang="en-US" dirty="0" smtClean="0"/>
          </a:p>
          <a:p>
            <a:pPr lvl="1">
              <a:buFont typeface="Arial"/>
              <a:buChar char="•"/>
            </a:pPr>
            <a:r>
              <a:rPr lang="en-US" dirty="0" smtClean="0">
                <a:solidFill>
                  <a:srgbClr val="FFFFFF"/>
                </a:solidFill>
              </a:rPr>
              <a:t>Minnesota’s older adults are healthy</a:t>
            </a:r>
            <a:endParaRPr lang="en-US" dirty="0" smtClean="0"/>
          </a:p>
          <a:p>
            <a:pPr lvl="1">
              <a:buFont typeface="Arial"/>
              <a:buChar char="•"/>
            </a:pPr>
            <a:r>
              <a:rPr lang="en-US" dirty="0" smtClean="0"/>
              <a:t>A 65-year-old in MN today can expect to live another </a:t>
            </a:r>
            <a:r>
              <a:rPr lang="en-US" i="1" dirty="0" smtClean="0"/>
              <a:t>20.1 years</a:t>
            </a:r>
            <a:r>
              <a:rPr lang="en-US" dirty="0" smtClean="0"/>
              <a:t>, with </a:t>
            </a:r>
            <a:r>
              <a:rPr lang="en-US" i="1" dirty="0" smtClean="0"/>
              <a:t>15.6</a:t>
            </a:r>
            <a:r>
              <a:rPr lang="en-US" dirty="0" smtClean="0"/>
              <a:t> of those years being in good health</a:t>
            </a:r>
          </a:p>
          <a:p>
            <a:pPr lvl="1">
              <a:buFont typeface="Arial"/>
              <a:buChar char="•"/>
            </a:pPr>
            <a:r>
              <a:rPr lang="en-US" dirty="0" smtClean="0"/>
              <a:t>However, variations in health and disability across racial groups</a:t>
            </a:r>
          </a:p>
          <a:p>
            <a:pPr lvl="1">
              <a:buFont typeface="Arial"/>
              <a:buChar char="•"/>
            </a:pPr>
            <a:r>
              <a:rPr lang="en-US" dirty="0" smtClean="0"/>
              <a:t>Range from 10.8 years in </a:t>
            </a:r>
            <a:r>
              <a:rPr lang="en-US" dirty="0" err="1" smtClean="0"/>
              <a:t>Missippi</a:t>
            </a:r>
            <a:r>
              <a:rPr lang="en-US" dirty="0" smtClean="0"/>
              <a:t>,</a:t>
            </a:r>
            <a:r>
              <a:rPr lang="en-US" baseline="0" dirty="0" smtClean="0"/>
              <a:t> 16.8 in Hawaii</a:t>
            </a:r>
            <a:endParaRPr lang="en-US" dirty="0" smtClean="0"/>
          </a:p>
          <a:p>
            <a:pPr lvl="1">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0626AD7-0E20-D841-B2ED-18BA44794FF0}" type="slidenum">
              <a:rPr lang="en-US" smtClean="0"/>
              <a:t>13</a:t>
            </a:fld>
            <a:endParaRPr lang="en-US"/>
          </a:p>
        </p:txBody>
      </p:sp>
    </p:spTree>
    <p:extLst>
      <p:ext uri="{BB962C8B-B14F-4D97-AF65-F5344CB8AC3E}">
        <p14:creationId xmlns:p14="http://schemas.microsoft.com/office/powerpoint/2010/main" val="341116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http://www.countyhealthrankings.org/app/minnesota/2014/overview</a:t>
            </a:r>
          </a:p>
          <a:p>
            <a:endParaRPr lang="en-US" dirty="0" smtClean="0"/>
          </a:p>
          <a:p>
            <a:r>
              <a:rPr lang="en-US" dirty="0" smtClean="0"/>
              <a:t>The overall rankings in health outcomes represent how healthy counties are within the state. The healthiest county in the state is ranked #1. The ranks are based on two types of measures: how long people live and how healthy people feel while alive.</a:t>
            </a:r>
            <a:endParaRPr lang="en-US" dirty="0"/>
          </a:p>
        </p:txBody>
      </p:sp>
      <p:sp>
        <p:nvSpPr>
          <p:cNvPr id="4" name="Slide Number Placeholder 3"/>
          <p:cNvSpPr>
            <a:spLocks noGrp="1"/>
          </p:cNvSpPr>
          <p:nvPr>
            <p:ph type="sldNum" sz="quarter" idx="10"/>
          </p:nvPr>
        </p:nvSpPr>
        <p:spPr/>
        <p:txBody>
          <a:bodyPr/>
          <a:lstStyle/>
          <a:p>
            <a:fld id="{1DFE63F1-86BC-487D-ACE8-3EA8CD564894}" type="slidenum">
              <a:rPr lang="en-US" smtClean="0"/>
              <a:t>15</a:t>
            </a:fld>
            <a:endParaRPr lang="en-US"/>
          </a:p>
        </p:txBody>
      </p:sp>
    </p:spTree>
    <p:extLst>
      <p:ext uri="{BB962C8B-B14F-4D97-AF65-F5344CB8AC3E}">
        <p14:creationId xmlns:p14="http://schemas.microsoft.com/office/powerpoint/2010/main" val="183857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26AD7-0E20-D841-B2ED-18BA44794FF0}" type="slidenum">
              <a:rPr lang="en-US" smtClean="0"/>
              <a:t>16</a:t>
            </a:fld>
            <a:endParaRPr lang="en-US"/>
          </a:p>
        </p:txBody>
      </p:sp>
    </p:spTree>
    <p:extLst>
      <p:ext uri="{BB962C8B-B14F-4D97-AF65-F5344CB8AC3E}">
        <p14:creationId xmlns:p14="http://schemas.microsoft.com/office/powerpoint/2010/main" val="164290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AF61FD8-E2B6-4EB3-A15A-B51995F0203E}" type="datetimeFigureOut">
              <a:rPr lang="en-US" smtClean="0"/>
              <a:t>1/13/2015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3D1964F-E1E4-4D37-8D16-527D4B2504D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61FD8-E2B6-4EB3-A15A-B51995F020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964F-E1E4-4D37-8D16-527D4B2504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F61FD8-E2B6-4EB3-A15A-B51995F020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3D1964F-E1E4-4D37-8D16-527D4B2504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4" name="Date Placeholder 3"/>
          <p:cNvSpPr>
            <a:spLocks noGrp="1"/>
          </p:cNvSpPr>
          <p:nvPr>
            <p:ph type="dt" sz="half" idx="10"/>
          </p:nvPr>
        </p:nvSpPr>
        <p:spPr/>
        <p:txBody>
          <a:bodyPr/>
          <a:lstStyle/>
          <a:p>
            <a:fld id="{D728701E-CAF4-4159-9B3E-41C86DFFA30D}"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extLst>
      <p:ext uri="{BB962C8B-B14F-4D97-AF65-F5344CB8AC3E}">
        <p14:creationId xmlns:p14="http://schemas.microsoft.com/office/powerpoint/2010/main" val="339205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F61FD8-E2B6-4EB3-A15A-B51995F0203E}"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1964F-E1E4-4D37-8D16-527D4B2504D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AF61FD8-E2B6-4EB3-A15A-B51995F0203E}" type="datetimeFigureOut">
              <a:rPr lang="en-US" smtClean="0"/>
              <a:t>1/13/2015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3D1964F-E1E4-4D37-8D16-527D4B2504D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F61FD8-E2B6-4EB3-A15A-B51995F0203E}"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1964F-E1E4-4D37-8D16-527D4B2504D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F61FD8-E2B6-4EB3-A15A-B51995F0203E}"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1964F-E1E4-4D37-8D16-527D4B2504D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AF61FD8-E2B6-4EB3-A15A-B51995F0203E}"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1964F-E1E4-4D37-8D16-527D4B2504D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AF61FD8-E2B6-4EB3-A15A-B51995F0203E}"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1964F-E1E4-4D37-8D16-527D4B2504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61FD8-E2B6-4EB3-A15A-B51995F0203E}"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3D1964F-E1E4-4D37-8D16-527D4B2504D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61FD8-E2B6-4EB3-A15A-B51995F0203E}"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1964F-E1E4-4D37-8D16-527D4B2504D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AF61FD8-E2B6-4EB3-A15A-B51995F0203E}" type="datetimeFigureOut">
              <a:rPr lang="en-US" smtClean="0"/>
              <a:t>1/13/2015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3D1964F-E1E4-4D37-8D16-527D4B2504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041"/>
            <a:ext cx="9144000" cy="71086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01487" y="4572000"/>
            <a:ext cx="9067800" cy="1143000"/>
          </a:xfrm>
        </p:spPr>
        <p:txBody>
          <a:bodyPr>
            <a:noAutofit/>
          </a:bodyPr>
          <a:lstStyle/>
          <a:p>
            <a:pPr algn="l"/>
            <a:r>
              <a:rPr lang="en-US" sz="2800" b="1" dirty="0" smtClean="0">
                <a:solidFill>
                  <a:schemeClr val="tx2">
                    <a:lumMod val="50000"/>
                  </a:schemeClr>
                </a:solidFill>
              </a:rPr>
              <a:t>Minnesota House of Representatives</a:t>
            </a:r>
            <a:br>
              <a:rPr lang="en-US" sz="2800" b="1" dirty="0" smtClean="0">
                <a:solidFill>
                  <a:schemeClr val="tx2">
                    <a:lumMod val="50000"/>
                  </a:schemeClr>
                </a:solidFill>
              </a:rPr>
            </a:br>
            <a:r>
              <a:rPr lang="en-US" sz="2800" b="1" dirty="0" smtClean="0">
                <a:solidFill>
                  <a:schemeClr val="tx2">
                    <a:lumMod val="50000"/>
                  </a:schemeClr>
                </a:solidFill>
              </a:rPr>
              <a:t>Aging and Long-Term Care committee</a:t>
            </a:r>
            <a:endParaRPr lang="en-US" sz="2800" b="1" dirty="0">
              <a:solidFill>
                <a:schemeClr val="tx2">
                  <a:lumMod val="50000"/>
                </a:schemeClr>
              </a:solidFill>
            </a:endParaRPr>
          </a:p>
        </p:txBody>
      </p:sp>
      <p:pic>
        <p:nvPicPr>
          <p:cNvPr id="8" name="Picture 2" descr="C:\Users\sbrower\AppData\Local\Microsoft\Windows\Temporary Internet Files\Content.Outlook\71BEWQO5\MN-DEMO-1200x160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8352"/>
            <a:ext cx="9144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4"/>
          <p:cNvSpPr txBox="1">
            <a:spLocks/>
          </p:cNvSpPr>
          <p:nvPr/>
        </p:nvSpPr>
        <p:spPr>
          <a:xfrm>
            <a:off x="304800" y="5486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tx2">
                    <a:lumMod val="50000"/>
                  </a:schemeClr>
                </a:solidFill>
              </a:rPr>
              <a:t>Susan Brower, Minnesota State Demographer</a:t>
            </a:r>
          </a:p>
          <a:p>
            <a:pPr algn="l"/>
            <a:r>
              <a:rPr lang="en-US" sz="2400" b="1" dirty="0" smtClean="0">
                <a:solidFill>
                  <a:schemeClr val="tx2">
                    <a:lumMod val="50000"/>
                  </a:schemeClr>
                </a:solidFill>
              </a:rPr>
              <a:t>January 14, 2015</a:t>
            </a:r>
            <a:endParaRPr lang="en-US" sz="2400" b="1" dirty="0">
              <a:solidFill>
                <a:schemeClr val="tx2">
                  <a:lumMod val="50000"/>
                </a:schemeClr>
              </a:solidFill>
            </a:endParaRPr>
          </a:p>
        </p:txBody>
      </p:sp>
    </p:spTree>
    <p:extLst>
      <p:ext uri="{BB962C8B-B14F-4D97-AF65-F5344CB8AC3E}">
        <p14:creationId xmlns:p14="http://schemas.microsoft.com/office/powerpoint/2010/main" val="131049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800" dirty="0">
                <a:latin typeface="+mn-lt"/>
              </a:rPr>
              <a:t>70% of older adults need long-term care</a:t>
            </a:r>
            <a:endParaRPr lang="en-US" sz="28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5982312"/>
              </p:ext>
            </p:extLst>
          </p:nvPr>
        </p:nvGraphicFramePr>
        <p:xfrm>
          <a:off x="381000" y="1719263"/>
          <a:ext cx="8407400"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p:cNvSpPr txBox="1">
            <a:spLocks noChangeArrowheads="1"/>
          </p:cNvSpPr>
          <p:nvPr/>
        </p:nvSpPr>
        <p:spPr bwMode="auto">
          <a:xfrm>
            <a:off x="152400" y="6096000"/>
            <a:ext cx="8763000"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a:t>
            </a:r>
            <a:r>
              <a:rPr lang="sv-SE" dirty="0"/>
              <a:t>Kemper, Komisar and Alecxih, 2006.</a:t>
            </a:r>
            <a:endParaRPr lang="en-US" dirty="0"/>
          </a:p>
        </p:txBody>
      </p:sp>
    </p:spTree>
    <p:extLst>
      <p:ext uri="{BB962C8B-B14F-4D97-AF65-F5344CB8AC3E}">
        <p14:creationId xmlns:p14="http://schemas.microsoft.com/office/powerpoint/2010/main" val="114474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800" dirty="0">
                <a:latin typeface="+mn-lt"/>
              </a:rPr>
              <a:t>Older adults living in institutions</a:t>
            </a:r>
            <a:br>
              <a:rPr lang="en-US" sz="2800" dirty="0">
                <a:latin typeface="+mn-lt"/>
              </a:rPr>
            </a:br>
            <a:r>
              <a:rPr lang="en-US" sz="2800" dirty="0">
                <a:latin typeface="+mn-lt"/>
              </a:rPr>
              <a:t>Minnesota 2010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6418853"/>
              </p:ext>
            </p:extLst>
          </p:nvPr>
        </p:nvGraphicFramePr>
        <p:xfrm>
          <a:off x="381000" y="1719263"/>
          <a:ext cx="8407400" cy="43767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p:cNvSpPr txBox="1">
            <a:spLocks noChangeArrowheads="1"/>
          </p:cNvSpPr>
          <p:nvPr/>
        </p:nvSpPr>
        <p:spPr bwMode="auto">
          <a:xfrm>
            <a:off x="152400" y="6096000"/>
            <a:ext cx="8763000"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Tabulated by the MN State Demographic Center from the Integrated Public Use </a:t>
            </a:r>
            <a:r>
              <a:rPr lang="en-US" dirty="0" err="1"/>
              <a:t>Microdata</a:t>
            </a:r>
            <a:r>
              <a:rPr lang="en-US" dirty="0"/>
              <a:t> Series.</a:t>
            </a:r>
          </a:p>
        </p:txBody>
      </p:sp>
    </p:spTree>
    <p:extLst>
      <p:ext uri="{BB962C8B-B14F-4D97-AF65-F5344CB8AC3E}">
        <p14:creationId xmlns:p14="http://schemas.microsoft.com/office/powerpoint/2010/main" val="1540357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 Has reduced the number of residents living in nursing homes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355739765"/>
              </p:ext>
            </p:extLst>
          </p:nvPr>
        </p:nvGraphicFramePr>
        <p:xfrm>
          <a:off x="609600" y="1740693"/>
          <a:ext cx="5257800" cy="45839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52457" y="2819400"/>
            <a:ext cx="2566851" cy="1815882"/>
          </a:xfrm>
          <a:prstGeom prst="rect">
            <a:avLst/>
          </a:prstGeom>
          <a:noFill/>
          <a:ln>
            <a:solidFill>
              <a:schemeClr val="tx1"/>
            </a:solidFill>
          </a:ln>
        </p:spPr>
        <p:txBody>
          <a:bodyPr wrap="square" rtlCol="0">
            <a:spAutoFit/>
          </a:bodyPr>
          <a:lstStyle/>
          <a:p>
            <a:r>
              <a:rPr lang="en-US" sz="2000" b="1" dirty="0" smtClean="0"/>
              <a:t>Population in </a:t>
            </a:r>
            <a:r>
              <a:rPr lang="en-US" sz="2000" b="1" dirty="0" smtClean="0"/>
              <a:t>Nursing Homes</a:t>
            </a:r>
            <a:endParaRPr lang="en-US" dirty="0" smtClean="0"/>
          </a:p>
          <a:p>
            <a:pPr lvl="1"/>
            <a:r>
              <a:rPr lang="en-US" dirty="0" smtClean="0"/>
              <a:t>1980: 40,000</a:t>
            </a:r>
          </a:p>
          <a:p>
            <a:pPr lvl="1"/>
            <a:r>
              <a:rPr lang="en-US" dirty="0" smtClean="0"/>
              <a:t>1990: 43,000</a:t>
            </a:r>
          </a:p>
          <a:p>
            <a:pPr lvl="1"/>
            <a:r>
              <a:rPr lang="en-US" dirty="0" smtClean="0"/>
              <a:t>2000: 38,000</a:t>
            </a:r>
          </a:p>
          <a:p>
            <a:pPr lvl="1"/>
            <a:r>
              <a:rPr lang="en-US" dirty="0" smtClean="0"/>
              <a:t>2010: 30,000</a:t>
            </a:r>
            <a:endParaRPr lang="en-US" dirty="0"/>
          </a:p>
        </p:txBody>
      </p:sp>
      <p:sp>
        <p:nvSpPr>
          <p:cNvPr id="5" name="Text Box 4"/>
          <p:cNvSpPr txBox="1">
            <a:spLocks noChangeArrowheads="1"/>
          </p:cNvSpPr>
          <p:nvPr/>
        </p:nvSpPr>
        <p:spPr bwMode="auto">
          <a:xfrm>
            <a:off x="152400" y="6096000"/>
            <a:ext cx="8763000"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a:t>
            </a:r>
            <a:r>
              <a:rPr lang="en-US" dirty="0" smtClean="0"/>
              <a:t>U.S. Census Bureau</a:t>
            </a:r>
            <a:endParaRPr lang="en-US" dirty="0"/>
          </a:p>
        </p:txBody>
      </p:sp>
    </p:spTree>
    <p:extLst>
      <p:ext uri="{BB962C8B-B14F-4D97-AF65-F5344CB8AC3E}">
        <p14:creationId xmlns:p14="http://schemas.microsoft.com/office/powerpoint/2010/main" val="238495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2800" dirty="0">
                <a:latin typeface="+mn-lt"/>
              </a:rPr>
              <a:t>Healthy life expectancy at 65, 2007-2009</a:t>
            </a:r>
          </a:p>
        </p:txBody>
      </p:sp>
      <p:sp>
        <p:nvSpPr>
          <p:cNvPr id="5" name="Text Box 4"/>
          <p:cNvSpPr txBox="1">
            <a:spLocks noChangeArrowheads="1"/>
          </p:cNvSpPr>
          <p:nvPr/>
        </p:nvSpPr>
        <p:spPr bwMode="auto">
          <a:xfrm>
            <a:off x="457201" y="6324639"/>
            <a:ext cx="6069714"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Centers for Disease Control, 2013</a:t>
            </a:r>
          </a:p>
        </p:txBody>
      </p:sp>
      <p:pic>
        <p:nvPicPr>
          <p:cNvPr id="8" name="Picture 7"/>
          <p:cNvPicPr>
            <a:picLocks noChangeAspect="1"/>
          </p:cNvPicPr>
          <p:nvPr/>
        </p:nvPicPr>
        <p:blipFill rotWithShape="1">
          <a:blip r:embed="rId3"/>
          <a:srcRect t="8941" r="46799" b="11844"/>
          <a:stretch/>
        </p:blipFill>
        <p:spPr>
          <a:xfrm>
            <a:off x="380999" y="1676400"/>
            <a:ext cx="6145915" cy="4641909"/>
          </a:xfrm>
          <a:prstGeom prst="rect">
            <a:avLst/>
          </a:prstGeom>
        </p:spPr>
      </p:pic>
      <p:sp>
        <p:nvSpPr>
          <p:cNvPr id="3" name="TextBox 2"/>
          <p:cNvSpPr txBox="1"/>
          <p:nvPr/>
        </p:nvSpPr>
        <p:spPr>
          <a:xfrm>
            <a:off x="6629400" y="1752600"/>
            <a:ext cx="2209800" cy="4154984"/>
          </a:xfrm>
          <a:prstGeom prst="rect">
            <a:avLst/>
          </a:prstGeom>
          <a:noFill/>
        </p:spPr>
        <p:txBody>
          <a:bodyPr wrap="square" rtlCol="0">
            <a:spAutoFit/>
          </a:bodyPr>
          <a:lstStyle/>
          <a:p>
            <a:r>
              <a:rPr lang="en-US" sz="2400" dirty="0" smtClean="0">
                <a:solidFill>
                  <a:schemeClr val="tx2">
                    <a:lumMod val="50000"/>
                  </a:schemeClr>
                </a:solidFill>
              </a:rPr>
              <a:t>At age 65, the average Minnesotan will live an additional 20 years. </a:t>
            </a:r>
          </a:p>
          <a:p>
            <a:endParaRPr lang="en-US" sz="2400" dirty="0">
              <a:solidFill>
                <a:schemeClr val="tx2">
                  <a:lumMod val="50000"/>
                </a:schemeClr>
              </a:solidFill>
            </a:endParaRPr>
          </a:p>
          <a:p>
            <a:r>
              <a:rPr lang="en-US" sz="2400" dirty="0" smtClean="0">
                <a:solidFill>
                  <a:schemeClr val="tx2">
                    <a:lumMod val="50000"/>
                  </a:schemeClr>
                </a:solidFill>
              </a:rPr>
              <a:t>15 of those years will be disability-free, on </a:t>
            </a:r>
            <a:r>
              <a:rPr lang="en-US" sz="2400" dirty="0" smtClean="0">
                <a:solidFill>
                  <a:schemeClr val="tx2">
                    <a:lumMod val="50000"/>
                  </a:schemeClr>
                </a:solidFill>
              </a:rPr>
              <a:t>average.</a:t>
            </a:r>
            <a:endParaRPr lang="en-US" sz="2400" dirty="0">
              <a:solidFill>
                <a:schemeClr val="tx2">
                  <a:lumMod val="50000"/>
                </a:schemeClr>
              </a:solidFill>
            </a:endParaRPr>
          </a:p>
        </p:txBody>
      </p:sp>
    </p:spTree>
    <p:extLst>
      <p:ext uri="{BB962C8B-B14F-4D97-AF65-F5344CB8AC3E}">
        <p14:creationId xmlns:p14="http://schemas.microsoft.com/office/powerpoint/2010/main" val="211199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2/3 of adults receiving long-term care are in “fair” or “poor” health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4396570"/>
              </p:ext>
            </p:extLst>
          </p:nvPr>
        </p:nvGraphicFramePr>
        <p:xfrm>
          <a:off x="381000" y="1828800"/>
          <a:ext cx="8407400" cy="44069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4"/>
          <p:cNvSpPr txBox="1">
            <a:spLocks noChangeArrowheads="1"/>
          </p:cNvSpPr>
          <p:nvPr/>
        </p:nvSpPr>
        <p:spPr bwMode="auto">
          <a:xfrm>
            <a:off x="457200" y="6324639"/>
            <a:ext cx="8381999"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a:t>
            </a:r>
            <a:r>
              <a:rPr lang="en-US" dirty="0" smtClean="0"/>
              <a:t>Health Policy Institute, George Washington University. 2000 National Health Interview Survey.</a:t>
            </a:r>
            <a:endParaRPr lang="en-US" dirty="0"/>
          </a:p>
        </p:txBody>
      </p:sp>
    </p:spTree>
    <p:extLst>
      <p:ext uri="{BB962C8B-B14F-4D97-AF65-F5344CB8AC3E}">
        <p14:creationId xmlns:p14="http://schemas.microsoft.com/office/powerpoint/2010/main" val="141758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idx="1"/>
          </p:nvPr>
        </p:nvSpPr>
        <p:spPr/>
      </p:sp>
      <p:sp>
        <p:nvSpPr>
          <p:cNvPr id="15" name="Text Placeholder 14"/>
          <p:cNvSpPr>
            <a:spLocks noGrp="1"/>
          </p:cNvSpPr>
          <p:nvPr>
            <p:ph type="body" sz="half" idx="2"/>
          </p:nvPr>
        </p:nvSpPr>
        <p:spPr/>
        <p:txBody>
          <a:bodyPr>
            <a:normAutofit/>
          </a:bodyPr>
          <a:lstStyle/>
          <a:p>
            <a:endParaRPr lang="en-US" dirty="0" smtClean="0"/>
          </a:p>
          <a:p>
            <a:endParaRPr lang="en-US" dirty="0"/>
          </a:p>
          <a:p>
            <a:r>
              <a:rPr lang="en-US" dirty="0" smtClean="0"/>
              <a:t>A index of self-rated health and life expectancy</a:t>
            </a:r>
          </a:p>
          <a:p>
            <a:endParaRPr lang="en-US" dirty="0"/>
          </a:p>
          <a:p>
            <a:endParaRPr lang="en-US" dirty="0" smtClean="0"/>
          </a:p>
          <a:p>
            <a:r>
              <a:rPr lang="en-US" dirty="0" smtClean="0"/>
              <a:t>MN’s healthiest counties are concentrated in the south</a:t>
            </a:r>
            <a:endParaRPr lang="en-US" dirty="0"/>
          </a:p>
        </p:txBody>
      </p:sp>
      <p:sp>
        <p:nvSpPr>
          <p:cNvPr id="7" name="Title 6"/>
          <p:cNvSpPr>
            <a:spLocks noGrp="1"/>
          </p:cNvSpPr>
          <p:nvPr>
            <p:ph type="title"/>
          </p:nvPr>
        </p:nvSpPr>
        <p:spPr/>
        <p:txBody>
          <a:bodyPr/>
          <a:lstStyle/>
          <a:p>
            <a:r>
              <a:rPr lang="en-US" dirty="0" smtClean="0"/>
              <a:t>Health outcomes 2014</a:t>
            </a:r>
            <a:endParaRPr lang="en-US" dirty="0"/>
          </a:p>
        </p:txBody>
      </p:sp>
      <p:pic>
        <p:nvPicPr>
          <p:cNvPr id="1029" name="Picture 5" descr="http://www.countyhealthrankings.org/sites/default/files/state/downloads/2014%20Health%20Outcomes%20-%20Minnesota_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23455"/>
            <a:ext cx="4743450"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46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874" y="304800"/>
            <a:ext cx="8381260" cy="1054394"/>
          </a:xfrm>
        </p:spPr>
        <p:txBody>
          <a:bodyPr vert="horz" lIns="91440" tIns="45720" rIns="91440" bIns="45720" rtlCol="0" anchor="ctr">
            <a:noAutofit/>
          </a:bodyPr>
          <a:lstStyle/>
          <a:p>
            <a:r>
              <a:rPr lang="en-US" sz="2800" dirty="0">
                <a:latin typeface="+mn-lt"/>
              </a:rPr>
              <a:t>Aging brings higher rates of disability</a:t>
            </a:r>
          </a:p>
        </p:txBody>
      </p:sp>
      <p:sp>
        <p:nvSpPr>
          <p:cNvPr id="8" name="Text Box 4"/>
          <p:cNvSpPr txBox="1">
            <a:spLocks noChangeArrowheads="1"/>
          </p:cNvSpPr>
          <p:nvPr/>
        </p:nvSpPr>
        <p:spPr bwMode="auto">
          <a:xfrm>
            <a:off x="152400" y="6172200"/>
            <a:ext cx="8892209"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a:t>
            </a:r>
            <a:r>
              <a:rPr lang="en-US" dirty="0" smtClean="0"/>
              <a:t>Tabulated by the MN State Demographic Center from the Integrated Public Use </a:t>
            </a:r>
            <a:r>
              <a:rPr lang="en-US" dirty="0" err="1" smtClean="0"/>
              <a:t>Microdata</a:t>
            </a:r>
            <a:r>
              <a:rPr lang="en-US" dirty="0" smtClean="0"/>
              <a:t> Series. Includes </a:t>
            </a:r>
            <a:r>
              <a:rPr lang="en-US" dirty="0"/>
              <a:t>only the civilian, non-institutionalized population</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376919365"/>
              </p:ext>
            </p:extLst>
          </p:nvPr>
        </p:nvGraphicFramePr>
        <p:xfrm>
          <a:off x="457200" y="1719263"/>
          <a:ext cx="4038600" cy="4406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4021351614"/>
              </p:ext>
            </p:extLst>
          </p:nvPr>
        </p:nvGraphicFramePr>
        <p:xfrm>
          <a:off x="4648200" y="1719263"/>
          <a:ext cx="4038600" cy="4406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698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vert="horz" lIns="91440" tIns="45720" rIns="91440" bIns="45720" rtlCol="0" anchor="ctr">
            <a:noAutofit/>
          </a:bodyPr>
          <a:lstStyle/>
          <a:p>
            <a:r>
              <a:rPr lang="en-US" sz="2800" dirty="0">
                <a:latin typeface="+mn-lt"/>
              </a:rPr>
              <a:t>Prevalence of disability </a:t>
            </a:r>
            <a:r>
              <a:rPr lang="en-US" sz="2800" dirty="0">
                <a:latin typeface="+mn-lt"/>
              </a:rPr>
              <a:t>declining slowly, </a:t>
            </a:r>
            <a:r>
              <a:rPr lang="en-US" sz="2800" dirty="0">
                <a:latin typeface="+mn-lt"/>
              </a:rPr>
              <a:t>age pattern remains</a:t>
            </a:r>
          </a:p>
        </p:txBody>
      </p:sp>
      <p:pic>
        <p:nvPicPr>
          <p:cNvPr id="4" name="Content Placeholder 3"/>
          <p:cNvPicPr>
            <a:picLocks noGrp="1" noChangeAspect="1"/>
          </p:cNvPicPr>
          <p:nvPr>
            <p:ph idx="1"/>
          </p:nvPr>
        </p:nvPicPr>
        <p:blipFill>
          <a:blip r:embed="rId3"/>
          <a:srcRect l="-22446" r="-22446"/>
          <a:stretch>
            <a:fillRect/>
          </a:stretch>
        </p:blipFill>
        <p:spPr>
          <a:xfrm>
            <a:off x="-743693" y="1935054"/>
            <a:ext cx="8005129" cy="4096965"/>
          </a:xfrm>
        </p:spPr>
      </p:pic>
      <p:sp>
        <p:nvSpPr>
          <p:cNvPr id="5" name="Text Box 4"/>
          <p:cNvSpPr txBox="1">
            <a:spLocks noChangeArrowheads="1"/>
          </p:cNvSpPr>
          <p:nvPr/>
        </p:nvSpPr>
        <p:spPr bwMode="auto">
          <a:xfrm>
            <a:off x="604616" y="6204671"/>
            <a:ext cx="6934200"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a:t>
            </a:r>
            <a:r>
              <a:rPr lang="en-US" dirty="0" err="1"/>
              <a:t>Crimmons</a:t>
            </a:r>
            <a:r>
              <a:rPr lang="en-US" dirty="0"/>
              <a:t>, et al 2009. Estimates are for the U.S.</a:t>
            </a:r>
          </a:p>
        </p:txBody>
      </p:sp>
      <p:sp>
        <p:nvSpPr>
          <p:cNvPr id="6" name="TextBox 5"/>
          <p:cNvSpPr txBox="1"/>
          <p:nvPr/>
        </p:nvSpPr>
        <p:spPr>
          <a:xfrm>
            <a:off x="6158877" y="3962400"/>
            <a:ext cx="2224997" cy="646331"/>
          </a:xfrm>
          <a:prstGeom prst="rect">
            <a:avLst/>
          </a:prstGeom>
          <a:noFill/>
        </p:spPr>
        <p:txBody>
          <a:bodyPr wrap="square" rtlCol="0">
            <a:spAutoFit/>
          </a:bodyPr>
          <a:lstStyle/>
          <a:p>
            <a:r>
              <a:rPr lang="en-US" dirty="0" smtClean="0"/>
              <a:t>Disability limiting </a:t>
            </a:r>
          </a:p>
          <a:p>
            <a:r>
              <a:rPr lang="en-US" dirty="0" smtClean="0"/>
              <a:t>self-care</a:t>
            </a:r>
            <a:endParaRPr lang="en-US" dirty="0"/>
          </a:p>
        </p:txBody>
      </p:sp>
      <p:sp>
        <p:nvSpPr>
          <p:cNvPr id="7" name="TextBox 6"/>
          <p:cNvSpPr txBox="1"/>
          <p:nvPr/>
        </p:nvSpPr>
        <p:spPr>
          <a:xfrm>
            <a:off x="6165503" y="2286000"/>
            <a:ext cx="2224997" cy="646331"/>
          </a:xfrm>
          <a:prstGeom prst="rect">
            <a:avLst/>
          </a:prstGeom>
          <a:noFill/>
        </p:spPr>
        <p:txBody>
          <a:bodyPr wrap="square" rtlCol="0">
            <a:spAutoFit/>
          </a:bodyPr>
          <a:lstStyle/>
          <a:p>
            <a:r>
              <a:rPr lang="en-US" dirty="0" smtClean="0"/>
              <a:t>Disability limiting independent living</a:t>
            </a:r>
            <a:endParaRPr lang="en-US" dirty="0"/>
          </a:p>
        </p:txBody>
      </p:sp>
    </p:spTree>
    <p:extLst>
      <p:ext uri="{BB962C8B-B14F-4D97-AF65-F5344CB8AC3E}">
        <p14:creationId xmlns:p14="http://schemas.microsoft.com/office/powerpoint/2010/main" val="641492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brower\AppData\Local\Temp\mncompass-b11393v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52400"/>
            <a:ext cx="6909399" cy="6350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7162800" y="2438400"/>
            <a:ext cx="1676400" cy="2667000"/>
          </a:xfrm>
        </p:spPr>
        <p:txBody>
          <a:bodyPr/>
          <a:lstStyle/>
          <a:p>
            <a:r>
              <a:rPr lang="en-US" dirty="0" smtClean="0"/>
              <a:t>Source: mncompass.org</a:t>
            </a:r>
            <a:endParaRPr lang="en-US" dirty="0"/>
          </a:p>
        </p:txBody>
      </p:sp>
      <p:sp>
        <p:nvSpPr>
          <p:cNvPr id="4" name="Title 3"/>
          <p:cNvSpPr>
            <a:spLocks noGrp="1"/>
          </p:cNvSpPr>
          <p:nvPr>
            <p:ph type="title"/>
          </p:nvPr>
        </p:nvSpPr>
        <p:spPr/>
        <p:txBody>
          <a:bodyPr/>
          <a:lstStyle/>
          <a:p>
            <a:r>
              <a:rPr lang="en-US" dirty="0" smtClean="0"/>
              <a:t>Rates of Disability among older adults</a:t>
            </a:r>
            <a:endParaRPr lang="en-US" dirty="0"/>
          </a:p>
        </p:txBody>
      </p:sp>
    </p:spTree>
    <p:extLst>
      <p:ext uri="{BB962C8B-B14F-4D97-AF65-F5344CB8AC3E}">
        <p14:creationId xmlns:p14="http://schemas.microsoft.com/office/powerpoint/2010/main" val="82912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685800"/>
            <a:ext cx="1908048" cy="5101062"/>
          </a:xfrm>
        </p:spPr>
        <p:txBody>
          <a:bodyPr/>
          <a:lstStyle/>
          <a:p>
            <a:r>
              <a:rPr lang="en-US" sz="2800" dirty="0" smtClean="0"/>
              <a:t>29% of older adults (AGE 65+) live alone;</a:t>
            </a:r>
            <a:br>
              <a:rPr lang="en-US" sz="2800" dirty="0" smtClean="0"/>
            </a:br>
            <a:r>
              <a:rPr lang="en-US" sz="2800" dirty="0" smtClean="0"/>
              <a:t/>
            </a:r>
            <a:br>
              <a:rPr lang="en-US" sz="2800" dirty="0" smtClean="0"/>
            </a:br>
            <a:r>
              <a:rPr lang="en-US" sz="2800" dirty="0" smtClean="0"/>
              <a:t>200,000 in MN</a:t>
            </a:r>
            <a:br>
              <a:rPr lang="en-US" sz="2800" dirty="0" smtClean="0"/>
            </a:br>
            <a:r>
              <a:rPr lang="en-US" sz="2800" dirty="0"/>
              <a:t/>
            </a:r>
            <a:br>
              <a:rPr lang="en-US" sz="2800" dirty="0"/>
            </a:br>
            <a:endParaRPr lang="en-US" sz="2800" dirty="0"/>
          </a:p>
        </p:txBody>
      </p:sp>
      <p:sp>
        <p:nvSpPr>
          <p:cNvPr id="11" name="TextBox 10"/>
          <p:cNvSpPr txBox="1"/>
          <p:nvPr/>
        </p:nvSpPr>
        <p:spPr>
          <a:xfrm>
            <a:off x="457200" y="6286508"/>
            <a:ext cx="7391400"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a:t>
            </a:r>
            <a:r>
              <a:rPr lang="en-US" dirty="0" smtClean="0"/>
              <a:t>2008-2012  </a:t>
            </a:r>
            <a:r>
              <a:rPr lang="en-US" dirty="0"/>
              <a:t>American Community Survey, U.S. Census Bureau</a:t>
            </a:r>
          </a:p>
        </p:txBody>
      </p:sp>
      <p:graphicFrame>
        <p:nvGraphicFramePr>
          <p:cNvPr id="12" name="Chart 11"/>
          <p:cNvGraphicFramePr>
            <a:graphicFrameLocks/>
          </p:cNvGraphicFramePr>
          <p:nvPr>
            <p:extLst>
              <p:ext uri="{D42A27DB-BD31-4B8C-83A1-F6EECF244321}">
                <p14:modId xmlns:p14="http://schemas.microsoft.com/office/powerpoint/2010/main" val="4184096538"/>
              </p:ext>
            </p:extLst>
          </p:nvPr>
        </p:nvGraphicFramePr>
        <p:xfrm>
          <a:off x="381000" y="381000"/>
          <a:ext cx="6248400"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293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86000"/>
            <a:ext cx="8686801" cy="3840479"/>
          </a:xfrm>
        </p:spPr>
        <p:txBody>
          <a:bodyPr>
            <a:normAutofit/>
          </a:bodyPr>
          <a:lstStyle/>
          <a:p>
            <a:pPr marL="502920" indent="-457200">
              <a:buFont typeface="+mj-lt"/>
              <a:buAutoNum type="arabicPeriod"/>
            </a:pPr>
            <a:r>
              <a:rPr lang="en-US" sz="2800" dirty="0" smtClean="0"/>
              <a:t>Aging Trends in Minnesota</a:t>
            </a:r>
          </a:p>
          <a:p>
            <a:pPr marL="502920" indent="-457200">
              <a:buFont typeface="+mj-lt"/>
              <a:buAutoNum type="arabicPeriod"/>
            </a:pPr>
            <a:r>
              <a:rPr lang="en-US" sz="2800" dirty="0" smtClean="0"/>
              <a:t>Factors Impacting the Need for Long-Term Care (LTC)</a:t>
            </a:r>
          </a:p>
          <a:p>
            <a:pPr marL="502920" indent="-457200">
              <a:buFont typeface="+mj-lt"/>
              <a:buAutoNum type="arabicPeriod"/>
            </a:pPr>
            <a:r>
              <a:rPr lang="en-US" sz="2800" dirty="0" smtClean="0"/>
              <a:t>Costs of LTC and income of older adults in MN</a:t>
            </a:r>
          </a:p>
          <a:p>
            <a:pPr marL="502920" indent="-457200">
              <a:buFont typeface="+mj-lt"/>
              <a:buAutoNum type="arabicPeriod"/>
            </a:pPr>
            <a:r>
              <a:rPr lang="en-US" sz="2800" dirty="0" smtClean="0"/>
              <a:t>Labor force needed to care for aging residents</a:t>
            </a:r>
          </a:p>
          <a:p>
            <a:pPr marL="45720" indent="0">
              <a:buNone/>
            </a:pPr>
            <a:endParaRPr lang="en-US" sz="2400" dirty="0"/>
          </a:p>
        </p:txBody>
      </p:sp>
      <p:sp>
        <p:nvSpPr>
          <p:cNvPr id="3" name="Title 2"/>
          <p:cNvSpPr>
            <a:spLocks noGrp="1"/>
          </p:cNvSpPr>
          <p:nvPr>
            <p:ph type="title"/>
          </p:nvPr>
        </p:nvSpPr>
        <p:spPr/>
        <p:txBody>
          <a:bodyPr vert="horz" lIns="91440" tIns="45720" rIns="91440" bIns="45720" rtlCol="0" anchor="ctr">
            <a:noAutofit/>
          </a:bodyPr>
          <a:lstStyle/>
          <a:p>
            <a:r>
              <a:rPr lang="en-US" sz="2800" dirty="0">
                <a:latin typeface="+mn-lt"/>
              </a:rPr>
              <a:t>Topics for today</a:t>
            </a:r>
            <a:endParaRPr lang="en-US" sz="2800" dirty="0">
              <a:latin typeface="+mn-lt"/>
            </a:endParaRPr>
          </a:p>
        </p:txBody>
      </p:sp>
    </p:spTree>
    <p:extLst>
      <p:ext uri="{BB962C8B-B14F-4D97-AF65-F5344CB8AC3E}">
        <p14:creationId xmlns:p14="http://schemas.microsoft.com/office/powerpoint/2010/main" val="524760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172706" y="381000"/>
            <a:ext cx="8954729" cy="914400"/>
          </a:xfrm>
          <a:extLst/>
        </p:spPr>
        <p:txBody>
          <a:bodyPr vert="horz" lIns="91440" tIns="45720" rIns="91440" bIns="45720" rtlCol="0" anchor="ctr">
            <a:noAutofit/>
          </a:bodyPr>
          <a:lstStyle/>
          <a:p>
            <a:r>
              <a:rPr lang="en-US" sz="2800" dirty="0" smtClean="0">
                <a:latin typeface="+mn-lt"/>
              </a:rPr>
              <a:t>Long-Term </a:t>
            </a:r>
            <a:r>
              <a:rPr lang="en-US" sz="2800" dirty="0">
                <a:latin typeface="+mn-lt"/>
              </a:rPr>
              <a:t>Care Costs In Minnesota</a:t>
            </a:r>
          </a:p>
        </p:txBody>
      </p:sp>
      <p:graphicFrame>
        <p:nvGraphicFramePr>
          <p:cNvPr id="11314" name="Group 50" descr="Long-term care costs in Minnesota&#10;Average nursing home rate private room $85,775 a year&#10;Average nursing home rate semi-private room $76,650 a year &#10;Average monthly cost in assisted living facility $39,792 a year&#10;Average adult day care rate $27,375 a year&#10;Home health aide average hourly rate $25, estimate $20,000 a year&#10;Homemaker services average hourly rate $22, estimate $20,000 a year&#10;"/>
          <p:cNvGraphicFramePr>
            <a:graphicFrameLocks noGrp="1"/>
          </p:cNvGraphicFramePr>
          <p:nvPr>
            <p:extLst>
              <p:ext uri="{D42A27DB-BD31-4B8C-83A1-F6EECF244321}">
                <p14:modId xmlns:p14="http://schemas.microsoft.com/office/powerpoint/2010/main" val="195507671"/>
              </p:ext>
            </p:extLst>
          </p:nvPr>
        </p:nvGraphicFramePr>
        <p:xfrm>
          <a:off x="762000" y="1799031"/>
          <a:ext cx="8077200" cy="3225394"/>
        </p:xfrm>
        <a:graphic>
          <a:graphicData uri="http://schemas.openxmlformats.org/drawingml/2006/table">
            <a:tbl>
              <a:tblPr/>
              <a:tblGrid>
                <a:gridCol w="1333500"/>
                <a:gridCol w="1333500"/>
                <a:gridCol w="1336675"/>
                <a:gridCol w="1254125"/>
                <a:gridCol w="1219200"/>
                <a:gridCol w="1600200"/>
              </a:tblGrid>
              <a:tr h="1858569">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Average Daily Nursing Home Rate Private Room</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Average Daily Nursing Home Rate Semi-private Room</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Average Monthly Cost in Assisted Living Facility</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Adult Day Care Daily Rate</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Home Health Aide Average Hourly Rate</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Homemaker Services Average Hourly Rate</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1019772">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$234</a:t>
                      </a:r>
                      <a:br>
                        <a:rPr kumimoji="0" lang="en-US" sz="1800" b="0" i="0" u="none" strike="noStrike" cap="none" normalizeH="0" baseline="0" dirty="0" smtClean="0">
                          <a:ln>
                            <a:noFill/>
                          </a:ln>
                          <a:solidFill>
                            <a:srgbClr val="003366"/>
                          </a:solidFill>
                          <a:effectLst/>
                          <a:latin typeface="+mn-lt"/>
                        </a:rPr>
                      </a:br>
                      <a:endParaRPr kumimoji="0" lang="en-US" sz="1800" b="0" i="0" u="none" strike="noStrike" cap="none" normalizeH="0" baseline="0" dirty="0" smtClean="0">
                        <a:ln>
                          <a:noFill/>
                        </a:ln>
                        <a:solidFill>
                          <a:srgbClr val="003366"/>
                        </a:solidFill>
                        <a:effectLst/>
                        <a:latin typeface="+mn-lt"/>
                      </a:endParaRP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$85,775/</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    annual</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$210</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3366"/>
                        </a:solidFill>
                        <a:effectLst/>
                        <a:latin typeface="+mn-lt"/>
                      </a:endParaRP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$76,650/</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    annual</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$3,316*</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3366"/>
                        </a:solidFill>
                        <a:effectLst/>
                        <a:latin typeface="+mn-lt"/>
                      </a:endParaRP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$39,792/</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     annual</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$75</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3366"/>
                        </a:solidFill>
                        <a:effectLst/>
                        <a:latin typeface="+mn-lt"/>
                      </a:endParaRP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$27,375/</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rPr>
                        <a:t>    annual</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$25</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3366"/>
                        </a:solidFill>
                        <a:effectLst/>
                        <a:latin typeface="+mn-lt"/>
                        <a:ea typeface="Lucida Sans Unicode" charset="0"/>
                        <a:cs typeface="Lucida Sans Unicode" charset="0"/>
                      </a:endParaRP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$20,000/                          annual Est.</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$22</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sz="1800" b="0" i="0" u="none" strike="noStrike" cap="none" normalizeH="0" baseline="0" dirty="0" smtClean="0">
                        <a:ln>
                          <a:noFill/>
                        </a:ln>
                        <a:solidFill>
                          <a:srgbClr val="003366"/>
                        </a:solidFill>
                        <a:effectLst/>
                        <a:latin typeface="+mn-lt"/>
                        <a:ea typeface="Lucida Sans Unicode" charset="0"/>
                        <a:cs typeface="Lucida Sans Unicode" charset="0"/>
                      </a:endParaRP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$20,000/ </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 annual</a:t>
                      </a:r>
                    </a:p>
                    <a:p>
                      <a:pPr marL="0" marR="0" lvl="0" indent="0" algn="l" defTabSz="457200" rtl="0" eaLnBrk="0" fontAlgn="base" latinLnBrk="0" hangingPunct="0">
                        <a:lnSpc>
                          <a:spcPct val="9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800" b="0" i="0" u="none" strike="noStrike" cap="none" normalizeH="0" baseline="0" dirty="0" smtClean="0">
                          <a:ln>
                            <a:noFill/>
                          </a:ln>
                          <a:solidFill>
                            <a:srgbClr val="003366"/>
                          </a:solidFill>
                          <a:effectLst/>
                          <a:latin typeface="+mn-lt"/>
                          <a:ea typeface="Lucida Sans Unicode" charset="0"/>
                          <a:cs typeface="Lucida Sans Unicode" charset="0"/>
                        </a:rPr>
                        <a:t> Est.</a:t>
                      </a:r>
                    </a:p>
                  </a:txBody>
                  <a:tcPr marL="90000" marR="90000" marT="84580" marB="46789"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66" name="Text Box 47"/>
          <p:cNvSpPr txBox="1">
            <a:spLocks noChangeArrowheads="1"/>
          </p:cNvSpPr>
          <p:nvPr/>
        </p:nvSpPr>
        <p:spPr bwMode="auto">
          <a:xfrm>
            <a:off x="385916" y="5664200"/>
            <a:ext cx="6400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9pPr>
          </a:lstStyle>
          <a:p>
            <a:pPr eaLnBrk="1" hangingPunct="1">
              <a:spcBef>
                <a:spcPts val="700"/>
              </a:spcBef>
              <a:buClrTx/>
              <a:buFontTx/>
              <a:buNone/>
            </a:pPr>
            <a:r>
              <a:rPr lang="en-US" dirty="0">
                <a:solidFill>
                  <a:schemeClr val="bg1">
                    <a:lumMod val="50000"/>
                  </a:schemeClr>
                </a:solidFill>
                <a:latin typeface="Calibri" panose="020F0502020204030204" pitchFamily="34" charset="0"/>
                <a:cs typeface="Lucida Sans Unicode" charset="0"/>
              </a:rPr>
              <a:t>*Not </a:t>
            </a:r>
            <a:r>
              <a:rPr lang="en-US" dirty="0" smtClean="0">
                <a:solidFill>
                  <a:schemeClr val="bg1">
                    <a:lumMod val="50000"/>
                  </a:schemeClr>
                </a:solidFill>
                <a:latin typeface="Calibri" panose="020F0502020204030204" pitchFamily="34" charset="0"/>
                <a:cs typeface="Lucida Sans Unicode" charset="0"/>
              </a:rPr>
              <a:t>all-inclusive; additional </a:t>
            </a:r>
            <a:r>
              <a:rPr lang="en-US" dirty="0">
                <a:solidFill>
                  <a:schemeClr val="bg1">
                    <a:lumMod val="50000"/>
                  </a:schemeClr>
                </a:solidFill>
                <a:latin typeface="Calibri" panose="020F0502020204030204" pitchFamily="34" charset="0"/>
                <a:cs typeface="Lucida Sans Unicode" charset="0"/>
              </a:rPr>
              <a:t>charges for home care </a:t>
            </a:r>
            <a:r>
              <a:rPr lang="en-US" dirty="0" smtClean="0">
                <a:solidFill>
                  <a:schemeClr val="bg1">
                    <a:lumMod val="50000"/>
                  </a:schemeClr>
                </a:solidFill>
                <a:latin typeface="Calibri" panose="020F0502020204030204" pitchFamily="34" charset="0"/>
                <a:cs typeface="Lucida Sans Unicode" charset="0"/>
              </a:rPr>
              <a:t>services</a:t>
            </a:r>
            <a:r>
              <a:rPr lang="en-US" baseline="26000" dirty="0" smtClean="0">
                <a:solidFill>
                  <a:schemeClr val="bg1">
                    <a:lumMod val="50000"/>
                  </a:schemeClr>
                </a:solidFill>
                <a:latin typeface="Calibri" panose="020F0502020204030204" pitchFamily="34" charset="0"/>
                <a:cs typeface="Lucida Sans Unicode" charset="0"/>
              </a:rPr>
              <a:t>.</a:t>
            </a:r>
            <a:r>
              <a:rPr lang="en-US" dirty="0" smtClean="0">
                <a:solidFill>
                  <a:schemeClr val="bg1">
                    <a:lumMod val="50000"/>
                  </a:schemeClr>
                </a:solidFill>
                <a:latin typeface="Calibri" panose="020F0502020204030204" pitchFamily="34" charset="0"/>
                <a:cs typeface="Lucida Sans Unicode" charset="0"/>
              </a:rPr>
              <a:t> Source:  Genworth </a:t>
            </a:r>
            <a:r>
              <a:rPr lang="en-US" dirty="0">
                <a:solidFill>
                  <a:schemeClr val="bg1">
                    <a:lumMod val="50000"/>
                  </a:schemeClr>
                </a:solidFill>
                <a:latin typeface="Calibri" panose="020F0502020204030204" pitchFamily="34" charset="0"/>
                <a:cs typeface="Lucida Sans Unicode" charset="0"/>
              </a:rPr>
              <a:t>2012 Cost of Care Survey, Genworth Financial</a:t>
            </a:r>
          </a:p>
        </p:txBody>
      </p:sp>
    </p:spTree>
    <p:extLst>
      <p:ext uri="{BB962C8B-B14F-4D97-AF65-F5344CB8AC3E}">
        <p14:creationId xmlns:p14="http://schemas.microsoft.com/office/powerpoint/2010/main" val="3483746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Who pays for long-term care in Minnesota (2010)&#10;7% Private insurances/other&#10;26% Out-of-pocket&#10;32% Medicare&#10;34% Medicaid"/>
          <p:cNvGraphicFramePr>
            <a:graphicFrameLocks noGrp="1"/>
          </p:cNvGraphicFramePr>
          <p:nvPr>
            <p:ph idx="1"/>
            <p:extLst>
              <p:ext uri="{D42A27DB-BD31-4B8C-83A1-F6EECF244321}">
                <p14:modId xmlns:p14="http://schemas.microsoft.com/office/powerpoint/2010/main" val="1608607468"/>
              </p:ext>
            </p:extLst>
          </p:nvPr>
        </p:nvGraphicFramePr>
        <p:xfrm>
          <a:off x="762000" y="1702496"/>
          <a:ext cx="7891463" cy="44164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0" y="228600"/>
            <a:ext cx="8534400" cy="1143000"/>
          </a:xfrm>
        </p:spPr>
        <p:txBody>
          <a:bodyPr vert="horz" lIns="91440" tIns="45720" rIns="91440" bIns="45720" rtlCol="0" anchor="ctr">
            <a:noAutofit/>
          </a:bodyPr>
          <a:lstStyle/>
          <a:p>
            <a:r>
              <a:rPr lang="en-US" sz="2800" dirty="0">
                <a:latin typeface="+mn-lt"/>
              </a:rPr>
              <a:t>Who Pays for </a:t>
            </a:r>
            <a:r>
              <a:rPr lang="en-US" sz="2800" dirty="0" smtClean="0">
                <a:latin typeface="+mn-lt"/>
              </a:rPr>
              <a:t>Long Term </a:t>
            </a:r>
            <a:r>
              <a:rPr lang="en-US" sz="2800" dirty="0">
                <a:latin typeface="+mn-lt"/>
              </a:rPr>
              <a:t>Care </a:t>
            </a:r>
            <a:br>
              <a:rPr lang="en-US" sz="2800" dirty="0">
                <a:latin typeface="+mn-lt"/>
              </a:rPr>
            </a:br>
            <a:r>
              <a:rPr lang="en-US" sz="2800" dirty="0">
                <a:latin typeface="+mn-lt"/>
              </a:rPr>
              <a:t>in Minnesota ? </a:t>
            </a:r>
            <a:r>
              <a:rPr lang="en-US" sz="2800" dirty="0">
                <a:latin typeface="+mn-lt"/>
              </a:rPr>
              <a:t>(2010)</a:t>
            </a:r>
            <a:endParaRPr lang="en-US" sz="2800" dirty="0">
              <a:latin typeface="+mn-lt"/>
            </a:endParaRPr>
          </a:p>
        </p:txBody>
      </p:sp>
      <p:sp>
        <p:nvSpPr>
          <p:cNvPr id="3" name="TextBox 2"/>
          <p:cNvSpPr txBox="1"/>
          <p:nvPr/>
        </p:nvSpPr>
        <p:spPr>
          <a:xfrm>
            <a:off x="457800" y="6291376"/>
            <a:ext cx="502879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defPPr>
              <a:defRPr lang="en-US"/>
            </a:defPPr>
            <a:lvl1pPr>
              <a:spcBef>
                <a:spcPts val="7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lumMod val="50000"/>
                  </a:schemeClr>
                </a:solidFill>
                <a:latin typeface="Calibri" panose="020F0502020204030204" pitchFamily="34" charset="0"/>
                <a:cs typeface="Lucida Sans Unicode"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charset="0"/>
              </a:defRPr>
            </a:lvl9pPr>
          </a:lstStyle>
          <a:p>
            <a:r>
              <a:rPr lang="en-US" dirty="0"/>
              <a:t>Source: MN Department of Human Services, 2010</a:t>
            </a:r>
          </a:p>
        </p:txBody>
      </p:sp>
    </p:spTree>
    <p:extLst>
      <p:ext uri="{BB962C8B-B14F-4D97-AF65-F5344CB8AC3E}">
        <p14:creationId xmlns:p14="http://schemas.microsoft.com/office/powerpoint/2010/main" val="2982373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800" dirty="0">
                <a:latin typeface="+mn-lt"/>
              </a:rPr>
              <a:t>Of U.S. adults needing </a:t>
            </a:r>
            <a:r>
              <a:rPr lang="en-US" sz="2800" dirty="0" err="1">
                <a:latin typeface="+mn-lt"/>
              </a:rPr>
              <a:t>ltc</a:t>
            </a:r>
            <a:r>
              <a:rPr lang="en-US" sz="2800" dirty="0">
                <a:latin typeface="+mn-lt"/>
              </a:rPr>
              <a:t>, only 22% receive formal (paid) care</a:t>
            </a:r>
            <a:endParaRPr lang="en-US" sz="2800" dirty="0">
              <a:latin typeface="+mn-lt"/>
            </a:endParaRPr>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218" t="29275" r="31326" b="24460"/>
          <a:stretch/>
        </p:blipFill>
        <p:spPr bwMode="auto">
          <a:xfrm>
            <a:off x="1447800" y="1904999"/>
            <a:ext cx="6172200" cy="440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87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39" y="304800"/>
            <a:ext cx="7556313" cy="1116106"/>
          </a:xfrm>
        </p:spPr>
        <p:txBody>
          <a:bodyPr vert="horz" lIns="91440" tIns="45720" rIns="91440" bIns="45720" rtlCol="0" anchor="ctr">
            <a:noAutofit/>
          </a:bodyPr>
          <a:lstStyle/>
          <a:p>
            <a:r>
              <a:rPr lang="en-US" sz="2800" dirty="0">
                <a:latin typeface="+mn-lt"/>
              </a:rPr>
              <a:t>Plans to pay for </a:t>
            </a:r>
            <a:r>
              <a:rPr lang="en-US" sz="2800" dirty="0">
                <a:latin typeface="+mn-lt"/>
              </a:rPr>
              <a:t>Long-term care</a:t>
            </a:r>
            <a:r>
              <a:rPr lang="en-US" sz="2800" dirty="0">
                <a:latin typeface="+mn-lt"/>
              </a:rPr>
              <a:t/>
            </a:r>
            <a:br>
              <a:rPr lang="en-US" sz="2800" dirty="0">
                <a:latin typeface="+mn-lt"/>
              </a:rPr>
            </a:br>
            <a:r>
              <a:rPr lang="en-US" sz="2800" dirty="0">
                <a:latin typeface="+mn-lt"/>
              </a:rPr>
              <a:t>MN Baby Boomers, 2010</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9" t="28809" r="8996" b="23321"/>
          <a:stretch/>
        </p:blipFill>
        <p:spPr bwMode="auto">
          <a:xfrm>
            <a:off x="609599" y="2590800"/>
            <a:ext cx="7901297" cy="25102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8357" y="6172200"/>
            <a:ext cx="7848600"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Transform 2010 Survey, Minnesota Department of Human Services</a:t>
            </a:r>
          </a:p>
        </p:txBody>
      </p:sp>
    </p:spTree>
    <p:extLst>
      <p:ext uri="{BB962C8B-B14F-4D97-AF65-F5344CB8AC3E}">
        <p14:creationId xmlns:p14="http://schemas.microsoft.com/office/powerpoint/2010/main" val="168009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0"/>
            <a:ext cx="7556313" cy="1071282"/>
          </a:xfrm>
        </p:spPr>
        <p:txBody>
          <a:bodyPr vert="horz" lIns="91440" tIns="45720" rIns="91440" bIns="45720" rtlCol="0" anchor="ctr">
            <a:noAutofit/>
          </a:bodyPr>
          <a:lstStyle/>
          <a:p>
            <a:r>
              <a:rPr lang="en-US" sz="2800" dirty="0">
                <a:latin typeface="+mn-lt"/>
              </a:rPr>
              <a:t>What is middle income?</a:t>
            </a:r>
            <a:endParaRPr lang="en-US" sz="2800" dirty="0">
              <a:latin typeface="+mn-lt"/>
            </a:endParaRPr>
          </a:p>
        </p:txBody>
      </p:sp>
      <p:sp>
        <p:nvSpPr>
          <p:cNvPr id="2" name="Content Placeholder 1"/>
          <p:cNvSpPr>
            <a:spLocks noGrp="1"/>
          </p:cNvSpPr>
          <p:nvPr>
            <p:ph idx="4294967295"/>
          </p:nvPr>
        </p:nvSpPr>
        <p:spPr>
          <a:xfrm>
            <a:off x="380999" y="1719071"/>
            <a:ext cx="8407893" cy="4407408"/>
          </a:xfrm>
        </p:spPr>
        <p:txBody>
          <a:bodyPr>
            <a:normAutofit/>
          </a:bodyPr>
          <a:lstStyle/>
          <a:p>
            <a:r>
              <a:rPr lang="en-US" sz="2800" dirty="0"/>
              <a:t>D</a:t>
            </a:r>
            <a:r>
              <a:rPr lang="en-US" sz="2800" dirty="0" smtClean="0"/>
              <a:t>ifficult to come up with a meaningful number for “middle class” or “middle income”</a:t>
            </a:r>
          </a:p>
          <a:p>
            <a:r>
              <a:rPr lang="en-US" sz="2800" dirty="0" smtClean="0"/>
              <a:t>The middle 20% of all MN households with a householder age 40+ has income between $44,000 and $68,000</a:t>
            </a:r>
          </a:p>
          <a:p>
            <a:r>
              <a:rPr lang="en-US" sz="2800" dirty="0" smtClean="0"/>
              <a:t>But there is wide variation, especially when household size is considered</a:t>
            </a:r>
            <a:endParaRPr lang="en-US" sz="2800" dirty="0"/>
          </a:p>
        </p:txBody>
      </p:sp>
      <p:sp>
        <p:nvSpPr>
          <p:cNvPr id="6" name="TextBox 5"/>
          <p:cNvSpPr txBox="1"/>
          <p:nvPr/>
        </p:nvSpPr>
        <p:spPr>
          <a:xfrm>
            <a:off x="762000" y="5649313"/>
            <a:ext cx="7391400"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MN State Demographic Center analysis of </a:t>
            </a:r>
            <a:r>
              <a:rPr lang="en-US" dirty="0" err="1"/>
              <a:t>ipums</a:t>
            </a:r>
            <a:r>
              <a:rPr lang="en-US" dirty="0"/>
              <a:t> data, 2007-2011 American Community Survey</a:t>
            </a:r>
          </a:p>
        </p:txBody>
      </p:sp>
    </p:spTree>
    <p:extLst>
      <p:ext uri="{BB962C8B-B14F-4D97-AF65-F5344CB8AC3E}">
        <p14:creationId xmlns:p14="http://schemas.microsoft.com/office/powerpoint/2010/main" val="43262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304800"/>
            <a:ext cx="7556313" cy="1071282"/>
          </a:xfrm>
        </p:spPr>
        <p:txBody>
          <a:bodyPr/>
          <a:lstStyle/>
          <a:p>
            <a:r>
              <a:rPr lang="en-US" dirty="0" smtClean="0"/>
              <a:t>Median household income declines with age</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85917625"/>
              </p:ext>
            </p:extLst>
          </p:nvPr>
        </p:nvGraphicFramePr>
        <p:xfrm>
          <a:off x="498475" y="1905000"/>
          <a:ext cx="7556500" cy="42211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 y="6096000"/>
            <a:ext cx="8763000"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MN State Demographic Center analysis of </a:t>
            </a:r>
            <a:r>
              <a:rPr lang="en-US" dirty="0" err="1"/>
              <a:t>ipums</a:t>
            </a:r>
            <a:r>
              <a:rPr lang="en-US" dirty="0"/>
              <a:t> </a:t>
            </a:r>
            <a:r>
              <a:rPr lang="en-US" dirty="0" smtClean="0"/>
              <a:t>data, 2007-2011 American Community Survey</a:t>
            </a:r>
            <a:endParaRPr lang="en-US" dirty="0"/>
          </a:p>
        </p:txBody>
      </p:sp>
    </p:spTree>
    <p:extLst>
      <p:ext uri="{BB962C8B-B14F-4D97-AF65-F5344CB8AC3E}">
        <p14:creationId xmlns:p14="http://schemas.microsoft.com/office/powerpoint/2010/main" val="251883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995082"/>
          </a:xfrm>
        </p:spPr>
        <p:txBody>
          <a:bodyPr vert="horz" lIns="91440" tIns="45720" rIns="91440" bIns="45720" rtlCol="0" anchor="ctr">
            <a:noAutofit/>
          </a:bodyPr>
          <a:lstStyle/>
          <a:p>
            <a:r>
              <a:rPr lang="en-US" sz="2800" dirty="0">
                <a:latin typeface="+mn-lt"/>
              </a:rPr>
              <a:t>Median household income by age of householder and household size</a:t>
            </a:r>
            <a:endParaRPr lang="en-US" sz="2800" dirty="0">
              <a:latin typeface="+mn-lt"/>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79483465"/>
              </p:ext>
            </p:extLst>
          </p:nvPr>
        </p:nvGraphicFramePr>
        <p:xfrm>
          <a:off x="498474" y="1981200"/>
          <a:ext cx="8264526"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8200" y="6019800"/>
            <a:ext cx="7391400"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MN State Demographic Center analysis of </a:t>
            </a:r>
            <a:r>
              <a:rPr lang="en-US" dirty="0" err="1"/>
              <a:t>ipums</a:t>
            </a:r>
            <a:r>
              <a:rPr lang="en-US" dirty="0"/>
              <a:t> data, 2007-2011 American Community Survey</a:t>
            </a:r>
          </a:p>
        </p:txBody>
      </p:sp>
    </p:spTree>
    <p:extLst>
      <p:ext uri="{BB962C8B-B14F-4D97-AF65-F5344CB8AC3E}">
        <p14:creationId xmlns:p14="http://schemas.microsoft.com/office/powerpoint/2010/main" val="285727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4" name="Title 3"/>
          <p:cNvSpPr>
            <a:spLocks noGrp="1"/>
          </p:cNvSpPr>
          <p:nvPr>
            <p:ph type="title"/>
          </p:nvPr>
        </p:nvSpPr>
        <p:spPr>
          <a:xfrm>
            <a:off x="7086600" y="838200"/>
            <a:ext cx="1828800" cy="3502152"/>
          </a:xfrm>
        </p:spPr>
        <p:txBody>
          <a:bodyPr/>
          <a:lstStyle/>
          <a:p>
            <a:r>
              <a:rPr lang="en-US" dirty="0"/>
              <a:t>twin cities, </a:t>
            </a:r>
            <a:r>
              <a:rPr lang="en-US" dirty="0" err="1" smtClean="0"/>
              <a:t>rochester</a:t>
            </a:r>
            <a:r>
              <a:rPr lang="en-US" dirty="0" smtClean="0"/>
              <a:t> older adults:</a:t>
            </a:r>
            <a:br>
              <a:rPr lang="en-US" dirty="0" smtClean="0"/>
            </a:br>
            <a:r>
              <a:rPr lang="en-US" dirty="0" smtClean="0"/>
              <a:t>relatively high median incomes</a:t>
            </a:r>
            <a:endParaRPr lang="en-US" dirty="0"/>
          </a:p>
        </p:txBody>
      </p:sp>
      <p:pic>
        <p:nvPicPr>
          <p:cNvPr id="11266" name="Picture 2" descr="C:\Users\sbrower\AppData\Local\Temp\mncompass-b11209v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 y="228600"/>
            <a:ext cx="6909399" cy="635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88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r>
              <a:rPr lang="en-US" sz="2800" dirty="0" err="1">
                <a:latin typeface="+mn-lt"/>
              </a:rPr>
              <a:t>NationallY</a:t>
            </a:r>
            <a:r>
              <a:rPr lang="en-US" sz="2800" dirty="0">
                <a:latin typeface="+mn-lt"/>
              </a:rPr>
              <a:t>,</a:t>
            </a:r>
            <a:r>
              <a:rPr lang="en-US" sz="2800" dirty="0">
                <a:latin typeface="+mn-lt"/>
              </a:rPr>
              <a:t> ½ of people buying long-term care </a:t>
            </a:r>
            <a:r>
              <a:rPr lang="en-US" sz="2800" dirty="0" err="1">
                <a:latin typeface="+mn-lt"/>
              </a:rPr>
              <a:t>insuraNce</a:t>
            </a:r>
            <a:r>
              <a:rPr lang="en-US" sz="2800" dirty="0">
                <a:latin typeface="+mn-lt"/>
              </a:rPr>
              <a:t> have incomes of $75,000+</a:t>
            </a:r>
            <a:endParaRPr lang="en-US" sz="2800" dirty="0">
              <a:latin typeface="+mn-lt"/>
            </a:endParaRP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006" t="21213" r="21998" b="8589"/>
          <a:stretch/>
        </p:blipFill>
        <p:spPr bwMode="auto">
          <a:xfrm>
            <a:off x="1524000" y="1776549"/>
            <a:ext cx="6322423" cy="479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50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sbrower\AppData\Local\Temp\mncompass-b5226v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304800"/>
            <a:ext cx="6522206" cy="59946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086600" y="304800"/>
            <a:ext cx="1981200" cy="2997337"/>
          </a:xfrm>
        </p:spPr>
        <p:txBody>
          <a:bodyPr/>
          <a:lstStyle/>
          <a:p>
            <a:r>
              <a:rPr lang="en-US" dirty="0" smtClean="0"/>
              <a:t>Availability of workers to care for aging </a:t>
            </a:r>
            <a:r>
              <a:rPr lang="en-US" dirty="0" smtClean="0"/>
              <a:t>population: Darker Areas will struggle more</a:t>
            </a:r>
            <a:endParaRPr lang="en-US" dirty="0"/>
          </a:p>
        </p:txBody>
      </p:sp>
      <p:sp>
        <p:nvSpPr>
          <p:cNvPr id="7" name="Text Placeholder 6"/>
          <p:cNvSpPr>
            <a:spLocks noGrp="1"/>
          </p:cNvSpPr>
          <p:nvPr>
            <p:ph type="body" sz="half" idx="2"/>
          </p:nvPr>
        </p:nvSpPr>
        <p:spPr>
          <a:xfrm>
            <a:off x="7162800" y="3505200"/>
            <a:ext cx="1676400" cy="2286000"/>
          </a:xfrm>
        </p:spPr>
        <p:txBody>
          <a:bodyPr/>
          <a:lstStyle/>
          <a:p>
            <a:r>
              <a:rPr lang="en-US" dirty="0" smtClean="0"/>
              <a:t>20% = </a:t>
            </a:r>
            <a:r>
              <a:rPr lang="en-US" dirty="0" smtClean="0"/>
              <a:t>5 </a:t>
            </a:r>
            <a:r>
              <a:rPr lang="en-US" dirty="0" smtClean="0"/>
              <a:t>working-age </a:t>
            </a:r>
            <a:r>
              <a:rPr lang="en-US" dirty="0" smtClean="0"/>
              <a:t>adult for every older adult</a:t>
            </a:r>
            <a:endParaRPr lang="en-US" dirty="0" smtClean="0"/>
          </a:p>
          <a:p>
            <a:endParaRPr lang="en-US" dirty="0"/>
          </a:p>
          <a:p>
            <a:r>
              <a:rPr lang="en-US" dirty="0" smtClean="0"/>
              <a:t>33</a:t>
            </a:r>
            <a:r>
              <a:rPr lang="en-US" dirty="0" smtClean="0"/>
              <a:t>%=3 working-age adults for every older adult </a:t>
            </a:r>
            <a:endParaRPr lang="en-US" dirty="0" smtClean="0"/>
          </a:p>
          <a:p>
            <a:endParaRPr lang="en-US" dirty="0"/>
          </a:p>
          <a:p>
            <a:endParaRPr lang="en-US" dirty="0"/>
          </a:p>
        </p:txBody>
      </p:sp>
    </p:spTree>
    <p:extLst>
      <p:ext uri="{BB962C8B-B14F-4D97-AF65-F5344CB8AC3E}">
        <p14:creationId xmlns:p14="http://schemas.microsoft.com/office/powerpoint/2010/main" val="231919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33400" y="381000"/>
            <a:ext cx="7556313" cy="1295400"/>
          </a:xfrm>
        </p:spPr>
        <p:txBody>
          <a:bodyPr vert="horz" lIns="91440" tIns="45720" rIns="91440" bIns="45720" rtlCol="0" anchor="ctr">
            <a:noAutofit/>
          </a:bodyPr>
          <a:lstStyle/>
          <a:p>
            <a:r>
              <a:rPr lang="en-US" sz="2800" dirty="0">
                <a:latin typeface="+mn-lt"/>
              </a:rPr>
              <a:t>Number of </a:t>
            </a:r>
            <a:r>
              <a:rPr lang="en-US" sz="2800" dirty="0">
                <a:latin typeface="+mn-lt"/>
              </a:rPr>
              <a:t>MN’s older </a:t>
            </a:r>
            <a:r>
              <a:rPr lang="en-US" sz="2800" dirty="0">
                <a:latin typeface="+mn-lt"/>
              </a:rPr>
              <a:t>adults will increase substantially over the next 20 years</a:t>
            </a:r>
            <a:br>
              <a:rPr lang="en-US" sz="2800" dirty="0">
                <a:latin typeface="+mn-lt"/>
              </a:rPr>
            </a:br>
            <a:endParaRPr lang="en-US" sz="2800" dirty="0">
              <a:latin typeface="+mn-lt"/>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79881671"/>
              </p:ext>
            </p:extLst>
          </p:nvPr>
        </p:nvGraphicFramePr>
        <p:xfrm>
          <a:off x="457200" y="2141537"/>
          <a:ext cx="7556500" cy="4144963"/>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Text Box 4"/>
          <p:cNvSpPr txBox="1">
            <a:spLocks noChangeArrowheads="1"/>
          </p:cNvSpPr>
          <p:nvPr/>
        </p:nvSpPr>
        <p:spPr bwMode="auto">
          <a:xfrm>
            <a:off x="304800" y="6295901"/>
            <a:ext cx="6892353"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Sources: U.S. Census Bureau and Minnesota State Demographic Center</a:t>
            </a:r>
          </a:p>
        </p:txBody>
      </p:sp>
      <p:graphicFrame>
        <p:nvGraphicFramePr>
          <p:cNvPr id="5" name="Chart 4"/>
          <p:cNvGraphicFramePr>
            <a:graphicFrameLocks/>
          </p:cNvGraphicFramePr>
          <p:nvPr>
            <p:extLst>
              <p:ext uri="{D42A27DB-BD31-4B8C-83A1-F6EECF244321}">
                <p14:modId xmlns:p14="http://schemas.microsoft.com/office/powerpoint/2010/main" val="1532731020"/>
              </p:ext>
            </p:extLst>
          </p:nvPr>
        </p:nvGraphicFramePr>
        <p:xfrm>
          <a:off x="0" y="2209800"/>
          <a:ext cx="8366078" cy="39671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86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Slide Pic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37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ic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 y="-22860"/>
            <a:ext cx="9174480" cy="6880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049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04800" y="228600"/>
            <a:ext cx="8381260" cy="1054394"/>
          </a:xfrm>
        </p:spPr>
        <p:txBody>
          <a:bodyPr vert="horz" lIns="91440" tIns="45720" rIns="91440" bIns="45720" rtlCol="0" anchor="ctr">
            <a:noAutofit/>
          </a:bodyPr>
          <a:lstStyle/>
          <a:p>
            <a:r>
              <a:rPr lang="en-US" sz="2800" dirty="0">
                <a:latin typeface="+mn-lt"/>
              </a:rPr>
              <a:t>For the first time in MN history:</a:t>
            </a:r>
            <a:br>
              <a:rPr lang="en-US" sz="2800" dirty="0">
                <a:latin typeface="+mn-lt"/>
              </a:rPr>
            </a:br>
            <a:r>
              <a:rPr lang="en-US" sz="2800" dirty="0">
                <a:latin typeface="+mn-lt"/>
              </a:rPr>
              <a:t>More 65+ than school-age by 2020</a:t>
            </a:r>
          </a:p>
        </p:txBody>
      </p:sp>
      <p:sp>
        <p:nvSpPr>
          <p:cNvPr id="60419" name="Text Box 4"/>
          <p:cNvSpPr txBox="1">
            <a:spLocks noChangeArrowheads="1"/>
          </p:cNvSpPr>
          <p:nvPr/>
        </p:nvSpPr>
        <p:spPr bwMode="auto">
          <a:xfrm>
            <a:off x="304800" y="6318271"/>
            <a:ext cx="6892353"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smtClean="0"/>
              <a:t>Source: U.S</a:t>
            </a:r>
            <a:r>
              <a:rPr lang="en-US" dirty="0"/>
              <a:t>. Census Bureau &amp; Minnesota State Demographic Center</a:t>
            </a:r>
          </a:p>
        </p:txBody>
      </p:sp>
      <p:graphicFrame>
        <p:nvGraphicFramePr>
          <p:cNvPr id="7" name="Object 3"/>
          <p:cNvGraphicFramePr>
            <a:graphicFrameLocks noGrp="1" noChangeAspect="1"/>
          </p:cNvGraphicFramePr>
          <p:nvPr>
            <p:extLst>
              <p:ext uri="{D42A27DB-BD31-4B8C-83A1-F6EECF244321}">
                <p14:modId xmlns:p14="http://schemas.microsoft.com/office/powerpoint/2010/main" val="1951127147"/>
              </p:ext>
            </p:extLst>
          </p:nvPr>
        </p:nvGraphicFramePr>
        <p:xfrm>
          <a:off x="457200" y="1905000"/>
          <a:ext cx="8153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80332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70332" y="3216536"/>
            <a:ext cx="8324840" cy="2769696"/>
          </a:xfrm>
        </p:spPr>
        <p:txBody>
          <a:bodyPr vert="horz" lIns="91440" tIns="45720" rIns="91440" bIns="45720" rtlCol="0" anchor="ctr">
            <a:noAutofit/>
          </a:bodyPr>
          <a:lstStyle/>
          <a:p>
            <a:pPr>
              <a:spcBef>
                <a:spcPct val="0"/>
              </a:spcBef>
            </a:pPr>
            <a:endParaRPr lang="en-US" sz="2800" cap="all" spc="200" dirty="0">
              <a:solidFill>
                <a:schemeClr val="bg1"/>
              </a:solidFill>
              <a:ea typeface="+mj-ea"/>
              <a:cs typeface="+mj-cs"/>
            </a:endParaRPr>
          </a:p>
          <a:p>
            <a:pPr>
              <a:spcBef>
                <a:spcPct val="0"/>
              </a:spcBef>
            </a:pPr>
            <a:endParaRPr lang="en-US" sz="2800" cap="all" spc="200" dirty="0">
              <a:solidFill>
                <a:schemeClr val="bg1"/>
              </a:solidFill>
              <a:ea typeface="+mj-ea"/>
              <a:cs typeface="+mj-cs"/>
            </a:endParaRPr>
          </a:p>
          <a:p>
            <a:pPr>
              <a:spcBef>
                <a:spcPct val="0"/>
              </a:spcBef>
            </a:pPr>
            <a:endParaRPr lang="en-US" sz="2800" cap="all" spc="200" dirty="0">
              <a:solidFill>
                <a:schemeClr val="bg1"/>
              </a:solidFill>
              <a:ea typeface="+mj-ea"/>
              <a:cs typeface="+mj-cs"/>
            </a:endParaRPr>
          </a:p>
          <a:p>
            <a:pPr>
              <a:spcBef>
                <a:spcPct val="0"/>
              </a:spcBef>
            </a:pPr>
            <a:r>
              <a:rPr lang="en-US" sz="2800" cap="all" spc="200" dirty="0">
                <a:solidFill>
                  <a:schemeClr val="bg1"/>
                </a:solidFill>
                <a:ea typeface="+mj-ea"/>
                <a:cs typeface="+mj-cs"/>
              </a:rPr>
              <a:t>mn.gov/demography</a:t>
            </a:r>
          </a:p>
          <a:p>
            <a:pPr>
              <a:spcBef>
                <a:spcPct val="0"/>
              </a:spcBef>
            </a:pPr>
            <a:r>
              <a:rPr lang="en-US" sz="2800" cap="all" spc="200" dirty="0">
                <a:solidFill>
                  <a:schemeClr val="bg1"/>
                </a:solidFill>
                <a:ea typeface="+mj-ea"/>
                <a:cs typeface="+mj-cs"/>
              </a:rPr>
              <a:t>Twitter: @</a:t>
            </a:r>
            <a:r>
              <a:rPr lang="en-US" sz="2800" cap="all" spc="200" dirty="0" err="1">
                <a:solidFill>
                  <a:schemeClr val="bg1"/>
                </a:solidFill>
                <a:ea typeface="+mj-ea"/>
                <a:cs typeface="+mj-cs"/>
              </a:rPr>
              <a:t>MN_StateData</a:t>
            </a:r>
            <a:endParaRPr lang="en-US" sz="2800" cap="all" spc="200" dirty="0">
              <a:solidFill>
                <a:schemeClr val="bg1"/>
              </a:solidFill>
              <a:ea typeface="+mj-ea"/>
              <a:cs typeface="+mj-cs"/>
            </a:endParaRPr>
          </a:p>
          <a:p>
            <a:pPr>
              <a:spcBef>
                <a:spcPct val="0"/>
              </a:spcBef>
            </a:pPr>
            <a:endParaRPr lang="en-US" sz="2800" cap="all" spc="200" dirty="0">
              <a:solidFill>
                <a:schemeClr val="bg1"/>
              </a:solidFill>
              <a:ea typeface="+mj-ea"/>
              <a:cs typeface="+mj-cs"/>
            </a:endParaRPr>
          </a:p>
        </p:txBody>
      </p:sp>
      <p:pic>
        <p:nvPicPr>
          <p:cNvPr id="1026" name="Picture 2" descr="C:\Users\sbrower\AppData\Local\Microsoft\Windows\Temporary Internet Files\Content.Outlook\71BEWQO5\MN-DEMO-1200x160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7952"/>
            <a:ext cx="9144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986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98474" y="304800"/>
            <a:ext cx="7556313" cy="1295400"/>
          </a:xfrm>
        </p:spPr>
        <p:txBody>
          <a:bodyPr vert="horz" lIns="91440" tIns="45720" rIns="91440" bIns="45720" rtlCol="0" anchor="ctr">
            <a:noAutofit/>
          </a:bodyPr>
          <a:lstStyle/>
          <a:p>
            <a:r>
              <a:rPr lang="en-US" sz="2800" dirty="0">
                <a:latin typeface="+mn-lt"/>
              </a:rPr>
              <a:t>Number of </a:t>
            </a:r>
            <a:r>
              <a:rPr lang="en-US" sz="2800" dirty="0" smtClean="0">
                <a:latin typeface="+mn-lt"/>
              </a:rPr>
              <a:t>MN’s older </a:t>
            </a:r>
            <a:r>
              <a:rPr lang="en-US" sz="2800" dirty="0">
                <a:latin typeface="+mn-lt"/>
              </a:rPr>
              <a:t>adults will increase substantially over the next 20 years</a:t>
            </a:r>
            <a:br>
              <a:rPr lang="en-US" sz="2800" dirty="0">
                <a:latin typeface="+mn-lt"/>
              </a:rPr>
            </a:br>
            <a:endParaRPr lang="en-US" sz="2800" dirty="0">
              <a:latin typeface="+mn-lt"/>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1409129"/>
              </p:ext>
            </p:extLst>
          </p:nvPr>
        </p:nvGraphicFramePr>
        <p:xfrm>
          <a:off x="152400" y="1981200"/>
          <a:ext cx="8227325" cy="4144963"/>
        </p:xfrm>
        <a:graphic>
          <a:graphicData uri="http://schemas.openxmlformats.org/drawingml/2006/chart">
            <c:chart xmlns:c="http://schemas.openxmlformats.org/drawingml/2006/chart" xmlns:r="http://schemas.openxmlformats.org/officeDocument/2006/relationships" r:id="rId3"/>
          </a:graphicData>
        </a:graphic>
      </p:graphicFrame>
      <p:sp>
        <p:nvSpPr>
          <p:cNvPr id="60419" name="Text Box 4"/>
          <p:cNvSpPr txBox="1">
            <a:spLocks noChangeArrowheads="1"/>
          </p:cNvSpPr>
          <p:nvPr/>
        </p:nvSpPr>
        <p:spPr bwMode="auto">
          <a:xfrm>
            <a:off x="609600" y="6324600"/>
            <a:ext cx="6892353"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Sources: U.S. Census Bureau and Minnesota State Demographic Center</a:t>
            </a:r>
          </a:p>
        </p:txBody>
      </p:sp>
    </p:spTree>
    <p:extLst>
      <p:ext uri="{BB962C8B-B14F-4D97-AF65-F5344CB8AC3E}">
        <p14:creationId xmlns:p14="http://schemas.microsoft.com/office/powerpoint/2010/main" val="38747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04800" y="228600"/>
            <a:ext cx="8381260" cy="1054394"/>
          </a:xfrm>
        </p:spPr>
        <p:txBody>
          <a:bodyPr vert="horz" lIns="91440" tIns="45720" rIns="91440" bIns="45720" rtlCol="0" anchor="ctr">
            <a:noAutofit/>
          </a:bodyPr>
          <a:lstStyle/>
          <a:p>
            <a:r>
              <a:rPr lang="en-US" sz="2800" dirty="0">
                <a:latin typeface="+mn-lt"/>
              </a:rPr>
              <a:t>For the first time in MN history:</a:t>
            </a:r>
            <a:br>
              <a:rPr lang="en-US" sz="2800" dirty="0">
                <a:latin typeface="+mn-lt"/>
              </a:rPr>
            </a:br>
            <a:r>
              <a:rPr lang="en-US" sz="2800" dirty="0">
                <a:latin typeface="+mn-lt"/>
              </a:rPr>
              <a:t>More 65+ than school-age by 2020</a:t>
            </a:r>
          </a:p>
        </p:txBody>
      </p:sp>
      <p:sp>
        <p:nvSpPr>
          <p:cNvPr id="60419" name="Text Box 4"/>
          <p:cNvSpPr txBox="1">
            <a:spLocks noChangeArrowheads="1"/>
          </p:cNvSpPr>
          <p:nvPr/>
        </p:nvSpPr>
        <p:spPr bwMode="auto">
          <a:xfrm>
            <a:off x="304800" y="6318271"/>
            <a:ext cx="6892353"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smtClean="0"/>
              <a:t>Source: U.S</a:t>
            </a:r>
            <a:r>
              <a:rPr lang="en-US" dirty="0"/>
              <a:t>. Census Bureau &amp; Minnesota State Demographic Center</a:t>
            </a:r>
          </a:p>
        </p:txBody>
      </p:sp>
      <p:graphicFrame>
        <p:nvGraphicFramePr>
          <p:cNvPr id="7" name="Object 3"/>
          <p:cNvGraphicFramePr>
            <a:graphicFrameLocks noGrp="1" noChangeAspect="1"/>
          </p:cNvGraphicFramePr>
          <p:nvPr>
            <p:extLst>
              <p:ext uri="{D42A27DB-BD31-4B8C-83A1-F6EECF244321}">
                <p14:modId xmlns:p14="http://schemas.microsoft.com/office/powerpoint/2010/main" val="174452682"/>
              </p:ext>
            </p:extLst>
          </p:nvPr>
        </p:nvGraphicFramePr>
        <p:xfrm>
          <a:off x="457200" y="1905000"/>
          <a:ext cx="8153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53915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
          </p:nvPr>
        </p:nvSpPr>
        <p:spPr>
          <a:xfrm>
            <a:off x="609600" y="1733550"/>
            <a:ext cx="3657600" cy="660026"/>
          </a:xfrm>
          <a:solidFill>
            <a:schemeClr val="tx2">
              <a:lumMod val="75000"/>
            </a:schemeClr>
          </a:solidFill>
        </p:spPr>
        <p:txBody>
          <a:bodyPr>
            <a:normAutofit fontScale="85000" lnSpcReduction="20000"/>
          </a:bodyPr>
          <a:lstStyle/>
          <a:p>
            <a:r>
              <a:rPr lang="en-US" dirty="0" smtClean="0">
                <a:solidFill>
                  <a:schemeClr val="bg1"/>
                </a:solidFill>
              </a:rPr>
              <a:t>General Fund Expenditures</a:t>
            </a:r>
          </a:p>
          <a:p>
            <a:r>
              <a:rPr lang="en-US" dirty="0" smtClean="0">
                <a:solidFill>
                  <a:schemeClr val="bg1"/>
                </a:solidFill>
              </a:rPr>
              <a:t>2014-2015</a:t>
            </a:r>
          </a:p>
        </p:txBody>
      </p:sp>
      <p:sp>
        <p:nvSpPr>
          <p:cNvPr id="19" name="Text Placeholder 18"/>
          <p:cNvSpPr>
            <a:spLocks noGrp="1"/>
          </p:cNvSpPr>
          <p:nvPr>
            <p:ph type="body" sz="half" idx="3"/>
          </p:nvPr>
        </p:nvSpPr>
        <p:spPr>
          <a:xfrm>
            <a:off x="4648200" y="1733550"/>
            <a:ext cx="3657600" cy="660026"/>
          </a:xfrm>
          <a:solidFill>
            <a:schemeClr val="tx2">
              <a:lumMod val="75000"/>
            </a:schemeClr>
          </a:solidFill>
        </p:spPr>
        <p:txBody>
          <a:bodyPr>
            <a:normAutofit fontScale="92500" lnSpcReduction="20000"/>
          </a:bodyPr>
          <a:lstStyle/>
          <a:p>
            <a:r>
              <a:rPr lang="en-US" dirty="0" smtClean="0">
                <a:solidFill>
                  <a:schemeClr val="bg1"/>
                </a:solidFill>
              </a:rPr>
              <a:t>Within Health &amp; Human Services</a:t>
            </a:r>
            <a:endParaRPr lang="en-US" dirty="0">
              <a:solidFill>
                <a:schemeClr val="bg1"/>
              </a:solidFill>
            </a:endParaRPr>
          </a:p>
        </p:txBody>
      </p:sp>
      <p:graphicFrame>
        <p:nvGraphicFramePr>
          <p:cNvPr id="17" name="Content Placeholder 16"/>
          <p:cNvGraphicFramePr>
            <a:graphicFrameLocks noGrp="1"/>
          </p:cNvGraphicFramePr>
          <p:nvPr>
            <p:ph sz="quarter" idx="2"/>
            <p:extLst>
              <p:ext uri="{D42A27DB-BD31-4B8C-83A1-F6EECF244321}">
                <p14:modId xmlns:p14="http://schemas.microsoft.com/office/powerpoint/2010/main" val="3187161084"/>
              </p:ext>
            </p:extLst>
          </p:nvPr>
        </p:nvGraphicFramePr>
        <p:xfrm>
          <a:off x="192157" y="2302020"/>
          <a:ext cx="5257801" cy="3773269"/>
        </p:xfrm>
        <a:graphic>
          <a:graphicData uri="http://schemas.openxmlformats.org/drawingml/2006/chart">
            <c:chart xmlns:c="http://schemas.openxmlformats.org/drawingml/2006/chart" xmlns:r="http://schemas.openxmlformats.org/officeDocument/2006/relationships" r:id="rId3"/>
          </a:graphicData>
        </a:graphic>
      </p:graphicFrame>
      <p:sp>
        <p:nvSpPr>
          <p:cNvPr id="16" name="Content Placeholder 15"/>
          <p:cNvSpPr>
            <a:spLocks noGrp="1"/>
          </p:cNvSpPr>
          <p:nvPr>
            <p:ph sz="quarter" idx="4"/>
          </p:nvPr>
        </p:nvSpPr>
        <p:spPr>
          <a:xfrm>
            <a:off x="4648200" y="2743200"/>
            <a:ext cx="3657600" cy="2895600"/>
          </a:xfrm>
        </p:spPr>
        <p:txBody>
          <a:bodyPr>
            <a:normAutofit fontScale="70000" lnSpcReduction="20000"/>
          </a:bodyPr>
          <a:lstStyle/>
          <a:p>
            <a:pPr>
              <a:buClrTx/>
            </a:pPr>
            <a:r>
              <a:rPr lang="en-US" dirty="0" smtClean="0">
                <a:solidFill>
                  <a:schemeClr val="tx1"/>
                </a:solidFill>
              </a:rPr>
              <a:t>Medical Assistance Expenditures: 25% of GF spending (8.5 billion)</a:t>
            </a:r>
          </a:p>
          <a:p>
            <a:pPr>
              <a:buClrTx/>
            </a:pPr>
            <a:r>
              <a:rPr lang="en-US" dirty="0" smtClean="0">
                <a:solidFill>
                  <a:schemeClr val="tx1"/>
                </a:solidFill>
              </a:rPr>
              <a:t>Medical Assistance Expenditures for the Elderly and Disabled: 16% of GF spending (5.5 billion)</a:t>
            </a:r>
          </a:p>
          <a:p>
            <a:pPr>
              <a:buClrTx/>
            </a:pPr>
            <a:r>
              <a:rPr lang="en-US" dirty="0" smtClean="0">
                <a:solidFill>
                  <a:schemeClr val="tx1"/>
                </a:solidFill>
              </a:rPr>
              <a:t>MA expenditures include basic care, long-term care waivers and long-term institutional care</a:t>
            </a:r>
          </a:p>
          <a:p>
            <a:pPr>
              <a:buClrTx/>
            </a:pPr>
            <a:endParaRPr lang="en-US" dirty="0"/>
          </a:p>
        </p:txBody>
      </p:sp>
      <p:sp>
        <p:nvSpPr>
          <p:cNvPr id="25602" name="Title 7"/>
          <p:cNvSpPr>
            <a:spLocks noGrp="1"/>
          </p:cNvSpPr>
          <p:nvPr>
            <p:ph type="title"/>
          </p:nvPr>
        </p:nvSpPr>
        <p:spPr>
          <a:xfrm>
            <a:off x="152400" y="304800"/>
            <a:ext cx="8763000" cy="1116106"/>
          </a:xfrm>
        </p:spPr>
        <p:txBody>
          <a:bodyPr vert="horz" lIns="91440" tIns="45720" rIns="91440" bIns="45720" rtlCol="0" anchor="ctr">
            <a:noAutofit/>
          </a:bodyPr>
          <a:lstStyle/>
          <a:p>
            <a:r>
              <a:rPr lang="en-US" sz="2800" dirty="0">
                <a:latin typeface="+mn-lt"/>
              </a:rPr>
              <a:t>Demographic shifts will change demand for public services</a:t>
            </a:r>
          </a:p>
        </p:txBody>
      </p:sp>
      <p:sp>
        <p:nvSpPr>
          <p:cNvPr id="5" name="TextBox 4"/>
          <p:cNvSpPr txBox="1"/>
          <p:nvPr/>
        </p:nvSpPr>
        <p:spPr>
          <a:xfrm>
            <a:off x="228600" y="6075289"/>
            <a:ext cx="8458200" cy="584775"/>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Sources: Minnesota Management and Budget, February 2013.  House Research, Long-Term Care Services for the Elderly, November 2012</a:t>
            </a:r>
          </a:p>
        </p:txBody>
      </p:sp>
    </p:spTree>
    <p:extLst>
      <p:ext uri="{BB962C8B-B14F-4D97-AF65-F5344CB8AC3E}">
        <p14:creationId xmlns:p14="http://schemas.microsoft.com/office/powerpoint/2010/main" val="168324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Slide Pict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31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0" y="2438400"/>
            <a:ext cx="6248400" cy="2971800"/>
          </a:xfrm>
        </p:spPr>
        <p:txBody>
          <a:bodyPr>
            <a:normAutofit/>
          </a:bodyPr>
          <a:lstStyle/>
          <a:p>
            <a:r>
              <a:rPr lang="en-US" dirty="0" smtClean="0"/>
              <a:t>Demographic: Age &amp; Gender</a:t>
            </a:r>
          </a:p>
          <a:p>
            <a:r>
              <a:rPr lang="en-US" dirty="0" smtClean="0"/>
              <a:t>Health status</a:t>
            </a:r>
          </a:p>
          <a:p>
            <a:r>
              <a:rPr lang="en-US" dirty="0" smtClean="0"/>
              <a:t>Disability</a:t>
            </a:r>
          </a:p>
          <a:p>
            <a:r>
              <a:rPr lang="en-US" dirty="0" smtClean="0"/>
              <a:t>Living arrangements</a:t>
            </a:r>
          </a:p>
          <a:p>
            <a:pPr marL="45720" indent="0">
              <a:buNone/>
            </a:pPr>
            <a:endParaRPr lang="en-US" dirty="0"/>
          </a:p>
        </p:txBody>
      </p:sp>
      <p:sp>
        <p:nvSpPr>
          <p:cNvPr id="4" name="Title 3"/>
          <p:cNvSpPr>
            <a:spLocks noGrp="1"/>
          </p:cNvSpPr>
          <p:nvPr>
            <p:ph type="title"/>
          </p:nvPr>
        </p:nvSpPr>
        <p:spPr/>
        <p:txBody>
          <a:bodyPr vert="horz" lIns="91440" tIns="45720" rIns="91440" bIns="45720" rtlCol="0" anchor="ctr">
            <a:noAutofit/>
          </a:bodyPr>
          <a:lstStyle/>
          <a:p>
            <a:r>
              <a:rPr lang="en-US" sz="2800" dirty="0">
                <a:latin typeface="+mn-lt"/>
              </a:rPr>
              <a:t>WHAT factors impact the Need for long-term </a:t>
            </a:r>
            <a:r>
              <a:rPr lang="en-US" sz="2800" dirty="0">
                <a:latin typeface="+mn-lt"/>
              </a:rPr>
              <a:t>care (LTC)?</a:t>
            </a:r>
            <a:endParaRPr lang="en-US" sz="2800" dirty="0">
              <a:latin typeface="+mn-lt"/>
            </a:endParaRPr>
          </a:p>
        </p:txBody>
      </p:sp>
    </p:spTree>
    <p:extLst>
      <p:ext uri="{BB962C8B-B14F-4D97-AF65-F5344CB8AC3E}">
        <p14:creationId xmlns:p14="http://schemas.microsoft.com/office/powerpoint/2010/main" val="159970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202" t="44117" r="22994" b="27756"/>
          <a:stretch/>
        </p:blipFill>
        <p:spPr bwMode="auto">
          <a:xfrm>
            <a:off x="583457" y="2207463"/>
            <a:ext cx="7848599" cy="360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267860"/>
            <a:ext cx="8101115" cy="338554"/>
          </a:xfrm>
          <a:prstGeom prst="rect">
            <a:avLst/>
          </a:prstGeom>
          <a:noFill/>
        </p:spPr>
        <p:txBody>
          <a:bodyPr wrap="square" rtlCol="0">
            <a:spAutoFit/>
          </a:bodyPr>
          <a:lstStyle>
            <a:defPPr>
              <a:defRPr lang="en-US"/>
            </a:defPPr>
            <a:lvl1pPr>
              <a:defRPr sz="1600">
                <a:solidFill>
                  <a:schemeClr val="tx1">
                    <a:lumMod val="50000"/>
                    <a:lumOff val="50000"/>
                  </a:schemeClr>
                </a:solidFill>
              </a:defRPr>
            </a:lvl1pPr>
          </a:lstStyle>
          <a:p>
            <a:r>
              <a:rPr lang="en-US" dirty="0"/>
              <a:t>Source: Stone, 2000</a:t>
            </a:r>
          </a:p>
        </p:txBody>
      </p:sp>
      <p:sp>
        <p:nvSpPr>
          <p:cNvPr id="5" name="Title 4"/>
          <p:cNvSpPr>
            <a:spLocks noGrp="1"/>
          </p:cNvSpPr>
          <p:nvPr>
            <p:ph type="title"/>
          </p:nvPr>
        </p:nvSpPr>
        <p:spPr/>
        <p:txBody>
          <a:bodyPr vert="horz" lIns="91440" tIns="45720" rIns="91440" bIns="45720" rtlCol="0" anchor="ctr">
            <a:noAutofit/>
          </a:bodyPr>
          <a:lstStyle/>
          <a:p>
            <a:r>
              <a:rPr lang="en-US" sz="2800" dirty="0">
                <a:latin typeface="+mn-lt"/>
              </a:rPr>
              <a:t>Need for long-term care is substantial after age 85</a:t>
            </a:r>
            <a:endParaRPr lang="en-US" sz="2800" dirty="0">
              <a:latin typeface="+mn-lt"/>
            </a:endParaRPr>
          </a:p>
        </p:txBody>
      </p:sp>
    </p:spTree>
    <p:extLst>
      <p:ext uri="{BB962C8B-B14F-4D97-AF65-F5344CB8AC3E}">
        <p14:creationId xmlns:p14="http://schemas.microsoft.com/office/powerpoint/2010/main" val="418922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1816</TotalTime>
  <Words>2203</Words>
  <Application>Microsoft Office PowerPoint</Application>
  <PresentationFormat>On-screen Show (4:3)</PresentationFormat>
  <Paragraphs>238</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Grid</vt:lpstr>
      <vt:lpstr>Minnesota House of Representatives Aging and Long-Term Care committee</vt:lpstr>
      <vt:lpstr>Topics for today</vt:lpstr>
      <vt:lpstr>Number of MN’s older adults will increase substantially over the next 20 years </vt:lpstr>
      <vt:lpstr>Number of MN’s older adults will increase substantially over the next 20 years </vt:lpstr>
      <vt:lpstr>For the first time in MN history: More 65+ than school-age by 2020</vt:lpstr>
      <vt:lpstr>Demographic shifts will change demand for public services</vt:lpstr>
      <vt:lpstr>PowerPoint Presentation</vt:lpstr>
      <vt:lpstr>WHAT factors impact the Need for long-term care (LTC)?</vt:lpstr>
      <vt:lpstr>Need for long-term care is substantial after age 85</vt:lpstr>
      <vt:lpstr>70% of older adults need long-term care</vt:lpstr>
      <vt:lpstr>Older adults living in institutions Minnesota 2010</vt:lpstr>
      <vt:lpstr>MN Has reduced the number of residents living in nursing homes</vt:lpstr>
      <vt:lpstr>Healthy life expectancy at 65, 2007-2009</vt:lpstr>
      <vt:lpstr>2/3 of adults receiving long-term care are in “fair” or “poor” health</vt:lpstr>
      <vt:lpstr>Health outcomes 2014</vt:lpstr>
      <vt:lpstr>Aging brings higher rates of disability</vt:lpstr>
      <vt:lpstr>Prevalence of disability declining slowly, age pattern remains</vt:lpstr>
      <vt:lpstr>Rates of Disability among older adults</vt:lpstr>
      <vt:lpstr>29% of older adults (AGE 65+) live alone;  200,000 in MN  </vt:lpstr>
      <vt:lpstr>Long-Term Care Costs In Minnesota</vt:lpstr>
      <vt:lpstr>Who Pays for Long Term Care  in Minnesota ? (2010)</vt:lpstr>
      <vt:lpstr>Of U.S. adults needing ltc, only 22% receive formal (paid) care</vt:lpstr>
      <vt:lpstr>Plans to pay for Long-term care MN Baby Boomers, 2010</vt:lpstr>
      <vt:lpstr>What is middle income?</vt:lpstr>
      <vt:lpstr>Median household income declines with age</vt:lpstr>
      <vt:lpstr>Median household income by age of householder and household size</vt:lpstr>
      <vt:lpstr>twin cities, rochester older adults: relatively high median incomes</vt:lpstr>
      <vt:lpstr>NationallY, ½ of people buying long-term care insuraNce have incomes of $75,000+</vt:lpstr>
      <vt:lpstr>Availability of workers to care for aging population: Darker Areas will struggle more</vt:lpstr>
      <vt:lpstr>PowerPoint Presentation</vt:lpstr>
      <vt:lpstr>PowerPoint Presentation</vt:lpstr>
      <vt:lpstr>For the first time in MN history: More 65+ than school-age by 2020</vt:lpstr>
      <vt:lpstr>PowerPoint Presentation</vt:lpstr>
    </vt:vector>
  </TitlesOfParts>
  <Company>Office of Enterprise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Brower</dc:creator>
  <cp:lastModifiedBy>Susan Brower</cp:lastModifiedBy>
  <cp:revision>81</cp:revision>
  <dcterms:created xsi:type="dcterms:W3CDTF">2014-11-06T20:45:40Z</dcterms:created>
  <dcterms:modified xsi:type="dcterms:W3CDTF">2015-01-13T21:27:28Z</dcterms:modified>
</cp:coreProperties>
</file>