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4" r:id="rId8"/>
    <p:sldId id="263" r:id="rId9"/>
    <p:sldId id="262" r:id="rId10"/>
    <p:sldId id="265" r:id="rId11"/>
    <p:sldId id="266" r:id="rId1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24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39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7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4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55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42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9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168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2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7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A577D-7CEB-47FC-82A5-C9D23BB3B16D}" type="datetimeFigureOut">
              <a:rPr lang="en-US" smtClean="0"/>
              <a:t>3/2/2018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82C1F-0684-4E25-9ECE-A11B01B2C8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40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Workplace Safety and Respect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House Code of Conduct</a:t>
            </a:r>
            <a:br>
              <a:rPr lang="en-US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Ethics Committee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Monday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March 05, 2018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Ethics Committee, discipline cont.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the Ethics Committee may find evidence for disciplinary action and recommend final disposition: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Censure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Reprimand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Expulsion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Financial restitution</a:t>
            </a:r>
          </a:p>
          <a:p>
            <a:pPr marL="344488" indent="-344488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emedial or other action including counseling, training, or other discipline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73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ways members can be disciplined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Caucus action: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Exclude members from caucus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Remove caucus leaders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 by the Speaker (or Minority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eader):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Remove members from committees or chair positions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Move floor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seating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Actions outside of the legislature: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Criminal  and civil liability for crimes or torts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Re-election/party discipline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scrutiny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651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House Code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1651"/>
            <a:ext cx="10515600" cy="440531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9 of the Permanent Rules of the House: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House adopts the code of conduct when changes are made (last 2007)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ode requires House members to uphold certain principles and promote certain goals.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Unlike an employment policy, this code of conduct requires adherence to certain principles of democracy and decorum.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9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Ethics Committee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Membership: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 number of members from each party.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Rules are adopted that create the procedure to handle complaints.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 may abstain from voting.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 may have closed meetings—Executive Session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complaint and the contents of the complaint are public, but if the committee meets in Executive Session their discussion or documents reviewed, including medical records, can be kept confidential.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 and staff are required to keep information confidential. </a:t>
            </a:r>
          </a:p>
        </p:txBody>
      </p:sp>
    </p:spTree>
    <p:extLst>
      <p:ext uri="{BB962C8B-B14F-4D97-AF65-F5344CB8AC3E}">
        <p14:creationId xmlns:p14="http://schemas.microsoft.com/office/powerpoint/2010/main" val="143518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Ethics Committee Jurisdiction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Constitution Article IV, §7</a:t>
            </a:r>
          </a:p>
          <a:p>
            <a:pPr marL="914400" indent="288925" fontAlgn="base">
              <a:buNone/>
              <a:tabLst>
                <a:tab pos="9312275" algn="l"/>
              </a:tabLst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Sec. 7. 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GOVERNMENT.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288925" fontAlgn="base">
              <a:buNone/>
              <a:tabLst>
                <a:tab pos="9312275" algn="l"/>
              </a:tabLst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house may determine the rules of its proceedings, sit upon its own adjournment, punish its members for disorderly behavior, and with the concurrence of two-thirds expel a member; but no member shall be expelled a second time for the same offense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 has jurisdiction over the discipline of members, this is a broad discretion related to any activity of the member including but not limited to: </a:t>
            </a:r>
          </a:p>
          <a:p>
            <a:pPr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 that could be perceived to violate accepted norms of the House</a:t>
            </a:r>
          </a:p>
          <a:p>
            <a:pPr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etraying the public trust </a:t>
            </a:r>
          </a:p>
          <a:p>
            <a:pPr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 constituting criminal activity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06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 Rule 6.10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complaint may be brought about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 conduct that: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Violates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rule or administrative policy of the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Violates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accepted norms of House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Betrays the public trust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Tends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bring the House into dishonor or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disrepute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8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Ethics Procedures—Rule 6.10, cont.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Ethics complaint must be: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writing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Signed by two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Given to the member accused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Committee acts in an investigatory capacity and may make recommendations on discipline.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Committee can seek legal advice from outside sources to assist them.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thics Committee’s recommendations for disciplinary action must be supported by clear and convincing evidence and reported to the House for final disposition.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39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Process and Subpoenas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8760"/>
            <a:ext cx="10515600" cy="46682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Rights of participants in an Ethics Proceeding: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Notice of the complaint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Hearing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Right to call and cross-examine witnesses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Produce evidence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The member respondent can refuse to be examined.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Rule 6.10 requires all supporting materials to be provided with the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initial complaint, chair may allow evidence later, or may require    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additional documents to be provided in advance. </a:t>
            </a:r>
          </a:p>
          <a:p>
            <a:pPr marL="233363" indent="-233363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Witnesses and documents may be subpoenaed, Minn. Stat. 3.135,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requires 2/3 vote of the committee.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911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Attorney General and House Counsel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1638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Generally, the Attorney General’s Office does not have a role in Ethics matters as the Minnesota Constitution provides each legislative body authority over the misconduct of its members.</a:t>
            </a:r>
          </a:p>
          <a:p>
            <a:pPr marL="401638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House Research acts as counsel to the committee but not to either party to the complaint</a:t>
            </a:r>
          </a:p>
          <a:p>
            <a:pPr marL="401638" indent="-401638">
              <a:buFont typeface="Wingdings" panose="05000000000000000000" pitchFamily="2" charset="2"/>
              <a:buChar char="Ø"/>
              <a:tabLst>
                <a:tab pos="344488" algn="l"/>
              </a:tabLs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committee can also hire outside counsel, with the Speaker’s     permission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Complainants can hire outside counsel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Respondents can hire outside counsel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6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can the Ethics Committee do to a member?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545211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Ethics Committee recommends discipline to the full House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Ethics Committee may:</a:t>
            </a:r>
          </a:p>
          <a:p>
            <a:pPr marL="288925" indent="-288925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Find a complaint to be frivolous </a:t>
            </a:r>
          </a:p>
          <a:p>
            <a:pPr marL="401638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there is a violation of House policies or norms but it was inadvertent or technical and does not warrant discipline</a:t>
            </a:r>
          </a:p>
          <a:p>
            <a:pPr marL="401638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Caution a member about a rule or policy </a:t>
            </a:r>
          </a:p>
          <a:p>
            <a:pPr marL="401638" indent="-401638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Fail to find clear and convincing evidence for disciplinary action </a:t>
            </a:r>
          </a:p>
        </p:txBody>
      </p:sp>
    </p:spTree>
    <p:extLst>
      <p:ext uri="{BB962C8B-B14F-4D97-AF65-F5344CB8AC3E}">
        <p14:creationId xmlns:p14="http://schemas.microsoft.com/office/powerpoint/2010/main" val="129359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640</Words>
  <Application>Microsoft Office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Subcommittee on Workplace Safety and Respect</vt:lpstr>
      <vt:lpstr>Overview of the House Code of Conduct </vt:lpstr>
      <vt:lpstr>Overview of the Ethics Committee</vt:lpstr>
      <vt:lpstr>Ethics Committee Jurisdiction </vt:lpstr>
      <vt:lpstr> House Rule 6.10 </vt:lpstr>
      <vt:lpstr>Ethics Procedures—Rule 6.10, cont.</vt:lpstr>
      <vt:lpstr>Due Process and Subpoenas</vt:lpstr>
      <vt:lpstr>Minnesota Attorney General and House Counsel </vt:lpstr>
      <vt:lpstr>What can the Ethics Committee do to a member? </vt:lpstr>
      <vt:lpstr>Ethics Committee, discipline cont. </vt:lpstr>
      <vt:lpstr>Other ways members can be disciplined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Subcommittee on Workplace Safety and Respect</dc:title>
  <dc:creator>Mary Mullen</dc:creator>
  <cp:lastModifiedBy>GOPGuest</cp:lastModifiedBy>
  <cp:revision>21</cp:revision>
  <cp:lastPrinted>2018-03-01T19:27:17Z</cp:lastPrinted>
  <dcterms:created xsi:type="dcterms:W3CDTF">2018-02-28T19:46:28Z</dcterms:created>
  <dcterms:modified xsi:type="dcterms:W3CDTF">2018-03-02T22:31:13Z</dcterms:modified>
</cp:coreProperties>
</file>