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25"/>
  </p:notesMasterIdLst>
  <p:handoutMasterIdLst>
    <p:handoutMasterId r:id="rId26"/>
  </p:handoutMasterIdLst>
  <p:sldIdLst>
    <p:sldId id="301" r:id="rId5"/>
    <p:sldId id="342" r:id="rId6"/>
    <p:sldId id="343" r:id="rId7"/>
    <p:sldId id="340" r:id="rId8"/>
    <p:sldId id="334" r:id="rId9"/>
    <p:sldId id="318" r:id="rId10"/>
    <p:sldId id="341" r:id="rId11"/>
    <p:sldId id="321" r:id="rId12"/>
    <p:sldId id="337" r:id="rId13"/>
    <p:sldId id="338" r:id="rId14"/>
    <p:sldId id="339" r:id="rId15"/>
    <p:sldId id="332" r:id="rId16"/>
    <p:sldId id="326" r:id="rId17"/>
    <p:sldId id="327" r:id="rId18"/>
    <p:sldId id="333" r:id="rId19"/>
    <p:sldId id="336" r:id="rId20"/>
    <p:sldId id="325" r:id="rId21"/>
    <p:sldId id="328" r:id="rId22"/>
    <p:sldId id="335" r:id="rId23"/>
    <p:sldId id="315"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hgan Lee" initials="ML" lastIdx="1" clrIdx="0">
    <p:extLst>
      <p:ext uri="{19B8F6BF-5375-455C-9EA6-DF929625EA0E}">
        <p15:presenceInfo xmlns:p15="http://schemas.microsoft.com/office/powerpoint/2012/main" userId="Mehgan L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000000"/>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4" autoAdjust="0"/>
    <p:restoredTop sz="89889" autoAdjust="0"/>
  </p:normalViewPr>
  <p:slideViewPr>
    <p:cSldViewPr snapToGrid="0">
      <p:cViewPr varScale="1">
        <p:scale>
          <a:sx n="106" d="100"/>
          <a:sy n="106" d="100"/>
        </p:scale>
        <p:origin x="426"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Word"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b="1" dirty="0">
                <a:solidFill>
                  <a:schemeClr val="tx1"/>
                </a:solidFill>
              </a:rPr>
              <a:t>Average </a:t>
            </a:r>
            <a:r>
              <a:rPr lang="en-US" sz="2000" b="1" dirty="0" smtClean="0">
                <a:solidFill>
                  <a:schemeClr val="tx1"/>
                </a:solidFill>
              </a:rPr>
              <a:t>monthly</a:t>
            </a:r>
            <a:r>
              <a:rPr lang="en-US" sz="2000" b="1" baseline="0" dirty="0" smtClean="0">
                <a:solidFill>
                  <a:schemeClr val="tx1"/>
                </a:solidFill>
              </a:rPr>
              <a:t> enrollment : 2013-2017</a:t>
            </a:r>
            <a:endParaRPr lang="en-US" sz="2000" b="1" dirty="0">
              <a:solidFill>
                <a:schemeClr val="tx1"/>
              </a:solidFill>
            </a:endParaRPr>
          </a:p>
        </c:rich>
      </c:tx>
      <c:layout>
        <c:manualLayout>
          <c:xMode val="edge"/>
          <c:yMode val="edge"/>
          <c:x val="0.29399960956870808"/>
          <c:y val="3.5698990769423213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623057280441569"/>
          <c:y val="0.1941298642017574"/>
          <c:w val="0.82512352386823695"/>
          <c:h val="0.51705899806002509"/>
        </c:manualLayout>
      </c:layout>
      <c:barChart>
        <c:barDir val="col"/>
        <c:grouping val="stacked"/>
        <c:varyColors val="0"/>
        <c:ser>
          <c:idx val="1"/>
          <c:order val="1"/>
          <c:tx>
            <c:strRef>
              <c:f>'[Chart in Microsoft Word]Average Monthly Enrollment'!$A$3</c:f>
              <c:strCache>
                <c:ptCount val="1"/>
                <c:pt idx="0">
                  <c:v>Parents and Children</c:v>
                </c:pt>
              </c:strCache>
            </c:strRef>
          </c:tx>
          <c:spPr>
            <a:solidFill>
              <a:srgbClr val="0070C0"/>
            </a:solidFill>
            <a:ln>
              <a:noFill/>
            </a:ln>
            <a:effectLst/>
          </c:spPr>
          <c:invertIfNegative val="0"/>
          <c:cat>
            <c:numRef>
              <c:f>'[Chart in Microsoft Word]Average Monthly Enrollment'!$B$2:$F$2</c:f>
              <c:numCache>
                <c:formatCode>0</c:formatCode>
                <c:ptCount val="5"/>
                <c:pt idx="0">
                  <c:v>2013</c:v>
                </c:pt>
                <c:pt idx="1">
                  <c:v>2014</c:v>
                </c:pt>
                <c:pt idx="2">
                  <c:v>2015</c:v>
                </c:pt>
                <c:pt idx="3">
                  <c:v>2016</c:v>
                </c:pt>
                <c:pt idx="4">
                  <c:v>2017</c:v>
                </c:pt>
              </c:numCache>
            </c:numRef>
          </c:cat>
          <c:val>
            <c:numRef>
              <c:f>'[Chart in Microsoft Word]Average Monthly Enrollment'!$B$3:$F$3</c:f>
              <c:numCache>
                <c:formatCode>#,##0</c:formatCode>
                <c:ptCount val="5"/>
                <c:pt idx="0">
                  <c:v>474013.17</c:v>
                </c:pt>
                <c:pt idx="1">
                  <c:v>641023.99</c:v>
                </c:pt>
                <c:pt idx="2">
                  <c:v>693269.17</c:v>
                </c:pt>
                <c:pt idx="3">
                  <c:v>706728.76</c:v>
                </c:pt>
                <c:pt idx="4">
                  <c:v>708287</c:v>
                </c:pt>
              </c:numCache>
            </c:numRef>
          </c:val>
        </c:ser>
        <c:ser>
          <c:idx val="2"/>
          <c:order val="2"/>
          <c:tx>
            <c:strRef>
              <c:f>'[Chart in Microsoft Word]Average Monthly Enrollment'!$A$8</c:f>
              <c:strCache>
                <c:ptCount val="1"/>
                <c:pt idx="0">
                  <c:v>Disability or Blindness</c:v>
                </c:pt>
              </c:strCache>
            </c:strRef>
          </c:tx>
          <c:spPr>
            <a:solidFill>
              <a:srgbClr val="FFC000"/>
            </a:solidFill>
            <a:ln>
              <a:noFill/>
            </a:ln>
            <a:effectLst/>
          </c:spPr>
          <c:invertIfNegative val="0"/>
          <c:cat>
            <c:numRef>
              <c:f>'[Chart in Microsoft Word]Average Monthly Enrollment'!$B$2:$F$2</c:f>
              <c:numCache>
                <c:formatCode>0</c:formatCode>
                <c:ptCount val="5"/>
                <c:pt idx="0">
                  <c:v>2013</c:v>
                </c:pt>
                <c:pt idx="1">
                  <c:v>2014</c:v>
                </c:pt>
                <c:pt idx="2">
                  <c:v>2015</c:v>
                </c:pt>
                <c:pt idx="3">
                  <c:v>2016</c:v>
                </c:pt>
                <c:pt idx="4">
                  <c:v>2017</c:v>
                </c:pt>
              </c:numCache>
            </c:numRef>
          </c:cat>
          <c:val>
            <c:numRef>
              <c:f>'[Chart in Microsoft Word]Average Monthly Enrollment'!$B$8:$F$8</c:f>
              <c:numCache>
                <c:formatCode>#,##0</c:formatCode>
                <c:ptCount val="5"/>
                <c:pt idx="0">
                  <c:v>127229.58</c:v>
                </c:pt>
                <c:pt idx="1">
                  <c:v>124830</c:v>
                </c:pt>
                <c:pt idx="2">
                  <c:v>120588</c:v>
                </c:pt>
                <c:pt idx="3">
                  <c:v>118076.17</c:v>
                </c:pt>
                <c:pt idx="4">
                  <c:v>115798</c:v>
                </c:pt>
              </c:numCache>
            </c:numRef>
          </c:val>
        </c:ser>
        <c:ser>
          <c:idx val="3"/>
          <c:order val="3"/>
          <c:tx>
            <c:strRef>
              <c:f>'[Chart in Microsoft Word]Average Monthly Enrollment'!$A$9</c:f>
              <c:strCache>
                <c:ptCount val="1"/>
                <c:pt idx="0">
                  <c:v>Age 65 or older</c:v>
                </c:pt>
              </c:strCache>
            </c:strRef>
          </c:tx>
          <c:spPr>
            <a:solidFill>
              <a:srgbClr val="92D050"/>
            </a:solidFill>
            <a:ln>
              <a:noFill/>
            </a:ln>
            <a:effectLst/>
          </c:spPr>
          <c:invertIfNegative val="0"/>
          <c:cat>
            <c:numRef>
              <c:f>'[Chart in Microsoft Word]Average Monthly Enrollment'!$B$2:$F$2</c:f>
              <c:numCache>
                <c:formatCode>0</c:formatCode>
                <c:ptCount val="5"/>
                <c:pt idx="0">
                  <c:v>2013</c:v>
                </c:pt>
                <c:pt idx="1">
                  <c:v>2014</c:v>
                </c:pt>
                <c:pt idx="2">
                  <c:v>2015</c:v>
                </c:pt>
                <c:pt idx="3">
                  <c:v>2016</c:v>
                </c:pt>
                <c:pt idx="4">
                  <c:v>2017</c:v>
                </c:pt>
              </c:numCache>
            </c:numRef>
          </c:cat>
          <c:val>
            <c:numRef>
              <c:f>'[Chart in Microsoft Word]Average Monthly Enrollment'!$B$9:$F$9</c:f>
              <c:numCache>
                <c:formatCode>#,##0</c:formatCode>
                <c:ptCount val="5"/>
                <c:pt idx="0">
                  <c:v>58089.75</c:v>
                </c:pt>
                <c:pt idx="1">
                  <c:v>58511.33</c:v>
                </c:pt>
                <c:pt idx="2">
                  <c:v>58936.83</c:v>
                </c:pt>
                <c:pt idx="3">
                  <c:v>60384.42</c:v>
                </c:pt>
                <c:pt idx="4">
                  <c:v>64758</c:v>
                </c:pt>
              </c:numCache>
            </c:numRef>
          </c:val>
        </c:ser>
        <c:ser>
          <c:idx val="4"/>
          <c:order val="4"/>
          <c:tx>
            <c:strRef>
              <c:f>'[Chart in Microsoft Word]Average Monthly Enrollment'!$A$10</c:f>
              <c:strCache>
                <c:ptCount val="1"/>
                <c:pt idx="0">
                  <c:v>Adults</c:v>
                </c:pt>
              </c:strCache>
            </c:strRef>
          </c:tx>
          <c:spPr>
            <a:solidFill>
              <a:srgbClr val="DF3D0B"/>
            </a:solidFill>
            <a:ln>
              <a:noFill/>
            </a:ln>
            <a:effectLst/>
          </c:spPr>
          <c:invertIfNegative val="0"/>
          <c:cat>
            <c:numRef>
              <c:f>'[Chart in Microsoft Word]Average Monthly Enrollment'!$B$2:$F$2</c:f>
              <c:numCache>
                <c:formatCode>0</c:formatCode>
                <c:ptCount val="5"/>
                <c:pt idx="0">
                  <c:v>2013</c:v>
                </c:pt>
                <c:pt idx="1">
                  <c:v>2014</c:v>
                </c:pt>
                <c:pt idx="2">
                  <c:v>2015</c:v>
                </c:pt>
                <c:pt idx="3">
                  <c:v>2016</c:v>
                </c:pt>
                <c:pt idx="4">
                  <c:v>2017</c:v>
                </c:pt>
              </c:numCache>
            </c:numRef>
          </c:cat>
          <c:val>
            <c:numRef>
              <c:f>'[Chart in Microsoft Word]Average Monthly Enrollment'!$B$10:$F$10</c:f>
              <c:numCache>
                <c:formatCode>#,##0</c:formatCode>
                <c:ptCount val="5"/>
                <c:pt idx="0">
                  <c:v>86566.58</c:v>
                </c:pt>
                <c:pt idx="1">
                  <c:v>168117.83</c:v>
                </c:pt>
                <c:pt idx="2">
                  <c:v>207648.83</c:v>
                </c:pt>
                <c:pt idx="3">
                  <c:v>201456.92</c:v>
                </c:pt>
                <c:pt idx="4">
                  <c:v>207520</c:v>
                </c:pt>
              </c:numCache>
            </c:numRef>
          </c:val>
        </c:ser>
        <c:dLbls>
          <c:showLegendKey val="0"/>
          <c:showVal val="0"/>
          <c:showCatName val="0"/>
          <c:showSerName val="0"/>
          <c:showPercent val="0"/>
          <c:showBubbleSize val="0"/>
        </c:dLbls>
        <c:gapWidth val="100"/>
        <c:overlap val="100"/>
        <c:axId val="290297464"/>
        <c:axId val="290299032"/>
        <c:extLst>
          <c:ext xmlns:c15="http://schemas.microsoft.com/office/drawing/2012/chart" uri="{02D57815-91ED-43cb-92C2-25804820EDAC}">
            <c15:filteredBarSeries>
              <c15:ser>
                <c:idx val="0"/>
                <c:order val="0"/>
                <c:tx>
                  <c:strRef>
                    <c:extLst>
                      <c:ext uri="{02D57815-91ED-43cb-92C2-25804820EDAC}">
                        <c15:formulaRef>
                          <c15:sqref>'[Chart in Microsoft Word]Average Monthly Enrollment'!$A$2</c15:sqref>
                        </c15:formulaRef>
                      </c:ext>
                    </c:extLst>
                    <c:strCache>
                      <c:ptCount val="1"/>
                      <c:pt idx="0">
                        <c:v>Eligibility Group</c:v>
                      </c:pt>
                    </c:strCache>
                  </c:strRef>
                </c:tx>
                <c:spPr>
                  <a:solidFill>
                    <a:schemeClr val="accent6"/>
                  </a:solidFill>
                  <a:ln>
                    <a:noFill/>
                  </a:ln>
                  <a:effectLst/>
                </c:spPr>
                <c:invertIfNegative val="0"/>
                <c:cat>
                  <c:numRef>
                    <c:extLst>
                      <c:ext uri="{02D57815-91ED-43cb-92C2-25804820EDAC}">
                        <c15:formulaRef>
                          <c15:sqref>'[Chart in Microsoft Word]Average Monthly Enrollment'!$B$2:$F$2</c15:sqref>
                        </c15:formulaRef>
                      </c:ext>
                    </c:extLst>
                    <c:numCache>
                      <c:formatCode>0</c:formatCode>
                      <c:ptCount val="5"/>
                      <c:pt idx="0">
                        <c:v>2013</c:v>
                      </c:pt>
                      <c:pt idx="1">
                        <c:v>2014</c:v>
                      </c:pt>
                      <c:pt idx="2">
                        <c:v>2015</c:v>
                      </c:pt>
                      <c:pt idx="3">
                        <c:v>2016</c:v>
                      </c:pt>
                      <c:pt idx="4">
                        <c:v>2017</c:v>
                      </c:pt>
                    </c:numCache>
                  </c:numRef>
                </c:cat>
                <c:val>
                  <c:numRef>
                    <c:extLst>
                      <c:ext uri="{02D57815-91ED-43cb-92C2-25804820EDAC}">
                        <c15:formulaRef>
                          <c15:sqref>'[Chart in Microsoft Word]Average Monthly Enrollment'!$B$2:$F$2</c15:sqref>
                        </c15:formulaRef>
                      </c:ext>
                    </c:extLst>
                    <c:numCache>
                      <c:formatCode>0</c:formatCode>
                      <c:ptCount val="5"/>
                      <c:pt idx="0">
                        <c:v>2013</c:v>
                      </c:pt>
                      <c:pt idx="1">
                        <c:v>2014</c:v>
                      </c:pt>
                      <c:pt idx="2">
                        <c:v>2015</c:v>
                      </c:pt>
                      <c:pt idx="3">
                        <c:v>2016</c:v>
                      </c:pt>
                      <c:pt idx="4">
                        <c:v>2017</c:v>
                      </c:pt>
                    </c:numCache>
                  </c:numRef>
                </c:val>
              </c15:ser>
            </c15:filteredBarSeries>
          </c:ext>
        </c:extLst>
      </c:barChart>
      <c:catAx>
        <c:axId val="29029746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290299032"/>
        <c:crosses val="autoZero"/>
        <c:auto val="1"/>
        <c:lblAlgn val="ctr"/>
        <c:lblOffset val="100"/>
        <c:noMultiLvlLbl val="0"/>
      </c:catAx>
      <c:valAx>
        <c:axId val="290299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290297464"/>
        <c:crosses val="autoZero"/>
        <c:crossBetween val="between"/>
      </c:valAx>
      <c:spPr>
        <a:noFill/>
        <a:ln>
          <a:noFill/>
        </a:ln>
        <a:effectLst/>
      </c:spPr>
    </c:plotArea>
    <c:legend>
      <c:legendPos val="b"/>
      <c:layout>
        <c:manualLayout>
          <c:xMode val="edge"/>
          <c:yMode val="edge"/>
          <c:x val="8.4643938653902503E-2"/>
          <c:y val="0.84542794700463242"/>
          <c:w val="0.84147952658212977"/>
          <c:h val="9.162613864443415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867088567124153"/>
          <c:y val="0.16572556624352425"/>
          <c:w val="0.3181067686635336"/>
          <c:h val="0.72446286494382017"/>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Pt>
            <c:idx val="6"/>
            <c:bubble3D val="0"/>
            <c:spPr>
              <a:solidFill>
                <a:schemeClr val="accent1">
                  <a:lumMod val="60000"/>
                </a:schemeClr>
              </a:solidFill>
              <a:ln>
                <a:noFill/>
              </a:ln>
              <a:effectLst>
                <a:outerShdw blurRad="63500" sx="102000" sy="102000" algn="ctr" rotWithShape="0">
                  <a:prstClr val="black">
                    <a:alpha val="20000"/>
                  </a:prstClr>
                </a:outerShdw>
              </a:effectLst>
            </c:spPr>
          </c:dPt>
          <c:dPt>
            <c:idx val="7"/>
            <c:bubble3D val="0"/>
            <c:spPr>
              <a:solidFill>
                <a:schemeClr val="accent2">
                  <a:lumMod val="60000"/>
                </a:schemeClr>
              </a:solidFill>
              <a:ln>
                <a:noFill/>
              </a:ln>
              <a:effectLst>
                <a:outerShdw blurRad="63500" sx="102000" sy="102000" algn="ctr" rotWithShape="0">
                  <a:prstClr val="black">
                    <a:alpha val="20000"/>
                  </a:prstClr>
                </a:outerShdw>
              </a:effectLst>
            </c:spPr>
          </c:dPt>
          <c:dPt>
            <c:idx val="8"/>
            <c:bubble3D val="0"/>
            <c:spPr>
              <a:solidFill>
                <a:schemeClr val="accent3">
                  <a:lumMod val="60000"/>
                </a:schemeClr>
              </a:solidFill>
              <a:ln>
                <a:noFill/>
              </a:ln>
              <a:effectLst>
                <a:outerShdw blurRad="63500" sx="102000" sy="102000" algn="ctr" rotWithShape="0">
                  <a:prstClr val="black">
                    <a:alpha val="20000"/>
                  </a:prstClr>
                </a:outerShdw>
              </a:effectLst>
            </c:spPr>
          </c:dPt>
          <c:dPt>
            <c:idx val="9"/>
            <c:bubble3D val="0"/>
            <c:spPr>
              <a:solidFill>
                <a:schemeClr val="accent4">
                  <a:lumMod val="60000"/>
                </a:schemeClr>
              </a:solidFill>
              <a:ln>
                <a:noFill/>
              </a:ln>
              <a:effectLst>
                <a:outerShdw blurRad="63500" sx="102000" sy="102000" algn="ctr" rotWithShape="0">
                  <a:prstClr val="black">
                    <a:alpha val="20000"/>
                  </a:prstClr>
                </a:outerShdw>
              </a:effectLst>
            </c:spPr>
          </c:dPt>
          <c:dPt>
            <c:idx val="10"/>
            <c:bubble3D val="0"/>
            <c:spPr>
              <a:solidFill>
                <a:schemeClr val="accent5">
                  <a:lumMod val="60000"/>
                </a:schemeClr>
              </a:solidFill>
              <a:ln>
                <a:noFill/>
              </a:ln>
              <a:effectLst>
                <a:outerShdw blurRad="63500" sx="102000" sy="102000" algn="ctr" rotWithShape="0">
                  <a:prstClr val="black">
                    <a:alpha val="20000"/>
                  </a:prstClr>
                </a:outerShdw>
              </a:effectLst>
            </c:spPr>
          </c:dPt>
          <c:dLbls>
            <c:dLbl>
              <c:idx val="0"/>
              <c:delete val="1"/>
              <c:extLst>
                <c:ext xmlns:c15="http://schemas.microsoft.com/office/drawing/2012/chart" uri="{CE6537A1-D6FC-4f65-9D91-7224C49458BB}">
                  <c15:layout/>
                </c:ext>
              </c:extLst>
            </c:dLbl>
            <c:dLbl>
              <c:idx val="1"/>
              <c:layout>
                <c:manualLayout>
                  <c:x val="0.13139950398714584"/>
                  <c:y val="-8.0999622820605958E-3"/>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4123016668638079"/>
                      <c:h val="0.30868027574458134"/>
                    </c:manualLayout>
                  </c15:layout>
                </c:ext>
              </c:extLst>
            </c:dLbl>
            <c:dLbl>
              <c:idx val="2"/>
              <c:layout>
                <c:manualLayout>
                  <c:x val="0.21264463132426684"/>
                  <c:y val="5.591399743086866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5.7987476360532947E-2"/>
                  <c:y val="-0.1633075431703390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2459228822770619"/>
                      <c:h val="0.31533867508430863"/>
                    </c:manualLayout>
                  </c15:layout>
                </c:ext>
              </c:extLst>
            </c:dLbl>
            <c:dLbl>
              <c:idx val="4"/>
              <c:layout>
                <c:manualLayout>
                  <c:x val="0.16336154549753265"/>
                  <c:y val="0.15525264060370972"/>
                </c:manualLayout>
              </c:layout>
              <c:tx>
                <c:rich>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fld id="{820B3160-2B96-4C0C-8A0A-869CE7D0858B}" type="CATEGORYNAME">
                      <a:rPr lang="en-US" sz="1400" smtClean="0"/>
                      <a:pPr>
                        <a:defRPr sz="1400">
                          <a:solidFill>
                            <a:schemeClr val="accent1"/>
                          </a:solidFill>
                        </a:defRPr>
                      </a:pPr>
                      <a:t>[CATEGORY NAME]</a:t>
                    </a:fld>
                    <a:r>
                      <a:rPr lang="en-US" sz="1400" baseline="0" dirty="0"/>
                      <a:t>
</a:t>
                    </a:r>
                    <a:fld id="{3CE562C6-75F5-423C-BBD2-D86FB221EAD6}" type="PERCENTAGE">
                      <a:rPr lang="en-US" sz="1400" baseline="0"/>
                      <a:pPr>
                        <a:defRPr sz="1400">
                          <a:solidFill>
                            <a:schemeClr val="accent1"/>
                          </a:solidFill>
                        </a:defRPr>
                      </a:pPr>
                      <a:t>[PERCENTAGE]</a:t>
                    </a:fld>
                    <a:endParaRPr lang="en-US" sz="1400" baseline="0" dirty="0"/>
                  </a:p>
                </c:rich>
              </c:tx>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51513946551525025"/>
                      <c:h val="0.30557828838496232"/>
                    </c:manualLayout>
                  </c15:layout>
                  <c15:dlblFieldTable/>
                  <c15:showDataLabelsRange val="0"/>
                </c:ext>
              </c:extLst>
            </c:dLbl>
            <c:dLbl>
              <c:idx val="5"/>
              <c:layout>
                <c:manualLayout>
                  <c:x val="-9.5354122921593454E-2"/>
                  <c:y val="0.1481960108059808"/>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079227273604299"/>
                      <c:h val="0.18545674197728296"/>
                    </c:manualLayout>
                  </c15:layout>
                </c:ext>
              </c:extLst>
            </c:dLbl>
            <c:dLbl>
              <c:idx val="6"/>
              <c:layout>
                <c:manualLayout>
                  <c:x val="-5.2941545504628457E-2"/>
                  <c:y val="0.18676332214204439"/>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1">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9717232405986715"/>
                      <c:h val="0.26948563030017075"/>
                    </c:manualLayout>
                  </c15:layout>
                </c:ext>
              </c:extLst>
            </c:dLbl>
            <c:dLbl>
              <c:idx val="7"/>
              <c:layout>
                <c:manualLayout>
                  <c:x val="-7.0493498954312742E-2"/>
                  <c:y val="0"/>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2">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4270411175025872"/>
                      <c:h val="0.30868027210884352"/>
                    </c:manualLayout>
                  </c15:layout>
                </c:ext>
              </c:extLst>
            </c:dLbl>
            <c:dLbl>
              <c:idx val="8"/>
              <c:layout>
                <c:manualLayout>
                  <c:x val="5.8261236978544045E-2"/>
                  <c:y val="8.3459639717129372E-3"/>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3">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319910114797698"/>
                      <c:h val="0.31533867508430863"/>
                    </c:manualLayout>
                  </c15:layout>
                </c:ext>
              </c:extLst>
            </c:dLbl>
            <c:dLbl>
              <c:idx val="9"/>
              <c:spPr>
                <a:noFill/>
                <a:ln>
                  <a:noFill/>
                </a:ln>
                <a:effectLst/>
              </c:spPr>
              <c:txPr>
                <a:bodyPr rot="0" spcFirstLastPara="1" vertOverflow="ellipsis" vert="horz" wrap="square" anchor="ctr" anchorCtr="1"/>
                <a:lstStyle/>
                <a:p>
                  <a:pPr>
                    <a:defRPr sz="1400" b="1" i="0" u="none" strike="noStrike" kern="1200" spc="0" baseline="0">
                      <a:solidFill>
                        <a:schemeClr val="accent4">
                          <a:lumMod val="60000"/>
                        </a:schemeClr>
                      </a:solidFill>
                      <a:latin typeface="+mn-lt"/>
                      <a:ea typeface="+mn-ea"/>
                      <a:cs typeface="+mn-cs"/>
                    </a:defRPr>
                  </a:pPr>
                  <a:endParaRPr lang="en-US"/>
                </a:p>
              </c:txPr>
              <c:dLblPos val="outEnd"/>
              <c:showLegendKey val="0"/>
              <c:showVal val="0"/>
              <c:showCatName val="1"/>
              <c:showSerName val="0"/>
              <c:showPercent val="1"/>
              <c:showBubbleSize val="0"/>
            </c:dLbl>
            <c:dLbl>
              <c:idx val="10"/>
              <c:spPr>
                <a:noFill/>
                <a:ln>
                  <a:noFill/>
                </a:ln>
                <a:effectLst/>
              </c:spPr>
              <c:txPr>
                <a:bodyPr rot="0" spcFirstLastPara="1" vertOverflow="ellipsis" vert="horz" wrap="square" anchor="ctr" anchorCtr="1"/>
                <a:lstStyle/>
                <a:p>
                  <a:pPr>
                    <a:defRPr sz="1400" b="1" i="0" u="none" strike="noStrike" kern="1200" spc="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1"/>
              <c:showBubbleSize val="0"/>
            </c:dLbl>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'Children 0-5'!$B$3:$B$11</c:f>
              <c:strCache>
                <c:ptCount val="9"/>
                <c:pt idx="0">
                  <c:v>COS_FINAL</c:v>
                </c:pt>
                <c:pt idx="1">
                  <c:v>Case Management</c:v>
                </c:pt>
                <c:pt idx="2">
                  <c:v>Dental</c:v>
                </c:pt>
                <c:pt idx="3">
                  <c:v>Inpatient Hospital</c:v>
                </c:pt>
                <c:pt idx="4">
                  <c:v>Mental Health and CD Treatment</c:v>
                </c:pt>
                <c:pt idx="5">
                  <c:v>Other</c:v>
                </c:pt>
                <c:pt idx="6">
                  <c:v>Outpatient Hospital</c:v>
                </c:pt>
                <c:pt idx="7">
                  <c:v>Personal Care Assistant</c:v>
                </c:pt>
                <c:pt idx="8">
                  <c:v>Pharmacy Services</c:v>
                </c:pt>
              </c:strCache>
            </c:strRef>
          </c:cat>
          <c:val>
            <c:numRef>
              <c:f>'Children 0-5'!$C$3:$C$11</c:f>
              <c:numCache>
                <c:formatCode>#,##0.00</c:formatCode>
                <c:ptCount val="9"/>
                <c:pt idx="0">
                  <c:v>0</c:v>
                </c:pt>
                <c:pt idx="1">
                  <c:v>31766500.829999998</c:v>
                </c:pt>
                <c:pt idx="2">
                  <c:v>16683598.699999999</c:v>
                </c:pt>
                <c:pt idx="3">
                  <c:v>303052075.56</c:v>
                </c:pt>
                <c:pt idx="4">
                  <c:v>30901091.600000001</c:v>
                </c:pt>
                <c:pt idx="5">
                  <c:v>54002925.009999998</c:v>
                </c:pt>
                <c:pt idx="6">
                  <c:v>65869798.909999996</c:v>
                </c:pt>
                <c:pt idx="7">
                  <c:v>11784445.380000001</c:v>
                </c:pt>
                <c:pt idx="8">
                  <c:v>27091069.289999999</c:v>
                </c:pt>
              </c:numCache>
            </c:numRef>
          </c:val>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867088567124153"/>
          <c:y val="0.16572556624352425"/>
          <c:w val="0.3181067686635336"/>
          <c:h val="0.72446286494382017"/>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Pt>
            <c:idx val="6"/>
            <c:bubble3D val="0"/>
            <c:spPr>
              <a:solidFill>
                <a:schemeClr val="accent1">
                  <a:lumMod val="60000"/>
                </a:schemeClr>
              </a:solidFill>
              <a:ln>
                <a:noFill/>
              </a:ln>
              <a:effectLst>
                <a:outerShdw blurRad="63500" sx="102000" sy="102000" algn="ctr" rotWithShape="0">
                  <a:prstClr val="black">
                    <a:alpha val="20000"/>
                  </a:prstClr>
                </a:outerShdw>
              </a:effectLst>
            </c:spPr>
          </c:dPt>
          <c:dPt>
            <c:idx val="7"/>
            <c:bubble3D val="0"/>
            <c:spPr>
              <a:solidFill>
                <a:schemeClr val="accent2">
                  <a:lumMod val="60000"/>
                </a:schemeClr>
              </a:solidFill>
              <a:ln>
                <a:noFill/>
              </a:ln>
              <a:effectLst>
                <a:outerShdw blurRad="63500" sx="102000" sy="102000" algn="ctr" rotWithShape="0">
                  <a:prstClr val="black">
                    <a:alpha val="20000"/>
                  </a:prstClr>
                </a:outerShdw>
              </a:effectLst>
            </c:spPr>
          </c:dPt>
          <c:dPt>
            <c:idx val="8"/>
            <c:bubble3D val="0"/>
            <c:spPr>
              <a:solidFill>
                <a:schemeClr val="accent3">
                  <a:lumMod val="60000"/>
                </a:schemeClr>
              </a:solidFill>
              <a:ln>
                <a:noFill/>
              </a:ln>
              <a:effectLst>
                <a:outerShdw blurRad="63500" sx="102000" sy="102000" algn="ctr" rotWithShape="0">
                  <a:prstClr val="black">
                    <a:alpha val="20000"/>
                  </a:prstClr>
                </a:outerShdw>
              </a:effectLst>
            </c:spPr>
          </c:dPt>
          <c:dPt>
            <c:idx val="9"/>
            <c:bubble3D val="0"/>
            <c:spPr>
              <a:solidFill>
                <a:schemeClr val="accent4">
                  <a:lumMod val="60000"/>
                </a:schemeClr>
              </a:solidFill>
              <a:ln>
                <a:noFill/>
              </a:ln>
              <a:effectLst>
                <a:outerShdw blurRad="63500" sx="102000" sy="102000" algn="ctr" rotWithShape="0">
                  <a:prstClr val="black">
                    <a:alpha val="20000"/>
                  </a:prstClr>
                </a:outerShdw>
              </a:effectLst>
            </c:spPr>
          </c:dPt>
          <c:dPt>
            <c:idx val="10"/>
            <c:bubble3D val="0"/>
            <c:spPr>
              <a:solidFill>
                <a:schemeClr val="accent5">
                  <a:lumMod val="60000"/>
                </a:schemeClr>
              </a:solidFill>
              <a:ln>
                <a:noFill/>
              </a:ln>
              <a:effectLst>
                <a:outerShdw blurRad="63500" sx="102000" sy="102000" algn="ctr" rotWithShape="0">
                  <a:prstClr val="black">
                    <a:alpha val="20000"/>
                  </a:prstClr>
                </a:outerShdw>
              </a:effectLst>
            </c:spPr>
          </c:dPt>
          <c:dLbls>
            <c:dLbl>
              <c:idx val="0"/>
              <c:layout>
                <c:manualLayout>
                  <c:x val="0.11806469353028574"/>
                  <c:y val="-2.2207796936292316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4479555402632839"/>
                      <c:h val="0.2809809165275618"/>
                    </c:manualLayout>
                  </c15:layout>
                </c:ext>
              </c:extLst>
            </c:dLbl>
            <c:dLbl>
              <c:idx val="1"/>
              <c:layout>
                <c:manualLayout>
                  <c:x val="0.11796416744780047"/>
                  <c:y val="6.4245460053092202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7559508431068364"/>
                      <c:h val="0.22607612068125688"/>
                    </c:manualLayout>
                  </c15:layout>
                </c:ext>
              </c:extLst>
            </c:dLbl>
            <c:dLbl>
              <c:idx val="2"/>
              <c:layout>
                <c:manualLayout>
                  <c:x val="7.9582113075439054E-2"/>
                  <c:y val="-1.3877787807814457E-17"/>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8287293190158508"/>
                      <c:h val="0.22607612068125688"/>
                    </c:manualLayout>
                  </c15:layout>
                </c:ext>
              </c:extLst>
            </c:dLbl>
            <c:dLbl>
              <c:idx val="3"/>
              <c:layout>
                <c:manualLayout>
                  <c:x val="-1.2039051794649413E-7"/>
                  <c:y val="5.8320887970743855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687850501944186"/>
                      <c:h val="0.31763965730506427"/>
                    </c:manualLayout>
                  </c15:layout>
                </c:ext>
              </c:extLst>
            </c:dLbl>
            <c:dLbl>
              <c:idx val="4"/>
              <c:layout>
                <c:manualLayout>
                  <c:x val="-4.3853130816751677E-2"/>
                  <c:y val="0.12923855024588959"/>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4.4402259967023683E-2"/>
                  <c:y val="0.1949182344980193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44017686811772555"/>
                      <c:h val="0.18545695008854712"/>
                    </c:manualLayout>
                  </c15:layout>
                </c:ext>
              </c:extLst>
            </c:dLbl>
            <c:dLbl>
              <c:idx val="6"/>
              <c:layout>
                <c:manualLayout>
                  <c:x val="-0.15078915221979353"/>
                  <c:y val="-0.15006604121131434"/>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1">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3146931089189868"/>
                      <c:h val="0.32041235179139416"/>
                    </c:manualLayout>
                  </c15:layout>
                </c:ext>
              </c:extLst>
            </c:dLbl>
            <c:dLbl>
              <c:idx val="7"/>
              <c:layout>
                <c:manualLayout>
                  <c:x val="-8.7362703643570863E-2"/>
                  <c:y val="-0.2350408819090623"/>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2">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3435892410365042"/>
                      <c:h val="0.22607612068125688"/>
                    </c:manualLayout>
                  </c15:layout>
                </c:ext>
              </c:extLst>
            </c:dLbl>
            <c:dLbl>
              <c:idx val="8"/>
              <c:layout>
                <c:manualLayout>
                  <c:x val="0.11704979953544649"/>
                  <c:y val="1.0213194551924322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3">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7918197532427789"/>
                      <c:h val="0.4396549433701834"/>
                    </c:manualLayout>
                  </c15:layout>
                </c:ext>
              </c:extLst>
            </c:dLbl>
            <c:dLbl>
              <c:idx val="9"/>
              <c:spPr>
                <a:noFill/>
                <a:ln>
                  <a:noFill/>
                </a:ln>
                <a:effectLst/>
              </c:spPr>
              <c:txPr>
                <a:bodyPr rot="0" spcFirstLastPara="1" vertOverflow="ellipsis" vert="horz" wrap="square" anchor="ctr" anchorCtr="1"/>
                <a:lstStyle/>
                <a:p>
                  <a:pPr>
                    <a:defRPr sz="1400" b="1" i="0" u="none" strike="noStrike" kern="1200" spc="0" baseline="0">
                      <a:solidFill>
                        <a:schemeClr val="accent4">
                          <a:lumMod val="60000"/>
                        </a:schemeClr>
                      </a:solidFill>
                      <a:latin typeface="+mn-lt"/>
                      <a:ea typeface="+mn-ea"/>
                      <a:cs typeface="+mn-cs"/>
                    </a:defRPr>
                  </a:pPr>
                  <a:endParaRPr lang="en-US"/>
                </a:p>
              </c:txPr>
              <c:dLblPos val="outEnd"/>
              <c:showLegendKey val="0"/>
              <c:showVal val="0"/>
              <c:showCatName val="1"/>
              <c:showSerName val="0"/>
              <c:showPercent val="1"/>
              <c:showBubbleSize val="0"/>
            </c:dLbl>
            <c:dLbl>
              <c:idx val="10"/>
              <c:spPr>
                <a:noFill/>
                <a:ln>
                  <a:noFill/>
                </a:ln>
                <a:effectLst/>
              </c:spPr>
              <c:txPr>
                <a:bodyPr rot="0" spcFirstLastPara="1" vertOverflow="ellipsis" vert="horz" wrap="square" anchor="ctr" anchorCtr="1"/>
                <a:lstStyle/>
                <a:p>
                  <a:pPr>
                    <a:defRPr sz="1400" b="1" i="0" u="none" strike="noStrike" kern="1200" spc="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1"/>
              <c:showBubbleSize val="0"/>
            </c:dLbl>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Parents_PW!$A$3:$A$11</c:f>
              <c:strCache>
                <c:ptCount val="9"/>
                <c:pt idx="0">
                  <c:v>Access and Transportation</c:v>
                </c:pt>
                <c:pt idx="1">
                  <c:v>Inpatient Hospital</c:v>
                </c:pt>
                <c:pt idx="2">
                  <c:v>Lab and Radiology</c:v>
                </c:pt>
                <c:pt idx="3">
                  <c:v>Mental Health and CD Treatment</c:v>
                </c:pt>
                <c:pt idx="4">
                  <c:v>Other</c:v>
                </c:pt>
                <c:pt idx="5">
                  <c:v>Outpatient Hospital</c:v>
                </c:pt>
                <c:pt idx="6">
                  <c:v>Personal Care Assistant</c:v>
                </c:pt>
                <c:pt idx="7">
                  <c:v>Pharmacy Services</c:v>
                </c:pt>
                <c:pt idx="8">
                  <c:v>Physician and Professional Services</c:v>
                </c:pt>
              </c:strCache>
            </c:strRef>
          </c:cat>
          <c:val>
            <c:numRef>
              <c:f>Parents_PW!$B$3:$B$11</c:f>
              <c:numCache>
                <c:formatCode>#,##0.00</c:formatCode>
                <c:ptCount val="9"/>
                <c:pt idx="0">
                  <c:v>28483374.359999999</c:v>
                </c:pt>
                <c:pt idx="1">
                  <c:v>248648947.05000001</c:v>
                </c:pt>
                <c:pt idx="2">
                  <c:v>123465816.87</c:v>
                </c:pt>
                <c:pt idx="3">
                  <c:v>55973209.299999997</c:v>
                </c:pt>
                <c:pt idx="4">
                  <c:v>143944642.59999999</c:v>
                </c:pt>
                <c:pt idx="5">
                  <c:v>153883063.19999999</c:v>
                </c:pt>
                <c:pt idx="6">
                  <c:v>51747008.280000001</c:v>
                </c:pt>
                <c:pt idx="7">
                  <c:v>184752217.49000001</c:v>
                </c:pt>
                <c:pt idx="8">
                  <c:v>261400913.63999999</c:v>
                </c:pt>
              </c:numCache>
            </c:numRef>
          </c:val>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867088567124153"/>
          <c:y val="0.16572556624352425"/>
          <c:w val="0.3181067686635336"/>
          <c:h val="0.72446286494382017"/>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Pt>
            <c:idx val="6"/>
            <c:bubble3D val="0"/>
            <c:spPr>
              <a:solidFill>
                <a:schemeClr val="accent1">
                  <a:lumMod val="60000"/>
                </a:schemeClr>
              </a:solidFill>
              <a:ln>
                <a:noFill/>
              </a:ln>
              <a:effectLst>
                <a:outerShdw blurRad="63500" sx="102000" sy="102000" algn="ctr" rotWithShape="0">
                  <a:prstClr val="black">
                    <a:alpha val="20000"/>
                  </a:prstClr>
                </a:outerShdw>
              </a:effectLst>
            </c:spPr>
          </c:dPt>
          <c:dPt>
            <c:idx val="7"/>
            <c:bubble3D val="0"/>
            <c:spPr>
              <a:solidFill>
                <a:schemeClr val="accent2">
                  <a:lumMod val="60000"/>
                </a:schemeClr>
              </a:solidFill>
              <a:ln>
                <a:noFill/>
              </a:ln>
              <a:effectLst>
                <a:outerShdw blurRad="63500" sx="102000" sy="102000" algn="ctr" rotWithShape="0">
                  <a:prstClr val="black">
                    <a:alpha val="20000"/>
                  </a:prstClr>
                </a:outerShdw>
              </a:effectLst>
            </c:spPr>
          </c:dPt>
          <c:dPt>
            <c:idx val="8"/>
            <c:bubble3D val="0"/>
            <c:spPr>
              <a:solidFill>
                <a:schemeClr val="accent3">
                  <a:lumMod val="60000"/>
                </a:schemeClr>
              </a:solidFill>
              <a:ln>
                <a:noFill/>
              </a:ln>
              <a:effectLst>
                <a:outerShdw blurRad="63500" sx="102000" sy="102000" algn="ctr" rotWithShape="0">
                  <a:prstClr val="black">
                    <a:alpha val="20000"/>
                  </a:prstClr>
                </a:outerShdw>
              </a:effectLst>
            </c:spPr>
          </c:dPt>
          <c:dPt>
            <c:idx val="9"/>
            <c:bubble3D val="0"/>
            <c:spPr>
              <a:solidFill>
                <a:schemeClr val="accent4">
                  <a:lumMod val="60000"/>
                </a:schemeClr>
              </a:solidFill>
              <a:ln>
                <a:noFill/>
              </a:ln>
              <a:effectLst>
                <a:outerShdw blurRad="63500" sx="102000" sy="102000" algn="ctr" rotWithShape="0">
                  <a:prstClr val="black">
                    <a:alpha val="20000"/>
                  </a:prstClr>
                </a:outerShdw>
              </a:effectLst>
            </c:spPr>
          </c:dPt>
          <c:dPt>
            <c:idx val="10"/>
            <c:bubble3D val="0"/>
            <c:spPr>
              <a:solidFill>
                <a:schemeClr val="accent5">
                  <a:lumMod val="60000"/>
                </a:schemeClr>
              </a:solidFill>
              <a:ln>
                <a:noFill/>
              </a:ln>
              <a:effectLst>
                <a:outerShdw blurRad="63500" sx="102000" sy="102000" algn="ctr" rotWithShape="0">
                  <a:prstClr val="black">
                    <a:alpha val="20000"/>
                  </a:prstClr>
                </a:outerShdw>
              </a:effectLst>
            </c:spPr>
          </c:dPt>
          <c:dLbls>
            <c:dLbl>
              <c:idx val="0"/>
              <c:delete val="1"/>
              <c:extLst>
                <c:ext xmlns:c15="http://schemas.microsoft.com/office/drawing/2012/chart" uri="{CE6537A1-D6FC-4f65-9D91-7224C49458BB}">
                  <c15:layout/>
                </c:ext>
              </c:extLst>
            </c:dLbl>
            <c:dLbl>
              <c:idx val="1"/>
              <c:layout>
                <c:manualLayout>
                  <c:x val="6.8893085129466611E-2"/>
                  <c:y val="-0.1247312250380917"/>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6.6255329771230026E-2"/>
                  <c:y val="0.23225814317437751"/>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493856422240763"/>
                      <c:h val="0.25171089819933518"/>
                    </c:manualLayout>
                  </c15:layout>
                </c:ext>
              </c:extLst>
            </c:dLbl>
            <c:dLbl>
              <c:idx val="3"/>
              <c:delete val="1"/>
              <c:extLst>
                <c:ext xmlns:c15="http://schemas.microsoft.com/office/drawing/2012/chart" uri="{CE6537A1-D6FC-4f65-9D91-7224C49458BB}">
                  <c15:layout/>
                </c:ext>
              </c:extLst>
            </c:dLbl>
            <c:dLbl>
              <c:idx val="4"/>
              <c:delete val="1"/>
              <c:extLst>
                <c:ext xmlns:c15="http://schemas.microsoft.com/office/drawing/2012/chart" uri="{CE6537A1-D6FC-4f65-9D91-7224C49458BB}">
                  <c15:layout/>
                </c:ext>
              </c:extLst>
            </c:dLbl>
            <c:dLbl>
              <c:idx val="5"/>
              <c:layout>
                <c:manualLayout>
                  <c:x val="-5.0226555354514854E-2"/>
                  <c:y val="-4.0710094290143176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8116492761670109"/>
                      <c:h val="0.22073030911708766"/>
                    </c:manualLayout>
                  </c15:layout>
                </c:ext>
              </c:extLst>
            </c:dLbl>
            <c:dLbl>
              <c:idx val="6"/>
              <c:layout>
                <c:manualLayout>
                  <c:x val="0.20616022974586129"/>
                  <c:y val="-5.9031820484561924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1">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42253384980268943"/>
                      <c:h val="0.25724937563325456"/>
                    </c:manualLayout>
                  </c15:layout>
                </c:ext>
              </c:extLst>
            </c:dLbl>
            <c:dLbl>
              <c:idx val="7"/>
              <c:layout>
                <c:manualLayout>
                  <c:x val="-9.6267300711962669E-2"/>
                  <c:y val="2.6484133937561237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2">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8"/>
              <c:layout>
                <c:manualLayout>
                  <c:x val="1.9196386548536056E-2"/>
                  <c:y val="1.0213194551924322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3">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dLbl>
              <c:idx val="9"/>
              <c:spPr>
                <a:noFill/>
                <a:ln>
                  <a:noFill/>
                </a:ln>
                <a:effectLst/>
              </c:spPr>
              <c:txPr>
                <a:bodyPr rot="0" spcFirstLastPara="1" vertOverflow="ellipsis" vert="horz" wrap="square" anchor="ctr" anchorCtr="1"/>
                <a:lstStyle/>
                <a:p>
                  <a:pPr>
                    <a:defRPr sz="1400" b="1" i="0" u="none" strike="noStrike" kern="1200" spc="0" baseline="0">
                      <a:solidFill>
                        <a:schemeClr val="accent4">
                          <a:lumMod val="60000"/>
                        </a:schemeClr>
                      </a:solidFill>
                      <a:latin typeface="+mn-lt"/>
                      <a:ea typeface="+mn-ea"/>
                      <a:cs typeface="+mn-cs"/>
                    </a:defRPr>
                  </a:pPr>
                  <a:endParaRPr lang="en-US"/>
                </a:p>
              </c:txPr>
              <c:dLblPos val="outEnd"/>
              <c:showLegendKey val="0"/>
              <c:showVal val="0"/>
              <c:showCatName val="1"/>
              <c:showSerName val="0"/>
              <c:showPercent val="1"/>
              <c:showBubbleSize val="0"/>
            </c:dLbl>
            <c:dLbl>
              <c:idx val="10"/>
              <c:spPr>
                <a:noFill/>
                <a:ln>
                  <a:noFill/>
                </a:ln>
                <a:effectLst/>
              </c:spPr>
              <c:txPr>
                <a:bodyPr rot="0" spcFirstLastPara="1" vertOverflow="ellipsis" vert="horz" wrap="square" anchor="ctr" anchorCtr="1"/>
                <a:lstStyle/>
                <a:p>
                  <a:pPr>
                    <a:defRPr sz="1400" b="1" i="0" u="none" strike="noStrike" kern="1200" spc="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1"/>
              <c:showBubbleSize val="0"/>
            </c:dLbl>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maternity!$B$2:$B$8</c:f>
              <c:strCache>
                <c:ptCount val="7"/>
                <c:pt idx="0">
                  <c:v>Access and Transportation</c:v>
                </c:pt>
                <c:pt idx="1">
                  <c:v>Inpatient Hospital</c:v>
                </c:pt>
                <c:pt idx="2">
                  <c:v>Lab and Radiology</c:v>
                </c:pt>
                <c:pt idx="3">
                  <c:v>Mental Health and CD Treatment</c:v>
                </c:pt>
                <c:pt idx="4">
                  <c:v>Other</c:v>
                </c:pt>
                <c:pt idx="5">
                  <c:v>Outpatient Hospital</c:v>
                </c:pt>
                <c:pt idx="6">
                  <c:v>Physician and Professional Services</c:v>
                </c:pt>
              </c:strCache>
            </c:strRef>
          </c:cat>
          <c:val>
            <c:numRef>
              <c:f>maternity!$C$2:$C$8</c:f>
              <c:numCache>
                <c:formatCode>#,##0.00</c:formatCode>
                <c:ptCount val="7"/>
                <c:pt idx="0">
                  <c:v>36199.49</c:v>
                </c:pt>
                <c:pt idx="1">
                  <c:v>106559382.59</c:v>
                </c:pt>
                <c:pt idx="2">
                  <c:v>7691760.0899999999</c:v>
                </c:pt>
                <c:pt idx="3">
                  <c:v>15154.79</c:v>
                </c:pt>
                <c:pt idx="4">
                  <c:v>461137.15</c:v>
                </c:pt>
                <c:pt idx="5">
                  <c:v>3331901.82</c:v>
                </c:pt>
                <c:pt idx="6">
                  <c:v>35944802.32</c:v>
                </c:pt>
              </c:numCache>
            </c:numRef>
          </c:val>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0.45752</cdr:x>
      <cdr:y>0.31852</cdr:y>
    </cdr:from>
    <cdr:to>
      <cdr:x>0.4603</cdr:x>
      <cdr:y>0.36002</cdr:y>
    </cdr:to>
    <cdr:cxnSp macro="">
      <cdr:nvCxnSpPr>
        <cdr:cNvPr id="5" name="Straight Connector 4"/>
        <cdr:cNvCxnSpPr/>
      </cdr:nvCxnSpPr>
      <cdr:spPr>
        <a:xfrm xmlns:a="http://schemas.openxmlformats.org/drawingml/2006/main" flipH="1" flipV="1">
          <a:off x="1865046" y="1323996"/>
          <a:ext cx="11330" cy="1725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NeueHaasGroteskText Std" panose="020B0504020202020204" pitchFamily="34" charset="0"/>
              </a:rPr>
              <a:t>1/16/2019</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NeueHaasGroteskText Std" panose="020B0504020202020204" pitchFamily="34" charset="0"/>
              </a:defRPr>
            </a:lvl1pPr>
          </a:lstStyle>
          <a:p>
            <a:fld id="{A50CD39D-89B0-4C68-805A-35C75A7C20C8}" type="datetimeFigureOut">
              <a:rPr lang="en-US" smtClean="0"/>
              <a:pPr/>
              <a:t>1/16/2019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Heather</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2066548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KAREN: </a:t>
            </a:r>
            <a:endParaRPr lang="en-US" sz="1200" kern="1200" dirty="0" smtClean="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701143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KAREN: </a:t>
            </a:r>
            <a:endParaRPr lang="en-US" sz="1500" dirty="0" smtClean="0">
              <a:latin typeface="+mn-lt"/>
            </a:endParaRPr>
          </a:p>
          <a:p>
            <a:r>
              <a:rPr lang="en-US" sz="1500" dirty="0" smtClean="0">
                <a:latin typeface="+mn-lt"/>
              </a:rPr>
              <a:t>Once enrolled, most Minnesotans who use public health care programs receive</a:t>
            </a:r>
            <a:r>
              <a:rPr lang="en-US" sz="1500" baseline="0" dirty="0" smtClean="0">
                <a:latin typeface="+mn-lt"/>
              </a:rPr>
              <a:t> services through the state’s contracted managed care organizations, which include both health maintenance organizations and county-based purchasing plans. 75 percent of public health care programs members receive services through a managed care organization. The remaining 25 percent receive services through the traditional fee-for-service system, where providers receive a payment from DHS directly for each service provided to a member.</a:t>
            </a:r>
            <a:endParaRPr lang="en-US" sz="1500" dirty="0">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
        <p:nvSpPr>
          <p:cNvPr id="6" name="Text Box 2"/>
          <p:cNvSpPr txBox="1">
            <a:spLocks noChangeArrowheads="1"/>
          </p:cNvSpPr>
          <p:nvPr/>
        </p:nvSpPr>
        <p:spPr bwMode="auto">
          <a:xfrm>
            <a:off x="1982525" y="1396897"/>
            <a:ext cx="3633083" cy="393492"/>
          </a:xfrm>
          <a:prstGeom prst="rect">
            <a:avLst/>
          </a:prstGeom>
          <a:noFill/>
          <a:ln w="9525">
            <a:noFill/>
            <a:miter lim="800000"/>
            <a:headEnd/>
            <a:tailEnd/>
          </a:ln>
        </p:spPr>
        <p:txBody>
          <a:bodyPr rot="0" vert="horz" wrap="square" lIns="94851" tIns="47425" rIns="94851" bIns="47425" anchor="t" anchorCtr="0">
            <a:noAutofit/>
          </a:bodyPr>
          <a:lstStyle/>
          <a:p>
            <a:pPr>
              <a:lnSpc>
                <a:spcPct val="107000"/>
              </a:lnSpc>
              <a:spcAft>
                <a:spcPts val="830"/>
              </a:spcAft>
            </a:pPr>
            <a:r>
              <a:rPr lang="en-US" sz="1000" b="1" dirty="0">
                <a:latin typeface="Calibri" panose="020F0502020204030204" pitchFamily="34" charset="0"/>
                <a:ea typeface="Calibri" panose="020F0502020204030204" pitchFamily="34" charset="0"/>
                <a:cs typeface="Times New Roman" panose="02020603050405020304" pitchFamily="18" charset="0"/>
              </a:rPr>
              <a:t>Federal funding loss grows to $8 billion annually by 2030</a:t>
            </a:r>
          </a:p>
        </p:txBody>
      </p:sp>
      <p:sp>
        <p:nvSpPr>
          <p:cNvPr id="5" name="Date Placeholder 4"/>
          <p:cNvSpPr>
            <a:spLocks noGrp="1"/>
          </p:cNvSpPr>
          <p:nvPr>
            <p:ph type="dt" idx="11"/>
          </p:nvPr>
        </p:nvSpPr>
        <p:spPr/>
        <p:txBody>
          <a:bodyPr/>
          <a:lstStyle/>
          <a:p>
            <a:r>
              <a:rPr lang="en-US" dirty="0" smtClean="0"/>
              <a:t>4/4/2017</a:t>
            </a:r>
            <a:endParaRPr lang="en-US" dirty="0"/>
          </a:p>
        </p:txBody>
      </p:sp>
    </p:spTree>
    <p:extLst>
      <p:ext uri="{BB962C8B-B14F-4D97-AF65-F5344CB8AC3E}">
        <p14:creationId xmlns:p14="http://schemas.microsoft.com/office/powerpoint/2010/main" val="1785273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Diogo</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986471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3200" dirty="0" smtClean="0"/>
              <a:t>Diogo</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2473656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dirty="0" smtClean="0"/>
              <a:t>Diogo</a:t>
            </a:r>
          </a:p>
          <a:p>
            <a:pPr marL="171450" indent="-171450" fontAlgn="base">
              <a:buFont typeface="Arial" panose="020B0604020202020204" pitchFamily="34" charset="0"/>
              <a:buChar char="•"/>
            </a:pPr>
            <a:r>
              <a:rPr lang="en-US" sz="1200" dirty="0" smtClean="0"/>
              <a:t>Doulas provide guidance and physical and emotional support to pregnant women.</a:t>
            </a:r>
          </a:p>
          <a:p>
            <a:pPr marL="171450" indent="-171450" fontAlgn="base">
              <a:buFont typeface="Arial" panose="020B0604020202020204" pitchFamily="34" charset="0"/>
              <a:buChar char="•"/>
            </a:pPr>
            <a:r>
              <a:rPr lang="en-US" sz="1200" dirty="0" smtClean="0"/>
              <a:t>Eligible providers are registered with MDH and certified by one of the required professional organizations. Doulas must also be under the supervision of physician, nurse practitioner or certified mid-wife.</a:t>
            </a:r>
          </a:p>
          <a:p>
            <a:pPr marL="171450" indent="-171450" fontAlgn="base">
              <a:buFont typeface="Arial" panose="020B0604020202020204" pitchFamily="34" charset="0"/>
              <a:buChar char="•"/>
            </a:pPr>
            <a:r>
              <a:rPr lang="en-US" sz="1200" dirty="0" smtClean="0"/>
              <a:t>Covered services are limited to childbirth education and support services, which include emotional and physical support provided before childbirth, labor and delivery, and postpartum. Up to seven session are covered, including one for labor and delivery. </a:t>
            </a:r>
            <a:r>
              <a:rPr kumimoji="0" lang="en-US" altLang="en-US" sz="1200" b="0" i="0" u="none" strike="noStrike" cap="none" normalizeH="0" baseline="0" dirty="0" smtClean="0">
                <a:ln>
                  <a:noFill/>
                </a:ln>
                <a:solidFill>
                  <a:srgbClr val="333333"/>
                </a:solidFill>
                <a:effectLst/>
                <a:latin typeface="Open Sans"/>
              </a:rPr>
              <a:t>The remaining six sessions may be used in the antepartum and postpartum periods as needed.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2402154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81050"/>
            <a:ext cx="5575300" cy="3136900"/>
          </a:xfrm>
        </p:spPr>
      </p:sp>
      <p:sp>
        <p:nvSpPr>
          <p:cNvPr id="3" name="Notes Placeholder 2"/>
          <p:cNvSpPr>
            <a:spLocks noGrp="1"/>
          </p:cNvSpPr>
          <p:nvPr>
            <p:ph type="body" idx="1"/>
          </p:nvPr>
        </p:nvSpPr>
        <p:spPr>
          <a:xfrm>
            <a:off x="701040" y="4082547"/>
            <a:ext cx="5608320" cy="474742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Diogo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Community Health Workers are trained health educators who have completed a specific curriculum</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2220188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Diogo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Approximately 650,000 kids are enrolled in Medical Assistance</a:t>
            </a:r>
          </a:p>
          <a:p>
            <a:pPr marL="171450" indent="-171450" fontAlgn="base">
              <a:buFont typeface="Arial" panose="020B0604020202020204" pitchFamily="34" charset="0"/>
              <a:buChar char="•"/>
            </a:pPr>
            <a:r>
              <a:rPr lang="en-US" sz="1200" dirty="0" smtClean="0"/>
              <a:t>Medical Assistance covers comprehensive dental benefits for children </a:t>
            </a:r>
          </a:p>
          <a:p>
            <a:pPr marL="171450" indent="-171450" fontAlgn="base">
              <a:buFont typeface="Arial" panose="020B0604020202020204" pitchFamily="34" charset="0"/>
              <a:buChar char="•"/>
            </a:pPr>
            <a:r>
              <a:rPr lang="en-US" sz="1200" dirty="0" smtClean="0"/>
              <a:t>In 2016 and 2017, less than 40% of kids receive any dental service</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3943623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Diogo</a:t>
            </a:r>
          </a:p>
          <a:p>
            <a:r>
              <a:rPr lang="en-US" sz="1200" dirty="0" smtClean="0"/>
              <a:t>Medicaid pays for medical services provided by schools for kids with IEPs</a:t>
            </a:r>
            <a:endParaRPr lang="en-US" sz="1200"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1136379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Diogo</a:t>
            </a:r>
          </a:p>
          <a:p>
            <a:r>
              <a:rPr lang="en-US" dirty="0" smtClean="0"/>
              <a:t>Health care services are important to children’s health but just one of many facets that</a:t>
            </a:r>
            <a:r>
              <a:rPr lang="en-US" baseline="0" dirty="0" smtClean="0"/>
              <a:t> affect it. Family risk factors and social determinants of health include poverty, </a:t>
            </a:r>
            <a:r>
              <a:rPr lang="en-US" sz="1200" dirty="0" smtClean="0"/>
              <a:t>serious mental illnesses, substance use disorder diagnoses,</a:t>
            </a:r>
            <a:r>
              <a:rPr lang="en-US" sz="1200" baseline="0" dirty="0" smtClean="0"/>
              <a:t> homelessness, </a:t>
            </a:r>
            <a:r>
              <a:rPr lang="en-US" sz="1200" dirty="0" smtClean="0"/>
              <a:t>complex chronic medical condition in children.</a:t>
            </a:r>
            <a:endParaRPr lang="en-US" baseline="0" dirty="0" smtClean="0"/>
          </a:p>
          <a:p>
            <a:endParaRPr lang="en-US" baseline="0" dirty="0" smtClean="0"/>
          </a:p>
          <a:p>
            <a:r>
              <a:rPr lang="en-US" baseline="0" dirty="0" smtClean="0"/>
              <a:t>Wraparound services to address family risk factors and social determinants of health.</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1843065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Heather</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228937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Heather; </a:t>
            </a:r>
            <a:r>
              <a:rPr lang="en-US" sz="1200" dirty="0" smtClean="0"/>
              <a:t>Medical Assistance</a:t>
            </a:r>
            <a:r>
              <a:rPr lang="en-US" sz="1200" baseline="0" dirty="0" smtClean="0"/>
              <a:t> p</a:t>
            </a:r>
            <a:r>
              <a:rPr lang="en-US" sz="1200" dirty="0" smtClean="0"/>
              <a:t>rovides health care coverage to more than 1.1 million Minnesotans, including many of our state’s most vulnerable residents. Parents and children are the largest population covered. </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3176770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Heather: Here’s a closer look at who makes</a:t>
            </a:r>
            <a:r>
              <a:rPr lang="en-US" baseline="0" dirty="0" smtClean="0"/>
              <a:t> up the parents and children category</a:t>
            </a:r>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742056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dirty="0" smtClean="0"/>
              <a:t>Heather:</a:t>
            </a:r>
            <a:endParaRPr lang="en-US" sz="1200" dirty="0" smtClean="0"/>
          </a:p>
          <a:p>
            <a:pPr marL="171450" lvl="0" indent="-171450" fontAlgn="base">
              <a:buFont typeface="Arial" panose="020B0604020202020204" pitchFamily="34" charset="0"/>
              <a:buChar char="•"/>
            </a:pPr>
            <a:r>
              <a:rPr lang="en-US" sz="1200" dirty="0" smtClean="0"/>
              <a:t>Children ages 0 to 18 are the single largest group in Minnesota’s Medicaid program making up 45 percent of total enrollment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42 percent of all Minnesotan children are</a:t>
            </a:r>
            <a:r>
              <a:rPr lang="en-US" sz="1200" baseline="0" dirty="0" smtClean="0"/>
              <a:t> covered </a:t>
            </a:r>
            <a:r>
              <a:rPr lang="en-US" sz="1200" dirty="0" smtClean="0"/>
              <a:t>by Medicaid on average</a:t>
            </a:r>
            <a:r>
              <a:rPr lang="en-US" sz="1200" baseline="0" dirty="0" smtClean="0"/>
              <a:t> annually</a:t>
            </a:r>
            <a:endParaRPr lang="en-US" sz="2000" dirty="0" smtClean="0"/>
          </a:p>
          <a:p>
            <a:pPr marL="171450" lvl="0" indent="-171450" fontAlgn="base">
              <a:buFont typeface="Arial" panose="020B0604020202020204" pitchFamily="34" charset="0"/>
              <a:buChar char="•"/>
            </a:pPr>
            <a:r>
              <a:rPr lang="en-US" sz="1200" dirty="0" smtClean="0"/>
              <a:t>43 percent of all births are paid for by Medicaid on average</a:t>
            </a:r>
            <a:r>
              <a:rPr lang="en-US" sz="1200" baseline="0" dirty="0" smtClean="0"/>
              <a:t> annually</a:t>
            </a:r>
            <a:endParaRPr lang="en-US" sz="2000"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224106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Children 0-5 (212,643)</a:t>
            </a:r>
            <a:r>
              <a:rPr lang="en-US" baseline="0" dirty="0" smtClean="0"/>
              <a:t> </a:t>
            </a:r>
            <a:r>
              <a:rPr lang="en-US" dirty="0" smtClean="0"/>
              <a:t>: </a:t>
            </a:r>
            <a:r>
              <a:rPr lang="en-US" sz="1200" dirty="0" smtClean="0">
                <a:solidFill>
                  <a:srgbClr val="C00000"/>
                </a:solidFill>
              </a:rPr>
              <a:t>About $368 million, or 52 percent, </a:t>
            </a:r>
            <a:r>
              <a:rPr lang="en-US" sz="1200" dirty="0" smtClean="0"/>
              <a:t>was spent on hospital services, which includes inpatient admissions and outpatient facility charges for ambulatory surgeries and other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251,871 parents and pregnant women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Maternity 32,746 people</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48972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KAREN: Program eligibility is determined by factors</a:t>
            </a:r>
            <a:r>
              <a:rPr lang="en-US" baseline="0" dirty="0" smtClean="0"/>
              <a:t> such as household income, family size, age and disability status. Different income standards exist for the different populations of people. The income standards for kids and pregnant women are much higher than the standards for other populations of people.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2044947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panose="020B0604020202020204" pitchFamily="34" charset="0"/>
              <a:buNone/>
            </a:pPr>
            <a:endParaRPr lang="en-US" sz="1200" dirty="0" smtClean="0"/>
          </a:p>
          <a:p>
            <a:r>
              <a:rPr kumimoji="0" lang="en-US"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dirty="0" smtClean="0"/>
              <a:t>KAREN: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742133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KAREN: </a:t>
            </a:r>
            <a:endParaRPr lang="en-US" sz="1200" kern="1200" dirty="0" smtClean="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NeueHaasGroteskText Std" panose="020B0504020202020204" pitchFamily="34" charset="0"/>
                <a:ea typeface="+mn-ea"/>
                <a:cs typeface="+mn-cs"/>
              </a:rPr>
              <a:t>Pregnant women and children </a:t>
            </a:r>
            <a:r>
              <a:rPr lang="en-US" sz="1200" kern="1200" baseline="0" dirty="0" smtClean="0">
                <a:solidFill>
                  <a:schemeClr val="tx1"/>
                </a:solidFill>
                <a:effectLst/>
                <a:latin typeface="NeueHaasGroteskText Std" panose="020B0504020202020204" pitchFamily="34" charset="0"/>
                <a:ea typeface="+mn-ea"/>
                <a:cs typeface="+mn-cs"/>
              </a:rPr>
              <a:t>may qualify for MA with a spenddown if they have income above the income limits. Spenddowns work like to a deductible, where coverage doesn’t start until you incur a certain amount of medical expenses.  </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484571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ltGray">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1/16/2019</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0250" y="1370810"/>
            <a:ext cx="8191500" cy="1714500"/>
          </a:xfrm>
          <a:prstGeom prst="rect">
            <a:avLst/>
          </a:prstGeom>
        </p:spPr>
      </p:pic>
    </p:spTree>
    <p:extLst>
      <p:ext uri="{BB962C8B-B14F-4D97-AF65-F5344CB8AC3E}">
        <p14:creationId xmlns:p14="http://schemas.microsoft.com/office/powerpoint/2010/main" val="369738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ltGray">
          <a:xfrm>
            <a:off x="0" y="0"/>
            <a:ext cx="12192000" cy="1219198"/>
          </a:xfrm>
          <a:solidFill>
            <a:schemeClr val="accent1"/>
          </a:solidFill>
        </p:spPr>
        <p:txBody>
          <a:bodyPr lIns="822960" rIns="822960">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6233973"/>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9488019"/>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bwMode="black">
          <a:xfrm>
            <a:off x="838200" y="6356350"/>
            <a:ext cx="1358590" cy="365125"/>
          </a:xfrm>
        </p:spPr>
        <p:txBody>
          <a:bodyPr/>
          <a:lstStyle/>
          <a:p>
            <a:fld id="{66C283A4-7960-4BFD-B3A5-A2CC5BB2A473}" type="datetime1">
              <a:rPr lang="en-US" smtClean="0"/>
              <a:t>1/16/2019</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White">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bwMode="black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bwMode="blackWhite">
          <a:xfrm>
            <a:off x="838200" y="6356350"/>
            <a:ext cx="1358590" cy="365125"/>
          </a:xfrm>
        </p:spPr>
        <p:txBody>
          <a:bodyPr/>
          <a:lstStyle>
            <a:lvl1pPr>
              <a:defRPr>
                <a:solidFill>
                  <a:schemeClr val="bg1"/>
                </a:solidFill>
              </a:defRPr>
            </a:lvl1pPr>
          </a:lstStyle>
          <a:p>
            <a:fld id="{F4B91AA0-3BA7-4036-A3DA-317C6C4FFA29}" type="datetime1">
              <a:rPr lang="en-US" smtClean="0"/>
              <a:t>1/16/2019</a:t>
            </a:fld>
            <a:endParaRPr lang="en-US" dirty="0"/>
          </a:p>
        </p:txBody>
      </p:sp>
      <p:sp>
        <p:nvSpPr>
          <p:cNvPr id="7" name="Footer Placeholder 4"/>
          <p:cNvSpPr>
            <a:spLocks noGrp="1"/>
          </p:cNvSpPr>
          <p:nvPr>
            <p:ph type="ftr" sz="quarter" idx="3"/>
          </p:nvPr>
        </p:nvSpPr>
        <p:spPr bwMode="black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 mn.gov/dhs</a:t>
            </a:r>
            <a:endParaRPr lang="en-US" dirty="0"/>
          </a:p>
        </p:txBody>
      </p:sp>
      <p:sp>
        <p:nvSpPr>
          <p:cNvPr id="9" name="Slide Number Placeholder 6"/>
          <p:cNvSpPr>
            <a:spLocks noGrp="1"/>
          </p:cNvSpPr>
          <p:nvPr>
            <p:ph type="sldNum" sz="quarter" idx="12"/>
          </p:nvPr>
        </p:nvSpPr>
        <p:spPr bwMode="black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White">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bwMode="black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bwMode="blackWhite">
          <a:xfrm>
            <a:off x="838200" y="6356350"/>
            <a:ext cx="1358590" cy="365125"/>
          </a:xfrm>
        </p:spPr>
        <p:txBody>
          <a:bodyPr/>
          <a:lstStyle>
            <a:lvl1pPr>
              <a:defRPr>
                <a:solidFill>
                  <a:schemeClr val="bg1"/>
                </a:solidFill>
              </a:defRPr>
            </a:lvl1pPr>
          </a:lstStyle>
          <a:p>
            <a:fld id="{F4B91AA0-3BA7-4036-A3DA-317C6C4FFA29}" type="datetime1">
              <a:rPr lang="en-US" smtClean="0"/>
              <a:t>1/16/2019</a:t>
            </a:fld>
            <a:endParaRPr lang="en-US" dirty="0"/>
          </a:p>
        </p:txBody>
      </p:sp>
      <p:sp>
        <p:nvSpPr>
          <p:cNvPr id="7" name="Footer Placeholder 4"/>
          <p:cNvSpPr>
            <a:spLocks noGrp="1"/>
          </p:cNvSpPr>
          <p:nvPr>
            <p:ph type="ftr" sz="quarter" idx="3"/>
          </p:nvPr>
        </p:nvSpPr>
        <p:spPr bwMode="black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 mn.gov/dhs</a:t>
            </a:r>
            <a:endParaRPr lang="en-US" dirty="0"/>
          </a:p>
        </p:txBody>
      </p:sp>
      <p:sp>
        <p:nvSpPr>
          <p:cNvPr id="9" name="Slide Number Placeholder 6"/>
          <p:cNvSpPr>
            <a:spLocks noGrp="1"/>
          </p:cNvSpPr>
          <p:nvPr>
            <p:ph type="sldNum" sz="quarter" idx="12"/>
          </p:nvPr>
        </p:nvSpPr>
        <p:spPr bwMode="black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1/16/2019</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blackWhite">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bwMode="black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bwMode="blackWhite">
          <a:xfrm>
            <a:off x="7653566" y="1364826"/>
            <a:ext cx="4538434" cy="4538434"/>
          </a:xfrm>
        </p:spPr>
        <p:txBody>
          <a:bodyPr/>
          <a:lstStyle>
            <a:lvl1pPr>
              <a:buClr>
                <a:schemeClr val="accent2"/>
              </a:buClr>
              <a:defRPr>
                <a:solidFill>
                  <a:schemeClr val="bg1"/>
                </a:solidFill>
              </a:defRPr>
            </a:lvl1pPr>
          </a:lstStyle>
          <a:p>
            <a:r>
              <a:rPr lang="en-US" dirty="0" smtClean="0"/>
              <a:t>Click icon to add picture</a:t>
            </a:r>
            <a:endParaRPr lang="en-US" dirty="0"/>
          </a:p>
        </p:txBody>
      </p:sp>
      <p:sp>
        <p:nvSpPr>
          <p:cNvPr id="8" name="Date Placeholder 4"/>
          <p:cNvSpPr>
            <a:spLocks noGrp="1"/>
          </p:cNvSpPr>
          <p:nvPr>
            <p:ph type="dt" sz="half" idx="11"/>
          </p:nvPr>
        </p:nvSpPr>
        <p:spPr bwMode="blackWhite">
          <a:xfrm>
            <a:off x="838200" y="6356350"/>
            <a:ext cx="1358590" cy="365125"/>
          </a:xfrm>
        </p:spPr>
        <p:txBody>
          <a:bodyPr/>
          <a:lstStyle>
            <a:lvl1pPr>
              <a:defRPr>
                <a:solidFill>
                  <a:schemeClr val="bg1"/>
                </a:solidFill>
              </a:defRPr>
            </a:lvl1pPr>
          </a:lstStyle>
          <a:p>
            <a:fld id="{F4B91AA0-3BA7-4036-A3DA-317C6C4FFA29}" type="datetime1">
              <a:rPr lang="en-US" smtClean="0"/>
              <a:t>1/16/2019</a:t>
            </a:fld>
            <a:endParaRPr lang="en-US" dirty="0"/>
          </a:p>
        </p:txBody>
      </p:sp>
      <p:sp>
        <p:nvSpPr>
          <p:cNvPr id="7" name="Footer Placeholder 4"/>
          <p:cNvSpPr>
            <a:spLocks noGrp="1"/>
          </p:cNvSpPr>
          <p:nvPr>
            <p:ph type="ftr" sz="quarter" idx="3"/>
          </p:nvPr>
        </p:nvSpPr>
        <p:spPr bwMode="black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 mn.gov/dhs</a:t>
            </a:r>
            <a:endParaRPr lang="en-US" dirty="0"/>
          </a:p>
        </p:txBody>
      </p:sp>
      <p:sp>
        <p:nvSpPr>
          <p:cNvPr id="9" name="Slide Number Placeholder 6"/>
          <p:cNvSpPr>
            <a:spLocks noGrp="1"/>
          </p:cNvSpPr>
          <p:nvPr>
            <p:ph type="sldNum" sz="quarter" idx="12"/>
          </p:nvPr>
        </p:nvSpPr>
        <p:spPr bwMode="black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White">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bwMode="black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bwMode="blackWhite">
          <a:xfrm>
            <a:off x="7653566" y="1364826"/>
            <a:ext cx="4538434" cy="4538434"/>
          </a:xfrm>
        </p:spPr>
        <p:txBody>
          <a:bodyPr/>
          <a:lstStyle>
            <a:lvl1pPr>
              <a:buClr>
                <a:schemeClr val="accent2"/>
              </a:buClr>
              <a:defRPr>
                <a:solidFill>
                  <a:schemeClr val="bg1"/>
                </a:solidFill>
              </a:defRPr>
            </a:lvl1pPr>
          </a:lstStyle>
          <a:p>
            <a:r>
              <a:rPr lang="en-US" dirty="0" smtClean="0"/>
              <a:t>Click icon to add picture</a:t>
            </a:r>
            <a:endParaRPr lang="en-US" dirty="0"/>
          </a:p>
        </p:txBody>
      </p:sp>
      <p:sp>
        <p:nvSpPr>
          <p:cNvPr id="8" name="Date Placeholder 4"/>
          <p:cNvSpPr>
            <a:spLocks noGrp="1"/>
          </p:cNvSpPr>
          <p:nvPr>
            <p:ph type="dt" sz="half" idx="11"/>
          </p:nvPr>
        </p:nvSpPr>
        <p:spPr bwMode="blackWhite">
          <a:xfrm>
            <a:off x="838200" y="6356350"/>
            <a:ext cx="1358590" cy="365125"/>
          </a:xfrm>
        </p:spPr>
        <p:txBody>
          <a:bodyPr/>
          <a:lstStyle>
            <a:lvl1pPr>
              <a:defRPr>
                <a:solidFill>
                  <a:schemeClr val="bg1"/>
                </a:solidFill>
              </a:defRPr>
            </a:lvl1pPr>
          </a:lstStyle>
          <a:p>
            <a:fld id="{F4B91AA0-3BA7-4036-A3DA-317C6C4FFA29}" type="datetime1">
              <a:rPr lang="en-US" smtClean="0"/>
              <a:t>1/16/2019</a:t>
            </a:fld>
            <a:endParaRPr lang="en-US" dirty="0"/>
          </a:p>
        </p:txBody>
      </p:sp>
      <p:sp>
        <p:nvSpPr>
          <p:cNvPr id="7" name="Footer Placeholder 4"/>
          <p:cNvSpPr>
            <a:spLocks noGrp="1"/>
          </p:cNvSpPr>
          <p:nvPr>
            <p:ph type="ftr" sz="quarter" idx="3"/>
          </p:nvPr>
        </p:nvSpPr>
        <p:spPr bwMode="black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 mn.gov/dhs</a:t>
            </a:r>
            <a:endParaRPr lang="en-US" dirty="0"/>
          </a:p>
        </p:txBody>
      </p:sp>
      <p:sp>
        <p:nvSpPr>
          <p:cNvPr id="9" name="Slide Number Placeholder 6"/>
          <p:cNvSpPr>
            <a:spLocks noGrp="1"/>
          </p:cNvSpPr>
          <p:nvPr>
            <p:ph type="sldNum" sz="quarter" idx="12"/>
          </p:nvPr>
        </p:nvSpPr>
        <p:spPr bwMode="black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bwMode="black">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bwMode="gray">
          <a:xfrm>
            <a:off x="7653566" y="1364826"/>
            <a:ext cx="4538434" cy="4538434"/>
          </a:xfrm>
        </p:spPr>
        <p:txBody>
          <a:bodyPr/>
          <a:lstStyle>
            <a:lvl1pPr>
              <a:buClr>
                <a:schemeClr val="tx1"/>
              </a:buClr>
              <a:defRPr>
                <a:solidFill>
                  <a:schemeClr val="tx1"/>
                </a:solidFill>
              </a:defRPr>
            </a:lvl1pPr>
          </a:lstStyle>
          <a:p>
            <a:r>
              <a:rPr lang="en-US" dirty="0" smtClean="0"/>
              <a:t>Click icon to add picture</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1/16/2019</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ltGray">
          <a:xfrm>
            <a:off x="0" y="2"/>
            <a:ext cx="12192000" cy="1216022"/>
          </a:xfrm>
          <a:solidFill>
            <a:schemeClr val="accent1"/>
          </a:solidFill>
        </p:spPr>
        <p:txBody>
          <a:bodyPr lIns="822960" rIns="822960">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bwMode="hidden">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Picture Placeholder 2"/>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bwMode="black">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bwMode="black">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6" name="Rectangle 15"/>
          <p:cNvSpPr/>
          <p:nvPr userDrawn="1"/>
        </p:nvSpPr>
        <p:spPr bwMode="hidden">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bwMode="black"/>
        <p:txBody>
          <a:bodyPr/>
          <a:lstStyle/>
          <a:p>
            <a:fld id="{936DB2D6-5DF4-4264-A4A1-7D3EAF38D255}" type="datetime1">
              <a:rPr lang="en-US" smtClean="0"/>
              <a:t>1/16/2019</a:t>
            </a:fld>
            <a:endParaRPr lang="en-US" dirty="0"/>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ltGray">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bwMode="hidden">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1/16/2019</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087526" y="1716919"/>
            <a:ext cx="6396957" cy="786511"/>
          </a:xfrm>
          <a:prstGeom prst="rect">
            <a:avLst/>
          </a:prstGeom>
        </p:spPr>
      </p:pic>
    </p:spTree>
    <p:extLst>
      <p:ext uri="{BB962C8B-B14F-4D97-AF65-F5344CB8AC3E}">
        <p14:creationId xmlns:p14="http://schemas.microsoft.com/office/powerpoint/2010/main" val="33681191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ltGray">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bwMode="hidden">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Picture Placeholder 2"/>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6" name="Rectangle 15"/>
          <p:cNvSpPr/>
          <p:nvPr userDrawn="1"/>
        </p:nvSpPr>
        <p:spPr bwMode="hidden">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bwMode="black"/>
        <p:txBody>
          <a:bodyPr/>
          <a:lstStyle/>
          <a:p>
            <a:fld id="{936DB2D6-5DF4-4264-A4A1-7D3EAF38D255}" type="datetime1">
              <a:rPr lang="en-US" smtClean="0"/>
              <a:t>1/16/2019</a:t>
            </a:fld>
            <a:endParaRPr lang="en-US" dirty="0"/>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bg bwMode="gray">
      <p:bgRef idx="1001">
        <a:schemeClr val="bg1"/>
      </p:bgRef>
    </p:bg>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ltGray">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9" name="Rectangle 18"/>
          <p:cNvSpPr/>
          <p:nvPr userDrawn="1"/>
        </p:nvSpPr>
        <p:spPr bwMode="hidden">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bwMode="black"/>
        <p:txBody>
          <a:bodyPr/>
          <a:lstStyle/>
          <a:p>
            <a:fld id="{4B4EEDC6-36CA-4209-B482-2ED76AA0BF08}" type="datetime1">
              <a:rPr lang="en-US" smtClean="0"/>
              <a:t>1/16/2019</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ltGray">
          <a:xfrm>
            <a:off x="0" y="-1"/>
            <a:ext cx="12192000" cy="1216023"/>
          </a:xfrm>
          <a:solidFill>
            <a:schemeClr val="accent1"/>
          </a:solidFill>
        </p:spPr>
        <p:txBody>
          <a:bodyPr lIns="822960" rIns="822960">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bwMode="hidden">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Picture Placeholder 2"/>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3" name="Picture Placeholder 2"/>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5" name="Picture Placeholder 2"/>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7" name="Picture Placeholder 2"/>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Rectangle 15"/>
          <p:cNvSpPr/>
          <p:nvPr userDrawn="1"/>
        </p:nvSpPr>
        <p:spPr bwMode="hidden">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bwMode="black"/>
        <p:txBody>
          <a:bodyPr/>
          <a:lstStyle/>
          <a:p>
            <a:fld id="{8DC79626-CE5A-4834-975C-E7305BA2E281}" type="datetime1">
              <a:rPr lang="en-US" smtClean="0"/>
              <a:t>1/16/2019</a:t>
            </a:fld>
            <a:endParaRPr lang="en-US" dirty="0"/>
          </a:p>
        </p:txBody>
      </p:sp>
      <p:sp>
        <p:nvSpPr>
          <p:cNvPr id="2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ltGray">
          <a:xfrm>
            <a:off x="1659" y="52965"/>
            <a:ext cx="12192000" cy="1216025"/>
          </a:xfrm>
          <a:solidFill>
            <a:schemeClr val="accent1"/>
          </a:solidFill>
        </p:spPr>
        <p:txBody>
          <a:bodyPr lIns="822960" rIns="822960">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3" name="Picture Placeholder 2"/>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Picture Placeholder 2"/>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8" name="Picture Placeholder 2"/>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8" name="Rectangle 7"/>
          <p:cNvSpPr/>
          <p:nvPr userDrawn="1"/>
        </p:nvSpPr>
        <p:spPr bwMode="hidden">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10"/>
          </p:nvPr>
        </p:nvSpPr>
        <p:spPr bwMode="black"/>
        <p:txBody>
          <a:bodyPr/>
          <a:lstStyle/>
          <a:p>
            <a:fld id="{1815FB38-58F3-410A-8DA4-4B706967601F}" type="datetime1">
              <a:rPr lang="en-US" smtClean="0"/>
              <a:t>1/16/2019</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ltGray">
          <a:xfrm>
            <a:off x="0" y="-20425"/>
            <a:ext cx="12192000" cy="1236448"/>
          </a:xfrm>
          <a:solidFill>
            <a:schemeClr val="accent1"/>
          </a:solidFill>
        </p:spPr>
        <p:txBody>
          <a:bodyPr lIns="822960" rIns="822960">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bwMode="hidden">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Picture Placeholder 2"/>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25" name="Picture Placeholder 2"/>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Rectangle 15"/>
          <p:cNvSpPr/>
          <p:nvPr userDrawn="1"/>
        </p:nvSpPr>
        <p:spPr bwMode="hidden">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p:cNvSpPr>
            <a:spLocks noGrp="1"/>
          </p:cNvSpPr>
          <p:nvPr>
            <p:ph type="dt" sz="half" idx="10"/>
          </p:nvPr>
        </p:nvSpPr>
        <p:spPr bwMode="black"/>
        <p:txBody>
          <a:bodyPr/>
          <a:lstStyle/>
          <a:p>
            <a:fld id="{7F519661-29C3-4FE0-9FC3-375A85A42C46}" type="datetime1">
              <a:rPr lang="en-US" smtClean="0"/>
              <a:t>1/16/2019</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ltGray">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smtClean="0"/>
              <a:t>Click to edit title</a:t>
            </a:r>
            <a:endParaRPr lang="en-US" dirty="0"/>
          </a:p>
        </p:txBody>
      </p:sp>
      <p:sp>
        <p:nvSpPr>
          <p:cNvPr id="8" name="Rectangle 7"/>
          <p:cNvSpPr/>
          <p:nvPr userDrawn="1"/>
        </p:nvSpPr>
        <p:spPr bwMode="hidden">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Picture Placeholder 2"/>
          <p:cNvSpPr>
            <a:spLocks noGrp="1"/>
          </p:cNvSpPr>
          <p:nvPr>
            <p:ph type="pic" sz="quarter" idx="13" hasCustomPrompt="1"/>
          </p:nvPr>
        </p:nvSpPr>
        <p:spPr bwMode="gray">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bwMode="black">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16" name="Picture Placeholder 2"/>
          <p:cNvSpPr>
            <a:spLocks noGrp="1"/>
          </p:cNvSpPr>
          <p:nvPr>
            <p:ph type="pic" sz="quarter" idx="17" hasCustomPrompt="1"/>
          </p:nvPr>
        </p:nvSpPr>
        <p:spPr bwMode="gray">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bwMode="black">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Click to edit Master text styles</a:t>
            </a:r>
          </a:p>
        </p:txBody>
      </p:sp>
      <p:sp>
        <p:nvSpPr>
          <p:cNvPr id="4" name="Date Placeholder 3"/>
          <p:cNvSpPr>
            <a:spLocks noGrp="1"/>
          </p:cNvSpPr>
          <p:nvPr>
            <p:ph type="dt" sz="half" idx="10"/>
          </p:nvPr>
        </p:nvSpPr>
        <p:spPr bwMode="black"/>
        <p:txBody>
          <a:bodyPr/>
          <a:lstStyle/>
          <a:p>
            <a:fld id="{0366E0EA-2D80-452F-9963-33FA7A36BC09}" type="datetime1">
              <a:rPr lang="en-US" smtClean="0"/>
              <a:t>1/16/2019</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8"/>
          </a:xfrm>
        </p:spPr>
        <p:txBody>
          <a:bodyPr/>
          <a:lstStyle/>
          <a:p>
            <a:r>
              <a:rPr lang="en-US" dirty="0" smtClean="0"/>
              <a:t>Click icon to add picture</a:t>
            </a:r>
            <a:endParaRPr lang="en-US" dirty="0"/>
          </a:p>
        </p:txBody>
      </p:sp>
      <p:sp>
        <p:nvSpPr>
          <p:cNvPr id="9" name="Title 1"/>
          <p:cNvSpPr>
            <a:spLocks noGrp="1"/>
          </p:cNvSpPr>
          <p:nvPr>
            <p:ph type="title" hasCustomPrompt="1"/>
          </p:nvPr>
        </p:nvSpPr>
        <p:spPr bwMode="ltGray">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Tree>
    <p:extLst>
      <p:ext uri="{BB962C8B-B14F-4D97-AF65-F5344CB8AC3E}">
        <p14:creationId xmlns:p14="http://schemas.microsoft.com/office/powerpoint/2010/main" val="1045112619"/>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dirty="0" smtClean="0"/>
              <a:t>Click icon to add picture</a:t>
            </a:r>
            <a:endParaRPr lang="en-US" dirty="0"/>
          </a:p>
        </p:txBody>
      </p:sp>
      <p:sp>
        <p:nvSpPr>
          <p:cNvPr id="9" name="Title 1"/>
          <p:cNvSpPr>
            <a:spLocks noGrp="1"/>
          </p:cNvSpPr>
          <p:nvPr>
            <p:ph type="title" hasCustomPrompt="1"/>
          </p:nvPr>
        </p:nvSpPr>
        <p:spPr bwMode="ltGray">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Tree>
    <p:extLst>
      <p:ext uri="{BB962C8B-B14F-4D97-AF65-F5344CB8AC3E}">
        <p14:creationId xmlns:p14="http://schemas.microsoft.com/office/powerpoint/2010/main" val="3297887301"/>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dirty="0" smtClean="0"/>
              <a:t>Click icon to add picture</a:t>
            </a:r>
            <a:endParaRPr lang="en-US" dirty="0"/>
          </a:p>
        </p:txBody>
      </p:sp>
      <p:sp>
        <p:nvSpPr>
          <p:cNvPr id="9" name="Title 1"/>
          <p:cNvSpPr>
            <a:spLocks noGrp="1"/>
          </p:cNvSpPr>
          <p:nvPr>
            <p:ph type="title" hasCustomPrompt="1"/>
          </p:nvPr>
        </p:nvSpPr>
        <p:spPr bwMode="ltGray">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Tree>
    <p:extLst>
      <p:ext uri="{BB962C8B-B14F-4D97-AF65-F5344CB8AC3E}">
        <p14:creationId xmlns:p14="http://schemas.microsoft.com/office/powerpoint/2010/main" val="1634237328"/>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bwMode="gray">
          <a:xfrm>
            <a:off x="2032000" y="2233262"/>
            <a:ext cx="8128000" cy="2966751"/>
          </a:xfrm>
        </p:spPr>
        <p:txBody>
          <a:bodyPr/>
          <a:lstStyle/>
          <a:p>
            <a:r>
              <a:rPr lang="en-US" dirty="0" smtClean="0"/>
              <a:t>Click icon to add table</a:t>
            </a:r>
            <a:endParaRPr lang="en-US" dirty="0"/>
          </a:p>
        </p:txBody>
      </p:sp>
      <p:sp>
        <p:nvSpPr>
          <p:cNvPr id="8" name="Date Placeholder 4"/>
          <p:cNvSpPr>
            <a:spLocks noGrp="1"/>
          </p:cNvSpPr>
          <p:nvPr>
            <p:ph type="dt" sz="half" idx="11"/>
          </p:nvPr>
        </p:nvSpPr>
        <p:spPr bwMode="black">
          <a:xfrm>
            <a:off x="838200" y="6356350"/>
            <a:ext cx="1358590" cy="365125"/>
          </a:xfrm>
        </p:spPr>
        <p:txBody>
          <a:bodyPr/>
          <a:lstStyle/>
          <a:p>
            <a:fld id="{06B78D62-7A3F-4136-9CF2-CB03510DA06A}" type="datetime1">
              <a:rPr lang="en-US" smtClean="0"/>
              <a:t>1/16/2019</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ltGray">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bwMode="hidden">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bwMode="black">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pic>
        <p:nvPicPr>
          <p:cNvPr id="10" name="Picture 9" descr="Minnesota Department of Human Services logo" title="DH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57806" y="5989082"/>
            <a:ext cx="3234329" cy="397663"/>
          </a:xfrm>
          <a:prstGeom prst="rect">
            <a:avLst/>
          </a:prstGeom>
        </p:spPr>
      </p:pic>
      <p:sp>
        <p:nvSpPr>
          <p:cNvPr id="9" name="Footer Placeholder 4"/>
          <p:cNvSpPr>
            <a:spLocks noGrp="1"/>
          </p:cNvSpPr>
          <p:nvPr>
            <p:ph type="ftr" sz="quarter" idx="3"/>
          </p:nvPr>
        </p:nvSpPr>
        <p:spPr bwMode="black">
          <a:xfrm>
            <a:off x="6253560" y="6138332"/>
            <a:ext cx="5587647" cy="365125"/>
          </a:xfrm>
          <a:prstGeom prst="rect">
            <a:avLst/>
          </a:prstGeom>
        </p:spPr>
        <p:txBody>
          <a:bodyPr anchor="b"/>
          <a:lstStyle>
            <a:lvl1pPr algn="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6" name="Picture Placeholder 5"/>
          <p:cNvSpPr>
            <a:spLocks noGrp="1"/>
          </p:cNvSpPr>
          <p:nvPr>
            <p:ph type="pic" sz="quarter" idx="17"/>
          </p:nvPr>
        </p:nvSpPr>
        <p:spPr bwMode="gray">
          <a:xfrm>
            <a:off x="0" y="0"/>
            <a:ext cx="12192000" cy="3380732"/>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17888243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bwMode="blackWhite">
          <a:xfrm>
            <a:off x="2032000" y="2233262"/>
            <a:ext cx="8128000" cy="2966751"/>
          </a:xfrm>
        </p:spPr>
        <p:txBody>
          <a:bodyPr/>
          <a:lstStyle>
            <a:lvl1pPr>
              <a:buClr>
                <a:schemeClr val="accent2"/>
              </a:buClr>
              <a:defRPr>
                <a:solidFill>
                  <a:schemeClr val="bg1"/>
                </a:solidFill>
              </a:defRPr>
            </a:lvl1pPr>
          </a:lstStyle>
          <a:p>
            <a:r>
              <a:rPr lang="en-US" dirty="0" smtClean="0"/>
              <a:t>Click icon to add table</a:t>
            </a:r>
            <a:endParaRPr lang="en-US" dirty="0"/>
          </a:p>
        </p:txBody>
      </p:sp>
      <p:sp>
        <p:nvSpPr>
          <p:cNvPr id="8" name="Date Placeholder 4"/>
          <p:cNvSpPr>
            <a:spLocks noGrp="1"/>
          </p:cNvSpPr>
          <p:nvPr>
            <p:ph type="dt" sz="half" idx="11"/>
          </p:nvPr>
        </p:nvSpPr>
        <p:spPr bwMode="blackWhite">
          <a:xfrm>
            <a:off x="838200" y="6356350"/>
            <a:ext cx="1358590" cy="365125"/>
          </a:xfrm>
        </p:spPr>
        <p:txBody>
          <a:bodyPr/>
          <a:lstStyle>
            <a:lvl1pPr>
              <a:defRPr>
                <a:solidFill>
                  <a:schemeClr val="bg1"/>
                </a:solidFill>
              </a:defRPr>
            </a:lvl1pPr>
          </a:lstStyle>
          <a:p>
            <a:fld id="{F4B91AA0-3BA7-4036-A3DA-317C6C4FFA29}" type="datetime1">
              <a:rPr lang="en-US" smtClean="0"/>
              <a:t>1/16/2019</a:t>
            </a:fld>
            <a:endParaRPr lang="en-US" dirty="0"/>
          </a:p>
        </p:txBody>
      </p:sp>
      <p:sp>
        <p:nvSpPr>
          <p:cNvPr id="7" name="Footer Placeholder 4"/>
          <p:cNvSpPr>
            <a:spLocks noGrp="1"/>
          </p:cNvSpPr>
          <p:nvPr>
            <p:ph type="ftr" sz="quarter" idx="3"/>
          </p:nvPr>
        </p:nvSpPr>
        <p:spPr bwMode="black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 mn.gov/dhs</a:t>
            </a:r>
            <a:endParaRPr lang="en-US" dirty="0"/>
          </a:p>
        </p:txBody>
      </p:sp>
      <p:sp>
        <p:nvSpPr>
          <p:cNvPr id="9" name="Slide Number Placeholder 6"/>
          <p:cNvSpPr>
            <a:spLocks noGrp="1"/>
          </p:cNvSpPr>
          <p:nvPr>
            <p:ph type="sldNum" sz="quarter" idx="12"/>
          </p:nvPr>
        </p:nvSpPr>
        <p:spPr bwMode="black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blackWhite">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bwMode="black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bwMode="blackWhite">
          <a:xfrm>
            <a:off x="838200" y="6356350"/>
            <a:ext cx="1358590" cy="365125"/>
          </a:xfrm>
        </p:spPr>
        <p:txBody>
          <a:bodyPr/>
          <a:lstStyle>
            <a:lvl1pPr>
              <a:defRPr>
                <a:solidFill>
                  <a:schemeClr val="bg1"/>
                </a:solidFill>
              </a:defRPr>
            </a:lvl1pPr>
          </a:lstStyle>
          <a:p>
            <a:fld id="{F4B91AA0-3BA7-4036-A3DA-317C6C4FFA29}" type="datetime1">
              <a:rPr lang="en-US" smtClean="0"/>
              <a:t>1/16/2019</a:t>
            </a:fld>
            <a:endParaRPr lang="en-US" dirty="0"/>
          </a:p>
        </p:txBody>
      </p:sp>
      <p:sp>
        <p:nvSpPr>
          <p:cNvPr id="7" name="Footer Placeholder 4"/>
          <p:cNvSpPr>
            <a:spLocks noGrp="1"/>
          </p:cNvSpPr>
          <p:nvPr>
            <p:ph type="ftr" sz="quarter" idx="3"/>
          </p:nvPr>
        </p:nvSpPr>
        <p:spPr bwMode="black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 mn.gov/dhs</a:t>
            </a:r>
            <a:endParaRPr lang="en-US" dirty="0"/>
          </a:p>
        </p:txBody>
      </p:sp>
      <p:sp>
        <p:nvSpPr>
          <p:cNvPr id="9" name="Slide Number Placeholder 6"/>
          <p:cNvSpPr>
            <a:spLocks noGrp="1"/>
          </p:cNvSpPr>
          <p:nvPr>
            <p:ph type="sldNum" sz="quarter" idx="12"/>
          </p:nvPr>
        </p:nvSpPr>
        <p:spPr bwMode="black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blackWhite">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bwMode="black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3"/>
          <p:cNvSpPr>
            <a:spLocks noGrp="1"/>
          </p:cNvSpPr>
          <p:nvPr>
            <p:ph type="dt" sz="half" idx="11"/>
          </p:nvPr>
        </p:nvSpPr>
        <p:spPr bwMode="blackWhite">
          <a:xfrm>
            <a:off x="838200" y="6356350"/>
            <a:ext cx="1358590" cy="365125"/>
          </a:xfrm>
        </p:spPr>
        <p:txBody>
          <a:bodyPr/>
          <a:lstStyle/>
          <a:p>
            <a:fld id="{5CAE31FF-A086-40D5-909F-A9E138181237}" type="datetime1">
              <a:rPr lang="en-US" smtClean="0"/>
              <a:t>1/16/2019</a:t>
            </a:fld>
            <a:endParaRPr lang="en-US" dirty="0"/>
          </a:p>
        </p:txBody>
      </p:sp>
      <p:sp>
        <p:nvSpPr>
          <p:cNvPr id="7" name="Footer Placeholder 4"/>
          <p:cNvSpPr>
            <a:spLocks noGrp="1"/>
          </p:cNvSpPr>
          <p:nvPr>
            <p:ph type="ftr" sz="quarter" idx="3"/>
          </p:nvPr>
        </p:nvSpPr>
        <p:spPr bwMode="blackWhite">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8" name="Slide Number Placeholder 5"/>
          <p:cNvSpPr>
            <a:spLocks noGrp="1"/>
          </p:cNvSpPr>
          <p:nvPr>
            <p:ph type="sldNum" sz="quarter" idx="12"/>
          </p:nvPr>
        </p:nvSpPr>
        <p:spPr bwMode="blackWhite">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bwMode="black">
          <a:xfrm>
            <a:off x="838200" y="6356350"/>
            <a:ext cx="1358590" cy="365125"/>
          </a:xfrm>
        </p:spPr>
        <p:txBody>
          <a:bodyPr/>
          <a:lstStyle/>
          <a:p>
            <a:fld id="{5D76A200-3168-4D33-A718-3974884CE863}" type="datetime1">
              <a:rPr lang="en-US" smtClean="0"/>
              <a:t>1/16/2019</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11" name="Slide Number Placeholder 6"/>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bwMode="black">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1"/>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894290563"/>
      </p:ext>
    </p:extLst>
  </p:cSld>
  <p:clrMapOvr>
    <a:masterClrMapping/>
  </p:clrMapOvr>
  <p:timing>
    <p:tnLst>
      <p:par>
        <p:cTn id="1" dur="indefinite" restart="never" nodeType="tmRoot"/>
      </p:par>
    </p:tnLst>
  </p:timing>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blackWhite">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bwMode="black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White">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blackWhite">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bwMode="blackWhite">
          <a:xfrm>
            <a:off x="838200" y="6356350"/>
            <a:ext cx="1358590" cy="365125"/>
          </a:xfrm>
        </p:spPr>
        <p:txBody>
          <a:bodyPr/>
          <a:lstStyle>
            <a:lvl1pPr>
              <a:defRPr>
                <a:solidFill>
                  <a:schemeClr val="bg1"/>
                </a:solidFill>
              </a:defRPr>
            </a:lvl1pPr>
          </a:lstStyle>
          <a:p>
            <a:fld id="{276FB33B-BCEE-4E25-B97B-A564B0E1024B}" type="datetime1">
              <a:rPr lang="en-US" smtClean="0"/>
              <a:t>1/16/2019</a:t>
            </a:fld>
            <a:endParaRPr lang="en-US" dirty="0"/>
          </a:p>
        </p:txBody>
      </p:sp>
      <p:sp>
        <p:nvSpPr>
          <p:cNvPr id="9" name="Footer Placeholder 4"/>
          <p:cNvSpPr>
            <a:spLocks noGrp="1"/>
          </p:cNvSpPr>
          <p:nvPr>
            <p:ph type="ftr" sz="quarter" idx="3"/>
          </p:nvPr>
        </p:nvSpPr>
        <p:spPr bwMode="black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 mn.gov/dhs</a:t>
            </a:r>
            <a:endParaRPr lang="en-US" dirty="0"/>
          </a:p>
        </p:txBody>
      </p:sp>
      <p:sp>
        <p:nvSpPr>
          <p:cNvPr id="11" name="Slide Number Placeholder 6"/>
          <p:cNvSpPr>
            <a:spLocks noGrp="1"/>
          </p:cNvSpPr>
          <p:nvPr>
            <p:ph type="sldNum" sz="quarter" idx="12"/>
          </p:nvPr>
        </p:nvSpPr>
        <p:spPr bwMode="black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blackWhite">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bwMode="black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bwMode="blackWhite">
          <a:xfrm>
            <a:off x="838200" y="6356350"/>
            <a:ext cx="1358590" cy="365125"/>
          </a:xfrm>
        </p:spPr>
        <p:txBody>
          <a:bodyPr/>
          <a:lstStyle>
            <a:lvl1pPr>
              <a:defRPr>
                <a:solidFill>
                  <a:schemeClr val="bg1"/>
                </a:solidFill>
              </a:defRPr>
            </a:lvl1pPr>
          </a:lstStyle>
          <a:p>
            <a:fld id="{276FB33B-BCEE-4E25-B97B-A564B0E1024B}" type="datetime1">
              <a:rPr lang="en-US" smtClean="0"/>
              <a:t>1/16/2019</a:t>
            </a:fld>
            <a:endParaRPr lang="en-US" dirty="0"/>
          </a:p>
        </p:txBody>
      </p:sp>
      <p:sp>
        <p:nvSpPr>
          <p:cNvPr id="9" name="Footer Placeholder 4"/>
          <p:cNvSpPr>
            <a:spLocks noGrp="1"/>
          </p:cNvSpPr>
          <p:nvPr>
            <p:ph type="ftr" sz="quarter" idx="3"/>
          </p:nvPr>
        </p:nvSpPr>
        <p:spPr bwMode="black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 mn.gov/dhs</a:t>
            </a:r>
            <a:endParaRPr lang="en-US" dirty="0"/>
          </a:p>
        </p:txBody>
      </p:sp>
      <p:sp>
        <p:nvSpPr>
          <p:cNvPr id="11" name="Slide Number Placeholder 6"/>
          <p:cNvSpPr>
            <a:spLocks noGrp="1"/>
          </p:cNvSpPr>
          <p:nvPr>
            <p:ph type="sldNum" sz="quarter" idx="12"/>
          </p:nvPr>
        </p:nvSpPr>
        <p:spPr bwMode="black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blackWhite">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bwMode="black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403402845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bwMode="black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hasCustomPrompt="1"/>
          </p:nvPr>
        </p:nvSpPr>
        <p:spPr bwMode="blackWhite">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bwMode="blackWhite">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bwMode="blackWhite">
          <a:xfrm>
            <a:off x="838200" y="6356350"/>
            <a:ext cx="1358590" cy="365125"/>
          </a:xfrm>
        </p:spPr>
        <p:txBody>
          <a:bodyPr/>
          <a:lstStyle>
            <a:lvl1pPr>
              <a:defRPr>
                <a:solidFill>
                  <a:schemeClr val="bg1"/>
                </a:solidFill>
              </a:defRPr>
            </a:lvl1pPr>
          </a:lstStyle>
          <a:p>
            <a:fld id="{276FB33B-BCEE-4E25-B97B-A564B0E1024B}" type="datetime1">
              <a:rPr lang="en-US" smtClean="0"/>
              <a:t>1/16/2019</a:t>
            </a:fld>
            <a:endParaRPr lang="en-US" dirty="0"/>
          </a:p>
        </p:txBody>
      </p:sp>
      <p:sp>
        <p:nvSpPr>
          <p:cNvPr id="9" name="Footer Placeholder 4"/>
          <p:cNvSpPr>
            <a:spLocks noGrp="1"/>
          </p:cNvSpPr>
          <p:nvPr>
            <p:ph type="ftr" sz="quarter" idx="3"/>
          </p:nvPr>
        </p:nvSpPr>
        <p:spPr bwMode="black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 mn.gov/dhs</a:t>
            </a:r>
            <a:endParaRPr lang="en-US" dirty="0"/>
          </a:p>
        </p:txBody>
      </p:sp>
      <p:sp>
        <p:nvSpPr>
          <p:cNvPr id="11" name="Slide Number Placeholder 6"/>
          <p:cNvSpPr>
            <a:spLocks noGrp="1"/>
          </p:cNvSpPr>
          <p:nvPr>
            <p:ph type="sldNum" sz="quarter" idx="12"/>
          </p:nvPr>
        </p:nvSpPr>
        <p:spPr bwMode="black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bwMode="black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a:spLocks noGrp="1"/>
          </p:cNvSpPr>
          <p:nvPr>
            <p:ph type="title" hasCustomPrompt="1"/>
          </p:nvPr>
        </p:nvSpPr>
        <p:spPr bwMode="blackWhite">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bwMode="blackWhite">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bwMode="blackWhite">
          <a:xfrm>
            <a:off x="838200" y="6356350"/>
            <a:ext cx="1358590" cy="365125"/>
          </a:xfrm>
        </p:spPr>
        <p:txBody>
          <a:bodyPr/>
          <a:lstStyle>
            <a:lvl1pPr>
              <a:defRPr>
                <a:solidFill>
                  <a:schemeClr val="bg1"/>
                </a:solidFill>
              </a:defRPr>
            </a:lvl1pPr>
          </a:lstStyle>
          <a:p>
            <a:fld id="{276FB33B-BCEE-4E25-B97B-A564B0E1024B}" type="datetime1">
              <a:rPr lang="en-US" smtClean="0"/>
              <a:t>1/16/2019</a:t>
            </a:fld>
            <a:endParaRPr lang="en-US" dirty="0"/>
          </a:p>
        </p:txBody>
      </p:sp>
      <p:sp>
        <p:nvSpPr>
          <p:cNvPr id="18" name="Footer Placeholder 4"/>
          <p:cNvSpPr>
            <a:spLocks noGrp="1"/>
          </p:cNvSpPr>
          <p:nvPr>
            <p:ph type="ftr" sz="quarter" idx="3"/>
          </p:nvPr>
        </p:nvSpPr>
        <p:spPr bwMode="blackWhite">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 mn.gov/dhs</a:t>
            </a:r>
            <a:endParaRPr lang="en-US" dirty="0"/>
          </a:p>
        </p:txBody>
      </p:sp>
      <p:sp>
        <p:nvSpPr>
          <p:cNvPr id="19" name="Slide Number Placeholder 6"/>
          <p:cNvSpPr>
            <a:spLocks noGrp="1"/>
          </p:cNvSpPr>
          <p:nvPr>
            <p:ph type="sldNum" sz="quarter" idx="12"/>
          </p:nvPr>
        </p:nvSpPr>
        <p:spPr bwMode="black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ltGray">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bwMode="gray">
          <a:xfrm>
            <a:off x="838200" y="1335088"/>
            <a:ext cx="10515600" cy="4841875"/>
          </a:xfrm>
        </p:spPr>
        <p:txBody>
          <a:bodyPr/>
          <a:lstStyle/>
          <a:p>
            <a:r>
              <a:rPr lang="en-US" dirty="0" smtClean="0"/>
              <a:t>Click icon to add table</a:t>
            </a:r>
            <a:endParaRPr lang="en-US" dirty="0"/>
          </a:p>
        </p:txBody>
      </p:sp>
      <p:sp>
        <p:nvSpPr>
          <p:cNvPr id="4" name="Date Placeholder 3"/>
          <p:cNvSpPr>
            <a:spLocks noGrp="1"/>
          </p:cNvSpPr>
          <p:nvPr>
            <p:ph type="dt" sz="half" idx="10"/>
          </p:nvPr>
        </p:nvSpPr>
        <p:spPr bwMode="black"/>
        <p:txBody>
          <a:bodyPr/>
          <a:lstStyle/>
          <a:p>
            <a:fld id="{9A198C9B-0587-4A1E-9E03-E4C9FE222F08}" type="datetime1">
              <a:rPr lang="en-US" smtClean="0"/>
              <a:t>1/16/2019</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hidden">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799644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dirty="0" smtClean="0"/>
              <a:t>Click icon to add picture</a:t>
            </a:r>
            <a:endParaRPr lang="en-US" dirty="0"/>
          </a:p>
        </p:txBody>
      </p:sp>
      <p:sp>
        <p:nvSpPr>
          <p:cNvPr id="2" name="Title 1"/>
          <p:cNvSpPr>
            <a:spLocks noGrp="1"/>
          </p:cNvSpPr>
          <p:nvPr>
            <p:ph type="title" hasCustomPrompt="1"/>
          </p:nvPr>
        </p:nvSpPr>
        <p:spPr bwMode="ltGray">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Tree>
    <p:extLst>
      <p:ext uri="{BB962C8B-B14F-4D97-AF65-F5344CB8AC3E}">
        <p14:creationId xmlns:p14="http://schemas.microsoft.com/office/powerpoint/2010/main" val="4092258399"/>
      </p:ext>
    </p:extLst>
  </p:cSld>
  <p:clrMapOvr>
    <a:masterClrMapping/>
  </p:clrMapOvr>
  <p:timing>
    <p:tnLst>
      <p:par>
        <p:cTn id="1" dur="indefinite" restart="never" nodeType="tmRoot"/>
      </p:par>
    </p:tn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r>
              <a:rPr lang="en-US" dirty="0" smtClean="0"/>
              <a:t>Click icon to add picture</a:t>
            </a:r>
            <a:endParaRPr lang="en-US" dirty="0"/>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Tree>
    <p:extLst>
      <p:ext uri="{BB962C8B-B14F-4D97-AF65-F5344CB8AC3E}">
        <p14:creationId xmlns:p14="http://schemas.microsoft.com/office/powerpoint/2010/main" val="2911004216"/>
      </p:ext>
    </p:extLst>
  </p:cSld>
  <p:clrMapOvr>
    <a:masterClrMapping/>
  </p:clrMapOvr>
  <p:timing>
    <p:tnLst>
      <p:par>
        <p:cTn id="1" dur="indefinite" restart="never" nodeType="tmRoot"/>
      </p:par>
    </p:tn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blackWhite">
          <a:xfrm>
            <a:off x="0" y="0"/>
            <a:ext cx="12192000" cy="6858000"/>
          </a:xfrm>
        </p:spPr>
        <p:txBody>
          <a:bodyPr/>
          <a:lstStyle/>
          <a:p>
            <a:r>
              <a:rPr lang="en-US" dirty="0" smtClean="0"/>
              <a:t>Click icon to add picture</a:t>
            </a:r>
            <a:endParaRPr lang="en-US" dirty="0"/>
          </a:p>
        </p:txBody>
      </p:sp>
      <p:sp>
        <p:nvSpPr>
          <p:cNvPr id="2" name="Title 1"/>
          <p:cNvSpPr>
            <a:spLocks noGrp="1"/>
          </p:cNvSpPr>
          <p:nvPr>
            <p:ph type="title" hasCustomPrompt="1"/>
          </p:nvPr>
        </p:nvSpPr>
        <p:spPr bwMode="ltGray">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Tree>
    <p:extLst>
      <p:ext uri="{BB962C8B-B14F-4D97-AF65-F5344CB8AC3E}">
        <p14:creationId xmlns:p14="http://schemas.microsoft.com/office/powerpoint/2010/main" val="206771762"/>
      </p:ext>
    </p:extLst>
  </p:cSld>
  <p:clrMapOvr>
    <a:masterClrMapping/>
  </p:clrMapOvr>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bwMode="black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bwMode="blackWhite"/>
        <p:txBody>
          <a:bodyPr/>
          <a:lstStyle>
            <a:lvl1pPr>
              <a:defRPr>
                <a:solidFill>
                  <a:schemeClr val="bg1"/>
                </a:solidFill>
              </a:defRPr>
            </a:lvl1pPr>
          </a:lstStyle>
          <a:p>
            <a:fld id="{D094F804-653A-41F1-A565-1098D9DEB37A}" type="datetime1">
              <a:rPr lang="en-US" smtClean="0"/>
              <a:t>1/16/2019</a:t>
            </a:fld>
            <a:endParaRPr lang="en-US" dirty="0"/>
          </a:p>
        </p:txBody>
      </p:sp>
      <p:sp>
        <p:nvSpPr>
          <p:cNvPr id="5" name="Footer Placeholder 4"/>
          <p:cNvSpPr>
            <a:spLocks noGrp="1"/>
          </p:cNvSpPr>
          <p:nvPr>
            <p:ph type="ftr" sz="quarter" idx="12"/>
          </p:nvPr>
        </p:nvSpPr>
        <p:spPr bwMode="blackWhite"/>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 mn.gov/dhs</a:t>
            </a:r>
            <a:endParaRPr lang="en-US" dirty="0"/>
          </a:p>
        </p:txBody>
      </p:sp>
      <p:sp>
        <p:nvSpPr>
          <p:cNvPr id="4" name="Slide Number Placeholder 3"/>
          <p:cNvSpPr>
            <a:spLocks noGrp="1"/>
          </p:cNvSpPr>
          <p:nvPr>
            <p:ph type="sldNum" sz="quarter" idx="11"/>
          </p:nvPr>
        </p:nvSpPr>
        <p:spPr bwMode="black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gray">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bwMode="black"/>
        <p:txBody>
          <a:bodyPr/>
          <a:lstStyle/>
          <a:p>
            <a:fld id="{466A75E6-E45B-4C5D-981E-7C8ED0C72F5D}" type="datetime1">
              <a:rPr lang="en-US" smtClean="0"/>
              <a:t>1/16/2019</a:t>
            </a:fld>
            <a:endParaRPr lang="en-US" dirty="0"/>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dirty="0" smtClean="0"/>
              <a:t>Optional Tagline Goes Here | mn.gov/dhs</a:t>
            </a:r>
            <a:endParaRPr lang="en-US" dirty="0"/>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1/16/2019</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 mn.gov/dhs</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bwMode="blackGray">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bwMode="gray">
          <a:xfrm>
            <a:off x="0" y="0"/>
            <a:ext cx="12192000" cy="6858000"/>
          </a:xfrm>
        </p:spPr>
        <p:txBody>
          <a:bodyPr/>
          <a:lstStyle/>
          <a:p>
            <a:r>
              <a:rPr lang="en-US" dirty="0" smtClean="0"/>
              <a:t>Click icon to add picture</a:t>
            </a:r>
            <a:endParaRPr lang="en-US" dirty="0"/>
          </a:p>
        </p:txBody>
      </p:sp>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Tree>
    <p:extLst>
      <p:ext uri="{BB962C8B-B14F-4D97-AF65-F5344CB8AC3E}">
        <p14:creationId xmlns:p14="http://schemas.microsoft.com/office/powerpoint/2010/main" val="1476447323"/>
      </p:ext>
    </p:extLst>
  </p:cSld>
  <p:clrMapOvr>
    <a:masterClrMapping/>
  </p:clrMapOvr>
  <p:timing>
    <p:tnLst>
      <p:par>
        <p:cTn id="1" dur="indefinite" restart="never" nodeType="tmRoot"/>
      </p:par>
    </p:tnLst>
  </p:timing>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bwMode="black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bwMode="blackWhite"/>
        <p:txBody>
          <a:bodyPr/>
          <a:lstStyle>
            <a:lvl1pPr>
              <a:defRPr>
                <a:solidFill>
                  <a:schemeClr val="bg1"/>
                </a:solidFill>
              </a:defRPr>
            </a:lvl1pPr>
          </a:lstStyle>
          <a:p>
            <a:fld id="{578DBCF0-11C3-4F19-90D9-2EE7F00784FE}" type="datetime1">
              <a:rPr lang="en-US" smtClean="0"/>
              <a:t>1/16/2019</a:t>
            </a:fld>
            <a:endParaRPr lang="en-US" dirty="0"/>
          </a:p>
        </p:txBody>
      </p:sp>
      <p:sp>
        <p:nvSpPr>
          <p:cNvPr id="5" name="Footer Placeholder 4"/>
          <p:cNvSpPr>
            <a:spLocks noGrp="1"/>
          </p:cNvSpPr>
          <p:nvPr>
            <p:ph type="ftr" sz="quarter" idx="12"/>
          </p:nvPr>
        </p:nvSpPr>
        <p:spPr bwMode="blackWhite"/>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 mn.gov/dhs</a:t>
            </a:r>
            <a:endParaRPr lang="en-US" dirty="0"/>
          </a:p>
        </p:txBody>
      </p:sp>
      <p:sp>
        <p:nvSpPr>
          <p:cNvPr id="4" name="Slide Number Placeholder 3"/>
          <p:cNvSpPr>
            <a:spLocks noGrp="1"/>
          </p:cNvSpPr>
          <p:nvPr>
            <p:ph type="sldNum" sz="quarter" idx="11"/>
          </p:nvPr>
        </p:nvSpPr>
        <p:spPr bwMode="black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blackWhite">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bwMode="black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bwMode="blackWhite"/>
        <p:txBody>
          <a:bodyPr/>
          <a:lstStyle>
            <a:lvl1pPr>
              <a:defRPr>
                <a:solidFill>
                  <a:schemeClr val="bg1"/>
                </a:solidFill>
              </a:defRPr>
            </a:lvl1pPr>
          </a:lstStyle>
          <a:p>
            <a:fld id="{D094F804-653A-41F1-A565-1098D9DEB37A}" type="datetime1">
              <a:rPr lang="en-US" smtClean="0"/>
              <a:t>1/16/2019</a:t>
            </a:fld>
            <a:endParaRPr lang="en-US" dirty="0"/>
          </a:p>
        </p:txBody>
      </p:sp>
      <p:sp>
        <p:nvSpPr>
          <p:cNvPr id="5" name="Footer Placeholder 4"/>
          <p:cNvSpPr>
            <a:spLocks noGrp="1"/>
          </p:cNvSpPr>
          <p:nvPr>
            <p:ph type="ftr" sz="quarter" idx="12"/>
          </p:nvPr>
        </p:nvSpPr>
        <p:spPr bwMode="blackWhite"/>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 mn.gov/dhs</a:t>
            </a:r>
            <a:endParaRPr lang="en-US" dirty="0"/>
          </a:p>
        </p:txBody>
      </p:sp>
      <p:sp>
        <p:nvSpPr>
          <p:cNvPr id="4" name="Slide Number Placeholder 3"/>
          <p:cNvSpPr>
            <a:spLocks noGrp="1"/>
          </p:cNvSpPr>
          <p:nvPr>
            <p:ph type="sldNum" sz="quarter" idx="11"/>
          </p:nvPr>
        </p:nvSpPr>
        <p:spPr bwMode="black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399336" y="632496"/>
            <a:ext cx="3234329" cy="397663"/>
          </a:xfrm>
          <a:prstGeom prst="rect">
            <a:avLst/>
          </a:prstGeom>
        </p:spPr>
      </p:pic>
    </p:spTree>
    <p:extLst>
      <p:ext uri="{BB962C8B-B14F-4D97-AF65-F5344CB8AC3E}">
        <p14:creationId xmlns:p14="http://schemas.microsoft.com/office/powerpoint/2010/main" val="55596384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ltGray">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1/16/2019</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smtClean="0">
                <a:solidFill>
                  <a:schemeClr val="tx2"/>
                </a:solidFill>
              </a:rPr>
              <a:t>Optional Tagline Goes Here</a:t>
            </a:r>
            <a:r>
              <a:rPr lang="en-US" dirty="0" smtClean="0"/>
              <a:t> </a:t>
            </a:r>
            <a:r>
              <a:rPr lang="en-US" dirty="0" smtClean="0">
                <a:solidFill>
                  <a:schemeClr val="accent1"/>
                </a:solidFill>
              </a:rPr>
              <a:t>|</a:t>
            </a:r>
            <a:r>
              <a:rPr lang="en-US" dirty="0" smtClean="0"/>
              <a:t> </a:t>
            </a:r>
            <a:r>
              <a:rPr lang="en-US" dirty="0" smtClean="0">
                <a:solidFill>
                  <a:schemeClr val="tx2"/>
                </a:solidFill>
              </a:rPr>
              <a:t>mn.gov/dhs</a:t>
            </a:r>
            <a:endParaRPr lang="en-US" dirty="0">
              <a:solidFill>
                <a:schemeClr val="tx2"/>
              </a:solidFill>
            </a:endParaRP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399336" y="632496"/>
            <a:ext cx="3234329" cy="397663"/>
          </a:xfrm>
          <a:prstGeom prst="rect">
            <a:avLst/>
          </a:prstGeom>
        </p:spPr>
      </p:pic>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ltGray">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bwMode="hidden">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bwMode="black">
          <a:xfrm>
            <a:off x="2802467"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bwMode="black"/>
        <p:txBody>
          <a:bodyPr/>
          <a:lstStyle/>
          <a:p>
            <a:fld id="{A8CA1A9B-139F-4606-AD0A-F3253110DAE5}" type="datetime1">
              <a:rPr lang="en-US" smtClean="0"/>
              <a:t>1/16/2019</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399336" y="726625"/>
            <a:ext cx="3234329" cy="397663"/>
          </a:xfrm>
          <a:prstGeom prst="rect">
            <a:avLst/>
          </a:prstGeom>
        </p:spPr>
      </p:pic>
    </p:spTree>
    <p:extLst>
      <p:ext uri="{BB962C8B-B14F-4D97-AF65-F5344CB8AC3E}">
        <p14:creationId xmlns:p14="http://schemas.microsoft.com/office/powerpoint/2010/main" val="2082250229"/>
      </p:ext>
    </p:extLst>
  </p:cSld>
  <p:clrMapOvr>
    <a:masterClrMapping/>
  </p:clrMapOvr>
  <p:timing>
    <p:tnLst>
      <p:par>
        <p:cTn id="1" dur="indefinite" restart="never" nodeType="tmRoot"/>
      </p:par>
    </p:tnLst>
  </p:timing>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lide - Logo Only L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10" name="Picture 9" descr="Minnesota Department of Human Services logo" title="MN DH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7314" y="1193805"/>
            <a:ext cx="8741044" cy="1829520"/>
          </a:xfrm>
          <a:prstGeom prst="rect">
            <a:avLst/>
          </a:prstGeom>
        </p:spPr>
      </p:pic>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8" name="Date Placeholder 17"/>
          <p:cNvSpPr>
            <a:spLocks noGrp="1"/>
          </p:cNvSpPr>
          <p:nvPr>
            <p:ph type="dt" sz="half" idx="15"/>
          </p:nvPr>
        </p:nvSpPr>
        <p:spPr/>
        <p:txBody>
          <a:bodyPr/>
          <a:lstStyle/>
          <a:p>
            <a:fld id="{D7ED242C-24FB-43A0-BCB6-43756FC812F6}" type="datetime1">
              <a:rPr lang="en-US" smtClean="0"/>
              <a:t>1/16/2019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 mn.gov/dhs</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1872629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Big Image - Green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2"/>
            <a:ext cx="12192000" cy="6857999"/>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61056325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Full Image Mu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14" name="Date Placeholder 4"/>
          <p:cNvSpPr>
            <a:spLocks noGrp="1"/>
          </p:cNvSpPr>
          <p:nvPr>
            <p:ph type="dt" sz="half" idx="12"/>
          </p:nvPr>
        </p:nvSpPr>
        <p:spPr>
          <a:xfrm>
            <a:off x="914400" y="6356350"/>
            <a:ext cx="1371600" cy="365125"/>
          </a:xfrm>
        </p:spPr>
        <p:txBody>
          <a:bodyPr/>
          <a:lstStyle/>
          <a:p>
            <a:fld id="{4B8B7E24-9DC8-4047-85CC-ABAE46CCAD60}" type="datetime1">
              <a:rPr lang="en-US" smtClean="0"/>
              <a:t>1/16/2019</a:t>
            </a:fld>
            <a:endParaRPr lang="en-US" dirty="0"/>
          </a:p>
        </p:txBody>
      </p:sp>
      <p:sp>
        <p:nvSpPr>
          <p:cNvPr id="15"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Minnesota Department of Human Services </a:t>
            </a:r>
            <a:r>
              <a:rPr lang="en-US" dirty="0" smtClean="0">
                <a:solidFill>
                  <a:schemeClr val="accent1"/>
                </a:solidFill>
              </a:rPr>
              <a:t>|</a:t>
            </a:r>
            <a:r>
              <a:rPr lang="en-US" dirty="0" smtClean="0"/>
              <a:t> mn.gov/dhs</a:t>
            </a:r>
            <a:endParaRPr lang="en-US" dirty="0"/>
          </a:p>
        </p:txBody>
      </p:sp>
      <p:sp>
        <p:nvSpPr>
          <p:cNvPr id="16" name="Slide Number Placeholder 6"/>
          <p:cNvSpPr>
            <a:spLocks noGrp="1"/>
          </p:cNvSpPr>
          <p:nvPr>
            <p:ph type="sldNum" sz="quarter" idx="16"/>
          </p:nvPr>
        </p:nvSpPr>
        <p:spPr>
          <a:xfrm>
            <a:off x="9902952" y="6356350"/>
            <a:ext cx="1371600" cy="274320"/>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411402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ltGray">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bwMode="black"/>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bwMode="black"/>
        <p:txBody>
          <a:bodyPr/>
          <a:lstStyle/>
          <a:p>
            <a:fld id="{824D5D47-1752-4D84-8BFB-C2F71A34C932}" type="datetime1">
              <a:rPr lang="en-US" smtClean="0"/>
              <a:t>1/16/2019</a:t>
            </a:fld>
            <a:endParaRPr lang="en-US" dirty="0"/>
          </a:p>
        </p:txBody>
      </p:sp>
      <p:sp>
        <p:nvSpPr>
          <p:cNvPr id="1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hidden">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ltGray">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bwMode="black"/>
        <p:txBody>
          <a:bodyPr/>
          <a:lstStyle/>
          <a:p>
            <a:fld id="{7C198DD1-C477-482D-A126-3FBDD1778E48}" type="datetime1">
              <a:rPr lang="en-US" smtClean="0"/>
              <a:t>1/16/2019</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9"/>
          <p:cNvSpPr/>
          <p:nvPr userDrawn="1"/>
        </p:nvSpPr>
        <p:spPr bwMode="hidden">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ltGray">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bwMode="auto">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bwMode="black"/>
        <p:txBody>
          <a:bodyPr/>
          <a:lstStyle/>
          <a:p>
            <a:fld id="{9A198C9B-0587-4A1E-9E03-E4C9FE222F08}" type="datetime1">
              <a:rPr lang="en-US" smtClean="0"/>
              <a:t>1/16/2019</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hidden">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85841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ltGray">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bwMode="black"/>
        <p:txBody>
          <a:bodyPr/>
          <a:lstStyle/>
          <a:p>
            <a:fld id="{5485A5BA-A5F9-4138-9E4B-FFD626F6437A}" type="datetime1">
              <a:rPr lang="en-US" smtClean="0"/>
              <a:t>1/16/2019</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hidden">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538010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White">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bwMode="blackWhite">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blackWhite">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1/16/2019</a:t>
            </a:fld>
            <a:endParaRPr lang="en-US" dirty="0"/>
          </a:p>
        </p:txBody>
      </p:sp>
      <p:sp>
        <p:nvSpPr>
          <p:cNvPr id="12" name="Footer Placeholder 4"/>
          <p:cNvSpPr>
            <a:spLocks noGrp="1"/>
          </p:cNvSpPr>
          <p:nvPr>
            <p:ph type="ftr" sz="quarter" idx="3"/>
          </p:nvPr>
        </p:nvSpPr>
        <p:spPr bwMode="blackWhite">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6" name="Slide Number Placeholder 5"/>
          <p:cNvSpPr>
            <a:spLocks noGrp="1"/>
          </p:cNvSpPr>
          <p:nvPr>
            <p:ph type="sldNum" sz="quarter" idx="4"/>
          </p:nvPr>
        </p:nvSpPr>
        <p:spPr bwMode="blackWhite">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 id="2147483820" r:id="rId50"/>
    <p:sldLayoutId id="2147483821" r:id="rId51"/>
    <p:sldLayoutId id="2147483822" r:id="rId52"/>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www.mnsure.org/"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Medical Assistance in Minnesota</a:t>
            </a:r>
            <a:endParaRPr lang="en-US" dirty="0"/>
          </a:p>
        </p:txBody>
      </p:sp>
      <p:sp>
        <p:nvSpPr>
          <p:cNvPr id="3" name="Text Placeholder 2"/>
          <p:cNvSpPr>
            <a:spLocks noGrp="1"/>
          </p:cNvSpPr>
          <p:nvPr>
            <p:ph type="body" sz="quarter" idx="14"/>
          </p:nvPr>
        </p:nvSpPr>
        <p:spPr>
          <a:xfrm>
            <a:off x="2223590" y="5635849"/>
            <a:ext cx="7744820" cy="903062"/>
          </a:xfrm>
        </p:spPr>
        <p:txBody>
          <a:bodyPr/>
          <a:lstStyle/>
          <a:p>
            <a:r>
              <a:rPr lang="en-US"/>
              <a:t>Heather Petermann, Karen </a:t>
            </a:r>
            <a:r>
              <a:rPr lang="en-US" smtClean="0"/>
              <a:t>Giusto </a:t>
            </a:r>
            <a:r>
              <a:rPr lang="en-US" dirty="0" smtClean="0"/>
              <a:t>and Diogo Reis| Health Care Administration</a:t>
            </a:r>
            <a:endParaRPr lang="en-US" dirty="0"/>
          </a:p>
        </p:txBody>
      </p:sp>
      <p:sp>
        <p:nvSpPr>
          <p:cNvPr id="4" name="Date Placeholder 3"/>
          <p:cNvSpPr>
            <a:spLocks noGrp="1"/>
          </p:cNvSpPr>
          <p:nvPr>
            <p:ph type="dt" sz="half" idx="15"/>
          </p:nvPr>
        </p:nvSpPr>
        <p:spPr/>
        <p:txBody>
          <a:bodyPr/>
          <a:lstStyle/>
          <a:p>
            <a:fld id="{D7ED242C-24FB-43A0-BCB6-43756FC812F6}" type="datetime1">
              <a:rPr lang="en-US" smtClean="0"/>
              <a:t>1/16/2019</a:t>
            </a:fld>
            <a:endParaRPr lang="en-US" dirty="0"/>
          </a:p>
        </p:txBody>
      </p:sp>
      <p:sp>
        <p:nvSpPr>
          <p:cNvPr id="5" name="Footer Placeholder 4"/>
          <p:cNvSpPr>
            <a:spLocks noGrp="1"/>
          </p:cNvSpPr>
          <p:nvPr>
            <p:ph type="ftr" sz="quarter" idx="3"/>
          </p:nvPr>
        </p:nvSpPr>
        <p:spPr/>
        <p:txBody>
          <a:bodyPr/>
          <a:lstStyle/>
          <a:p>
            <a:r>
              <a:rPr lang="en-US" dirty="0" smtClean="0"/>
              <a:t>Minnesota Department of Human Services </a:t>
            </a:r>
            <a:r>
              <a:rPr lang="en-US" dirty="0" smtClean="0">
                <a:solidFill>
                  <a:schemeClr val="accent1"/>
                </a:solidFill>
              </a:rPr>
              <a:t>|</a:t>
            </a:r>
            <a:r>
              <a:rPr lang="en-US" dirty="0" smtClean="0"/>
              <a:t> mn.gov/dhs</a:t>
            </a:r>
            <a:endParaRPr lang="en-US" dirty="0"/>
          </a:p>
        </p:txBody>
      </p:sp>
      <p:sp>
        <p:nvSpPr>
          <p:cNvPr id="6" name="Slide Number Placeholder 5"/>
          <p:cNvSpPr>
            <a:spLocks noGrp="1"/>
          </p:cNvSpPr>
          <p:nvPr>
            <p:ph type="sldNum" sz="quarter" idx="16"/>
          </p:nvPr>
        </p:nvSpPr>
        <p:spPr/>
        <p:txBody>
          <a:bodyPr/>
          <a:lstStyle/>
          <a:p>
            <a:fld id="{48F63A3B-78C7-47BE-AE5E-E10140E04643}" type="slidenum">
              <a:rPr lang="en-US" smtClean="0"/>
              <a:pPr/>
              <a:t>1</a:t>
            </a:fld>
            <a:endParaRPr lang="en-US" dirty="0"/>
          </a:p>
        </p:txBody>
      </p:sp>
    </p:spTree>
    <p:extLst>
      <p:ext uri="{BB962C8B-B14F-4D97-AF65-F5344CB8AC3E}">
        <p14:creationId xmlns:p14="http://schemas.microsoft.com/office/powerpoint/2010/main" val="26632472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Assistance eligibility: infants and children</a:t>
            </a:r>
            <a:endParaRPr lang="en-US" dirty="0"/>
          </a:p>
        </p:txBody>
      </p:sp>
      <p:sp>
        <p:nvSpPr>
          <p:cNvPr id="3" name="Content Placeholder 2"/>
          <p:cNvSpPr>
            <a:spLocks noGrp="1"/>
          </p:cNvSpPr>
          <p:nvPr>
            <p:ph idx="1"/>
          </p:nvPr>
        </p:nvSpPr>
        <p:spPr>
          <a:xfrm>
            <a:off x="838200" y="1548384"/>
            <a:ext cx="10515600" cy="4807965"/>
          </a:xfrm>
        </p:spPr>
        <p:txBody>
          <a:bodyPr>
            <a:normAutofit fontScale="77500" lnSpcReduction="20000"/>
          </a:bodyPr>
          <a:lstStyle/>
          <a:p>
            <a:pPr lvl="0"/>
            <a:r>
              <a:rPr lang="en-US" sz="2800" dirty="0" smtClean="0"/>
              <a:t>Newborns: Children </a:t>
            </a:r>
            <a:r>
              <a:rPr lang="en-US" sz="2800" dirty="0"/>
              <a:t>born to </a:t>
            </a:r>
            <a:r>
              <a:rPr lang="en-US" sz="2800" dirty="0" smtClean="0"/>
              <a:t>mothers </a:t>
            </a:r>
            <a:r>
              <a:rPr lang="en-US" sz="2800" dirty="0"/>
              <a:t>enrolled in </a:t>
            </a:r>
            <a:r>
              <a:rPr lang="en-US" sz="2800" dirty="0" smtClean="0"/>
              <a:t>Medical Assistance at the time of their birth have automatic eligibility through 1</a:t>
            </a:r>
            <a:r>
              <a:rPr lang="en-US" sz="2800" baseline="30000" dirty="0" smtClean="0"/>
              <a:t>st</a:t>
            </a:r>
            <a:r>
              <a:rPr lang="en-US" sz="2800" dirty="0" smtClean="0"/>
              <a:t> year of life as long as the child is a Minnesota resident.</a:t>
            </a:r>
            <a:endParaRPr lang="en-US" sz="2800" dirty="0"/>
          </a:p>
          <a:p>
            <a:pPr lvl="0"/>
            <a:r>
              <a:rPr lang="en-US" sz="2800" dirty="0" smtClean="0"/>
              <a:t>Infants: Children through the month of their 2</a:t>
            </a:r>
            <a:r>
              <a:rPr lang="en-US" sz="2800" baseline="30000" dirty="0" smtClean="0"/>
              <a:t>nd</a:t>
            </a:r>
            <a:r>
              <a:rPr lang="en-US" sz="2800" dirty="0" smtClean="0"/>
              <a:t> birthday</a:t>
            </a:r>
          </a:p>
          <a:p>
            <a:pPr lvl="1">
              <a:buFont typeface="Courier New" panose="02070309020205020404" pitchFamily="49" charset="0"/>
              <a:buChar char="o"/>
            </a:pPr>
            <a:r>
              <a:rPr lang="en-US" dirty="0" smtClean="0"/>
              <a:t>Household income at or below 283 percent FPG ($3,881 monthly for a family of two or $46,581 annually)</a:t>
            </a:r>
            <a:endParaRPr lang="en-US" dirty="0"/>
          </a:p>
          <a:p>
            <a:pPr lvl="0"/>
            <a:r>
              <a:rPr lang="en-US" sz="2800" dirty="0" smtClean="0"/>
              <a:t>Children ages </a:t>
            </a:r>
            <a:r>
              <a:rPr lang="en-US" sz="2800" dirty="0"/>
              <a:t>2 through </a:t>
            </a:r>
            <a:r>
              <a:rPr lang="en-US" sz="2800" dirty="0" smtClean="0"/>
              <a:t>18</a:t>
            </a:r>
          </a:p>
          <a:p>
            <a:pPr lvl="1">
              <a:buFont typeface="Courier New" panose="02070309020205020404" pitchFamily="49" charset="0"/>
              <a:buChar char="o"/>
            </a:pPr>
            <a:r>
              <a:rPr lang="en-US" dirty="0" smtClean="0"/>
              <a:t>Household income at or below 275 percent FPG ($3,772 monthly for a family of two or $45,265 annually)</a:t>
            </a:r>
            <a:endParaRPr lang="en-US" dirty="0"/>
          </a:p>
          <a:p>
            <a:pPr lvl="0"/>
            <a:r>
              <a:rPr lang="en-US" sz="2800" dirty="0" smtClean="0"/>
              <a:t>Children ages </a:t>
            </a:r>
            <a:r>
              <a:rPr lang="en-US" sz="2800" dirty="0"/>
              <a:t>19 and </a:t>
            </a:r>
            <a:r>
              <a:rPr lang="en-US" sz="2800" dirty="0" smtClean="0"/>
              <a:t>20</a:t>
            </a:r>
          </a:p>
          <a:p>
            <a:pPr lvl="1">
              <a:buFont typeface="Courier New" panose="02070309020205020404" pitchFamily="49" charset="0"/>
              <a:buChar char="o"/>
            </a:pPr>
            <a:r>
              <a:rPr lang="en-US" dirty="0" smtClean="0"/>
              <a:t>Household Income at or below 133 percent FPG  ($1,824 monthly for a family of two or $21,891 annually)</a:t>
            </a:r>
          </a:p>
          <a:p>
            <a:r>
              <a:rPr lang="en-US" sz="2800" dirty="0" smtClean="0"/>
              <a:t>All </a:t>
            </a:r>
            <a:r>
              <a:rPr lang="en-US" sz="2800" dirty="0"/>
              <a:t>other </a:t>
            </a:r>
            <a:r>
              <a:rPr lang="en-US" sz="2800" dirty="0" smtClean="0"/>
              <a:t>Medical Assistance </a:t>
            </a:r>
            <a:r>
              <a:rPr lang="en-US" sz="2800" dirty="0"/>
              <a:t>eligibility </a:t>
            </a:r>
            <a:r>
              <a:rPr lang="en-US" sz="2800" dirty="0" smtClean="0"/>
              <a:t>requirements apply. No asset test.</a:t>
            </a:r>
          </a:p>
          <a:p>
            <a:endParaRPr lang="en-US" sz="2600" dirty="0"/>
          </a:p>
          <a:p>
            <a:endParaRPr lang="en-US" dirty="0" smtClean="0"/>
          </a:p>
          <a:p>
            <a:pPr lvl="1"/>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1/16/2019</a:t>
            </a:fld>
            <a:endParaRPr lang="en-US" dirty="0"/>
          </a:p>
        </p:txBody>
      </p:sp>
      <p:sp>
        <p:nvSpPr>
          <p:cNvPr id="5" name="Footer Placeholder 4"/>
          <p:cNvSpPr>
            <a:spLocks noGrp="1"/>
          </p:cNvSpPr>
          <p:nvPr>
            <p:ph type="ftr" sz="quarter" idx="3"/>
          </p:nvPr>
        </p:nvSpPr>
        <p:spPr/>
        <p:txBody>
          <a:bodyPr/>
          <a:lstStyle/>
          <a:p>
            <a:r>
              <a:rPr lang="en-US" dirty="0"/>
              <a:t>Minnesota Department of Human Services </a:t>
            </a:r>
            <a:r>
              <a:rPr lang="en-US" dirty="0">
                <a:solidFill>
                  <a:schemeClr val="accent1"/>
                </a:solidFill>
              </a:rPr>
              <a:t>|</a:t>
            </a:r>
            <a:r>
              <a:rPr lang="en-US" dirty="0"/>
              <a:t> mn.gov/</a:t>
            </a:r>
            <a:r>
              <a:rPr lang="en-US" dirty="0" err="1"/>
              <a:t>dhs</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10</a:t>
            </a:fld>
            <a:endParaRPr lang="en-US" dirty="0"/>
          </a:p>
        </p:txBody>
      </p:sp>
    </p:spTree>
    <p:extLst>
      <p:ext uri="{BB962C8B-B14F-4D97-AF65-F5344CB8AC3E}">
        <p14:creationId xmlns:p14="http://schemas.microsoft.com/office/powerpoint/2010/main" val="2118487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38129" y="1548383"/>
            <a:ext cx="10884665" cy="5262979"/>
          </a:xfrm>
          <a:prstGeom prst="rect">
            <a:avLst/>
          </a:prstGeom>
        </p:spPr>
        <p:txBody>
          <a:bodyPr wrap="square">
            <a:spAutoFit/>
          </a:bodyPr>
          <a:lstStyle/>
          <a:p>
            <a:pPr lvl="0"/>
            <a:endParaRPr lang="en-US" dirty="0" smtClean="0"/>
          </a:p>
          <a:p>
            <a:pPr marL="285750" lvl="1" indent="-285750">
              <a:buFont typeface="Arial" panose="020B0604020202020204" pitchFamily="34" charset="0"/>
              <a:buChar char="•"/>
            </a:pPr>
            <a:r>
              <a:rPr lang="en-US" sz="2400" dirty="0" smtClean="0"/>
              <a:t>Application may be made online via the MNsure website at </a:t>
            </a:r>
            <a:r>
              <a:rPr lang="en-US" sz="2400" dirty="0" smtClean="0">
                <a:hlinkClick r:id="rId3"/>
              </a:rPr>
              <a:t>www.mnsure.org</a:t>
            </a:r>
            <a:r>
              <a:rPr lang="en-US" sz="2400" dirty="0" smtClean="0"/>
              <a:t> or with a paper application and returned to the county, tribal agency or DHS by mail, fax or in person</a:t>
            </a:r>
          </a:p>
          <a:p>
            <a:pPr marL="285750" lvl="0" indent="-285750">
              <a:buFont typeface="Arial" panose="020B0604020202020204" pitchFamily="34" charset="0"/>
              <a:buChar char="•"/>
            </a:pPr>
            <a:endParaRPr lang="en-US" sz="2400" dirty="0"/>
          </a:p>
          <a:p>
            <a:pPr marL="285750" lvl="1" indent="-285750">
              <a:buFont typeface="Arial" panose="020B0604020202020204" pitchFamily="34" charset="0"/>
              <a:buChar char="•"/>
            </a:pPr>
            <a:r>
              <a:rPr lang="en-US" sz="2400" dirty="0" smtClean="0"/>
              <a:t>Application help is available from county or tribal agencies, DHS, the MNsure Contact Center, a navigator, or broker</a:t>
            </a:r>
          </a:p>
          <a:p>
            <a:pPr marL="285750" lvl="1" indent="-285750">
              <a:buFont typeface="Arial" panose="020B0604020202020204" pitchFamily="34" charset="0"/>
              <a:buChar char="•"/>
            </a:pPr>
            <a:endParaRPr lang="en-US" sz="2400" dirty="0" smtClean="0"/>
          </a:p>
          <a:p>
            <a:pPr marL="285750" lvl="1" indent="-285750">
              <a:buFont typeface="Arial" panose="020B0604020202020204" pitchFamily="34" charset="0"/>
              <a:buChar char="•"/>
            </a:pPr>
            <a:r>
              <a:rPr lang="en-US" sz="2400" dirty="0" smtClean="0"/>
              <a:t>Once eligibility is determined, applicants receive a notice of the eligibility result </a:t>
            </a:r>
          </a:p>
          <a:p>
            <a:pPr marL="285750" lvl="1" indent="-285750">
              <a:buFont typeface="Arial" panose="020B0604020202020204" pitchFamily="34" charset="0"/>
              <a:buChar char="•"/>
            </a:pPr>
            <a:endParaRPr lang="en-US" sz="2400" dirty="0"/>
          </a:p>
          <a:p>
            <a:pPr marL="285750" lvl="1" indent="-285750">
              <a:buFont typeface="Arial" panose="020B0604020202020204" pitchFamily="34" charset="0"/>
              <a:buChar char="•"/>
            </a:pPr>
            <a:r>
              <a:rPr lang="en-US" sz="2400" dirty="0" smtClean="0"/>
              <a:t>If eligible, new members receive a welcome packet and Minnesota Health Care Programs ID card and select a managed care plan</a:t>
            </a:r>
          </a:p>
          <a:p>
            <a:pPr marL="742950" lvl="1" indent="-285750">
              <a:buFont typeface="Arial" panose="020B0604020202020204" pitchFamily="34" charset="0"/>
              <a:buChar char="•"/>
            </a:pPr>
            <a:endParaRPr lang="en-US" dirty="0" smtClean="0"/>
          </a:p>
          <a:p>
            <a:pPr marL="742950" lvl="1" indent="-285750">
              <a:buFont typeface="Arial" panose="020B0604020202020204" pitchFamily="34" charset="0"/>
              <a:buChar char="•"/>
            </a:pPr>
            <a:endParaRPr lang="en-US" dirty="0" smtClean="0"/>
          </a:p>
          <a:p>
            <a:pPr marL="285750" lvl="0" indent="-285750">
              <a:buFont typeface="Arial" panose="020B0604020202020204" pitchFamily="34" charset="0"/>
              <a:buChar char="•"/>
            </a:pPr>
            <a:endParaRPr lang="en-US" dirty="0"/>
          </a:p>
        </p:txBody>
      </p:sp>
      <p:sp>
        <p:nvSpPr>
          <p:cNvPr id="2" name="Title 1"/>
          <p:cNvSpPr>
            <a:spLocks noGrp="1"/>
          </p:cNvSpPr>
          <p:nvPr>
            <p:ph type="title"/>
          </p:nvPr>
        </p:nvSpPr>
        <p:spPr/>
        <p:txBody>
          <a:bodyPr>
            <a:noAutofit/>
          </a:bodyPr>
          <a:lstStyle/>
          <a:p>
            <a:r>
              <a:rPr lang="en-US" dirty="0" smtClean="0"/>
              <a:t/>
            </a:r>
            <a:br>
              <a:rPr lang="en-US" dirty="0" smtClean="0"/>
            </a:br>
            <a:r>
              <a:rPr lang="en-US" dirty="0" smtClean="0"/>
              <a:t>Medical Assistance enrollment process</a:t>
            </a:r>
            <a:br>
              <a:rPr lang="en-US" dirty="0" smtClean="0"/>
            </a:br>
            <a:endParaRPr lang="en-US" dirty="0"/>
          </a:p>
        </p:txBody>
      </p:sp>
      <p:sp>
        <p:nvSpPr>
          <p:cNvPr id="3" name="Content Placeholder 2"/>
          <p:cNvSpPr>
            <a:spLocks noGrp="1"/>
          </p:cNvSpPr>
          <p:nvPr>
            <p:ph idx="1"/>
          </p:nvPr>
        </p:nvSpPr>
        <p:spPr>
          <a:xfrm>
            <a:off x="838200" y="1548384"/>
            <a:ext cx="10515600" cy="4807965"/>
          </a:xfrm>
        </p:spPr>
        <p:txBody>
          <a:bodyPr>
            <a:normAutofit/>
          </a:bodyPr>
          <a:lstStyle/>
          <a:p>
            <a:pPr marL="0" lvl="0" indent="0">
              <a:buNone/>
            </a:pPr>
            <a:endParaRPr lang="en-US" dirty="0"/>
          </a:p>
          <a:p>
            <a:pPr marL="0" lvl="0" indent="0">
              <a:buNone/>
            </a:pPr>
            <a:endParaRPr lang="en-US" sz="2800" dirty="0"/>
          </a:p>
        </p:txBody>
      </p:sp>
      <p:sp>
        <p:nvSpPr>
          <p:cNvPr id="4" name="Date Placeholder 3"/>
          <p:cNvSpPr>
            <a:spLocks noGrp="1"/>
          </p:cNvSpPr>
          <p:nvPr>
            <p:ph type="dt" sz="half" idx="10"/>
          </p:nvPr>
        </p:nvSpPr>
        <p:spPr/>
        <p:txBody>
          <a:bodyPr/>
          <a:lstStyle/>
          <a:p>
            <a:fld id="{824D5D47-1752-4D84-8BFB-C2F71A34C932}" type="datetime1">
              <a:rPr lang="en-US" smtClean="0"/>
              <a:t>1/16/2019</a:t>
            </a:fld>
            <a:endParaRPr lang="en-US" dirty="0"/>
          </a:p>
        </p:txBody>
      </p:sp>
      <p:sp>
        <p:nvSpPr>
          <p:cNvPr id="5" name="Footer Placeholder 4"/>
          <p:cNvSpPr>
            <a:spLocks noGrp="1"/>
          </p:cNvSpPr>
          <p:nvPr>
            <p:ph type="ftr" sz="quarter" idx="3"/>
          </p:nvPr>
        </p:nvSpPr>
        <p:spPr/>
        <p:txBody>
          <a:bodyPr/>
          <a:lstStyle/>
          <a:p>
            <a:r>
              <a:rPr lang="en-US" dirty="0"/>
              <a:t>Minnesota Department of Human Services </a:t>
            </a:r>
            <a:r>
              <a:rPr lang="en-US" dirty="0">
                <a:solidFill>
                  <a:schemeClr val="accent1"/>
                </a:solidFill>
              </a:rPr>
              <a:t>|</a:t>
            </a:r>
            <a:r>
              <a:rPr lang="en-US" dirty="0"/>
              <a:t> mn.gov/</a:t>
            </a:r>
            <a:r>
              <a:rPr lang="en-US" dirty="0" err="1"/>
              <a:t>dhs</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11</a:t>
            </a:fld>
            <a:endParaRPr lang="en-US" dirty="0"/>
          </a:p>
        </p:txBody>
      </p:sp>
    </p:spTree>
    <p:extLst>
      <p:ext uri="{BB962C8B-B14F-4D97-AF65-F5344CB8AC3E}">
        <p14:creationId xmlns:p14="http://schemas.microsoft.com/office/powerpoint/2010/main" val="3124120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large crowd shown from above. " title="Image"/>
          <p:cNvPicPr>
            <a:picLocks noChangeAspect="1" noChangeArrowheads="1"/>
          </p:cNvPicPr>
          <p:nvPr/>
        </p:nvPicPr>
        <p:blipFill rotWithShape="1">
          <a:blip r:embed="rId3">
            <a:extLst>
              <a:ext uri="{28A0092B-C50C-407E-A947-70E740481C1C}">
                <a14:useLocalDpi xmlns:a14="http://schemas.microsoft.com/office/drawing/2010/main" val="0"/>
              </a:ext>
            </a:extLst>
          </a:blip>
          <a:srcRect r="39" b="11434"/>
          <a:stretch/>
        </p:blipFill>
        <p:spPr bwMode="auto">
          <a:xfrm>
            <a:off x="-534978" y="0"/>
            <a:ext cx="12721981" cy="715892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466682" y="480060"/>
            <a:ext cx="6334418" cy="63779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3264390" y="2017800"/>
            <a:ext cx="5219682" cy="339876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pPr>
              <a:lnSpc>
                <a:spcPct val="107000"/>
              </a:lnSpc>
              <a:spcAft>
                <a:spcPts val="800"/>
              </a:spcAft>
            </a:pPr>
            <a:r>
              <a:rPr lang="en-US" b="1" dirty="0">
                <a:solidFill>
                  <a:schemeClr val="accent1"/>
                </a:solidFill>
              </a:rPr>
              <a:t>About 75 percent of people enrolled in public </a:t>
            </a:r>
            <a:r>
              <a:rPr lang="en-US" b="1" dirty="0" smtClean="0">
                <a:solidFill>
                  <a:schemeClr val="accent1"/>
                </a:solidFill>
              </a:rPr>
              <a:t>health care programs </a:t>
            </a:r>
            <a:r>
              <a:rPr lang="en-US" b="1" dirty="0">
                <a:solidFill>
                  <a:schemeClr val="accent1"/>
                </a:solidFill>
              </a:rPr>
              <a:t>are served by </a:t>
            </a:r>
            <a:r>
              <a:rPr lang="en-US" b="1" dirty="0" smtClean="0">
                <a:solidFill>
                  <a:schemeClr val="accent1"/>
                </a:solidFill>
              </a:rPr>
              <a:t>managed care organizations</a:t>
            </a:r>
            <a:endParaRPr lang="en-US" b="1"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6449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dirty="0" smtClean="0"/>
              <a:t>Covered services for children under 21</a:t>
            </a:r>
            <a:endParaRPr lang="en-US" dirty="0"/>
          </a:p>
        </p:txBody>
      </p:sp>
      <p:sp>
        <p:nvSpPr>
          <p:cNvPr id="13" name="Content Placeholder 2"/>
          <p:cNvSpPr>
            <a:spLocks noGrp="1"/>
          </p:cNvSpPr>
          <p:nvPr>
            <p:ph idx="1"/>
          </p:nvPr>
        </p:nvSpPr>
        <p:spPr/>
        <p:txBody>
          <a:bodyPr numCol="2">
            <a:normAutofit/>
          </a:bodyPr>
          <a:lstStyle/>
          <a:p>
            <a:pPr marL="457200" lvl="1" indent="0" fontAlgn="base">
              <a:buNone/>
            </a:pPr>
            <a:endParaRPr lang="en-US" sz="7400" dirty="0" smtClean="0"/>
          </a:p>
          <a:p>
            <a:pPr lvl="1" fontAlgn="base"/>
            <a:endParaRPr lang="en-US" dirty="0" smtClean="0"/>
          </a:p>
          <a:p>
            <a:pPr lvl="1" fontAlgn="base"/>
            <a:endParaRPr lang="en-US" dirty="0"/>
          </a:p>
          <a:p>
            <a:endParaRPr lang="en-US" dirty="0" smtClean="0"/>
          </a:p>
          <a:p>
            <a:endParaRPr lang="en-US" dirty="0"/>
          </a:p>
          <a:p>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1/16/2019</a:t>
            </a:fld>
            <a:endParaRPr lang="en-US" dirty="0"/>
          </a:p>
        </p:txBody>
      </p:sp>
      <p:sp>
        <p:nvSpPr>
          <p:cNvPr id="6" name="Footer Placeholder 5"/>
          <p:cNvSpPr>
            <a:spLocks noGrp="1"/>
          </p:cNvSpPr>
          <p:nvPr>
            <p:ph type="ftr" sz="quarter" idx="3"/>
          </p:nvPr>
        </p:nvSpPr>
        <p:spPr/>
        <p:txBody>
          <a:bodyPr/>
          <a:lstStyle/>
          <a:p>
            <a:r>
              <a:rPr lang="en-US" dirty="0"/>
              <a:t>Minnesota Department of Human Services </a:t>
            </a:r>
            <a:r>
              <a:rPr lang="en-US" dirty="0">
                <a:solidFill>
                  <a:schemeClr val="accent1"/>
                </a:solidFill>
              </a:rPr>
              <a:t>|</a:t>
            </a:r>
            <a:r>
              <a:rPr lang="en-US" dirty="0"/>
              <a:t> mn.gov/</a:t>
            </a:r>
            <a:r>
              <a:rPr lang="en-US" dirty="0" err="1"/>
              <a:t>dhs</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13</a:t>
            </a:fld>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1555650748"/>
              </p:ext>
            </p:extLst>
          </p:nvPr>
        </p:nvGraphicFramePr>
        <p:xfrm>
          <a:off x="2430639" y="1530033"/>
          <a:ext cx="7330722" cy="4804043"/>
        </p:xfrm>
        <a:graphic>
          <a:graphicData uri="http://schemas.openxmlformats.org/drawingml/2006/table">
            <a:tbl>
              <a:tblPr firstRow="1" bandRow="1">
                <a:tableStyleId>{5C22544A-7EE6-4342-B048-85BDC9FD1C3A}</a:tableStyleId>
              </a:tblPr>
              <a:tblGrid>
                <a:gridCol w="3665361"/>
                <a:gridCol w="3665361"/>
              </a:tblGrid>
              <a:tr h="6518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Mandatory benefits</a:t>
                      </a:r>
                      <a:endParaRPr lang="en-US" sz="2400" dirty="0"/>
                    </a:p>
                  </a:txBody>
                  <a:tcPr/>
                </a:tc>
                <a:tc>
                  <a:txBody>
                    <a:bodyPr/>
                    <a:lstStyle/>
                    <a:p>
                      <a:r>
                        <a:rPr lang="en-US" sz="2400" dirty="0" smtClean="0"/>
                        <a:t>Optional benefits</a:t>
                      </a:r>
                      <a:endParaRPr lang="en-US" sz="2400" dirty="0"/>
                    </a:p>
                  </a:txBody>
                  <a:tcPr/>
                </a:tc>
              </a:tr>
              <a:tr h="6658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Inpatient hospital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Prescription drugs</a:t>
                      </a:r>
                    </a:p>
                  </a:txBody>
                  <a:tcPr/>
                </a:tc>
              </a:tr>
              <a:tr h="6658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Outpatient hospital</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Eyeglasses</a:t>
                      </a:r>
                    </a:p>
                  </a:txBody>
                  <a:tcPr/>
                </a:tc>
              </a:tr>
              <a:tr h="6658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Early Periodic Screening Diagnosis and Treatment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Dental services</a:t>
                      </a:r>
                    </a:p>
                  </a:txBody>
                  <a:tcPr/>
                </a:tc>
              </a:tr>
              <a:tr h="6658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Lab and X-ray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Chiropractic services</a:t>
                      </a:r>
                    </a:p>
                  </a:txBody>
                  <a:tcPr/>
                </a:tc>
              </a:tr>
              <a:tr h="665847">
                <a:tc>
                  <a:txBody>
                    <a:bodyPr/>
                    <a:lstStyle/>
                    <a:p>
                      <a:pPr lvl="0" algn="l" fontAlgn="base"/>
                      <a:r>
                        <a:rPr lang="en-US" sz="2400" dirty="0" smtClean="0"/>
                        <a:t>Transportation</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Hospice</a:t>
                      </a:r>
                    </a:p>
                  </a:txBody>
                  <a:tcPr/>
                </a:tc>
              </a:tr>
              <a:tr h="6658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Physician services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Optometry services</a:t>
                      </a:r>
                    </a:p>
                  </a:txBody>
                  <a:tcPr/>
                </a:tc>
              </a:tr>
            </a:tbl>
          </a:graphicData>
        </a:graphic>
      </p:graphicFrame>
    </p:spTree>
    <p:extLst>
      <p:ext uri="{BB962C8B-B14F-4D97-AF65-F5344CB8AC3E}">
        <p14:creationId xmlns:p14="http://schemas.microsoft.com/office/powerpoint/2010/main" val="28803218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Early Periodic Screening Diagnosis and Treatment</a:t>
            </a:r>
            <a:endParaRPr lang="en-US" dirty="0"/>
          </a:p>
        </p:txBody>
      </p:sp>
      <p:pic>
        <p:nvPicPr>
          <p:cNvPr id="9" name="Picture Placehold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889" b="8889"/>
          <a:stretch>
            <a:fillRect/>
          </a:stretch>
        </p:blipFill>
        <p:spPr/>
      </p:pic>
      <p:sp>
        <p:nvSpPr>
          <p:cNvPr id="12" name="Content Placeholder 2"/>
          <p:cNvSpPr>
            <a:spLocks noGrp="1"/>
          </p:cNvSpPr>
          <p:nvPr>
            <p:ph idx="1"/>
          </p:nvPr>
        </p:nvSpPr>
        <p:spPr>
          <a:xfrm>
            <a:off x="0" y="3404102"/>
            <a:ext cx="5683624" cy="2063853"/>
          </a:xfrm>
        </p:spPr>
        <p:txBody>
          <a:bodyPr>
            <a:normAutofit lnSpcReduction="10000"/>
          </a:bodyPr>
          <a:lstStyle/>
          <a:p>
            <a:pPr marL="0" indent="0" fontAlgn="base">
              <a:buNone/>
            </a:pPr>
            <a:r>
              <a:rPr lang="en-US" sz="2800" b="1" dirty="0" smtClean="0"/>
              <a:t> </a:t>
            </a:r>
            <a:r>
              <a:rPr lang="en-US" sz="3600" dirty="0" smtClean="0"/>
              <a:t>Child </a:t>
            </a:r>
            <a:r>
              <a:rPr lang="en-US" sz="3600" dirty="0"/>
              <a:t>and Teen </a:t>
            </a:r>
            <a:r>
              <a:rPr lang="en-US" sz="3600" dirty="0" smtClean="0"/>
              <a:t>Checkups</a:t>
            </a:r>
            <a:endParaRPr lang="en-US" dirty="0"/>
          </a:p>
          <a:p>
            <a:r>
              <a:rPr lang="en-US" dirty="0" smtClean="0"/>
              <a:t>Well child visits</a:t>
            </a:r>
            <a:endParaRPr lang="en-US" dirty="0"/>
          </a:p>
          <a:p>
            <a:r>
              <a:rPr lang="en-US" dirty="0"/>
              <a:t>Outreach to children and </a:t>
            </a:r>
            <a:r>
              <a:rPr lang="en-US" dirty="0" smtClean="0"/>
              <a:t>families</a:t>
            </a:r>
            <a:endParaRPr lang="en-US" dirty="0"/>
          </a:p>
          <a:p>
            <a:r>
              <a:rPr lang="en-US" dirty="0"/>
              <a:t>Training with </a:t>
            </a:r>
            <a:r>
              <a:rPr lang="en-US" dirty="0" smtClean="0"/>
              <a:t>providers</a:t>
            </a:r>
            <a:endParaRPr lang="en-US" dirty="0"/>
          </a:p>
        </p:txBody>
      </p:sp>
      <p:sp>
        <p:nvSpPr>
          <p:cNvPr id="7" name="Slide Number Placeholder 6"/>
          <p:cNvSpPr>
            <a:spLocks noGrp="1"/>
          </p:cNvSpPr>
          <p:nvPr>
            <p:ph type="sldNum" sz="quarter" idx="4294967295"/>
          </p:nvPr>
        </p:nvSpPr>
        <p:spPr>
          <a:xfrm>
            <a:off x="10729913" y="6356350"/>
            <a:ext cx="1462087" cy="365125"/>
          </a:xfrm>
        </p:spPr>
        <p:txBody>
          <a:bodyPr/>
          <a:lstStyle/>
          <a:p>
            <a:fld id="{48F63A3B-78C7-47BE-AE5E-E10140E04643}" type="slidenum">
              <a:rPr lang="en-US" smtClean="0"/>
              <a:t>14</a:t>
            </a:fld>
            <a:endParaRPr lang="en-US" dirty="0"/>
          </a:p>
        </p:txBody>
      </p:sp>
    </p:spTree>
    <p:extLst>
      <p:ext uri="{BB962C8B-B14F-4D97-AF65-F5344CB8AC3E}">
        <p14:creationId xmlns:p14="http://schemas.microsoft.com/office/powerpoint/2010/main" val="15732061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Doulas</a:t>
            </a:r>
            <a:endParaRPr lang="en-US" dirty="0"/>
          </a:p>
        </p:txBody>
      </p:sp>
      <p:pic>
        <p:nvPicPr>
          <p:cNvPr id="8" name="Picture Placeholder 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34610" b="34610"/>
          <a:stretch>
            <a:fillRect/>
          </a:stretch>
        </p:blipFill>
        <p:spPr/>
      </p:pic>
      <p:sp>
        <p:nvSpPr>
          <p:cNvPr id="2" name="Content Placeholder 1"/>
          <p:cNvSpPr>
            <a:spLocks noGrp="1"/>
          </p:cNvSpPr>
          <p:nvPr>
            <p:ph idx="1"/>
          </p:nvPr>
        </p:nvSpPr>
        <p:spPr/>
        <p:txBody>
          <a:bodyPr>
            <a:normAutofit/>
          </a:bodyPr>
          <a:lstStyle/>
          <a:p>
            <a:pPr marL="457200" indent="0">
              <a:buNone/>
            </a:pPr>
            <a:r>
              <a:rPr lang="en-US" dirty="0"/>
              <a:t>Covered </a:t>
            </a:r>
            <a:r>
              <a:rPr lang="en-US" dirty="0" smtClean="0"/>
              <a:t>services: up </a:t>
            </a:r>
            <a:r>
              <a:rPr lang="en-US" dirty="0"/>
              <a:t>to seven </a:t>
            </a:r>
            <a:r>
              <a:rPr lang="en-US" dirty="0" smtClean="0"/>
              <a:t>sessions of childbirth </a:t>
            </a:r>
            <a:r>
              <a:rPr lang="en-US" dirty="0"/>
              <a:t>education and support services, which include emotional and physical support provided </a:t>
            </a:r>
            <a:r>
              <a:rPr lang="en-US" dirty="0" smtClean="0"/>
              <a:t>before, during and after childbirth. </a:t>
            </a:r>
            <a:endParaRPr lang="en-US" dirty="0"/>
          </a:p>
        </p:txBody>
      </p:sp>
    </p:spTree>
    <p:extLst>
      <p:ext uri="{BB962C8B-B14F-4D97-AF65-F5344CB8AC3E}">
        <p14:creationId xmlns:p14="http://schemas.microsoft.com/office/powerpoint/2010/main" val="3163198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sz="4000" dirty="0"/>
              <a:t>Community Health Workers</a:t>
            </a:r>
          </a:p>
        </p:txBody>
      </p:sp>
      <p:pic>
        <p:nvPicPr>
          <p:cNvPr id="16" name="Picture Placeholder 1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
        <p:nvSpPr>
          <p:cNvPr id="2" name="Content Placeholder 1"/>
          <p:cNvSpPr>
            <a:spLocks noGrp="1"/>
          </p:cNvSpPr>
          <p:nvPr>
            <p:ph type="body" sz="quarter" idx="16"/>
          </p:nvPr>
        </p:nvSpPr>
        <p:spPr/>
        <p:txBody>
          <a:bodyPr>
            <a:normAutofit fontScale="85000" lnSpcReduction="20000"/>
          </a:bodyPr>
          <a:lstStyle/>
          <a:p>
            <a:endParaRPr lang="en-US" sz="2800" dirty="0" smtClean="0"/>
          </a:p>
          <a:p>
            <a:r>
              <a:rPr lang="en-US" sz="2800" dirty="0" smtClean="0"/>
              <a:t>Trained health educators who </a:t>
            </a:r>
            <a:r>
              <a:rPr lang="en-US" sz="2800" dirty="0"/>
              <a:t>have completed a specific </a:t>
            </a:r>
            <a:r>
              <a:rPr lang="en-US" sz="2800" dirty="0" smtClean="0"/>
              <a:t>curriculum</a:t>
            </a:r>
            <a:endParaRPr lang="en-US" sz="2800" dirty="0"/>
          </a:p>
          <a:p>
            <a:endParaRPr lang="en-US" dirty="0"/>
          </a:p>
        </p:txBody>
      </p:sp>
      <p:sp>
        <p:nvSpPr>
          <p:cNvPr id="5" name="Text Placeholder 4"/>
          <p:cNvSpPr>
            <a:spLocks noGrp="1"/>
          </p:cNvSpPr>
          <p:nvPr>
            <p:ph type="body" sz="quarter" idx="18"/>
          </p:nvPr>
        </p:nvSpPr>
        <p:spPr>
          <a:xfrm>
            <a:off x="8457968" y="2813752"/>
            <a:ext cx="2866328" cy="2844664"/>
          </a:xfrm>
        </p:spPr>
        <p:txBody>
          <a:bodyPr>
            <a:normAutofit fontScale="85000" lnSpcReduction="20000"/>
          </a:bodyPr>
          <a:lstStyle/>
          <a:p>
            <a:r>
              <a:rPr lang="en-US" sz="2800" dirty="0" smtClean="0">
                <a:solidFill>
                  <a:srgbClr val="003865"/>
                </a:solidFill>
              </a:rPr>
              <a:t>Provide diagnosis-related education, such as:</a:t>
            </a:r>
          </a:p>
          <a:p>
            <a:pPr marL="342900" indent="-342900" fontAlgn="base">
              <a:buFont typeface="Arial" panose="020B0604020202020204" pitchFamily="34" charset="0"/>
              <a:buChar char="•"/>
            </a:pPr>
            <a:r>
              <a:rPr lang="en-US" sz="2400" dirty="0" smtClean="0"/>
              <a:t>Chronic disease management</a:t>
            </a:r>
            <a:endParaRPr lang="en-US" sz="2400" dirty="0"/>
          </a:p>
          <a:p>
            <a:pPr marL="342900" indent="-342900" fontAlgn="base">
              <a:buFont typeface="Arial" panose="020B0604020202020204" pitchFamily="34" charset="0"/>
              <a:buChar char="•"/>
            </a:pPr>
            <a:r>
              <a:rPr lang="en-US" sz="2400" dirty="0"/>
              <a:t>Diabetes prevention</a:t>
            </a:r>
          </a:p>
          <a:p>
            <a:pPr marL="342900" indent="-342900" fontAlgn="base">
              <a:buFont typeface="Arial" panose="020B0604020202020204" pitchFamily="34" charset="0"/>
              <a:buChar char="•"/>
            </a:pPr>
            <a:r>
              <a:rPr lang="en-US" sz="2400" dirty="0"/>
              <a:t>Oral </a:t>
            </a:r>
            <a:r>
              <a:rPr lang="en-US" sz="2400" dirty="0" smtClean="0"/>
              <a:t>health care</a:t>
            </a:r>
            <a:r>
              <a:rPr lang="en-US" sz="2000" dirty="0"/>
              <a:t>	</a:t>
            </a:r>
          </a:p>
          <a:p>
            <a:pPr marL="457200" indent="-457200">
              <a:buFont typeface="Arial" panose="020B0604020202020204" pitchFamily="34" charset="0"/>
              <a:buChar char="•"/>
            </a:pPr>
            <a:endParaRPr lang="en-US" sz="2800" dirty="0">
              <a:solidFill>
                <a:srgbClr val="003865"/>
              </a:solidFill>
            </a:endParaRPr>
          </a:p>
        </p:txBody>
      </p:sp>
      <p:sp>
        <p:nvSpPr>
          <p:cNvPr id="10" name="Date Placeholder 4"/>
          <p:cNvSpPr>
            <a:spLocks noGrp="1"/>
          </p:cNvSpPr>
          <p:nvPr>
            <p:ph type="dt" sz="half" idx="10"/>
          </p:nvPr>
        </p:nvSpPr>
        <p:spPr>
          <a:xfrm>
            <a:off x="838200" y="6356350"/>
            <a:ext cx="1358590" cy="365125"/>
          </a:xfrm>
        </p:spPr>
        <p:txBody>
          <a:bodyPr/>
          <a:lstStyle/>
          <a:p>
            <a:fld id="{7C198DD1-C477-482D-A126-3FBDD1778E48}" type="datetime1">
              <a:rPr lang="en-US" smtClean="0"/>
              <a:t>1/16/2019</a:t>
            </a:fld>
            <a:endParaRPr lang="en-US" dirty="0"/>
          </a:p>
        </p:txBody>
      </p:sp>
      <p:sp>
        <p:nvSpPr>
          <p:cNvPr id="11" name="Footer Placeholder 5"/>
          <p:cNvSpPr>
            <a:spLocks noGrp="1"/>
          </p:cNvSpPr>
          <p:nvPr>
            <p:ph type="ftr" sz="quarter" idx="3"/>
          </p:nvPr>
        </p:nvSpPr>
        <p:spPr>
          <a:xfrm>
            <a:off x="3302177" y="6356349"/>
            <a:ext cx="5587647" cy="365125"/>
          </a:xfrm>
        </p:spPr>
        <p:txBody>
          <a:bodyPr/>
          <a:lstStyle/>
          <a:p>
            <a:r>
              <a:rPr lang="en-US" dirty="0"/>
              <a:t>Minnesota Department of Human Services </a:t>
            </a:r>
            <a:r>
              <a:rPr lang="en-US" dirty="0">
                <a:solidFill>
                  <a:schemeClr val="accent1"/>
                </a:solidFill>
              </a:rPr>
              <a:t>|</a:t>
            </a:r>
            <a:r>
              <a:rPr lang="en-US" dirty="0"/>
              <a:t> mn.gov/</a:t>
            </a:r>
            <a:r>
              <a:rPr lang="en-US" dirty="0" err="1"/>
              <a:t>dhs</a:t>
            </a:r>
            <a:endParaRPr lang="en-US" dirty="0"/>
          </a:p>
        </p:txBody>
      </p:sp>
      <p:sp>
        <p:nvSpPr>
          <p:cNvPr id="12"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16</a:t>
            </a:fld>
            <a:endParaRPr lang="en-US" dirty="0"/>
          </a:p>
        </p:txBody>
      </p:sp>
      <p:pic>
        <p:nvPicPr>
          <p:cNvPr id="19" name="Picture Placeholder 18"/>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9416729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Dental services</a:t>
            </a:r>
            <a:endParaRPr lang="en-US" dirty="0"/>
          </a:p>
        </p:txBody>
      </p:sp>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324" b="15324"/>
          <a:stretch>
            <a:fillRect/>
          </a:stretch>
        </p:blipFill>
        <p:spPr/>
      </p:pic>
      <p:sp>
        <p:nvSpPr>
          <p:cNvPr id="2" name="Content Placeholder 1"/>
          <p:cNvSpPr>
            <a:spLocks noGrp="1"/>
          </p:cNvSpPr>
          <p:nvPr>
            <p:ph idx="1"/>
          </p:nvPr>
        </p:nvSpPr>
        <p:spPr>
          <a:xfrm>
            <a:off x="0" y="2609242"/>
            <a:ext cx="5169529" cy="2397324"/>
          </a:xfrm>
        </p:spPr>
        <p:txBody>
          <a:bodyPr>
            <a:normAutofit/>
          </a:bodyPr>
          <a:lstStyle/>
          <a:p>
            <a:r>
              <a:rPr lang="en-US" sz="2000" dirty="0"/>
              <a:t>Medical Assistance covers comprehensive dental benefits for children </a:t>
            </a:r>
          </a:p>
          <a:p>
            <a:r>
              <a:rPr lang="en-US" sz="2000" dirty="0"/>
              <a:t>In 2016 and 2017, less than </a:t>
            </a:r>
            <a:r>
              <a:rPr lang="en-US" sz="2000" dirty="0" smtClean="0"/>
              <a:t>40 percent </a:t>
            </a:r>
            <a:r>
              <a:rPr lang="en-US" sz="2000" dirty="0"/>
              <a:t>of kids </a:t>
            </a:r>
            <a:r>
              <a:rPr lang="en-US" sz="2000" dirty="0" smtClean="0"/>
              <a:t>received </a:t>
            </a:r>
            <a:r>
              <a:rPr lang="en-US" sz="2000" dirty="0"/>
              <a:t>any dental </a:t>
            </a:r>
            <a:r>
              <a:rPr lang="en-US" sz="2000" dirty="0" smtClean="0"/>
              <a:t>service</a:t>
            </a:r>
            <a:endParaRPr lang="en-US" sz="2400" dirty="0"/>
          </a:p>
        </p:txBody>
      </p:sp>
      <p:sp>
        <p:nvSpPr>
          <p:cNvPr id="7" name="Slide Number Placeholder 6"/>
          <p:cNvSpPr>
            <a:spLocks noGrp="1"/>
          </p:cNvSpPr>
          <p:nvPr>
            <p:ph type="sldNum" sz="quarter" idx="4294967295"/>
          </p:nvPr>
        </p:nvSpPr>
        <p:spPr>
          <a:xfrm>
            <a:off x="10729913" y="6356350"/>
            <a:ext cx="1462087" cy="365125"/>
          </a:xfrm>
        </p:spPr>
        <p:txBody>
          <a:bodyPr/>
          <a:lstStyle/>
          <a:p>
            <a:fld id="{48F63A3B-78C7-47BE-AE5E-E10140E04643}" type="slidenum">
              <a:rPr lang="en-US" smtClean="0"/>
              <a:t>17</a:t>
            </a:fld>
            <a:endParaRPr lang="en-US" dirty="0"/>
          </a:p>
        </p:txBody>
      </p:sp>
    </p:spTree>
    <p:extLst>
      <p:ext uri="{BB962C8B-B14F-4D97-AF65-F5344CB8AC3E}">
        <p14:creationId xmlns:p14="http://schemas.microsoft.com/office/powerpoint/2010/main" val="5319290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Individualized Education Program (IEP)</a:t>
            </a:r>
            <a:endParaRPr lang="en-US" dirty="0"/>
          </a:p>
        </p:txBody>
      </p:sp>
      <p:pic>
        <p:nvPicPr>
          <p:cNvPr id="4" name="Picture Placeholder 3"/>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6826" b="16826"/>
          <a:stretch>
            <a:fillRect/>
          </a:stretch>
        </p:blipFill>
        <p:spPr/>
      </p:pic>
      <p:sp>
        <p:nvSpPr>
          <p:cNvPr id="12" name="Content Placeholder 2"/>
          <p:cNvSpPr>
            <a:spLocks noGrp="1"/>
          </p:cNvSpPr>
          <p:nvPr>
            <p:ph idx="1"/>
          </p:nvPr>
        </p:nvSpPr>
        <p:spPr/>
        <p:txBody>
          <a:bodyPr numCol="2">
            <a:normAutofit fontScale="62500" lnSpcReduction="20000"/>
          </a:bodyPr>
          <a:lstStyle/>
          <a:p>
            <a:pPr marL="0" indent="0" fontAlgn="base">
              <a:buNone/>
            </a:pPr>
            <a:r>
              <a:rPr lang="en-US" sz="2800" b="1" dirty="0" smtClean="0"/>
              <a:t> </a:t>
            </a:r>
            <a:endParaRPr lang="en-US" sz="3300" b="1" dirty="0" smtClean="0"/>
          </a:p>
          <a:p>
            <a:pPr marL="457200" indent="0">
              <a:buNone/>
            </a:pPr>
            <a:r>
              <a:rPr lang="en-US" sz="3300" dirty="0" smtClean="0"/>
              <a:t>Services </a:t>
            </a:r>
            <a:r>
              <a:rPr lang="en-US" sz="3300" dirty="0"/>
              <a:t>Include:</a:t>
            </a:r>
          </a:p>
          <a:p>
            <a:r>
              <a:rPr lang="en-US" dirty="0"/>
              <a:t>Physical </a:t>
            </a:r>
            <a:r>
              <a:rPr lang="en-US" dirty="0" smtClean="0"/>
              <a:t>therapy</a:t>
            </a:r>
            <a:endParaRPr lang="en-US" dirty="0"/>
          </a:p>
          <a:p>
            <a:r>
              <a:rPr lang="en-US" dirty="0"/>
              <a:t>Occupational </a:t>
            </a:r>
            <a:r>
              <a:rPr lang="en-US" dirty="0" smtClean="0"/>
              <a:t>therapy</a:t>
            </a:r>
            <a:endParaRPr lang="en-US" dirty="0"/>
          </a:p>
          <a:p>
            <a:r>
              <a:rPr lang="en-US" dirty="0"/>
              <a:t>Speech and </a:t>
            </a:r>
            <a:r>
              <a:rPr lang="en-US" dirty="0" smtClean="0"/>
              <a:t>audiology</a:t>
            </a:r>
          </a:p>
          <a:p>
            <a:r>
              <a:rPr lang="en-US" dirty="0" smtClean="0"/>
              <a:t>Mental health</a:t>
            </a:r>
          </a:p>
          <a:p>
            <a:r>
              <a:rPr lang="en-US" dirty="0"/>
              <a:t>Assistive </a:t>
            </a:r>
            <a:r>
              <a:rPr lang="en-US" dirty="0" smtClean="0"/>
              <a:t>technology</a:t>
            </a:r>
            <a:endParaRPr lang="en-US" dirty="0"/>
          </a:p>
          <a:p>
            <a:endParaRPr lang="en-US" dirty="0" smtClean="0"/>
          </a:p>
          <a:p>
            <a:endParaRPr lang="en-US" dirty="0" smtClean="0"/>
          </a:p>
          <a:p>
            <a:pPr marL="457200" indent="0">
              <a:buNone/>
            </a:pPr>
            <a:endParaRPr lang="en-US" dirty="0"/>
          </a:p>
          <a:p>
            <a:r>
              <a:rPr lang="en-US" dirty="0" smtClean="0"/>
              <a:t>Special transportation</a:t>
            </a:r>
            <a:endParaRPr lang="en-US" dirty="0"/>
          </a:p>
          <a:p>
            <a:r>
              <a:rPr lang="en-US" dirty="0" smtClean="0"/>
              <a:t>Interpreters</a:t>
            </a:r>
          </a:p>
          <a:p>
            <a:r>
              <a:rPr lang="en-US" dirty="0" smtClean="0"/>
              <a:t>Nursing </a:t>
            </a:r>
          </a:p>
          <a:p>
            <a:r>
              <a:rPr lang="en-US" dirty="0" smtClean="0"/>
              <a:t>Personal care assistant</a:t>
            </a:r>
            <a:endParaRPr lang="en-US" dirty="0"/>
          </a:p>
        </p:txBody>
      </p:sp>
      <p:sp>
        <p:nvSpPr>
          <p:cNvPr id="5" name="Date Placeholder 4"/>
          <p:cNvSpPr>
            <a:spLocks noGrp="1"/>
          </p:cNvSpPr>
          <p:nvPr>
            <p:ph type="dt" sz="half" idx="4294967295"/>
          </p:nvPr>
        </p:nvSpPr>
        <p:spPr>
          <a:xfrm>
            <a:off x="0" y="6356350"/>
            <a:ext cx="1358900" cy="365125"/>
          </a:xfrm>
        </p:spPr>
        <p:txBody>
          <a:bodyPr/>
          <a:lstStyle/>
          <a:p>
            <a:fld id="{7C198DD1-C477-482D-A126-3FBDD1778E48}" type="datetime1">
              <a:rPr lang="en-US" smtClean="0"/>
              <a:t>1/16/2019</a:t>
            </a:fld>
            <a:endParaRPr lang="en-US" dirty="0"/>
          </a:p>
        </p:txBody>
      </p:sp>
      <p:sp>
        <p:nvSpPr>
          <p:cNvPr id="6" name="Footer Placeholder 5"/>
          <p:cNvSpPr>
            <a:spLocks noGrp="1"/>
          </p:cNvSpPr>
          <p:nvPr>
            <p:ph type="ftr" sz="quarter" idx="4294967295"/>
          </p:nvPr>
        </p:nvSpPr>
        <p:spPr>
          <a:xfrm>
            <a:off x="0" y="6356350"/>
            <a:ext cx="5588000" cy="365125"/>
          </a:xfrm>
        </p:spPr>
        <p:txBody>
          <a:bodyPr/>
          <a:lstStyle/>
          <a:p>
            <a:r>
              <a:rPr lang="en-US" dirty="0" smtClean="0"/>
              <a:t>Optional Tagline Goes Here </a:t>
            </a:r>
            <a:r>
              <a:rPr lang="en-US" dirty="0" smtClean="0">
                <a:solidFill>
                  <a:schemeClr val="accent1"/>
                </a:solidFill>
              </a:rPr>
              <a:t>|</a:t>
            </a:r>
            <a:r>
              <a:rPr lang="en-US" dirty="0" smtClean="0"/>
              <a:t> mn.gov/dhs</a:t>
            </a:r>
            <a:endParaRPr lang="en-US" dirty="0"/>
          </a:p>
        </p:txBody>
      </p:sp>
      <p:sp>
        <p:nvSpPr>
          <p:cNvPr id="7" name="Slide Number Placeholder 6"/>
          <p:cNvSpPr>
            <a:spLocks noGrp="1"/>
          </p:cNvSpPr>
          <p:nvPr>
            <p:ph type="sldNum" sz="quarter" idx="4294967295"/>
          </p:nvPr>
        </p:nvSpPr>
        <p:spPr>
          <a:xfrm>
            <a:off x="10729913" y="6356350"/>
            <a:ext cx="1462087" cy="365125"/>
          </a:xfrm>
        </p:spPr>
        <p:txBody>
          <a:bodyPr/>
          <a:lstStyle/>
          <a:p>
            <a:fld id="{48F63A3B-78C7-47BE-AE5E-E10140E04643}" type="slidenum">
              <a:rPr lang="en-US" smtClean="0"/>
              <a:t>18</a:t>
            </a:fld>
            <a:endParaRPr lang="en-US" dirty="0"/>
          </a:p>
        </p:txBody>
      </p:sp>
    </p:spTree>
    <p:extLst>
      <p:ext uri="{BB962C8B-B14F-4D97-AF65-F5344CB8AC3E}">
        <p14:creationId xmlns:p14="http://schemas.microsoft.com/office/powerpoint/2010/main" val="33490877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p:pic>
      <p:sp>
        <p:nvSpPr>
          <p:cNvPr id="3" name="Title 2"/>
          <p:cNvSpPr>
            <a:spLocks noGrp="1"/>
          </p:cNvSpPr>
          <p:nvPr>
            <p:ph type="title"/>
          </p:nvPr>
        </p:nvSpPr>
        <p:spPr/>
        <p:txBody>
          <a:bodyPr/>
          <a:lstStyle/>
          <a:p>
            <a:r>
              <a:rPr lang="en-US" dirty="0" smtClean="0"/>
              <a:t>The big picture</a:t>
            </a:r>
            <a:endParaRPr lang="en-US" dirty="0"/>
          </a:p>
        </p:txBody>
      </p:sp>
    </p:spTree>
    <p:extLst>
      <p:ext uri="{BB962C8B-B14F-4D97-AF65-F5344CB8AC3E}">
        <p14:creationId xmlns:p14="http://schemas.microsoft.com/office/powerpoint/2010/main" val="1153604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H:\Social\MM\1 in 5 Minnesotans.png"/>
          <p:cNvPicPr>
            <a:picLocks noGrp="1"/>
          </p:cNvPicPr>
          <p:nvPr>
            <p:ph sz="quarter" idx="10"/>
          </p:nvPr>
        </p:nvPicPr>
        <p:blipFill>
          <a:blip r:embed="rId3" cstate="print">
            <a:extLst>
              <a:ext uri="{28A0092B-C50C-407E-A947-70E740481C1C}">
                <a14:useLocalDpi xmlns:a14="http://schemas.microsoft.com/office/drawing/2010/main" val="0"/>
              </a:ext>
            </a:extLst>
          </a:blip>
          <a:stretch>
            <a:fillRect/>
          </a:stretch>
        </p:blipFill>
        <p:spPr bwMode="auto">
          <a:xfrm>
            <a:off x="711752" y="850004"/>
            <a:ext cx="10718248" cy="5359124"/>
          </a:xfrm>
          <a:prstGeom prst="rect">
            <a:avLst/>
          </a:prstGeom>
          <a:noFill/>
          <a:ln>
            <a:noFill/>
          </a:ln>
        </p:spPr>
      </p:pic>
    </p:spTree>
    <p:extLst>
      <p:ext uri="{BB962C8B-B14F-4D97-AF65-F5344CB8AC3E}">
        <p14:creationId xmlns:p14="http://schemas.microsoft.com/office/powerpoint/2010/main" val="2409883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4" name="Date Placeholder 3"/>
          <p:cNvSpPr>
            <a:spLocks noGrp="1"/>
          </p:cNvSpPr>
          <p:nvPr>
            <p:ph type="dt" sz="half" idx="10"/>
          </p:nvPr>
        </p:nvSpPr>
        <p:spPr/>
        <p:txBody>
          <a:bodyPr/>
          <a:lstStyle/>
          <a:p>
            <a:fld id="{466A75E6-E45B-4C5D-981E-7C8ED0C72F5D}" type="datetime1">
              <a:rPr lang="en-US" smtClean="0"/>
              <a:pPr/>
              <a:t>1/16/2019</a:t>
            </a:fld>
            <a:endParaRPr lang="en-US" dirty="0"/>
          </a:p>
        </p:txBody>
      </p:sp>
      <p:sp>
        <p:nvSpPr>
          <p:cNvPr id="5" name="Footer Placeholder 4"/>
          <p:cNvSpPr>
            <a:spLocks noGrp="1"/>
          </p:cNvSpPr>
          <p:nvPr>
            <p:ph type="ftr" sz="quarter" idx="12"/>
          </p:nvPr>
        </p:nvSpPr>
        <p:spPr/>
        <p:txBody>
          <a:bodyPr/>
          <a:lstStyle/>
          <a:p>
            <a:r>
              <a:rPr lang="en-US" dirty="0"/>
              <a:t>Minnesota Department of Human Services </a:t>
            </a:r>
            <a:r>
              <a:rPr lang="en-US" dirty="0">
                <a:solidFill>
                  <a:schemeClr val="accent1"/>
                </a:solidFill>
              </a:rPr>
              <a:t>|</a:t>
            </a:r>
            <a:r>
              <a:rPr lang="en-US" dirty="0"/>
              <a:t> mn.gov/</a:t>
            </a:r>
            <a:r>
              <a:rPr lang="en-US" dirty="0" err="1"/>
              <a:t>dhs</a:t>
            </a:r>
            <a:endParaRPr lang="en-US"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20</a:t>
            </a:fld>
            <a:endParaRPr lang="en-US" dirty="0"/>
          </a:p>
        </p:txBody>
      </p:sp>
    </p:spTree>
    <p:extLst>
      <p:ext uri="{BB962C8B-B14F-4D97-AF65-F5344CB8AC3E}">
        <p14:creationId xmlns:p14="http://schemas.microsoft.com/office/powerpoint/2010/main" val="37385506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Medical Assistance?</a:t>
            </a:r>
            <a:endParaRPr lang="en-US" dirty="0"/>
          </a:p>
        </p:txBody>
      </p:sp>
      <p:sp>
        <p:nvSpPr>
          <p:cNvPr id="3" name="Content Placeholder 2"/>
          <p:cNvSpPr>
            <a:spLocks noGrp="1"/>
          </p:cNvSpPr>
          <p:nvPr>
            <p:ph idx="1"/>
          </p:nvPr>
        </p:nvSpPr>
        <p:spPr/>
        <p:txBody>
          <a:bodyPr>
            <a:normAutofit/>
          </a:bodyPr>
          <a:lstStyle/>
          <a:p>
            <a:r>
              <a:rPr lang="en-US" dirty="0" smtClean="0"/>
              <a:t>Medical Assistance is Minnesota’s Medicaid program, a </a:t>
            </a:r>
            <a:r>
              <a:rPr lang="en-US" dirty="0"/>
              <a:t>state and federal </a:t>
            </a:r>
            <a:r>
              <a:rPr lang="en-US" dirty="0" smtClean="0"/>
              <a:t>program </a:t>
            </a:r>
            <a:r>
              <a:rPr lang="en-US" dirty="0"/>
              <a:t>that fully covers a broad array of health care services for </a:t>
            </a:r>
            <a:r>
              <a:rPr lang="en-US" dirty="0" smtClean="0"/>
              <a:t>children, seniors, people </a:t>
            </a:r>
            <a:r>
              <a:rPr lang="en-US" dirty="0"/>
              <a:t>with </a:t>
            </a:r>
            <a:r>
              <a:rPr lang="en-US" dirty="0" smtClean="0"/>
              <a:t>disabilities and people with low incomes</a:t>
            </a:r>
          </a:p>
          <a:p>
            <a:pPr lvl="1"/>
            <a:r>
              <a:rPr lang="en-US" dirty="0"/>
              <a:t>E</a:t>
            </a:r>
            <a:r>
              <a:rPr lang="en-US" dirty="0" smtClean="0"/>
              <a:t>stablished </a:t>
            </a:r>
            <a:r>
              <a:rPr lang="en-US" dirty="0"/>
              <a:t>in 1965 along with </a:t>
            </a:r>
            <a:r>
              <a:rPr lang="en-US" dirty="0" smtClean="0"/>
              <a:t>Medicare</a:t>
            </a:r>
          </a:p>
          <a:p>
            <a:pPr lvl="1"/>
            <a:r>
              <a:rPr lang="en-US" dirty="0" smtClean="0"/>
              <a:t>Third largest insurer in Minnesota after self-insured employer-based coverage and Medicare</a:t>
            </a:r>
          </a:p>
          <a:p>
            <a:pPr lvl="1"/>
            <a:r>
              <a:rPr lang="en-US" dirty="0" smtClean="0"/>
              <a:t>Covers ...</a:t>
            </a:r>
          </a:p>
          <a:p>
            <a:pPr lvl="2"/>
            <a:r>
              <a:rPr lang="en-US" dirty="0" smtClean="0"/>
              <a:t>More than half of all nursing home costs in the state</a:t>
            </a:r>
          </a:p>
          <a:p>
            <a:pPr lvl="2"/>
            <a:r>
              <a:rPr lang="en-US" dirty="0"/>
              <a:t>N</a:t>
            </a:r>
            <a:r>
              <a:rPr lang="en-US" dirty="0" smtClean="0"/>
              <a:t>early half of treatments for substance use disorder</a:t>
            </a:r>
          </a:p>
          <a:p>
            <a:pPr marL="0" indent="0">
              <a:buNone/>
            </a:pPr>
            <a:endParaRPr lang="en-US" dirty="0"/>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1/16/2019</a:t>
            </a:fld>
            <a:endParaRPr lang="en-US" dirty="0"/>
          </a:p>
        </p:txBody>
      </p:sp>
      <p:sp>
        <p:nvSpPr>
          <p:cNvPr id="5" name="Footer Placeholder 4"/>
          <p:cNvSpPr>
            <a:spLocks noGrp="1"/>
          </p:cNvSpPr>
          <p:nvPr>
            <p:ph type="ftr" sz="quarter" idx="3"/>
          </p:nvPr>
        </p:nvSpPr>
        <p:spPr/>
        <p:txBody>
          <a:bodyPr/>
          <a:lstStyle/>
          <a:p>
            <a:r>
              <a:rPr lang="en-US" dirty="0"/>
              <a:t>Minnesota Department of Human Services </a:t>
            </a:r>
            <a:r>
              <a:rPr lang="en-US" dirty="0">
                <a:solidFill>
                  <a:schemeClr val="accent1"/>
                </a:solidFill>
              </a:rPr>
              <a:t>|</a:t>
            </a:r>
            <a:r>
              <a:rPr lang="en-US" dirty="0"/>
              <a:t> mn.gov/</a:t>
            </a:r>
            <a:r>
              <a:rPr lang="en-US" dirty="0" err="1"/>
              <a:t>dhs</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3</a:t>
            </a:fld>
            <a:endParaRPr lang="en-US" dirty="0"/>
          </a:p>
        </p:txBody>
      </p:sp>
    </p:spTree>
    <p:extLst>
      <p:ext uri="{BB962C8B-B14F-4D97-AF65-F5344CB8AC3E}">
        <p14:creationId xmlns:p14="http://schemas.microsoft.com/office/powerpoint/2010/main" val="2989535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Medical Assistance enrollment</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729907629"/>
              </p:ext>
            </p:extLst>
          </p:nvPr>
        </p:nvGraphicFramePr>
        <p:xfrm>
          <a:off x="466389" y="1776226"/>
          <a:ext cx="11141525" cy="460469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4828677" y="5686192"/>
            <a:ext cx="2377191" cy="615553"/>
          </a:xfrm>
          <a:prstGeom prst="rect">
            <a:avLst/>
          </a:prstGeom>
          <a:solidFill>
            <a:schemeClr val="bg1"/>
          </a:solidFill>
        </p:spPr>
        <p:txBody>
          <a:bodyPr wrap="square" rtlCol="0">
            <a:spAutoFit/>
          </a:bodyPr>
          <a:lstStyle/>
          <a:p>
            <a:r>
              <a:rPr lang="en-US" sz="1700" dirty="0" smtClean="0"/>
              <a:t>People with disabilities or blindness</a:t>
            </a:r>
            <a:endParaRPr lang="en-US" sz="1700" dirty="0"/>
          </a:p>
        </p:txBody>
      </p:sp>
    </p:spTree>
    <p:extLst>
      <p:ext uri="{BB962C8B-B14F-4D97-AF65-F5344CB8AC3E}">
        <p14:creationId xmlns:p14="http://schemas.microsoft.com/office/powerpoint/2010/main" val="23338967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Parents and children: a closer look</a:t>
            </a:r>
          </a:p>
        </p:txBody>
      </p:sp>
      <p:sp>
        <p:nvSpPr>
          <p:cNvPr id="5" name="Date Placeholder 4"/>
          <p:cNvSpPr>
            <a:spLocks noGrp="1"/>
          </p:cNvSpPr>
          <p:nvPr>
            <p:ph type="dt" sz="half" idx="10"/>
          </p:nvPr>
        </p:nvSpPr>
        <p:spPr/>
        <p:txBody>
          <a:bodyPr/>
          <a:lstStyle/>
          <a:p>
            <a:fld id="{7C198DD1-C477-482D-A126-3FBDD1778E48}" type="datetime1">
              <a:rPr lang="en-US" smtClean="0"/>
              <a:t>1/16/2019</a:t>
            </a:fld>
            <a:endParaRPr lang="en-US" dirty="0"/>
          </a:p>
        </p:txBody>
      </p:sp>
      <p:sp>
        <p:nvSpPr>
          <p:cNvPr id="6" name="Footer Placeholder 5"/>
          <p:cNvSpPr>
            <a:spLocks noGrp="1"/>
          </p:cNvSpPr>
          <p:nvPr>
            <p:ph type="ftr" sz="quarter" idx="3"/>
          </p:nvPr>
        </p:nvSpPr>
        <p:spPr/>
        <p:txBody>
          <a:bodyPr/>
          <a:lstStyle/>
          <a:p>
            <a:r>
              <a:rPr lang="en-US" dirty="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5</a:t>
            </a:fld>
            <a:endParaRPr lang="en-US" dirty="0"/>
          </a:p>
        </p:txBody>
      </p:sp>
      <p:sp>
        <p:nvSpPr>
          <p:cNvPr id="3" name="Content Placeholder 2"/>
          <p:cNvSpPr>
            <a:spLocks noGrp="1"/>
          </p:cNvSpPr>
          <p:nvPr>
            <p:ph sz="half" idx="1"/>
          </p:nvPr>
        </p:nvSpPr>
        <p:spPr>
          <a:xfrm>
            <a:off x="292034" y="1603658"/>
            <a:ext cx="4914900" cy="4861331"/>
          </a:xfrm>
        </p:spPr>
        <p:txBody>
          <a:bodyPr>
            <a:normAutofit/>
          </a:bodyPr>
          <a:lstStyle/>
          <a:p>
            <a:pPr marL="0" indent="0">
              <a:spcAft>
                <a:spcPts val="0"/>
              </a:spcAft>
              <a:buNone/>
            </a:pPr>
            <a:r>
              <a:rPr lang="en-US" dirty="0" smtClean="0"/>
              <a:t>2017 average monthly enrollment: </a:t>
            </a:r>
          </a:p>
          <a:p>
            <a:pPr lvl="1">
              <a:spcAft>
                <a:spcPts val="0"/>
              </a:spcAft>
            </a:pPr>
            <a:r>
              <a:rPr lang="en-US" dirty="0" smtClean="0"/>
              <a:t>486,223 children</a:t>
            </a:r>
          </a:p>
          <a:p>
            <a:pPr lvl="1">
              <a:spcAft>
                <a:spcPts val="0"/>
              </a:spcAft>
            </a:pPr>
            <a:r>
              <a:rPr lang="en-US" dirty="0" smtClean="0"/>
              <a:t>164,448 parents</a:t>
            </a:r>
          </a:p>
          <a:p>
            <a:pPr lvl="1">
              <a:spcAft>
                <a:spcPts val="0"/>
              </a:spcAft>
            </a:pPr>
            <a:r>
              <a:rPr lang="en-US" dirty="0" smtClean="0"/>
              <a:t>21,270 pregnant women </a:t>
            </a:r>
          </a:p>
          <a:p>
            <a:pPr marL="0" indent="0">
              <a:spcAft>
                <a:spcPts val="0"/>
              </a:spcAft>
              <a:buNone/>
            </a:pPr>
            <a:r>
              <a:rPr lang="en-US" dirty="0"/>
              <a:t>2017 </a:t>
            </a:r>
            <a:r>
              <a:rPr lang="en-US" dirty="0" smtClean="0"/>
              <a:t>total </a:t>
            </a:r>
            <a:r>
              <a:rPr lang="en-US" dirty="0"/>
              <a:t>spending on </a:t>
            </a:r>
            <a:r>
              <a:rPr lang="en-US" dirty="0" smtClean="0"/>
              <a:t>services: </a:t>
            </a:r>
          </a:p>
          <a:p>
            <a:pPr lvl="1">
              <a:spcAft>
                <a:spcPts val="0"/>
              </a:spcAft>
            </a:pPr>
            <a:r>
              <a:rPr lang="en-US" dirty="0" smtClean="0"/>
              <a:t>Children: $1.7 billion </a:t>
            </a:r>
            <a:r>
              <a:rPr lang="en-US" dirty="0"/>
              <a:t>($289 per member per month) </a:t>
            </a:r>
            <a:endParaRPr lang="en-US" dirty="0" smtClean="0"/>
          </a:p>
          <a:p>
            <a:pPr lvl="1">
              <a:spcAft>
                <a:spcPts val="0"/>
              </a:spcAft>
            </a:pPr>
            <a:r>
              <a:rPr lang="en-US" dirty="0" smtClean="0"/>
              <a:t>Parents: $903 million </a:t>
            </a:r>
            <a:r>
              <a:rPr lang="en-US" dirty="0"/>
              <a:t>($458 per member per month</a:t>
            </a:r>
            <a:r>
              <a:rPr lang="en-US" dirty="0" smtClean="0"/>
              <a:t>)</a:t>
            </a:r>
          </a:p>
          <a:p>
            <a:pPr lvl="1">
              <a:spcAft>
                <a:spcPts val="0"/>
              </a:spcAft>
            </a:pPr>
            <a:r>
              <a:rPr lang="en-US" dirty="0" smtClean="0"/>
              <a:t>Pregnant women: </a:t>
            </a:r>
            <a:r>
              <a:rPr lang="en-US" dirty="0"/>
              <a:t>$</a:t>
            </a:r>
            <a:r>
              <a:rPr lang="en-US" dirty="0" smtClean="0"/>
              <a:t>224 million ($877 </a:t>
            </a:r>
            <a:r>
              <a:rPr lang="en-US" dirty="0"/>
              <a:t>per member per month</a:t>
            </a:r>
            <a:r>
              <a:rPr lang="en-US" dirty="0" smtClean="0"/>
              <a:t>)</a:t>
            </a:r>
            <a:endParaRPr lang="en-US" dirty="0"/>
          </a:p>
        </p:txBody>
      </p:sp>
      <p:pic>
        <p:nvPicPr>
          <p:cNvPr id="8" name="Picture 7"/>
          <p:cNvPicPr>
            <a:picLocks noChangeAspect="1"/>
          </p:cNvPicPr>
          <p:nvPr/>
        </p:nvPicPr>
        <p:blipFill>
          <a:blip r:embed="rId3"/>
          <a:stretch>
            <a:fillRect/>
          </a:stretch>
        </p:blipFill>
        <p:spPr>
          <a:xfrm>
            <a:off x="5531989" y="1839706"/>
            <a:ext cx="6309943" cy="4389234"/>
          </a:xfrm>
          <a:prstGeom prst="rect">
            <a:avLst/>
          </a:prstGeom>
        </p:spPr>
      </p:pic>
    </p:spTree>
    <p:extLst>
      <p:ext uri="{BB962C8B-B14F-4D97-AF65-F5344CB8AC3E}">
        <p14:creationId xmlns:p14="http://schemas.microsoft.com/office/powerpoint/2010/main" val="21990289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2305034" y="108642"/>
            <a:ext cx="7477854" cy="6612833"/>
          </a:xfrm>
        </p:spPr>
      </p:pic>
    </p:spTree>
    <p:extLst>
      <p:ext uri="{BB962C8B-B14F-4D97-AF65-F5344CB8AC3E}">
        <p14:creationId xmlns:p14="http://schemas.microsoft.com/office/powerpoint/2010/main" val="35846014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Medical Assistance spending in calendar year 2017</a:t>
            </a:r>
            <a:endParaRPr lang="en-US" dirty="0"/>
          </a:p>
        </p:txBody>
      </p:sp>
      <p:sp>
        <p:nvSpPr>
          <p:cNvPr id="9" name="Text Placeholder 8"/>
          <p:cNvSpPr>
            <a:spLocks noGrp="1"/>
          </p:cNvSpPr>
          <p:nvPr>
            <p:ph type="body" sz="quarter" idx="15"/>
          </p:nvPr>
        </p:nvSpPr>
        <p:spPr>
          <a:xfrm>
            <a:off x="317887" y="5558070"/>
            <a:ext cx="3161825" cy="1455566"/>
          </a:xfrm>
        </p:spPr>
        <p:txBody>
          <a:bodyPr>
            <a:normAutofit/>
          </a:bodyPr>
          <a:lstStyle/>
          <a:p>
            <a:pPr algn="l"/>
            <a:r>
              <a:rPr lang="en-US" dirty="0">
                <a:solidFill>
                  <a:srgbClr val="003865"/>
                </a:solidFill>
              </a:rPr>
              <a:t>Total </a:t>
            </a:r>
            <a:r>
              <a:rPr lang="en-US" dirty="0" smtClean="0">
                <a:solidFill>
                  <a:srgbClr val="003865"/>
                </a:solidFill>
              </a:rPr>
              <a:t>spending: </a:t>
            </a:r>
            <a:r>
              <a:rPr lang="en-US" sz="1900" b="1" dirty="0" smtClean="0">
                <a:solidFill>
                  <a:srgbClr val="003865"/>
                </a:solidFill>
              </a:rPr>
              <a:t>~$</a:t>
            </a:r>
            <a:r>
              <a:rPr lang="en-US" sz="1900" b="1" dirty="0">
                <a:solidFill>
                  <a:srgbClr val="003865"/>
                </a:solidFill>
              </a:rPr>
              <a:t>713 </a:t>
            </a:r>
            <a:r>
              <a:rPr lang="en-US" sz="1900" b="1" dirty="0" smtClean="0">
                <a:solidFill>
                  <a:srgbClr val="003865"/>
                </a:solidFill>
              </a:rPr>
              <a:t>million</a:t>
            </a:r>
            <a:endParaRPr lang="en-US" dirty="0"/>
          </a:p>
        </p:txBody>
      </p:sp>
      <p:sp>
        <p:nvSpPr>
          <p:cNvPr id="11" name="Text Placeholder 10"/>
          <p:cNvSpPr>
            <a:spLocks noGrp="1"/>
          </p:cNvSpPr>
          <p:nvPr>
            <p:ph type="body" sz="quarter" idx="17"/>
          </p:nvPr>
        </p:nvSpPr>
        <p:spPr>
          <a:xfrm>
            <a:off x="4187174" y="5558067"/>
            <a:ext cx="3815541" cy="723900"/>
          </a:xfrm>
        </p:spPr>
        <p:txBody>
          <a:bodyPr>
            <a:noAutofit/>
          </a:bodyPr>
          <a:lstStyle/>
          <a:p>
            <a:pPr algn="l"/>
            <a:r>
              <a:rPr lang="en-US" sz="1900" dirty="0">
                <a:solidFill>
                  <a:srgbClr val="003865"/>
                </a:solidFill>
              </a:rPr>
              <a:t>Total </a:t>
            </a:r>
            <a:r>
              <a:rPr lang="en-US" sz="1900" dirty="0" smtClean="0">
                <a:solidFill>
                  <a:srgbClr val="003865"/>
                </a:solidFill>
              </a:rPr>
              <a:t>spending </a:t>
            </a:r>
            <a:r>
              <a:rPr lang="en-US" sz="1900" b="1" dirty="0">
                <a:solidFill>
                  <a:srgbClr val="003865"/>
                </a:solidFill>
              </a:rPr>
              <a:t>~$1.25 billion </a:t>
            </a:r>
            <a:endParaRPr lang="en-US" sz="1900" dirty="0">
              <a:solidFill>
                <a:srgbClr val="003865"/>
              </a:solidFill>
            </a:endParaRPr>
          </a:p>
        </p:txBody>
      </p:sp>
      <p:sp>
        <p:nvSpPr>
          <p:cNvPr id="13" name="Text Placeholder 12"/>
          <p:cNvSpPr>
            <a:spLocks noGrp="1"/>
          </p:cNvSpPr>
          <p:nvPr>
            <p:ph type="body" sz="quarter" idx="19"/>
          </p:nvPr>
        </p:nvSpPr>
        <p:spPr>
          <a:xfrm>
            <a:off x="8502852" y="5558067"/>
            <a:ext cx="3545630" cy="723900"/>
          </a:xfrm>
        </p:spPr>
        <p:txBody>
          <a:bodyPr>
            <a:noAutofit/>
          </a:bodyPr>
          <a:lstStyle/>
          <a:p>
            <a:pPr algn="l"/>
            <a:r>
              <a:rPr lang="en-US" sz="1900" dirty="0">
                <a:solidFill>
                  <a:srgbClr val="003865"/>
                </a:solidFill>
              </a:rPr>
              <a:t>Total </a:t>
            </a:r>
            <a:r>
              <a:rPr lang="en-US" sz="1900" dirty="0" smtClean="0">
                <a:solidFill>
                  <a:srgbClr val="003865"/>
                </a:solidFill>
              </a:rPr>
              <a:t>spending: </a:t>
            </a:r>
            <a:r>
              <a:rPr lang="en-US" sz="1900" b="1" dirty="0" smtClean="0">
                <a:solidFill>
                  <a:srgbClr val="003865"/>
                </a:solidFill>
              </a:rPr>
              <a:t>~$154 million</a:t>
            </a:r>
            <a:endParaRPr lang="en-US" sz="1900" dirty="0"/>
          </a:p>
        </p:txBody>
      </p:sp>
      <p:sp>
        <p:nvSpPr>
          <p:cNvPr id="4" name="Date Placeholder 3"/>
          <p:cNvSpPr>
            <a:spLocks noGrp="1"/>
          </p:cNvSpPr>
          <p:nvPr>
            <p:ph type="dt" sz="half" idx="10"/>
          </p:nvPr>
        </p:nvSpPr>
        <p:spPr/>
        <p:txBody>
          <a:bodyPr/>
          <a:lstStyle/>
          <a:p>
            <a:fld id="{824D5D47-1752-4D84-8BFB-C2F71A34C932}" type="datetime1">
              <a:rPr lang="en-US" smtClean="0"/>
              <a:t>1/16/2019</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7</a:t>
            </a:fld>
            <a:endParaRPr lang="en-US" dirty="0"/>
          </a:p>
        </p:txBody>
      </p:sp>
      <p:graphicFrame>
        <p:nvGraphicFramePr>
          <p:cNvPr id="14" name="Picture Placeholder 13"/>
          <p:cNvGraphicFramePr>
            <a:graphicFrameLocks noGrp="1"/>
          </p:cNvGraphicFramePr>
          <p:nvPr>
            <p:ph type="pic" sz="quarter" idx="13"/>
            <p:extLst>
              <p:ext uri="{D42A27DB-BD31-4B8C-83A1-F6EECF244321}">
                <p14:modId xmlns:p14="http://schemas.microsoft.com/office/powerpoint/2010/main" val="3891078504"/>
              </p:ext>
            </p:extLst>
          </p:nvPr>
        </p:nvGraphicFramePr>
        <p:xfrm>
          <a:off x="-139148" y="1401416"/>
          <a:ext cx="4076448" cy="4156653"/>
        </p:xfrm>
        <a:graphic>
          <a:graphicData uri="http://schemas.openxmlformats.org/drawingml/2006/chart">
            <c:chart xmlns:c="http://schemas.openxmlformats.org/drawingml/2006/chart" xmlns:r="http://schemas.openxmlformats.org/officeDocument/2006/relationships" r:id="rId3"/>
          </a:graphicData>
        </a:graphic>
      </p:graphicFrame>
      <p:pic>
        <p:nvPicPr>
          <p:cNvPr id="15" name="Picture 14"/>
          <p:cNvPicPr>
            <a:picLocks noChangeAspect="1"/>
          </p:cNvPicPr>
          <p:nvPr/>
        </p:nvPicPr>
        <p:blipFill>
          <a:blip r:embed="rId4"/>
          <a:stretch>
            <a:fillRect/>
          </a:stretch>
        </p:blipFill>
        <p:spPr>
          <a:xfrm>
            <a:off x="4824874" y="3066256"/>
            <a:ext cx="2542252" cy="725487"/>
          </a:xfrm>
          <a:prstGeom prst="rect">
            <a:avLst/>
          </a:prstGeom>
        </p:spPr>
      </p:pic>
      <p:sp>
        <p:nvSpPr>
          <p:cNvPr id="16" name="TextBox 15"/>
          <p:cNvSpPr txBox="1"/>
          <p:nvPr/>
        </p:nvSpPr>
        <p:spPr>
          <a:xfrm>
            <a:off x="658673" y="1388933"/>
            <a:ext cx="2480255" cy="400110"/>
          </a:xfrm>
          <a:prstGeom prst="rect">
            <a:avLst/>
          </a:prstGeom>
          <a:noFill/>
        </p:spPr>
        <p:txBody>
          <a:bodyPr wrap="square" rtlCol="0">
            <a:spAutoFit/>
          </a:bodyPr>
          <a:lstStyle/>
          <a:p>
            <a:r>
              <a:rPr lang="en-US" sz="2000" dirty="0" smtClean="0">
                <a:solidFill>
                  <a:srgbClr val="003865"/>
                </a:solidFill>
              </a:rPr>
              <a:t>Children </a:t>
            </a:r>
            <a:r>
              <a:rPr lang="en-US" sz="2000" dirty="0">
                <a:solidFill>
                  <a:srgbClr val="003865"/>
                </a:solidFill>
              </a:rPr>
              <a:t>0-5 years </a:t>
            </a:r>
            <a:r>
              <a:rPr lang="en-US" sz="2000" dirty="0" smtClean="0">
                <a:solidFill>
                  <a:srgbClr val="003865"/>
                </a:solidFill>
              </a:rPr>
              <a:t>old</a:t>
            </a:r>
            <a:endParaRPr lang="en-US" sz="2000" dirty="0"/>
          </a:p>
        </p:txBody>
      </p:sp>
      <p:graphicFrame>
        <p:nvGraphicFramePr>
          <p:cNvPr id="17" name="Picture Placeholder 16"/>
          <p:cNvGraphicFramePr>
            <a:graphicFrameLocks noGrp="1"/>
          </p:cNvGraphicFramePr>
          <p:nvPr>
            <p:ph type="pic" sz="quarter" idx="16"/>
            <p:extLst>
              <p:ext uri="{D42A27DB-BD31-4B8C-83A1-F6EECF244321}">
                <p14:modId xmlns:p14="http://schemas.microsoft.com/office/powerpoint/2010/main" val="2001017809"/>
              </p:ext>
            </p:extLst>
          </p:nvPr>
        </p:nvGraphicFramePr>
        <p:xfrm>
          <a:off x="3857075" y="1955412"/>
          <a:ext cx="4153151" cy="30486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Picture Placeholder 17"/>
          <p:cNvGraphicFramePr>
            <a:graphicFrameLocks noGrp="1"/>
          </p:cNvGraphicFramePr>
          <p:nvPr>
            <p:ph type="pic" sz="quarter" idx="18"/>
            <p:extLst>
              <p:ext uri="{D42A27DB-BD31-4B8C-83A1-F6EECF244321}">
                <p14:modId xmlns:p14="http://schemas.microsoft.com/office/powerpoint/2010/main" val="2253082239"/>
              </p:ext>
            </p:extLst>
          </p:nvPr>
        </p:nvGraphicFramePr>
        <p:xfrm>
          <a:off x="8254695" y="1679517"/>
          <a:ext cx="3879417" cy="3600448"/>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18"/>
          <p:cNvSpPr txBox="1"/>
          <p:nvPr/>
        </p:nvSpPr>
        <p:spPr>
          <a:xfrm>
            <a:off x="4314809" y="1393620"/>
            <a:ext cx="3562377" cy="400110"/>
          </a:xfrm>
          <a:prstGeom prst="rect">
            <a:avLst/>
          </a:prstGeom>
          <a:noFill/>
        </p:spPr>
        <p:txBody>
          <a:bodyPr wrap="square" rtlCol="0">
            <a:spAutoFit/>
          </a:bodyPr>
          <a:lstStyle/>
          <a:p>
            <a:r>
              <a:rPr lang="en-US" sz="2000" dirty="0" smtClean="0">
                <a:solidFill>
                  <a:srgbClr val="003865"/>
                </a:solidFill>
              </a:rPr>
              <a:t>Parents and pregnant women</a:t>
            </a:r>
            <a:endParaRPr lang="en-US" sz="2000" dirty="0"/>
          </a:p>
        </p:txBody>
      </p:sp>
      <p:sp>
        <p:nvSpPr>
          <p:cNvPr id="20" name="TextBox 19"/>
          <p:cNvSpPr txBox="1"/>
          <p:nvPr/>
        </p:nvSpPr>
        <p:spPr>
          <a:xfrm>
            <a:off x="9351227" y="1442294"/>
            <a:ext cx="1848880" cy="400110"/>
          </a:xfrm>
          <a:prstGeom prst="rect">
            <a:avLst/>
          </a:prstGeom>
          <a:noFill/>
        </p:spPr>
        <p:txBody>
          <a:bodyPr wrap="square" rtlCol="0">
            <a:spAutoFit/>
          </a:bodyPr>
          <a:lstStyle/>
          <a:p>
            <a:r>
              <a:rPr lang="en-US" sz="2000" dirty="0" smtClean="0">
                <a:solidFill>
                  <a:srgbClr val="003865"/>
                </a:solidFill>
              </a:rPr>
              <a:t>Maternity care</a:t>
            </a:r>
            <a:endParaRPr lang="en-US" sz="2000" dirty="0"/>
          </a:p>
        </p:txBody>
      </p:sp>
      <p:cxnSp>
        <p:nvCxnSpPr>
          <p:cNvPr id="22" name="Straight Connector 21"/>
          <p:cNvCxnSpPr/>
          <p:nvPr/>
        </p:nvCxnSpPr>
        <p:spPr>
          <a:xfrm flipH="1">
            <a:off x="3766930" y="1789043"/>
            <a:ext cx="29818" cy="3995531"/>
          </a:xfrm>
          <a:prstGeom prst="line">
            <a:avLst/>
          </a:prstGeom>
          <a:ln>
            <a:solidFill>
              <a:srgbClr val="00386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143267" y="1789043"/>
            <a:ext cx="29818" cy="3995531"/>
          </a:xfrm>
          <a:prstGeom prst="line">
            <a:avLst/>
          </a:prstGeom>
          <a:ln>
            <a:solidFill>
              <a:srgbClr val="00386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142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Eligibility</a:t>
            </a:r>
            <a:endParaRPr lang="en-US" dirty="0"/>
          </a:p>
        </p:txBody>
      </p:sp>
      <p:pic>
        <p:nvPicPr>
          <p:cNvPr id="4" name="Content Placeholder 3"/>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244021" y="1747319"/>
            <a:ext cx="6965681" cy="4087471"/>
          </a:xfrm>
        </p:spPr>
      </p:pic>
      <p:graphicFrame>
        <p:nvGraphicFramePr>
          <p:cNvPr id="9" name="Content Placeholder 8"/>
          <p:cNvGraphicFramePr>
            <a:graphicFrameLocks noGrp="1"/>
          </p:cNvGraphicFramePr>
          <p:nvPr>
            <p:ph type="pic" sz="quarter" idx="13"/>
            <p:extLst>
              <p:ext uri="{D42A27DB-BD31-4B8C-83A1-F6EECF244321}">
                <p14:modId xmlns:p14="http://schemas.microsoft.com/office/powerpoint/2010/main" val="239796"/>
              </p:ext>
            </p:extLst>
          </p:nvPr>
        </p:nvGraphicFramePr>
        <p:xfrm>
          <a:off x="7535643" y="2790294"/>
          <a:ext cx="4538744" cy="2001520"/>
        </p:xfrm>
        <a:graphic>
          <a:graphicData uri="http://schemas.openxmlformats.org/drawingml/2006/table">
            <a:tbl>
              <a:tblPr firstRow="1" bandRow="1">
                <a:tableStyleId>{5C22544A-7EE6-4342-B048-85BDC9FD1C3A}</a:tableStyleId>
              </a:tblPr>
              <a:tblGrid>
                <a:gridCol w="1134686"/>
                <a:gridCol w="1134686"/>
                <a:gridCol w="1134686"/>
                <a:gridCol w="1134686"/>
              </a:tblGrid>
              <a:tr h="370840">
                <a:tc>
                  <a:txBody>
                    <a:bodyPr/>
                    <a:lstStyle/>
                    <a:p>
                      <a:r>
                        <a:rPr lang="en-US" sz="1400" dirty="0" smtClean="0"/>
                        <a:t>People</a:t>
                      </a:r>
                      <a:r>
                        <a:rPr lang="en-US" sz="1400" baseline="0" dirty="0" smtClean="0"/>
                        <a:t> in household</a:t>
                      </a:r>
                      <a:endParaRPr lang="en-US" sz="1400" dirty="0"/>
                    </a:p>
                  </a:txBody>
                  <a:tcPr marL="97475" marR="97475"/>
                </a:tc>
                <a:tc>
                  <a:txBody>
                    <a:bodyPr/>
                    <a:lstStyle/>
                    <a:p>
                      <a:endParaRPr lang="en-US" sz="1400" dirty="0" smtClean="0"/>
                    </a:p>
                    <a:p>
                      <a:r>
                        <a:rPr lang="en-US" sz="1400" dirty="0" smtClean="0"/>
                        <a:t>100% FPG</a:t>
                      </a:r>
                      <a:endParaRPr lang="en-US" sz="1400" dirty="0"/>
                    </a:p>
                  </a:txBody>
                  <a:tcPr marL="97475" marR="97475"/>
                </a:tc>
                <a:tc>
                  <a:txBody>
                    <a:bodyPr/>
                    <a:lstStyle/>
                    <a:p>
                      <a:endParaRPr lang="en-US" sz="1400" dirty="0" smtClean="0"/>
                    </a:p>
                    <a:p>
                      <a:r>
                        <a:rPr lang="en-US" sz="1400" dirty="0" smtClean="0"/>
                        <a:t>200% FPG</a:t>
                      </a:r>
                      <a:endParaRPr lang="en-US" sz="1400" dirty="0"/>
                    </a:p>
                  </a:txBody>
                  <a:tcPr marL="97475" marR="97475"/>
                </a:tc>
                <a:tc>
                  <a:txBody>
                    <a:bodyPr/>
                    <a:lstStyle/>
                    <a:p>
                      <a:endParaRPr lang="en-US" sz="1400" dirty="0" smtClean="0"/>
                    </a:p>
                    <a:p>
                      <a:r>
                        <a:rPr lang="en-US" sz="1400" dirty="0" smtClean="0"/>
                        <a:t>275% FPG</a:t>
                      </a:r>
                      <a:endParaRPr lang="en-US" sz="1400" dirty="0"/>
                    </a:p>
                  </a:txBody>
                  <a:tcPr marL="97475" marR="97475"/>
                </a:tc>
              </a:tr>
              <a:tr h="370840">
                <a:tc>
                  <a:txBody>
                    <a:bodyPr/>
                    <a:lstStyle/>
                    <a:p>
                      <a:r>
                        <a:rPr lang="en-US" dirty="0" smtClean="0"/>
                        <a:t>1</a:t>
                      </a:r>
                      <a:endParaRPr lang="en-US" dirty="0"/>
                    </a:p>
                  </a:txBody>
                  <a:tcPr marL="97475" marR="97475"/>
                </a:tc>
                <a:tc>
                  <a:txBody>
                    <a:bodyPr/>
                    <a:lstStyle/>
                    <a:p>
                      <a:r>
                        <a:rPr lang="en-US" dirty="0" smtClean="0"/>
                        <a:t>$12,140</a:t>
                      </a:r>
                      <a:endParaRPr lang="en-US" dirty="0"/>
                    </a:p>
                  </a:txBody>
                  <a:tcPr marL="97475" marR="97475"/>
                </a:tc>
                <a:tc>
                  <a:txBody>
                    <a:bodyPr/>
                    <a:lstStyle/>
                    <a:p>
                      <a:r>
                        <a:rPr lang="en-US" dirty="0" smtClean="0"/>
                        <a:t>$24,280</a:t>
                      </a:r>
                      <a:endParaRPr lang="en-US" dirty="0"/>
                    </a:p>
                  </a:txBody>
                  <a:tcPr marL="97475" marR="97475"/>
                </a:tc>
                <a:tc>
                  <a:txBody>
                    <a:bodyPr/>
                    <a:lstStyle/>
                    <a:p>
                      <a:r>
                        <a:rPr lang="en-US" dirty="0" smtClean="0"/>
                        <a:t>$33,385</a:t>
                      </a:r>
                      <a:endParaRPr lang="en-US" dirty="0"/>
                    </a:p>
                  </a:txBody>
                  <a:tcPr marL="97475" marR="97475"/>
                </a:tc>
              </a:tr>
              <a:tr h="370840">
                <a:tc>
                  <a:txBody>
                    <a:bodyPr/>
                    <a:lstStyle/>
                    <a:p>
                      <a:r>
                        <a:rPr lang="en-US" dirty="0" smtClean="0"/>
                        <a:t>2</a:t>
                      </a:r>
                      <a:endParaRPr lang="en-US" dirty="0"/>
                    </a:p>
                  </a:txBody>
                  <a:tcPr marL="97475" marR="97475"/>
                </a:tc>
                <a:tc>
                  <a:txBody>
                    <a:bodyPr/>
                    <a:lstStyle/>
                    <a:p>
                      <a:r>
                        <a:rPr lang="en-US" dirty="0" smtClean="0"/>
                        <a:t>$16,460</a:t>
                      </a:r>
                      <a:endParaRPr lang="en-US" dirty="0"/>
                    </a:p>
                  </a:txBody>
                  <a:tcPr marL="97475" marR="97475"/>
                </a:tc>
                <a:tc>
                  <a:txBody>
                    <a:bodyPr/>
                    <a:lstStyle/>
                    <a:p>
                      <a:r>
                        <a:rPr lang="en-US" dirty="0" smtClean="0"/>
                        <a:t>$32,920</a:t>
                      </a:r>
                      <a:endParaRPr lang="en-US" dirty="0"/>
                    </a:p>
                  </a:txBody>
                  <a:tcPr marL="97475" marR="97475"/>
                </a:tc>
                <a:tc>
                  <a:txBody>
                    <a:bodyPr/>
                    <a:lstStyle/>
                    <a:p>
                      <a:r>
                        <a:rPr lang="en-US" dirty="0" smtClean="0"/>
                        <a:t>$45,265</a:t>
                      </a:r>
                      <a:endParaRPr lang="en-US" dirty="0"/>
                    </a:p>
                  </a:txBody>
                  <a:tcPr marL="97475" marR="97475"/>
                </a:tc>
              </a:tr>
              <a:tr h="370840">
                <a:tc>
                  <a:txBody>
                    <a:bodyPr/>
                    <a:lstStyle/>
                    <a:p>
                      <a:r>
                        <a:rPr lang="en-US" dirty="0" smtClean="0"/>
                        <a:t>3</a:t>
                      </a:r>
                      <a:endParaRPr lang="en-US" dirty="0"/>
                    </a:p>
                  </a:txBody>
                  <a:tcPr marL="97475" marR="97475"/>
                </a:tc>
                <a:tc>
                  <a:txBody>
                    <a:bodyPr/>
                    <a:lstStyle/>
                    <a:p>
                      <a:r>
                        <a:rPr lang="en-US" dirty="0" smtClean="0"/>
                        <a:t>$20,780</a:t>
                      </a:r>
                      <a:endParaRPr lang="en-US" dirty="0"/>
                    </a:p>
                  </a:txBody>
                  <a:tcPr marL="97475" marR="97475"/>
                </a:tc>
                <a:tc>
                  <a:txBody>
                    <a:bodyPr/>
                    <a:lstStyle/>
                    <a:p>
                      <a:r>
                        <a:rPr lang="en-US" dirty="0" smtClean="0"/>
                        <a:t>$41,560</a:t>
                      </a:r>
                      <a:endParaRPr lang="en-US" dirty="0"/>
                    </a:p>
                  </a:txBody>
                  <a:tcPr marL="97475" marR="97475"/>
                </a:tc>
                <a:tc>
                  <a:txBody>
                    <a:bodyPr/>
                    <a:lstStyle/>
                    <a:p>
                      <a:r>
                        <a:rPr lang="en-US" dirty="0" smtClean="0"/>
                        <a:t>$57,145</a:t>
                      </a:r>
                      <a:endParaRPr lang="en-US" dirty="0"/>
                    </a:p>
                  </a:txBody>
                  <a:tcPr marL="97475" marR="97475"/>
                </a:tc>
              </a:tr>
              <a:tr h="370840">
                <a:tc>
                  <a:txBody>
                    <a:bodyPr/>
                    <a:lstStyle/>
                    <a:p>
                      <a:r>
                        <a:rPr lang="en-US" dirty="0" smtClean="0"/>
                        <a:t>4</a:t>
                      </a:r>
                      <a:endParaRPr lang="en-US" dirty="0"/>
                    </a:p>
                  </a:txBody>
                  <a:tcPr marL="97475" marR="97475"/>
                </a:tc>
                <a:tc>
                  <a:txBody>
                    <a:bodyPr/>
                    <a:lstStyle/>
                    <a:p>
                      <a:r>
                        <a:rPr lang="en-US" dirty="0" smtClean="0"/>
                        <a:t>$25,100</a:t>
                      </a:r>
                      <a:endParaRPr lang="en-US" dirty="0"/>
                    </a:p>
                  </a:txBody>
                  <a:tcPr marL="97475" marR="97475"/>
                </a:tc>
                <a:tc>
                  <a:txBody>
                    <a:bodyPr/>
                    <a:lstStyle/>
                    <a:p>
                      <a:r>
                        <a:rPr lang="en-US" dirty="0" smtClean="0"/>
                        <a:t>$50,200</a:t>
                      </a:r>
                      <a:endParaRPr lang="en-US" dirty="0"/>
                    </a:p>
                  </a:txBody>
                  <a:tcPr marL="97475" marR="97475"/>
                </a:tc>
                <a:tc>
                  <a:txBody>
                    <a:bodyPr/>
                    <a:lstStyle/>
                    <a:p>
                      <a:r>
                        <a:rPr lang="en-US" dirty="0" smtClean="0"/>
                        <a:t>$69,025</a:t>
                      </a:r>
                      <a:endParaRPr lang="en-US" dirty="0"/>
                    </a:p>
                  </a:txBody>
                  <a:tcPr marL="97475" marR="97475"/>
                </a:tc>
              </a:tr>
            </a:tbl>
          </a:graphicData>
        </a:graphic>
      </p:graphicFrame>
      <p:sp>
        <p:nvSpPr>
          <p:cNvPr id="10" name="TextBox 9"/>
          <p:cNvSpPr txBox="1"/>
          <p:nvPr/>
        </p:nvSpPr>
        <p:spPr>
          <a:xfrm>
            <a:off x="2780774" y="1374549"/>
            <a:ext cx="1892174" cy="369332"/>
          </a:xfrm>
          <a:prstGeom prst="rect">
            <a:avLst/>
          </a:prstGeom>
          <a:noFill/>
        </p:spPr>
        <p:txBody>
          <a:bodyPr wrap="square" rtlCol="0">
            <a:spAutoFit/>
          </a:bodyPr>
          <a:lstStyle/>
          <a:p>
            <a:r>
              <a:rPr lang="en-US" dirty="0" smtClean="0"/>
              <a:t>Income standards</a:t>
            </a:r>
            <a:endParaRPr lang="en-US" dirty="0"/>
          </a:p>
        </p:txBody>
      </p:sp>
      <p:sp>
        <p:nvSpPr>
          <p:cNvPr id="11" name="TextBox 10"/>
          <p:cNvSpPr txBox="1"/>
          <p:nvPr/>
        </p:nvSpPr>
        <p:spPr>
          <a:xfrm>
            <a:off x="8102964" y="2420962"/>
            <a:ext cx="3404102" cy="369332"/>
          </a:xfrm>
          <a:prstGeom prst="rect">
            <a:avLst/>
          </a:prstGeom>
          <a:noFill/>
        </p:spPr>
        <p:txBody>
          <a:bodyPr wrap="square" rtlCol="0">
            <a:spAutoFit/>
          </a:bodyPr>
          <a:lstStyle/>
          <a:p>
            <a:r>
              <a:rPr lang="en-US" dirty="0" smtClean="0"/>
              <a:t>Federal poverty guidelines (FPG)</a:t>
            </a:r>
            <a:endParaRPr lang="en-US" dirty="0"/>
          </a:p>
        </p:txBody>
      </p:sp>
    </p:spTree>
    <p:extLst>
      <p:ext uri="{BB962C8B-B14F-4D97-AF65-F5344CB8AC3E}">
        <p14:creationId xmlns:p14="http://schemas.microsoft.com/office/powerpoint/2010/main" val="13130810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Assistance eligibility factors: pregnant women </a:t>
            </a:r>
            <a:endParaRPr lang="en-US" dirty="0"/>
          </a:p>
        </p:txBody>
      </p:sp>
      <p:sp>
        <p:nvSpPr>
          <p:cNvPr id="3" name="Content Placeholder 2"/>
          <p:cNvSpPr>
            <a:spLocks noGrp="1"/>
          </p:cNvSpPr>
          <p:nvPr>
            <p:ph idx="1"/>
          </p:nvPr>
        </p:nvSpPr>
        <p:spPr>
          <a:xfrm>
            <a:off x="411480" y="1548384"/>
            <a:ext cx="10793730" cy="4807965"/>
          </a:xfrm>
        </p:spPr>
        <p:txBody>
          <a:bodyPr>
            <a:normAutofit/>
          </a:bodyPr>
          <a:lstStyle/>
          <a:p>
            <a:pPr lvl="1"/>
            <a:r>
              <a:rPr lang="en-US" dirty="0" smtClean="0"/>
              <a:t>A woman who is pregnant or within the postpartum period (two months following the month pregnancy ends) may be eligible for Medical Assistance </a:t>
            </a:r>
          </a:p>
          <a:p>
            <a:pPr lvl="1"/>
            <a:r>
              <a:rPr lang="en-US" dirty="0" smtClean="0"/>
              <a:t>Income must be at </a:t>
            </a:r>
            <a:r>
              <a:rPr lang="en-US" dirty="0"/>
              <a:t>or below </a:t>
            </a:r>
            <a:r>
              <a:rPr lang="en-US" dirty="0" smtClean="0"/>
              <a:t>278 percent of federal poverty guidelines (FPG)  </a:t>
            </a:r>
            <a:endParaRPr lang="en-US" dirty="0"/>
          </a:p>
          <a:p>
            <a:pPr lvl="2">
              <a:buFont typeface="Courier New" panose="02070309020205020404" pitchFamily="49" charset="0"/>
              <a:buChar char="o"/>
            </a:pPr>
            <a:r>
              <a:rPr lang="en-US" sz="1800" dirty="0" smtClean="0"/>
              <a:t>$3,813 monthly for a household of two or $45,758 annually</a:t>
            </a:r>
          </a:p>
          <a:p>
            <a:pPr lvl="2">
              <a:buFont typeface="Courier New" panose="02070309020205020404" pitchFamily="49" charset="0"/>
              <a:buChar char="o"/>
            </a:pPr>
            <a:r>
              <a:rPr lang="en-US" sz="1800" dirty="0" smtClean="0"/>
              <a:t>Eligibility continues until </a:t>
            </a:r>
            <a:r>
              <a:rPr lang="en-US" sz="1800" dirty="0"/>
              <a:t>the end of the postpartum period, irrespective of any income changes.</a:t>
            </a:r>
          </a:p>
          <a:p>
            <a:pPr lvl="1"/>
            <a:r>
              <a:rPr lang="en-US" dirty="0" smtClean="0"/>
              <a:t>Must </a:t>
            </a:r>
            <a:r>
              <a:rPr lang="en-US" dirty="0"/>
              <a:t>meet all other Medical Assistance eligibility </a:t>
            </a:r>
            <a:r>
              <a:rPr lang="en-US" dirty="0" smtClean="0"/>
              <a:t>requirements (e.g., a resident of Minnesota, have a Social Security Number)</a:t>
            </a:r>
          </a:p>
          <a:p>
            <a:pPr lvl="1"/>
            <a:r>
              <a:rPr lang="en-US" dirty="0" smtClean="0"/>
              <a:t>There is no asset test</a:t>
            </a:r>
            <a:endParaRPr lang="en-US" sz="2800" dirty="0"/>
          </a:p>
        </p:txBody>
      </p:sp>
      <p:sp>
        <p:nvSpPr>
          <p:cNvPr id="4" name="Date Placeholder 3"/>
          <p:cNvSpPr>
            <a:spLocks noGrp="1"/>
          </p:cNvSpPr>
          <p:nvPr>
            <p:ph type="dt" sz="half" idx="10"/>
          </p:nvPr>
        </p:nvSpPr>
        <p:spPr/>
        <p:txBody>
          <a:bodyPr/>
          <a:lstStyle/>
          <a:p>
            <a:fld id="{824D5D47-1752-4D84-8BFB-C2F71A34C932}" type="datetime1">
              <a:rPr lang="en-US" smtClean="0"/>
              <a:t>1/16/2019</a:t>
            </a:fld>
            <a:endParaRPr lang="en-US" dirty="0"/>
          </a:p>
        </p:txBody>
      </p:sp>
      <p:sp>
        <p:nvSpPr>
          <p:cNvPr id="5" name="Footer Placeholder 4"/>
          <p:cNvSpPr>
            <a:spLocks noGrp="1"/>
          </p:cNvSpPr>
          <p:nvPr>
            <p:ph type="ftr" sz="quarter" idx="3"/>
          </p:nvPr>
        </p:nvSpPr>
        <p:spPr/>
        <p:txBody>
          <a:bodyPr/>
          <a:lstStyle/>
          <a:p>
            <a:r>
              <a:rPr lang="en-US" dirty="0"/>
              <a:t>Minnesota Department of Human Services </a:t>
            </a:r>
            <a:r>
              <a:rPr lang="en-US" dirty="0">
                <a:solidFill>
                  <a:schemeClr val="accent1"/>
                </a:solidFill>
              </a:rPr>
              <a:t>|</a:t>
            </a:r>
            <a:r>
              <a:rPr lang="en-US" dirty="0"/>
              <a:t> mn.gov/</a:t>
            </a:r>
            <a:r>
              <a:rPr lang="en-US" dirty="0" err="1"/>
              <a:t>dhs</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9</a:t>
            </a:fld>
            <a:endParaRPr lang="en-US" dirty="0"/>
          </a:p>
        </p:txBody>
      </p:sp>
    </p:spTree>
    <p:extLst>
      <p:ext uri="{BB962C8B-B14F-4D97-AF65-F5344CB8AC3E}">
        <p14:creationId xmlns:p14="http://schemas.microsoft.com/office/powerpoint/2010/main" val="3012103925"/>
      </p:ext>
    </p:extLst>
  </p:cSld>
  <p:clrMapOvr>
    <a:masterClrMapping/>
  </p:clrMapOvr>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potx" id="{41961637-DD82-4C2D-86F4-4CADF984224E}" vid="{6CF62594-D211-4706-935A-7CC2C81170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84621E7E8A2548920A195F4B6E9BB7" ma:contentTypeVersion="1" ma:contentTypeDescription="Create a new document." ma:contentTypeScope="" ma:versionID="cc2e543baedf92ac7b02605779f4ccb6">
  <xsd:schema xmlns:xsd="http://www.w3.org/2001/XMLSchema" xmlns:xs="http://www.w3.org/2001/XMLSchema" xmlns:p="http://schemas.microsoft.com/office/2006/metadata/properties" targetNamespace="http://schemas.microsoft.com/office/2006/metadata/properties" ma:root="true" ma:fieldsID="be49189b09f1ade3a025730c41919c3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B0B024-72D6-4E9F-B2C8-6BEFBB656E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678B604-9059-4F1C-B8E2-C96A71A964D2}">
  <ds:schemaRefs>
    <ds:schemaRef ds:uri="http://schemas.microsoft.com/office/2006/metadata/properties"/>
    <ds:schemaRef ds:uri="http://purl.org/dc/elements/1.1/"/>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67F4349A-22F7-4A2D-8CA5-43DDCD6795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Template>
  <TotalTime>2255</TotalTime>
  <Words>1442</Words>
  <Application>Microsoft Office PowerPoint</Application>
  <PresentationFormat>Widescreen</PresentationFormat>
  <Paragraphs>248</Paragraphs>
  <Slides>20</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Courier New</vt:lpstr>
      <vt:lpstr>NeueHaasGroteskText Std</vt:lpstr>
      <vt:lpstr>Open Sans</vt:lpstr>
      <vt:lpstr>Times New Roman</vt:lpstr>
      <vt:lpstr>MN.IT</vt:lpstr>
      <vt:lpstr>Medical Assistance in Minnesota</vt:lpstr>
      <vt:lpstr>PowerPoint Presentation</vt:lpstr>
      <vt:lpstr>What is Medical Assistance?</vt:lpstr>
      <vt:lpstr>Medical Assistance enrollment</vt:lpstr>
      <vt:lpstr>Parents and children: a closer look</vt:lpstr>
      <vt:lpstr>PowerPoint Presentation</vt:lpstr>
      <vt:lpstr>Medical Assistance spending in calendar year 2017</vt:lpstr>
      <vt:lpstr>Eligibility</vt:lpstr>
      <vt:lpstr>Medical Assistance eligibility factors: pregnant women </vt:lpstr>
      <vt:lpstr>Medical Assistance eligibility: infants and children</vt:lpstr>
      <vt:lpstr> Medical Assistance enrollment process </vt:lpstr>
      <vt:lpstr>PowerPoint Presentation</vt:lpstr>
      <vt:lpstr>Covered services for children under 21</vt:lpstr>
      <vt:lpstr>Early Periodic Screening Diagnosis and Treatment</vt:lpstr>
      <vt:lpstr>Doulas</vt:lpstr>
      <vt:lpstr>Community Health Workers</vt:lpstr>
      <vt:lpstr>Dental services</vt:lpstr>
      <vt:lpstr>Individualized Education Program (IEP)</vt:lpstr>
      <vt:lpstr>The big picture</vt:lpstr>
      <vt:lpstr>Thank you!</vt:lpstr>
    </vt:vector>
  </TitlesOfParts>
  <Company>State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Image</dc:title>
  <dc:subject>PowerPoint Template</dc:subject>
  <dc:creator>Mehgan Lee</dc:creator>
  <cp:keywords/>
  <dc:description>Version 1.1, Released 8-2016</dc:description>
  <cp:lastModifiedBy>Mehgan Lee</cp:lastModifiedBy>
  <cp:revision>89</cp:revision>
  <cp:lastPrinted>2018-08-30T14:21:36Z</cp:lastPrinted>
  <dcterms:created xsi:type="dcterms:W3CDTF">2018-03-23T18:11:40Z</dcterms:created>
  <dcterms:modified xsi:type="dcterms:W3CDTF">2019-01-16T20:30:59Z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0x0101003B84621E7E8A2548920A195F4B6E9BB7</vt:lpwstr>
  </property>
</Properties>
</file>