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9" r:id="rId4"/>
    <p:sldId id="272" r:id="rId5"/>
    <p:sldId id="258" r:id="rId6"/>
    <p:sldId id="271" r:id="rId7"/>
    <p:sldId id="259" r:id="rId8"/>
    <p:sldId id="267" r:id="rId9"/>
    <p:sldId id="268" r:id="rId10"/>
    <p:sldId id="277" r:id="rId11"/>
    <p:sldId id="278" r:id="rId12"/>
    <p:sldId id="261" r:id="rId13"/>
    <p:sldId id="281" r:id="rId14"/>
    <p:sldId id="276" r:id="rId15"/>
    <p:sldId id="279" r:id="rId16"/>
    <p:sldId id="282" r:id="rId17"/>
    <p:sldId id="26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D2B6D1-3B2B-45A8-BE84-B4BF2EA8FC0A}">
          <p14:sldIdLst>
            <p14:sldId id="256"/>
            <p14:sldId id="257"/>
            <p14:sldId id="269"/>
            <p14:sldId id="272"/>
            <p14:sldId id="258"/>
            <p14:sldId id="271"/>
            <p14:sldId id="259"/>
            <p14:sldId id="267"/>
            <p14:sldId id="268"/>
            <p14:sldId id="277"/>
            <p14:sldId id="278"/>
            <p14:sldId id="261"/>
            <p14:sldId id="281"/>
            <p14:sldId id="276"/>
            <p14:sldId id="279"/>
            <p14:sldId id="282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7681"/>
    <a:srgbClr val="9B3239"/>
    <a:srgbClr val="4B6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A41C4-7F45-496E-ACE2-A184D90104C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2E9AC-9975-4F60-AA53-45D3A70C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0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4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15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3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00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88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8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45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5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2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5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9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0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7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E9AC-9975-4F60-AA53-45D3A70C98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9B3E-78A1-4823-914B-B46FA91EDE19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B27-4CE8-4BCD-A1D1-EC73A8CEC8C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" y="0"/>
            <a:ext cx="12182159" cy="686354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9355750" y="2290813"/>
            <a:ext cx="2704699" cy="443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67" y="2364172"/>
            <a:ext cx="2547093" cy="429298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361303" y="3771853"/>
            <a:ext cx="3869268" cy="2943057"/>
          </a:xfrm>
          <a:prstGeom prst="rect">
            <a:avLst/>
          </a:prstGeom>
          <a:solidFill>
            <a:srgbClr val="9B3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5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9B3E-78A1-4823-914B-B46FA91EDE19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B27-4CE8-4BCD-A1D1-EC73A8CEC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7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" y="0"/>
            <a:ext cx="121804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96595"/>
            <a:ext cx="10515600" cy="1325563"/>
          </a:xfrm>
        </p:spPr>
        <p:txBody>
          <a:bodyPr/>
          <a:lstStyle>
            <a:lvl1pPr>
              <a:defRPr>
                <a:solidFill>
                  <a:srgbClr val="4B6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––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7431"/>
            <a:ext cx="10660380" cy="37890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815" y="5069163"/>
            <a:ext cx="554985" cy="9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" y="0"/>
            <a:ext cx="121804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30" y="714574"/>
            <a:ext cx="1075907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330" y="2137410"/>
            <a:ext cx="5283470" cy="39605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137410"/>
            <a:ext cx="5323207" cy="3960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422" y="5162549"/>
            <a:ext cx="554985" cy="9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1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B6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––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225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225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28" y="5562599"/>
            <a:ext cx="554985" cy="9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B64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sz="44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––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28" y="5562599"/>
            <a:ext cx="554985" cy="9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9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28" y="5562599"/>
            <a:ext cx="554985" cy="9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7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520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4985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28" y="5562599"/>
            <a:ext cx="554985" cy="9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7774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518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28" y="5562599"/>
            <a:ext cx="554985" cy="9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9B3E-78A1-4823-914B-B46FA91EDE19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9B27-4CE8-4BCD-A1D1-EC73A8CEC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0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9B3E-78A1-4823-914B-B46FA91EDE19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9B27-4CE8-4BCD-A1D1-EC73A8CEC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4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schlecht@auri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skogen@auri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6887" y="3887956"/>
            <a:ext cx="380337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AURI Overview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January 29, 2019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Agriculture and Food Finance and Policy Division</a:t>
            </a:r>
          </a:p>
        </p:txBody>
      </p:sp>
    </p:spTree>
    <p:extLst>
      <p:ext uri="{BB962C8B-B14F-4D97-AF65-F5344CB8AC3E}">
        <p14:creationId xmlns:p14="http://schemas.microsoft.com/office/powerpoint/2010/main" val="2986771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7E676-BEBD-4796-BB53-9BEF9668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62" y="545151"/>
            <a:ext cx="1075907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FY2018 Financial Statement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7BAAB5-603C-4C18-A99E-62151B8DE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813" y="1632175"/>
            <a:ext cx="5179725" cy="2856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71478F-AD16-4D6B-823D-2F0B3923A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671" y="1632175"/>
            <a:ext cx="5014841" cy="45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5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21727-0B22-4D19-9142-AB502CF9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6595"/>
            <a:ext cx="10515600" cy="94141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AURI Program Areas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C11D935-845C-4353-9B55-069EB0B42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892" y="2224701"/>
            <a:ext cx="5735781" cy="2249847"/>
          </a:xfr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B7884"/>
                </a:solidFill>
              </a:rPr>
              <a:t>Innovation Network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B7884"/>
                </a:solidFill>
              </a:rPr>
              <a:t>Entrepreneur in Residence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B7884"/>
                </a:solidFill>
              </a:rPr>
              <a:t>Commercialization Services</a:t>
            </a:r>
          </a:p>
          <a:p>
            <a:endParaRPr lang="en-US" sz="3200" dirty="0">
              <a:solidFill>
                <a:srgbClr val="6B788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F06EA3-39A4-4F82-B785-DC7F085D5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511" y="3997719"/>
            <a:ext cx="8853028" cy="2139983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4F3D2095-41E0-445B-9D0C-8A03D3DB2D9E}"/>
              </a:ext>
            </a:extLst>
          </p:cNvPr>
          <p:cNvSpPr txBox="1">
            <a:spLocks/>
          </p:cNvSpPr>
          <p:nvPr/>
        </p:nvSpPr>
        <p:spPr>
          <a:xfrm>
            <a:off x="1164476" y="1717382"/>
            <a:ext cx="4751416" cy="326448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6B7884"/>
                </a:solidFill>
              </a:rPr>
              <a:t>Five major program areas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B7884"/>
                </a:solidFill>
              </a:rPr>
              <a:t>Initiatives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B7884"/>
                </a:solidFill>
              </a:rPr>
              <a:t>Ag Innovation Partnership</a:t>
            </a:r>
          </a:p>
          <a:p>
            <a:endParaRPr lang="en-US" sz="3200" dirty="0">
              <a:solidFill>
                <a:srgbClr val="6B7884"/>
              </a:solidFill>
            </a:endParaRPr>
          </a:p>
          <a:p>
            <a:endParaRPr lang="en-US" sz="3200" dirty="0">
              <a:solidFill>
                <a:srgbClr val="6B78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0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62" y="559830"/>
            <a:ext cx="10759076" cy="1325563"/>
          </a:xfrm>
        </p:spPr>
        <p:txBody>
          <a:bodyPr/>
          <a:lstStyle/>
          <a:p>
            <a:r>
              <a:rPr lang="en-US" b="1" dirty="0">
                <a:solidFill>
                  <a:srgbClr val="4B647C"/>
                </a:solidFill>
                <a:latin typeface="+mn-lt"/>
              </a:rPr>
              <a:t>AURI Commercialization Service and Initiatives Examples</a:t>
            </a:r>
            <a:endParaRPr lang="en-US" b="1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6ED91F-FFDE-40B7-B00D-E31721765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6" y="2981244"/>
            <a:ext cx="4243769" cy="318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1378BF-F6B6-4282-A1EB-F31236613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7" y="1752810"/>
            <a:ext cx="4914286" cy="1676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C6E571-6DC9-4480-B549-1EE78CF73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61" y="1377071"/>
            <a:ext cx="5611043" cy="39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62" y="559830"/>
            <a:ext cx="10759076" cy="1325563"/>
          </a:xfrm>
        </p:spPr>
        <p:txBody>
          <a:bodyPr/>
          <a:lstStyle/>
          <a:p>
            <a:r>
              <a:rPr lang="en-US" b="1" dirty="0">
                <a:solidFill>
                  <a:srgbClr val="4B647C"/>
                </a:solidFill>
                <a:latin typeface="+mn-lt"/>
              </a:rPr>
              <a:t>AURI Innovation Network Program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0C034A-AA28-4003-8A8C-B4D0A377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548" y="1636611"/>
            <a:ext cx="4346355" cy="4379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BD1CC0-A56B-419F-B4A1-4A114C69E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27" y="2357457"/>
            <a:ext cx="5224516" cy="33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2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07634-B9C9-4F24-A9E4-7C6C69BF6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30" y="543406"/>
            <a:ext cx="1096534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87681"/>
                </a:solidFill>
                <a:latin typeface="+mn-lt"/>
              </a:rPr>
              <a:t>Public Initiatives &amp; Innovation Networks Examples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FF3F38-8185-4FC5-AD3D-EF2081497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7306" y="1988238"/>
            <a:ext cx="5283470" cy="39605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687681"/>
                </a:solidFill>
              </a:rPr>
              <a:t>Biobased Road Sealant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68768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687681"/>
                </a:solidFill>
              </a:rPr>
              <a:t>New Uses Forum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68768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687681"/>
                </a:solidFill>
              </a:rPr>
              <a:t>Industry Thought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68768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687681"/>
                </a:solidFill>
              </a:rPr>
              <a:t>Minnesota Renewable Energy Roundtable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68768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687681"/>
                </a:solidFill>
              </a:rPr>
              <a:t>High Oleic Oil Demonstrations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59207F-DD0E-4DAC-A4F8-635670D12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776" y="1988238"/>
            <a:ext cx="4463485" cy="39605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687681"/>
                </a:solidFill>
              </a:rPr>
              <a:t>Forever Green Initiative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68768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687681"/>
                </a:solidFill>
              </a:rPr>
              <a:t>Hemp Value Chain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68768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687681"/>
                </a:solidFill>
              </a:rPr>
              <a:t>School Lunch Initiative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68768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687681"/>
                </a:solidFill>
              </a:rPr>
              <a:t>Food Safety / Process Authority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68768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687681"/>
                </a:solidFill>
              </a:rPr>
              <a:t>Value Added Meat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6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62" y="559830"/>
            <a:ext cx="10759076" cy="1325563"/>
          </a:xfrm>
        </p:spPr>
        <p:txBody>
          <a:bodyPr/>
          <a:lstStyle/>
          <a:p>
            <a:r>
              <a:rPr lang="en-US" b="1" dirty="0">
                <a:solidFill>
                  <a:srgbClr val="4B647C"/>
                </a:solidFill>
                <a:latin typeface="+mn-lt"/>
              </a:rPr>
              <a:t>AURI Entrepreneur in Residence and Ag Innovation Partnership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1AA1E2-50C3-49F3-A643-FD506929A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779" y="1422052"/>
            <a:ext cx="4511749" cy="4645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5B6346-D992-428F-A92E-7CBA002FC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04" y="2363372"/>
            <a:ext cx="4864766" cy="32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9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07634-B9C9-4F24-A9E4-7C6C69BF6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62" y="562003"/>
            <a:ext cx="10759076" cy="1325563"/>
          </a:xfrm>
        </p:spPr>
        <p:txBody>
          <a:bodyPr/>
          <a:lstStyle/>
          <a:p>
            <a:r>
              <a:rPr lang="en-US" b="1" dirty="0">
                <a:solidFill>
                  <a:srgbClr val="687681"/>
                </a:solidFill>
                <a:latin typeface="+mn-lt"/>
              </a:rPr>
              <a:t>Legislative Update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FF3F38-8185-4FC5-AD3D-EF2081497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530" y="1887566"/>
            <a:ext cx="5283470" cy="3960536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687681"/>
                </a:solidFill>
              </a:rPr>
              <a:t>Bonding Award Progress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687681"/>
                </a:solidFill>
              </a:rPr>
              <a:t>Marshall - sensory lab at SMSU underway along with lab safety updates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687681"/>
                </a:solidFill>
              </a:rPr>
              <a:t>Waseca – working on square footage expansion and equipment needs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24C046E-D588-4E6C-BC2A-4F859FE21CD6}"/>
              </a:ext>
            </a:extLst>
          </p:cNvPr>
          <p:cNvSpPr txBox="1">
            <a:spLocks/>
          </p:cNvSpPr>
          <p:nvPr/>
        </p:nvSpPr>
        <p:spPr>
          <a:xfrm>
            <a:off x="5785395" y="1887566"/>
            <a:ext cx="5786211" cy="396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solidFill>
                  <a:schemeClr val="accent6">
                    <a:lumMod val="75000"/>
                  </a:schemeClr>
                </a:solidFill>
              </a:rPr>
              <a:t>2016 OLA Report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accent6">
                    <a:lumMod val="75000"/>
                  </a:schemeClr>
                </a:solidFill>
              </a:rPr>
              <a:t>Nine major recommendations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accent6">
                    <a:lumMod val="75000"/>
                  </a:schemeClr>
                </a:solidFill>
              </a:rPr>
              <a:t>Since 2016 each suggestion has been partially or fully implemented</a:t>
            </a:r>
          </a:p>
          <a:p>
            <a:endParaRPr lang="en-US" sz="33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43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85" y="720250"/>
            <a:ext cx="10759076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4B647C"/>
                </a:solidFill>
                <a:latin typeface="+mn-lt"/>
              </a:rPr>
              <a:t>AURI Collaborators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06" y="720250"/>
            <a:ext cx="9490509" cy="5417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9ABF97-E615-4201-B1CD-703E40346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7" y="2048632"/>
            <a:ext cx="1070572" cy="882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3DD3F5-38EE-41FA-8932-043E3561EBF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6" y="3333573"/>
            <a:ext cx="1009193" cy="69599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70A44E-5735-4053-A6B2-4500972EE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0" y="4432009"/>
            <a:ext cx="1238249" cy="5974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60A370-1BF9-4762-9F3F-734390BCE9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9" y="5425850"/>
            <a:ext cx="1078729" cy="4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8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B647C"/>
                </a:solidFill>
                <a:latin typeface="+mn-lt"/>
              </a:rPr>
              <a:t>To Learn More About AURI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7814" y="2137410"/>
            <a:ext cx="9127592" cy="3960536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en-US" dirty="0">
                <a:solidFill>
                  <a:srgbClr val="8C3031"/>
                </a:solidFill>
                <a:latin typeface="Arial"/>
                <a:cs typeface="Arial"/>
              </a:rPr>
              <a:t>Visit us online at: auri.org</a:t>
            </a:r>
          </a:p>
          <a:p>
            <a:pPr lvl="0">
              <a:lnSpc>
                <a:spcPct val="130000"/>
              </a:lnSpc>
            </a:pPr>
            <a:r>
              <a:rPr lang="en-US" dirty="0">
                <a:solidFill>
                  <a:srgbClr val="8C3031"/>
                </a:solidFill>
                <a:latin typeface="Arial"/>
                <a:cs typeface="Arial"/>
              </a:rPr>
              <a:t>Download our Annual Reports at: auri.org/annualreports </a:t>
            </a:r>
          </a:p>
          <a:p>
            <a:pPr lvl="0">
              <a:lnSpc>
                <a:spcPct val="130000"/>
              </a:lnSpc>
            </a:pPr>
            <a:r>
              <a:rPr lang="en-US" dirty="0">
                <a:solidFill>
                  <a:srgbClr val="8C3031"/>
                </a:solidFill>
                <a:latin typeface="Arial"/>
                <a:cs typeface="Arial"/>
              </a:rPr>
              <a:t>Call: 218.281.7600</a:t>
            </a:r>
          </a:p>
          <a:p>
            <a:pPr lvl="0">
              <a:lnSpc>
                <a:spcPct val="130000"/>
              </a:lnSpc>
            </a:pPr>
            <a:r>
              <a:rPr lang="en-US" dirty="0">
                <a:solidFill>
                  <a:srgbClr val="8C3031"/>
                </a:solidFill>
                <a:latin typeface="Arial"/>
                <a:cs typeface="Arial"/>
              </a:rPr>
              <a:t>Email: </a:t>
            </a:r>
            <a:r>
              <a:rPr lang="en-US" dirty="0">
                <a:solidFill>
                  <a:srgbClr val="8C3031"/>
                </a:solidFill>
                <a:latin typeface="Arial"/>
                <a:cs typeface="Arial"/>
                <a:hlinkClick r:id="rId3"/>
              </a:rPr>
              <a:t>sschlecht@auri.org</a:t>
            </a:r>
            <a:r>
              <a:rPr lang="en-US" dirty="0">
                <a:solidFill>
                  <a:srgbClr val="8C3031"/>
                </a:solidFill>
                <a:latin typeface="Arial"/>
                <a:cs typeface="Arial"/>
              </a:rPr>
              <a:t> or </a:t>
            </a:r>
            <a:r>
              <a:rPr lang="en-US" dirty="0">
                <a:solidFill>
                  <a:srgbClr val="8C3031"/>
                </a:solidFill>
                <a:latin typeface="Arial"/>
                <a:cs typeface="Arial"/>
                <a:hlinkClick r:id="rId4"/>
              </a:rPr>
              <a:t>dskogen@auri.org</a:t>
            </a:r>
            <a:r>
              <a:rPr lang="en-US" dirty="0">
                <a:solidFill>
                  <a:srgbClr val="8C3031"/>
                </a:solidFill>
                <a:latin typeface="Arial"/>
                <a:cs typeface="Arial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7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B647C"/>
                </a:solidFill>
                <a:latin typeface="+mn-lt"/>
              </a:rPr>
              <a:t>About AURI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2529" y="1872366"/>
            <a:ext cx="5787054" cy="3960536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788E"/>
                </a:solidFill>
                <a:cs typeface="Arial" panose="020B0604020202020204" pitchFamily="34" charset="0"/>
              </a:rPr>
              <a:t>The MN Legislature created AURI</a:t>
            </a:r>
            <a:r>
              <a:rPr lang="en-US" dirty="0">
                <a:solidFill>
                  <a:srgbClr val="5C788E"/>
                </a:solidFill>
              </a:rPr>
              <a:t> </a:t>
            </a:r>
            <a:r>
              <a:rPr lang="en-US" dirty="0">
                <a:solidFill>
                  <a:srgbClr val="5C788E"/>
                </a:solidFill>
                <a:cs typeface="Arial" panose="020B0604020202020204" pitchFamily="34" charset="0"/>
              </a:rPr>
              <a:t>to help discover new uses and new markets for agricultural commodities.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788E"/>
                </a:solidFill>
              </a:rPr>
              <a:t>AURI’s </a:t>
            </a:r>
            <a:r>
              <a:rPr lang="en-US" b="1" dirty="0">
                <a:solidFill>
                  <a:srgbClr val="5C788E"/>
                </a:solidFill>
              </a:rPr>
              <a:t>mission </a:t>
            </a:r>
            <a:r>
              <a:rPr lang="en-US" dirty="0">
                <a:solidFill>
                  <a:srgbClr val="5C788E"/>
                </a:solidFill>
              </a:rPr>
              <a:t>is to foster long-term economic benefit through value-added agricultural products.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788E"/>
                </a:solidFill>
              </a:rPr>
              <a:t>AURI’s </a:t>
            </a:r>
            <a:r>
              <a:rPr lang="en-US" b="1" dirty="0">
                <a:solidFill>
                  <a:srgbClr val="5C788E"/>
                </a:solidFill>
              </a:rPr>
              <a:t>vision </a:t>
            </a:r>
            <a:r>
              <a:rPr lang="en-US" dirty="0">
                <a:solidFill>
                  <a:srgbClr val="5C788E"/>
                </a:solidFill>
              </a:rPr>
              <a:t>is to empower the commercialization of innovative value-added food and agricultural ideas. 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13" y="798897"/>
            <a:ext cx="4783793" cy="39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2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27B92-499D-4EC0-B684-C104006B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30" y="714574"/>
            <a:ext cx="10759076" cy="1325563"/>
          </a:xfrm>
        </p:spPr>
        <p:txBody>
          <a:bodyPr/>
          <a:lstStyle/>
          <a:p>
            <a:r>
              <a:rPr lang="en-US" b="1" dirty="0">
                <a:solidFill>
                  <a:srgbClr val="4B647C"/>
                </a:solidFill>
                <a:latin typeface="+mn-lt"/>
              </a:rPr>
              <a:t>About AURI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3EEAD2-AD49-4AFF-A89B-2E2275C9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9645" y="1884539"/>
            <a:ext cx="6929066" cy="396053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87681"/>
                </a:solidFill>
                <a:cs typeface="Arial"/>
              </a:rPr>
              <a:t>AURI</a:t>
            </a:r>
            <a:r>
              <a:rPr lang="en-US" dirty="0">
                <a:solidFill>
                  <a:srgbClr val="5C788E"/>
                </a:solidFill>
                <a:cs typeface="Arial"/>
              </a:rPr>
              <a:t> provides a unique set of services for Minnesota farmers, processors and entrepreneurs to help create new demand opportunities and commodity utilization. </a:t>
            </a:r>
          </a:p>
          <a:p>
            <a:pPr marL="1371600" lvl="2" indent="-457200"/>
            <a:r>
              <a:rPr lang="en-US" sz="2400" dirty="0">
                <a:solidFill>
                  <a:srgbClr val="687681"/>
                </a:solidFill>
                <a:cs typeface="Arial"/>
              </a:rPr>
              <a:t>Access to subject matter experts</a:t>
            </a:r>
          </a:p>
          <a:p>
            <a:pPr marL="1371600" lvl="2" indent="-457200"/>
            <a:r>
              <a:rPr lang="en-US" sz="2400" dirty="0">
                <a:solidFill>
                  <a:srgbClr val="687681"/>
                </a:solidFill>
                <a:cs typeface="Arial"/>
              </a:rPr>
              <a:t>Hands-on scientific assistance</a:t>
            </a:r>
          </a:p>
          <a:p>
            <a:pPr marL="1371600" lvl="2" indent="-457200"/>
            <a:r>
              <a:rPr lang="en-US" sz="2400" dirty="0">
                <a:solidFill>
                  <a:srgbClr val="687681"/>
                </a:solidFill>
                <a:cs typeface="Arial"/>
              </a:rPr>
              <a:t>Access to laboratory space and equipment</a:t>
            </a:r>
          </a:p>
          <a:p>
            <a:pPr marL="1371600" lvl="2" indent="-457200"/>
            <a:r>
              <a:rPr lang="en-US" sz="2400" dirty="0">
                <a:solidFill>
                  <a:srgbClr val="687681"/>
                </a:solidFill>
                <a:cs typeface="Arial"/>
              </a:rPr>
              <a:t>Commercialization services</a:t>
            </a:r>
          </a:p>
          <a:p>
            <a:pPr marL="1371600" lvl="2" indent="-457200"/>
            <a:r>
              <a:rPr lang="en-US" sz="2400" dirty="0">
                <a:solidFill>
                  <a:srgbClr val="687681"/>
                </a:solidFill>
                <a:cs typeface="Arial"/>
              </a:rPr>
              <a:t>Networking and thought leader platforms</a:t>
            </a:r>
          </a:p>
          <a:p>
            <a:endParaRPr lang="en-US" dirty="0"/>
          </a:p>
        </p:txBody>
      </p:sp>
      <p:pic>
        <p:nvPicPr>
          <p:cNvPr id="5" name="Picture 2" descr="P:\2014\H20 Ethanol\_RHP1660.jpg">
            <a:extLst>
              <a:ext uri="{FF2B5EF4-FFF2-40B4-BE49-F238E27FC236}">
                <a16:creationId xmlns:a16="http://schemas.microsoft.com/office/drawing/2014/main" xmlns="" id="{497B4551-22B7-4653-8413-6ACF58E48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025" y="714574"/>
            <a:ext cx="3663381" cy="24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P:\2011\American Bio Labs, pellet, spray, Waseca lab, Al Doering\_RHP2709.jpg">
            <a:extLst>
              <a:ext uri="{FF2B5EF4-FFF2-40B4-BE49-F238E27FC236}">
                <a16:creationId xmlns:a16="http://schemas.microsoft.com/office/drawing/2014/main" xmlns="" id="{7A3C5BD8-E188-4A02-9A00-288ECC7366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23" y="3161916"/>
            <a:ext cx="2174243" cy="300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0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32A36-AC6D-4256-BB69-A547F40B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62" y="603737"/>
            <a:ext cx="10759076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B647C"/>
                </a:solidFill>
                <a:latin typeface="Arial"/>
                <a:cs typeface="Arial"/>
              </a:rPr>
              <a:t>AURI’s Relationship with the Legislature</a:t>
            </a:r>
            <a:br>
              <a:rPr lang="en-US" b="1" dirty="0">
                <a:solidFill>
                  <a:srgbClr val="4B647C"/>
                </a:solidFill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D2C4D2-6A06-4C21-A4C4-4594D6043F1E}"/>
              </a:ext>
            </a:extLst>
          </p:cNvPr>
          <p:cNvSpPr txBox="1"/>
          <p:nvPr/>
        </p:nvSpPr>
        <p:spPr>
          <a:xfrm>
            <a:off x="979335" y="1504967"/>
            <a:ext cx="9682480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B7884"/>
                </a:solidFill>
              </a:rPr>
              <a:t>AURI created by Statute in 1987</a:t>
            </a:r>
          </a:p>
          <a:p>
            <a:pPr lvl="1"/>
            <a:r>
              <a:rPr lang="en-US" sz="2000" b="1" dirty="0">
                <a:solidFill>
                  <a:srgbClr val="687681"/>
                </a:solidFill>
              </a:rPr>
              <a:t>Chapter 386-S.F. No. 1; Sec 9 Subd 1</a:t>
            </a:r>
          </a:p>
          <a:p>
            <a:pPr lvl="1"/>
            <a:r>
              <a:rPr lang="en-US" sz="2000" dirty="0">
                <a:solidFill>
                  <a:srgbClr val="5B788F"/>
                </a:solidFill>
              </a:rPr>
              <a:t>“The corporation shall establish an </a:t>
            </a:r>
            <a:r>
              <a:rPr lang="en-US" sz="2000" b="1" dirty="0">
                <a:solidFill>
                  <a:srgbClr val="5B788F"/>
                </a:solidFill>
              </a:rPr>
              <a:t>agricultural utilization research institute </a:t>
            </a:r>
            <a:r>
              <a:rPr lang="en-US" sz="2000" dirty="0">
                <a:solidFill>
                  <a:srgbClr val="5B788F"/>
                </a:solidFill>
              </a:rPr>
              <a:t>to promote the establishment of new products and product uses and the expansion of existing markets for the state's agricultural commodities and products.”</a:t>
            </a:r>
          </a:p>
          <a:p>
            <a:pPr lvl="1"/>
            <a:endParaRPr lang="en-US" sz="2000" dirty="0">
              <a:solidFill>
                <a:srgbClr val="5B788F"/>
              </a:solidFill>
            </a:endParaRPr>
          </a:p>
          <a:p>
            <a:r>
              <a:rPr lang="en-US" sz="3200" dirty="0">
                <a:solidFill>
                  <a:srgbClr val="5B788F"/>
                </a:solidFill>
              </a:rPr>
              <a:t>Chapter 116V.01 is the guiding statute language  </a:t>
            </a:r>
          </a:p>
          <a:p>
            <a:endParaRPr lang="en-US" sz="1050" dirty="0">
              <a:solidFill>
                <a:srgbClr val="5B788F"/>
              </a:solidFill>
            </a:endParaRPr>
          </a:p>
          <a:p>
            <a:r>
              <a:rPr lang="en-US" sz="3200" dirty="0">
                <a:solidFill>
                  <a:srgbClr val="6B7884"/>
                </a:solidFill>
              </a:rPr>
              <a:t>Two Board of Directors seats reserved for legislators</a:t>
            </a:r>
          </a:p>
          <a:p>
            <a:pPr lvl="1"/>
            <a:r>
              <a:rPr lang="en-US" sz="2000" dirty="0">
                <a:solidFill>
                  <a:srgbClr val="687681"/>
                </a:solidFill>
              </a:rPr>
              <a:t>One seat for the chair of the senate committee with jurisdiction over agricultural finance or the chair’s designee.</a:t>
            </a:r>
          </a:p>
          <a:p>
            <a:pPr lvl="1"/>
            <a:r>
              <a:rPr lang="en-US" sz="2000" dirty="0">
                <a:solidFill>
                  <a:srgbClr val="5B788F"/>
                </a:solidFill>
              </a:rPr>
              <a:t>One seat for the chair of the house of representatives standing committee with jurisdiction over agriculture finance or the chair's designee.</a:t>
            </a:r>
          </a:p>
        </p:txBody>
      </p:sp>
    </p:spTree>
    <p:extLst>
      <p:ext uri="{BB962C8B-B14F-4D97-AF65-F5344CB8AC3E}">
        <p14:creationId xmlns:p14="http://schemas.microsoft.com/office/powerpoint/2010/main" val="79087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62" y="439412"/>
            <a:ext cx="10759076" cy="1325563"/>
          </a:xfrm>
        </p:spPr>
        <p:txBody>
          <a:bodyPr/>
          <a:lstStyle/>
          <a:p>
            <a:r>
              <a:rPr lang="en-US" b="1" dirty="0">
                <a:solidFill>
                  <a:srgbClr val="4B647C"/>
                </a:solidFill>
                <a:latin typeface="+mn-lt"/>
              </a:rPr>
              <a:t>Board of Directors</a:t>
            </a:r>
            <a:endParaRPr lang="en-US" dirty="0"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CD617CD-A62C-4092-8FB7-CDEF0AD23868}"/>
              </a:ext>
            </a:extLst>
          </p:cNvPr>
          <p:cNvSpPr/>
          <p:nvPr/>
        </p:nvSpPr>
        <p:spPr>
          <a:xfrm>
            <a:off x="850055" y="1674495"/>
            <a:ext cx="44452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C788E"/>
                </a:solidFill>
                <a:latin typeface="Arial"/>
                <a:cs typeface="Arial"/>
              </a:rPr>
              <a:t>AURI’s Board consists of farmers, agribusiness representatives and MN legislators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6B7884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C788E"/>
                </a:solidFill>
                <a:latin typeface="Arial"/>
                <a:cs typeface="Arial"/>
              </a:rPr>
              <a:t>These agricultural leaders guide AURI’s efforts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C788E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C788E"/>
                </a:solidFill>
                <a:latin typeface="Arial"/>
                <a:cs typeface="Arial"/>
              </a:rPr>
              <a:t>New at large positions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9C9521F-2A32-46AB-A1C7-ABF222DC8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74" y="3214339"/>
            <a:ext cx="1194612" cy="12100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C5614711-02AB-4704-B524-A81F5CAD2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19" y="1055845"/>
            <a:ext cx="1205592" cy="1219944"/>
          </a:xfrm>
          <a:prstGeom prst="rect">
            <a:avLst/>
          </a:prstGeom>
        </p:spPr>
      </p:pic>
      <p:pic>
        <p:nvPicPr>
          <p:cNvPr id="45" name="Picture 26" descr="Ron Obermoller">
            <a:extLst>
              <a:ext uri="{FF2B5EF4-FFF2-40B4-BE49-F238E27FC236}">
                <a16:creationId xmlns:a16="http://schemas.microsoft.com/office/drawing/2014/main" xmlns="" id="{9F551AA7-19DC-4ADE-BE05-285DE41E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638" y="1055845"/>
            <a:ext cx="963826" cy="12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DF52FCD-B412-4B85-B005-8956269D4B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822" y="1054893"/>
            <a:ext cx="867443" cy="123920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0926BE0-5641-4FB8-9355-681E05012717}"/>
              </a:ext>
            </a:extLst>
          </p:cNvPr>
          <p:cNvSpPr txBox="1"/>
          <p:nvPr/>
        </p:nvSpPr>
        <p:spPr>
          <a:xfrm>
            <a:off x="5476220" y="2249080"/>
            <a:ext cx="1160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Ron Obermoller</a:t>
            </a:r>
            <a:b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Minnesota Soybean</a:t>
            </a:r>
            <a:endParaRPr lang="en-US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C7EABEE-F884-4012-ABEF-7287BB69AC66}"/>
              </a:ext>
            </a:extLst>
          </p:cNvPr>
          <p:cNvSpPr txBox="1"/>
          <p:nvPr/>
        </p:nvSpPr>
        <p:spPr>
          <a:xfrm>
            <a:off x="6649463" y="2284819"/>
            <a:ext cx="112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Ken Asp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Minnesota Wheat</a:t>
            </a:r>
            <a:endParaRPr lang="en-US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850E9FC-7680-4D70-92BC-E8E5B2BF72F1}"/>
              </a:ext>
            </a:extLst>
          </p:cNvPr>
          <p:cNvSpPr txBox="1"/>
          <p:nvPr/>
        </p:nvSpPr>
        <p:spPr>
          <a:xfrm>
            <a:off x="9041162" y="2278552"/>
            <a:ext cx="131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Jerry Hasnedl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Minnesota Farmers Union</a:t>
            </a:r>
            <a:endParaRPr 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400961C-2BA6-459C-BBD7-8254AFC48D7F}"/>
              </a:ext>
            </a:extLst>
          </p:cNvPr>
          <p:cNvSpPr txBox="1"/>
          <p:nvPr/>
        </p:nvSpPr>
        <p:spPr>
          <a:xfrm>
            <a:off x="5566565" y="4450218"/>
            <a:ext cx="12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Carolyn Olson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Minnesota Farm Bureau</a:t>
            </a:r>
            <a:endParaRPr lang="en-US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14BE80A-80A6-44E1-A794-B42131EEFD92}"/>
              </a:ext>
            </a:extLst>
          </p:cNvPr>
          <p:cNvSpPr txBox="1"/>
          <p:nvPr/>
        </p:nvSpPr>
        <p:spPr>
          <a:xfrm>
            <a:off x="7864968" y="2278443"/>
            <a:ext cx="135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Rich Draheim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Minnesota Senate</a:t>
            </a:r>
            <a:endParaRPr lang="en-US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064E1FE-C624-4D70-9545-9FD54C203771}"/>
              </a:ext>
            </a:extLst>
          </p:cNvPr>
          <p:cNvSpPr txBox="1"/>
          <p:nvPr/>
        </p:nvSpPr>
        <p:spPr>
          <a:xfrm>
            <a:off x="10171654" y="2258804"/>
            <a:ext cx="117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Larry Johnson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Agribusiness</a:t>
            </a:r>
            <a:endParaRPr lang="en-US" sz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A56E360-B686-4B73-86EF-85E49551A175}"/>
              </a:ext>
            </a:extLst>
          </p:cNvPr>
          <p:cNvSpPr txBox="1"/>
          <p:nvPr/>
        </p:nvSpPr>
        <p:spPr>
          <a:xfrm>
            <a:off x="7721853" y="4484600"/>
            <a:ext cx="153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John Schafer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Minnesota Beef Council</a:t>
            </a:r>
            <a:endParaRPr lang="en-US" sz="12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5155F340-BBD0-475C-9714-15ACB3A521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843" y="3214339"/>
            <a:ext cx="964354" cy="12364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D616C484-AB05-4B5C-BE7E-0D3ADD046E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011" y="1065189"/>
            <a:ext cx="1071934" cy="11969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A64D5F4-E6B5-4EBE-86B6-9C7B00F05A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50" y="1052124"/>
            <a:ext cx="968047" cy="121005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54A8BA3-7FA3-4B9E-865C-4E0EFF07F793}"/>
              </a:ext>
            </a:extLst>
          </p:cNvPr>
          <p:cNvSpPr txBox="1"/>
          <p:nvPr/>
        </p:nvSpPr>
        <p:spPr>
          <a:xfrm>
            <a:off x="10260453" y="4433285"/>
            <a:ext cx="130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At Large</a:t>
            </a:r>
            <a:endParaRPr lang="en-US" sz="120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0A434CBD-6B23-47DA-B9FA-E993C6B92A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67" y="3256029"/>
            <a:ext cx="1102397" cy="121166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1E3B2E2-2963-4EBE-9E67-23A6C212DAB5}"/>
              </a:ext>
            </a:extLst>
          </p:cNvPr>
          <p:cNvSpPr txBox="1"/>
          <p:nvPr/>
        </p:nvSpPr>
        <p:spPr>
          <a:xfrm>
            <a:off x="9142064" y="4542550"/>
            <a:ext cx="130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Jon Veldhouse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Agribusiness  Cargill</a:t>
            </a:r>
            <a:endParaRPr lang="en-US" sz="1200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ADB07CFB-9CF8-443D-841B-B59CE5D718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99" y="3214339"/>
            <a:ext cx="964535" cy="124011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9F2486C-D4C1-4D64-9B13-5CEBE198106C}"/>
              </a:ext>
            </a:extLst>
          </p:cNvPr>
          <p:cNvSpPr txBox="1"/>
          <p:nvPr/>
        </p:nvSpPr>
        <p:spPr>
          <a:xfrm>
            <a:off x="6737237" y="4479452"/>
            <a:ext cx="1304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Jeanne Poppe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Minnesota House of Representatives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D36C83-E25E-47DA-AA9A-B25E72F7D47B}"/>
              </a:ext>
            </a:extLst>
          </p:cNvPr>
          <p:cNvSpPr txBox="1"/>
          <p:nvPr/>
        </p:nvSpPr>
        <p:spPr>
          <a:xfrm>
            <a:off x="10570952" y="3310932"/>
            <a:ext cx="1008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1 in 2019*</a:t>
            </a:r>
          </a:p>
          <a:p>
            <a:r>
              <a:rPr lang="en-US" dirty="0">
                <a:solidFill>
                  <a:schemeClr val="tx2"/>
                </a:solidFill>
              </a:rPr>
              <a:t>1 in 2020*</a:t>
            </a:r>
          </a:p>
        </p:txBody>
      </p:sp>
    </p:spTree>
    <p:extLst>
      <p:ext uri="{BB962C8B-B14F-4D97-AF65-F5344CB8AC3E}">
        <p14:creationId xmlns:p14="http://schemas.microsoft.com/office/powerpoint/2010/main" val="106015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5-18 at 2.39.52 PM.png">
            <a:extLst>
              <a:ext uri="{FF2B5EF4-FFF2-40B4-BE49-F238E27FC236}">
                <a16:creationId xmlns:a16="http://schemas.microsoft.com/office/drawing/2014/main" xmlns="" id="{6D9A8D28-28A3-4D9A-B06F-57ACACC05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77" y="1086842"/>
            <a:ext cx="4622800" cy="51181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58B3B55-4B70-45EA-A0D6-A0465F7CD600}"/>
              </a:ext>
            </a:extLst>
          </p:cNvPr>
          <p:cNvCxnSpPr/>
          <p:nvPr/>
        </p:nvCxnSpPr>
        <p:spPr>
          <a:xfrm flipH="1">
            <a:off x="3939648" y="2081252"/>
            <a:ext cx="178197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D5E23A0-11A8-414A-B4D1-E9E26ADB038E}"/>
              </a:ext>
            </a:extLst>
          </p:cNvPr>
          <p:cNvCxnSpPr/>
          <p:nvPr/>
        </p:nvCxnSpPr>
        <p:spPr>
          <a:xfrm flipH="1">
            <a:off x="5152693" y="5047972"/>
            <a:ext cx="96515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5B2C0AF-F574-4764-88BA-06004BF2195A}"/>
              </a:ext>
            </a:extLst>
          </p:cNvPr>
          <p:cNvCxnSpPr/>
          <p:nvPr/>
        </p:nvCxnSpPr>
        <p:spPr>
          <a:xfrm flipH="1">
            <a:off x="7420343" y="5373092"/>
            <a:ext cx="183677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77BA8D2-C654-4F3A-8F58-BDBBD5C82644}"/>
              </a:ext>
            </a:extLst>
          </p:cNvPr>
          <p:cNvCxnSpPr/>
          <p:nvPr/>
        </p:nvCxnSpPr>
        <p:spPr>
          <a:xfrm flipH="1">
            <a:off x="7783996" y="3391892"/>
            <a:ext cx="1473125" cy="135128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21E6B5-25C6-4A69-B2B9-1FE0DA61D5D8}"/>
              </a:ext>
            </a:extLst>
          </p:cNvPr>
          <p:cNvSpPr txBox="1"/>
          <p:nvPr/>
        </p:nvSpPr>
        <p:spPr>
          <a:xfrm>
            <a:off x="2730190" y="1879074"/>
            <a:ext cx="232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B3239"/>
                </a:solidFill>
              </a:rPr>
              <a:t>Crookston</a:t>
            </a:r>
          </a:p>
          <a:p>
            <a:r>
              <a:rPr lang="en-US" dirty="0"/>
              <a:t>Microbiology lab</a:t>
            </a:r>
          </a:p>
          <a:p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EEAC41-8502-49CD-A61A-ACB079F095B1}"/>
              </a:ext>
            </a:extLst>
          </p:cNvPr>
          <p:cNvSpPr txBox="1"/>
          <p:nvPr/>
        </p:nvSpPr>
        <p:spPr>
          <a:xfrm>
            <a:off x="1206137" y="4828088"/>
            <a:ext cx="38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9B3239"/>
                </a:solidFill>
              </a:rPr>
              <a:t>Marshall</a:t>
            </a:r>
          </a:p>
          <a:p>
            <a:pPr algn="r"/>
            <a:r>
              <a:rPr lang="en-US" dirty="0"/>
              <a:t>Meat and Food lab</a:t>
            </a:r>
          </a:p>
          <a:p>
            <a:pPr algn="r"/>
            <a:r>
              <a:rPr lang="en-US" dirty="0"/>
              <a:t>Biobased and Renewable Energy lab</a:t>
            </a:r>
          </a:p>
          <a:p>
            <a:pPr algn="r"/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6DB4B81-634C-4387-A5B1-888402218ABD}"/>
              </a:ext>
            </a:extLst>
          </p:cNvPr>
          <p:cNvSpPr txBox="1"/>
          <p:nvPr/>
        </p:nvSpPr>
        <p:spPr>
          <a:xfrm>
            <a:off x="9257119" y="3144202"/>
            <a:ext cx="2322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B3239"/>
                </a:solidFill>
              </a:rPr>
              <a:t>Minneapolis and </a:t>
            </a:r>
            <a:br>
              <a:rPr lang="en-US" b="1" dirty="0">
                <a:solidFill>
                  <a:srgbClr val="9B3239"/>
                </a:solidFill>
              </a:rPr>
            </a:br>
            <a:r>
              <a:rPr lang="en-US" b="1" dirty="0">
                <a:solidFill>
                  <a:srgbClr val="9B3239"/>
                </a:solidFill>
              </a:rPr>
              <a:t>St. Paul</a:t>
            </a:r>
          </a:p>
          <a:p>
            <a:r>
              <a:rPr lang="en-US" dirty="0"/>
              <a:t>Client consultation facilities</a:t>
            </a:r>
          </a:p>
          <a:p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AFFF82-0F59-40BD-BA7B-7F88241DB63B}"/>
              </a:ext>
            </a:extLst>
          </p:cNvPr>
          <p:cNvSpPr txBox="1"/>
          <p:nvPr/>
        </p:nvSpPr>
        <p:spPr>
          <a:xfrm>
            <a:off x="9257119" y="5204340"/>
            <a:ext cx="232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B3239"/>
                </a:solidFill>
              </a:rPr>
              <a:t>Waseca</a:t>
            </a:r>
          </a:p>
          <a:p>
            <a:r>
              <a:rPr lang="en-US" dirty="0"/>
              <a:t>Coproducts lab</a:t>
            </a:r>
          </a:p>
          <a:p>
            <a:endParaRPr lang="en-US" b="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7F50EEF-AED5-4AB4-AA33-7F5E7E80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30" y="714574"/>
            <a:ext cx="10759076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4B647C"/>
                </a:solidFill>
                <a:latin typeface="+mn-lt"/>
              </a:rPr>
              <a:t>Statewide Locations</a:t>
            </a:r>
          </a:p>
        </p:txBody>
      </p:sp>
    </p:spTree>
    <p:extLst>
      <p:ext uri="{BB962C8B-B14F-4D97-AF65-F5344CB8AC3E}">
        <p14:creationId xmlns:p14="http://schemas.microsoft.com/office/powerpoint/2010/main" val="290121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B647C"/>
                </a:solidFill>
                <a:latin typeface="+mn-lt"/>
              </a:rPr>
              <a:t>AURI Focus Areas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2685" y="4679139"/>
            <a:ext cx="184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Biobased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Products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66767" y="4706319"/>
            <a:ext cx="184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Coproducts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514099" y="4706319"/>
            <a:ext cx="184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Food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866696" y="4635982"/>
            <a:ext cx="184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Renewable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Energy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84" y="2349635"/>
            <a:ext cx="9142857" cy="21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70" y="606153"/>
            <a:ext cx="10759076" cy="1325563"/>
          </a:xfrm>
        </p:spPr>
        <p:txBody>
          <a:bodyPr/>
          <a:lstStyle/>
          <a:p>
            <a:r>
              <a:rPr lang="en-US" b="1" dirty="0">
                <a:solidFill>
                  <a:srgbClr val="4B647C"/>
                </a:solidFill>
                <a:latin typeface="+mn-lt"/>
              </a:rPr>
              <a:t>Statewide Project Overview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C7DE4266-9D8C-4E33-81C3-FA1F4ABD91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0" y="1558248"/>
            <a:ext cx="7102069" cy="364985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DA7DE8-ACEF-4935-ABAA-605F77656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4591858"/>
            <a:ext cx="6365173" cy="1611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028FA6B-42DB-48A0-A478-A804F3007C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43" y="622090"/>
            <a:ext cx="3004617" cy="55816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AA37A9-DBAD-4638-AEBE-A8EA385B45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594" y="2514479"/>
            <a:ext cx="1869365" cy="1924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047E11-822A-4609-8088-7C8C3137D140}"/>
              </a:ext>
            </a:extLst>
          </p:cNvPr>
          <p:cNvSpPr txBox="1"/>
          <p:nvPr/>
        </p:nvSpPr>
        <p:spPr>
          <a:xfrm>
            <a:off x="797111" y="1551602"/>
            <a:ext cx="158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D4F433-34A3-451E-AFAF-9FD5360AC17A}"/>
              </a:ext>
            </a:extLst>
          </p:cNvPr>
          <p:cNvSpPr txBox="1"/>
          <p:nvPr/>
        </p:nvSpPr>
        <p:spPr>
          <a:xfrm>
            <a:off x="9811602" y="1188916"/>
            <a:ext cx="158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FY2011-2018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B28C81-AAB9-4223-B27B-0E78D66B8443}"/>
              </a:ext>
            </a:extLst>
          </p:cNvPr>
          <p:cNvSpPr/>
          <p:nvPr/>
        </p:nvSpPr>
        <p:spPr>
          <a:xfrm>
            <a:off x="9939130" y="3790122"/>
            <a:ext cx="1455759" cy="49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62" y="421957"/>
            <a:ext cx="10759076" cy="1325563"/>
          </a:xfrm>
        </p:spPr>
        <p:txBody>
          <a:bodyPr/>
          <a:lstStyle/>
          <a:p>
            <a:r>
              <a:rPr lang="en-US" b="1" dirty="0">
                <a:solidFill>
                  <a:srgbClr val="4B647C"/>
                </a:solidFill>
                <a:latin typeface="+mn-lt"/>
              </a:rPr>
              <a:t>Statewide Economic Impact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29C51F-C534-4A97-9DCC-50D89C82B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516" y="1641504"/>
            <a:ext cx="1938878" cy="4196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8E2B9A-68F5-47EE-BE11-4B7FCE89F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807" y="1652690"/>
            <a:ext cx="1938878" cy="4193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EA02065-5DF0-4F81-9550-1A659EEC8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122" y="1681260"/>
            <a:ext cx="1938878" cy="19359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2642102-467E-4906-A695-BEBA7B598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122" y="3935566"/>
            <a:ext cx="1938879" cy="19388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2FF09C5-94ED-4BBD-9D5E-DE5A1BC3C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684" y="2248908"/>
            <a:ext cx="2976608" cy="2976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91C522-B4E2-424A-B552-E2A50DE7C001}"/>
              </a:ext>
            </a:extLst>
          </p:cNvPr>
          <p:cNvSpPr txBox="1"/>
          <p:nvPr/>
        </p:nvSpPr>
        <p:spPr>
          <a:xfrm>
            <a:off x="570690" y="5567651"/>
            <a:ext cx="10487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r>
              <a:rPr lang="en-US" i="1" dirty="0"/>
              <a:t> Economic Contribution of Projects Leveraged with AURI Assistance: Fiscal Years 2011-2017, U of MN Extension</a:t>
            </a:r>
          </a:p>
        </p:txBody>
      </p:sp>
    </p:spTree>
    <p:extLst>
      <p:ext uri="{BB962C8B-B14F-4D97-AF65-F5344CB8AC3E}">
        <p14:creationId xmlns:p14="http://schemas.microsoft.com/office/powerpoint/2010/main" val="3496400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I_Template" id="{22D32A89-A1EE-4B8D-9426-EE589DA6683F}" vid="{97FFEA44-E110-49A0-9D90-6ECBF6D6D2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AURI_Template2</Template>
  <TotalTime>4866</TotalTime>
  <Words>501</Words>
  <Application>Microsoft Office PowerPoint</Application>
  <PresentationFormat>Widescreen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About AURI</vt:lpstr>
      <vt:lpstr>About AURI</vt:lpstr>
      <vt:lpstr>AURI’s Relationship with the Legislature </vt:lpstr>
      <vt:lpstr>Board of Directors</vt:lpstr>
      <vt:lpstr>Statewide Locations</vt:lpstr>
      <vt:lpstr>AURI Focus Areas</vt:lpstr>
      <vt:lpstr>Statewide Project Overview</vt:lpstr>
      <vt:lpstr>Statewide Economic Impact</vt:lpstr>
      <vt:lpstr>FY2018 Financial Statement </vt:lpstr>
      <vt:lpstr>AURI Program Areas</vt:lpstr>
      <vt:lpstr>AURI Commercialization Service and Initiatives Examples</vt:lpstr>
      <vt:lpstr>AURI Innovation Network Program</vt:lpstr>
      <vt:lpstr>Public Initiatives &amp; Innovation Networks Examples</vt:lpstr>
      <vt:lpstr>AURI Entrepreneur in Residence and Ag Innovation Partnership</vt:lpstr>
      <vt:lpstr>Legislative Update</vt:lpstr>
      <vt:lpstr>AURI Collaborators</vt:lpstr>
      <vt:lpstr>To Learn More About AURI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Evans</dc:creator>
  <cp:lastModifiedBy>DFLUser</cp:lastModifiedBy>
  <cp:revision>51</cp:revision>
  <dcterms:created xsi:type="dcterms:W3CDTF">2017-09-19T13:48:41Z</dcterms:created>
  <dcterms:modified xsi:type="dcterms:W3CDTF">2019-01-29T11:34:01Z</dcterms:modified>
</cp:coreProperties>
</file>