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1" r:id="rId1"/>
  </p:sldMasterIdLst>
  <p:notesMasterIdLst>
    <p:notesMasterId r:id="rId20"/>
  </p:notesMasterIdLst>
  <p:handoutMasterIdLst>
    <p:handoutMasterId r:id="rId21"/>
  </p:handoutMasterIdLst>
  <p:sldIdLst>
    <p:sldId id="468" r:id="rId2"/>
    <p:sldId id="260" r:id="rId3"/>
    <p:sldId id="432" r:id="rId4"/>
    <p:sldId id="490" r:id="rId5"/>
    <p:sldId id="491" r:id="rId6"/>
    <p:sldId id="446" r:id="rId7"/>
    <p:sldId id="462" r:id="rId8"/>
    <p:sldId id="437" r:id="rId9"/>
    <p:sldId id="443" r:id="rId10"/>
    <p:sldId id="487" r:id="rId11"/>
    <p:sldId id="488" r:id="rId12"/>
    <p:sldId id="439" r:id="rId13"/>
    <p:sldId id="492" r:id="rId14"/>
    <p:sldId id="494" r:id="rId15"/>
    <p:sldId id="489" r:id="rId16"/>
    <p:sldId id="493" r:id="rId17"/>
    <p:sldId id="486" r:id="rId18"/>
    <p:sldId id="48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74438" autoAdjust="0"/>
  </p:normalViewPr>
  <p:slideViewPr>
    <p:cSldViewPr>
      <p:cViewPr varScale="1">
        <p:scale>
          <a:sx n="78" d="100"/>
          <a:sy n="78" d="100"/>
        </p:scale>
        <p:origin x="13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68" y="-96"/>
      </p:cViewPr>
      <p:guideLst>
        <p:guide orient="horz" pos="2881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208980325667927E-2"/>
          <c:y val="2.9195963180658761E-2"/>
          <c:w val="0.90865966283092336"/>
          <c:h val="0.7061720453957339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POST Appropriations from Surcharge Revenues</c:v>
                </c:pt>
              </c:strCache>
            </c:strRef>
          </c:tx>
          <c:spPr>
            <a:ln w="25400" cap="flat" cmpd="sng" algn="ctr">
              <a:solidFill>
                <a:schemeClr val="accent4">
                  <a:shade val="50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</c:marker>
          <c:dLbls>
            <c:dLbl>
              <c:idx val="19"/>
              <c:tx>
                <c:rich>
                  <a:bodyPr/>
                  <a:lstStyle/>
                  <a:p>
                    <a:r>
                      <a:rPr lang="en-US" smtClean="0"/>
                      <a:t>4311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 smtClean="0"/>
                      <a:t>4311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 smtClean="0"/>
                      <a:t>4311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 smtClean="0"/>
                      <a:t>4311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</c:numCache>
            </c:numRef>
          </c:cat>
          <c:val>
            <c:numRef>
              <c:f>Sheet1!$B$2:$B$25</c:f>
              <c:numCache>
                <c:formatCode>_(* #,##0_);_(* \(#,##0\);_(* "-"??_);_(@_)</c:formatCode>
                <c:ptCount val="24"/>
                <c:pt idx="1">
                  <c:v>4692</c:v>
                </c:pt>
                <c:pt idx="2">
                  <c:v>4724</c:v>
                </c:pt>
                <c:pt idx="3">
                  <c:v>3943</c:v>
                </c:pt>
                <c:pt idx="4">
                  <c:v>3943</c:v>
                </c:pt>
                <c:pt idx="5">
                  <c:v>4154</c:v>
                </c:pt>
                <c:pt idx="6">
                  <c:v>4014</c:v>
                </c:pt>
                <c:pt idx="7">
                  <c:v>4271</c:v>
                </c:pt>
                <c:pt idx="8">
                  <c:v>4328</c:v>
                </c:pt>
                <c:pt idx="9">
                  <c:v>4012</c:v>
                </c:pt>
                <c:pt idx="10">
                  <c:v>4012</c:v>
                </c:pt>
                <c:pt idx="11">
                  <c:v>3770</c:v>
                </c:pt>
                <c:pt idx="12">
                  <c:v>3770</c:v>
                </c:pt>
                <c:pt idx="13">
                  <c:v>3870</c:v>
                </c:pt>
                <c:pt idx="14">
                  <c:v>3870</c:v>
                </c:pt>
                <c:pt idx="15">
                  <c:v>4112</c:v>
                </c:pt>
                <c:pt idx="16">
                  <c:v>4129</c:v>
                </c:pt>
                <c:pt idx="17">
                  <c:v>4144</c:v>
                </c:pt>
                <c:pt idx="18">
                  <c:v>4156</c:v>
                </c:pt>
                <c:pt idx="19">
                  <c:v>4156</c:v>
                </c:pt>
                <c:pt idx="20">
                  <c:v>4156</c:v>
                </c:pt>
                <c:pt idx="21">
                  <c:v>4156</c:v>
                </c:pt>
                <c:pt idx="22">
                  <c:v>4156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Dedicated Revenues Available for POST Expenditures</c:v>
                </c:pt>
              </c:strCache>
            </c:strRef>
          </c:tx>
          <c:spPr>
            <a:ln w="25400" cap="flat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25400" cap="flat" cmpd="sng" algn="ctr">
                <a:solidFill>
                  <a:srgbClr val="C00000"/>
                </a:solidFill>
                <a:prstDash val="solid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</c:numCache>
            </c:numRef>
          </c:cat>
          <c:val>
            <c:numRef>
              <c:f>Sheet1!$C$2:$C$25</c:f>
              <c:numCache>
                <c:formatCode>_(* #,##0_);_(* \(#,##0\);_(* "-"??_);_(@_)</c:formatCode>
                <c:ptCount val="24"/>
                <c:pt idx="1">
                  <c:v>6816.2790000000005</c:v>
                </c:pt>
                <c:pt idx="2">
                  <c:v>6678.7870000000003</c:v>
                </c:pt>
                <c:pt idx="3">
                  <c:v>6718.0169999999998</c:v>
                </c:pt>
                <c:pt idx="4">
                  <c:v>6473.8119999999999</c:v>
                </c:pt>
                <c:pt idx="5">
                  <c:v>6344.5950000000003</c:v>
                </c:pt>
                <c:pt idx="6">
                  <c:v>6007.5879999999997</c:v>
                </c:pt>
                <c:pt idx="7">
                  <c:v>5712.0510000000004</c:v>
                </c:pt>
                <c:pt idx="8">
                  <c:v>5258.2240000000002</c:v>
                </c:pt>
                <c:pt idx="9">
                  <c:v>5481.7389999999996</c:v>
                </c:pt>
                <c:pt idx="10">
                  <c:v>5222.402</c:v>
                </c:pt>
                <c:pt idx="11">
                  <c:v>5421.5540000000001</c:v>
                </c:pt>
                <c:pt idx="12">
                  <c:v>5066.5600000000004</c:v>
                </c:pt>
                <c:pt idx="13">
                  <c:v>4840.3530000000001</c:v>
                </c:pt>
                <c:pt idx="14">
                  <c:v>4701.3729999999996</c:v>
                </c:pt>
                <c:pt idx="15">
                  <c:v>4599.1400000000003</c:v>
                </c:pt>
                <c:pt idx="16">
                  <c:v>4518.0379999999996</c:v>
                </c:pt>
                <c:pt idx="17">
                  <c:v>3984.1149999999998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Currently Forecasted Dedicated Revenues</c:v>
                </c:pt>
              </c:strCache>
            </c:strRef>
          </c:tx>
          <c:spPr>
            <a:ln w="25400" cap="flat" cmpd="sng" algn="ctr">
              <a:solidFill>
                <a:schemeClr val="accent5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</c:numCache>
            </c:numRef>
          </c:cat>
          <c:val>
            <c:numRef>
              <c:f>Sheet1!$D$2:$D$25</c:f>
              <c:numCache>
                <c:formatCode>General</c:formatCode>
                <c:ptCount val="24"/>
                <c:pt idx="18" formatCode="_(* #,##0_);_(* \(#,##0\);_(* &quot;-&quot;??_);_(@_)">
                  <c:v>3659</c:v>
                </c:pt>
                <c:pt idx="19" formatCode="_(* #,##0_);_(* \(#,##0\);_(* &quot;-&quot;??_);_(@_)">
                  <c:v>3498</c:v>
                </c:pt>
                <c:pt idx="20" formatCode="_(* #,##0_);_(* \(#,##0\);_(* &quot;-&quot;??_);_(@_)">
                  <c:v>3343</c:v>
                </c:pt>
                <c:pt idx="21" formatCode="0">
                  <c:v>3196</c:v>
                </c:pt>
                <c:pt idx="22" formatCode="0">
                  <c:v>3054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57950624"/>
        <c:axId val="457952584"/>
      </c:lineChart>
      <c:catAx>
        <c:axId val="45795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220000" spcFirstLastPara="1" vertOverflow="ellipsis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7952584"/>
        <c:crossesAt val="0"/>
        <c:auto val="1"/>
        <c:lblAlgn val="ctr"/>
        <c:lblOffset val="100"/>
        <c:noMultiLvlLbl val="0"/>
      </c:catAx>
      <c:valAx>
        <c:axId val="457952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9506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949428079210224E-2"/>
          <c:y val="0.79482422091604743"/>
          <c:w val="0.86325179114835682"/>
          <c:h val="0.191091272041699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8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Board</a:t>
            </a:r>
            <a:r>
              <a:rPr lang="en-US" sz="1800" baseline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Projected Fund Balance FY 2019-2023</a:t>
            </a:r>
            <a:endParaRPr lang="en-US" sz="180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34598092844639"/>
          <c:y val="1.32890365448504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'39% surcharge'!$A$3</c:f>
              <c:strCache>
                <c:ptCount val="1"/>
                <c:pt idx="0">
                  <c:v>Direct Appropriation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933715742511153E-3"/>
                  <c:y val="4.72813238770685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'39% surcharge'!$B$2:$F$2</c:f>
              <c:strCache>
                <c:ptCount val="5"/>
                <c:pt idx="0">
                  <c:v>FY2019</c:v>
                </c:pt>
                <c:pt idx="1">
                  <c:v>FY2020</c:v>
                </c:pt>
                <c:pt idx="2">
                  <c:v>FY2021</c:v>
                </c:pt>
                <c:pt idx="3">
                  <c:v>FY2022</c:v>
                </c:pt>
                <c:pt idx="4">
                  <c:v>FY2023</c:v>
                </c:pt>
              </c:strCache>
            </c:strRef>
          </c:cat>
          <c:val>
            <c:numRef>
              <c:f>'39% surcharge'!$B$3:$F$3</c:f>
              <c:numCache>
                <c:formatCode>General</c:formatCode>
                <c:ptCount val="5"/>
                <c:pt idx="0">
                  <c:v>4156</c:v>
                </c:pt>
                <c:pt idx="1">
                  <c:v>4311</c:v>
                </c:pt>
                <c:pt idx="2">
                  <c:v>4311</c:v>
                </c:pt>
                <c:pt idx="3">
                  <c:v>4311</c:v>
                </c:pt>
                <c:pt idx="4">
                  <c:v>4311</c:v>
                </c:pt>
              </c:numCache>
            </c:numRef>
          </c:val>
        </c:ser>
        <c:ser>
          <c:idx val="0"/>
          <c:order val="1"/>
          <c:tx>
            <c:strRef>
              <c:f>'39% surcharge'!$A$4</c:f>
              <c:strCache>
                <c:ptCount val="1"/>
                <c:pt idx="0">
                  <c:v>Projected Surcharge Revenues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'39% surcharge'!$B$2:$F$2</c:f>
              <c:strCache>
                <c:ptCount val="5"/>
                <c:pt idx="0">
                  <c:v>FY2019</c:v>
                </c:pt>
                <c:pt idx="1">
                  <c:v>FY2020</c:v>
                </c:pt>
                <c:pt idx="2">
                  <c:v>FY2021</c:v>
                </c:pt>
                <c:pt idx="3">
                  <c:v>FY2022</c:v>
                </c:pt>
                <c:pt idx="4">
                  <c:v>FY2023</c:v>
                </c:pt>
              </c:strCache>
            </c:strRef>
          </c:cat>
          <c:val>
            <c:numRef>
              <c:f>'39% surcharge'!$B$4:$F$4</c:f>
              <c:numCache>
                <c:formatCode>General</c:formatCode>
                <c:ptCount val="5"/>
                <c:pt idx="0">
                  <c:v>3659</c:v>
                </c:pt>
                <c:pt idx="1">
                  <c:v>3498</c:v>
                </c:pt>
                <c:pt idx="2">
                  <c:v>3343</c:v>
                </c:pt>
                <c:pt idx="3">
                  <c:v>3196</c:v>
                </c:pt>
                <c:pt idx="4">
                  <c:v>3054</c:v>
                </c:pt>
              </c:numCache>
            </c:numRef>
          </c:val>
        </c:ser>
        <c:ser>
          <c:idx val="1"/>
          <c:order val="2"/>
          <c:tx>
            <c:strRef>
              <c:f>'39% surcharge'!$A$5</c:f>
              <c:strCache>
                <c:ptCount val="1"/>
                <c:pt idx="0">
                  <c:v>Revenue-Appropriation Difference Per Year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1563423D-6F43-45BA-9BCA-936BBF587480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F38D61EC-5936-4243-8C45-BD66ED60E974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9EFDD567-0DF1-4008-A6B1-587645258CB0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02F1B056-F04A-4910-B63F-B227D767CEF3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51699DCC-28B9-4491-83CA-CD0DE893A6DE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'39% surcharge'!$B$2:$F$2</c:f>
              <c:strCache>
                <c:ptCount val="5"/>
                <c:pt idx="0">
                  <c:v>FY2019</c:v>
                </c:pt>
                <c:pt idx="1">
                  <c:v>FY2020</c:v>
                </c:pt>
                <c:pt idx="2">
                  <c:v>FY2021</c:v>
                </c:pt>
                <c:pt idx="3">
                  <c:v>FY2022</c:v>
                </c:pt>
                <c:pt idx="4">
                  <c:v>FY2023</c:v>
                </c:pt>
              </c:strCache>
            </c:strRef>
          </c:cat>
          <c:val>
            <c:numRef>
              <c:f>'39% surcharge'!$B$5:$F$5</c:f>
              <c:numCache>
                <c:formatCode>0;[Red]0</c:formatCode>
                <c:ptCount val="5"/>
                <c:pt idx="0">
                  <c:v>-497</c:v>
                </c:pt>
                <c:pt idx="1">
                  <c:v>-813</c:v>
                </c:pt>
                <c:pt idx="2">
                  <c:v>-968</c:v>
                </c:pt>
                <c:pt idx="3">
                  <c:v>-1115</c:v>
                </c:pt>
                <c:pt idx="4">
                  <c:v>-1257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7947096"/>
        <c:axId val="457947488"/>
      </c:barChart>
      <c:catAx>
        <c:axId val="457947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7947488"/>
        <c:crosses val="autoZero"/>
        <c:auto val="0"/>
        <c:lblAlgn val="ctr"/>
        <c:lblOffset val="100"/>
        <c:noMultiLvlLbl val="0"/>
      </c:catAx>
      <c:valAx>
        <c:axId val="457947488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accent1"/>
              </a:solidFill>
              <a:prstDash val="solid"/>
              <a:miter lim="800000"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>
                    <a:latin typeface="Arial" panose="020B0604020202020204" pitchFamily="34" charset="0"/>
                    <a:cs typeface="Arial" panose="020B0604020202020204" pitchFamily="34" charset="0"/>
                  </a:rPr>
                  <a:t>Dollars</a:t>
                </a:r>
                <a:r>
                  <a:rPr lang="en-US" sz="1400" b="1" baseline="0">
                    <a:latin typeface="Arial" panose="020B0604020202020204" pitchFamily="34" charset="0"/>
                    <a:cs typeface="Arial" panose="020B0604020202020204" pitchFamily="34" charset="0"/>
                  </a:rPr>
                  <a:t> in Thousands</a:t>
                </a:r>
                <a:endParaRPr lang="en-US" sz="1400" b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7947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800" b="0" i="0" baseline="0" dirty="0">
                <a:solidFill>
                  <a:schemeClr val="tx1"/>
                </a:solidFill>
                <a:effectLst/>
              </a:rPr>
              <a:t>POST Board Projected Fund Balance FY 2019-2023</a:t>
            </a:r>
            <a:endParaRPr lang="en-US" sz="180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4797508864023576"/>
          <c:y val="1.3570823939574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'62% surcharge'!$A$3</c:f>
              <c:strCache>
                <c:ptCount val="1"/>
                <c:pt idx="0">
                  <c:v>Direct Appropriation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'62% surcharge'!$B$2:$F$2</c:f>
              <c:strCache>
                <c:ptCount val="5"/>
                <c:pt idx="0">
                  <c:v>FY2019</c:v>
                </c:pt>
                <c:pt idx="1">
                  <c:v>FY2020</c:v>
                </c:pt>
                <c:pt idx="2">
                  <c:v>FY2021</c:v>
                </c:pt>
                <c:pt idx="3">
                  <c:v>FY2022</c:v>
                </c:pt>
                <c:pt idx="4">
                  <c:v>FY2023</c:v>
                </c:pt>
              </c:strCache>
            </c:strRef>
          </c:cat>
          <c:val>
            <c:numRef>
              <c:f>'62% surcharge'!$B$3:$F$3</c:f>
              <c:numCache>
                <c:formatCode>General</c:formatCode>
                <c:ptCount val="5"/>
                <c:pt idx="0">
                  <c:v>4156</c:v>
                </c:pt>
                <c:pt idx="1">
                  <c:v>4311</c:v>
                </c:pt>
                <c:pt idx="2">
                  <c:v>4311</c:v>
                </c:pt>
                <c:pt idx="3">
                  <c:v>4311</c:v>
                </c:pt>
                <c:pt idx="4">
                  <c:v>4311</c:v>
                </c:pt>
              </c:numCache>
            </c:numRef>
          </c:val>
        </c:ser>
        <c:ser>
          <c:idx val="1"/>
          <c:order val="1"/>
          <c:tx>
            <c:strRef>
              <c:f>'62% surcharge'!$A$4</c:f>
              <c:strCache>
                <c:ptCount val="1"/>
                <c:pt idx="0">
                  <c:v>Projected Surcharge Revenues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'62% surcharge'!$B$2:$F$2</c:f>
              <c:strCache>
                <c:ptCount val="5"/>
                <c:pt idx="0">
                  <c:v>FY2019</c:v>
                </c:pt>
                <c:pt idx="1">
                  <c:v>FY2020</c:v>
                </c:pt>
                <c:pt idx="2">
                  <c:v>FY2021</c:v>
                </c:pt>
                <c:pt idx="3">
                  <c:v>FY2022</c:v>
                </c:pt>
                <c:pt idx="4">
                  <c:v>FY2023</c:v>
                </c:pt>
              </c:strCache>
            </c:strRef>
          </c:cat>
          <c:val>
            <c:numRef>
              <c:f>'62% surcharge'!$B$4:$F$4</c:f>
              <c:numCache>
                <c:formatCode>General</c:formatCode>
                <c:ptCount val="5"/>
                <c:pt idx="0">
                  <c:v>5817</c:v>
                </c:pt>
                <c:pt idx="1">
                  <c:v>5561</c:v>
                </c:pt>
                <c:pt idx="2">
                  <c:v>5315</c:v>
                </c:pt>
                <c:pt idx="3">
                  <c:v>5081</c:v>
                </c:pt>
                <c:pt idx="4">
                  <c:v>4855</c:v>
                </c:pt>
              </c:numCache>
            </c:numRef>
          </c:val>
        </c:ser>
        <c:ser>
          <c:idx val="2"/>
          <c:order val="2"/>
          <c:tx>
            <c:strRef>
              <c:f>'62% surcharge'!$A$5</c:f>
              <c:strCache>
                <c:ptCount val="1"/>
                <c:pt idx="0">
                  <c:v>Revenue-Appropriation Difference Per Year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'62% surcharge'!$B$2:$F$2</c:f>
              <c:strCache>
                <c:ptCount val="5"/>
                <c:pt idx="0">
                  <c:v>FY2019</c:v>
                </c:pt>
                <c:pt idx="1">
                  <c:v>FY2020</c:v>
                </c:pt>
                <c:pt idx="2">
                  <c:v>FY2021</c:v>
                </c:pt>
                <c:pt idx="3">
                  <c:v>FY2022</c:v>
                </c:pt>
                <c:pt idx="4">
                  <c:v>FY2023</c:v>
                </c:pt>
              </c:strCache>
            </c:strRef>
          </c:cat>
          <c:val>
            <c:numRef>
              <c:f>'62% surcharge'!$B$5:$F$5</c:f>
              <c:numCache>
                <c:formatCode>0;[Red]0</c:formatCode>
                <c:ptCount val="5"/>
                <c:pt idx="0">
                  <c:v>1661</c:v>
                </c:pt>
                <c:pt idx="1">
                  <c:v>1250</c:v>
                </c:pt>
                <c:pt idx="2">
                  <c:v>1004</c:v>
                </c:pt>
                <c:pt idx="3">
                  <c:v>770</c:v>
                </c:pt>
                <c:pt idx="4">
                  <c:v>544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7949448"/>
        <c:axId val="457949840"/>
      </c:barChart>
      <c:catAx>
        <c:axId val="457949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7949840"/>
        <c:crosses val="autoZero"/>
        <c:auto val="1"/>
        <c:lblAlgn val="ctr"/>
        <c:lblOffset val="100"/>
        <c:noMultiLvlLbl val="0"/>
      </c:catAx>
      <c:valAx>
        <c:axId val="45794984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accent1"/>
              </a:solidFill>
              <a:prstDash val="solid"/>
              <a:miter lim="800000"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/>
                  <a:t>Dollars</a:t>
                </a:r>
                <a:r>
                  <a:rPr lang="en-US" sz="1400" b="1" baseline="0"/>
                  <a:t> in Thousands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794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0.78621</cdr:x>
      <cdr:y>0</cdr:y>
    </cdr:from>
    <cdr:to>
      <cdr:x>0.98602</cdr:x>
      <cdr:y>0.11206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07530" y="0"/>
          <a:ext cx="1755503" cy="64255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>
              <a:latin typeface="Arial" panose="020B0604020202020204" pitchFamily="34" charset="0"/>
              <a:cs typeface="Arial" panose="020B0604020202020204" pitchFamily="34" charset="0"/>
            </a:rPr>
            <a:t>Current</a:t>
          </a:r>
          <a:r>
            <a:rPr lang="en-US" sz="1100" b="1" baseline="0" dirty="0">
              <a:latin typeface="Arial" panose="020B0604020202020204" pitchFamily="34" charset="0"/>
              <a:cs typeface="Arial" panose="020B0604020202020204" pitchFamily="34" charset="0"/>
            </a:rPr>
            <a:t> Surcharge: 39% of the first $25, or $9.75</a:t>
          </a:r>
          <a:endParaRPr lang="en-US" sz="11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0.74489</cdr:x>
      <cdr:y>0.01322</cdr:y>
    </cdr:from>
    <cdr:to>
      <cdr:x>0.984</cdr:x>
      <cdr:y>0.19677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385560" y="68580"/>
          <a:ext cx="2049780" cy="952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0.74578</cdr:x>
      <cdr:y>0.01322</cdr:y>
    </cdr:from>
    <cdr:to>
      <cdr:x>0.99467</cdr:x>
      <cdr:y>0.22614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393180" y="68580"/>
          <a:ext cx="2133600" cy="1104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0.79825</cdr:x>
      <cdr:y>0</cdr:y>
    </cdr:from>
    <cdr:to>
      <cdr:x>0.98759</cdr:x>
      <cdr:y>0.11748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934200" y="-685800"/>
          <a:ext cx="1644759" cy="65964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20000"/>
            <a:lumOff val="8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>
              <a:latin typeface="Arial" panose="020B0604020202020204" pitchFamily="34" charset="0"/>
              <a:cs typeface="Arial" panose="020B0604020202020204" pitchFamily="34" charset="0"/>
            </a:rPr>
            <a:t>Proposed Surcharge: 62% of the</a:t>
          </a:r>
          <a:r>
            <a:rPr lang="en-US" sz="1100" b="1" baseline="0" dirty="0">
              <a:latin typeface="Arial" panose="020B0604020202020204" pitchFamily="34" charset="0"/>
              <a:cs typeface="Arial" panose="020B0604020202020204" pitchFamily="34" charset="0"/>
            </a:rPr>
            <a:t> first $25 or $15.50</a:t>
          </a:r>
          <a:endParaRPr lang="en-US" sz="11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643"/>
            <a:ext cx="2971800" cy="45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643"/>
            <a:ext cx="2971800" cy="45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effectLst/>
              </a:defRPr>
            </a:lvl1pPr>
          </a:lstStyle>
          <a:p>
            <a:pPr>
              <a:defRPr/>
            </a:pPr>
            <a:fld id="{07863458-5C1B-4697-980A-BEF3BEA8632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9135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4108"/>
            <a:ext cx="5029200" cy="4114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643"/>
            <a:ext cx="2971800" cy="45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643"/>
            <a:ext cx="2971800" cy="45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effectLst/>
              </a:defRPr>
            </a:lvl1pPr>
          </a:lstStyle>
          <a:p>
            <a:pPr>
              <a:defRPr/>
            </a:pPr>
            <a:fld id="{C4C8C994-7781-4C42-9F1C-426CA36125F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8113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0A48F3-DCAC-452C-8DB1-40FD06AF71A6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</p:spTree>
    <p:extLst>
      <p:ext uri="{BB962C8B-B14F-4D97-AF65-F5344CB8AC3E}">
        <p14:creationId xmlns:p14="http://schemas.microsoft.com/office/powerpoint/2010/main" val="1970272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C2BEB2-A38A-4B7F-8446-3CD8D6E8ED4B}" type="slidenum">
              <a:rPr lang="en-US" altLang="en-US" sz="1200" smtClean="0"/>
              <a:pPr/>
              <a:t>12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700644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C2BEB2-A38A-4B7F-8446-3CD8D6E8ED4B}" type="slidenum">
              <a:rPr lang="en-US" altLang="en-US" sz="1200" smtClean="0"/>
              <a:pPr/>
              <a:t>13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806193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C2BEB2-A38A-4B7F-8446-3CD8D6E8ED4B}" type="slidenum">
              <a:rPr lang="en-US" altLang="en-US" sz="1200" smtClean="0"/>
              <a:pPr/>
              <a:t>14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749310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C2BEB2-A38A-4B7F-8446-3CD8D6E8ED4B}" type="slidenum">
              <a:rPr lang="en-US" altLang="en-US" sz="1200" smtClean="0"/>
              <a:pPr/>
              <a:t>16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3182896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7F1002-D9E3-4C47-AE8A-3DBE7B9617F5}" type="slidenum">
              <a:rPr lang="en-US" altLang="en-US" sz="1200" smtClean="0"/>
              <a:pPr/>
              <a:t>18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249442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121416-D2C8-432E-A9CE-37E84AB1002B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4209613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47CBAA-D310-4204-8CFC-0159DCA51169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492342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47CBAA-D310-4204-8CFC-0159DCA51169}" type="slidenum">
              <a:rPr lang="en-US" altLang="en-US" sz="1200" smtClean="0"/>
              <a:pPr/>
              <a:t>4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987116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47CBAA-D310-4204-8CFC-0159DCA51169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976442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4E9A13-ABD7-4C8B-990D-BFF5DF78C9F4}" type="slidenum">
              <a:rPr lang="en-US" altLang="en-US" sz="1200" smtClean="0"/>
              <a:pPr/>
              <a:t>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950191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933378-8BAE-4FEC-BF79-9702B3F90F4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3059973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4EC651-7D97-4855-9A56-AD31AF6052EB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681527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C69311-4225-43F4-903F-90763126F0F2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7196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285FE-30CC-44A4-9326-914AA0C7329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0288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B4558-82F5-4035-9FA0-818974617B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711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17361-FF52-4213-A0A7-F9B7185D5CB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7150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A3A4F-C0F4-494D-920F-2E354D3806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0098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9CA9C-A781-4366-AD30-01D2A4FA12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106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A0F10-3299-4331-8BAC-4BE7154DDD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7237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64FF4-70C4-49BF-A308-06A7FCF9F09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420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83ED2-F45F-487A-B46D-563D7EF1B8C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770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31647-26A0-4A37-98CF-8D5E01C0D5D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211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86D2B-F2FD-4CE1-BAE3-7228A25388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774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E2338-DC6C-49DD-851D-8D47B2076C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2282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F2B8D2EC-F17F-4D9A-BBE6-08E41234071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94" r:id="rId3"/>
    <p:sldLayoutId id="2147484195" r:id="rId4"/>
    <p:sldLayoutId id="2147484196" r:id="rId5"/>
    <p:sldLayoutId id="2147484197" r:id="rId6"/>
    <p:sldLayoutId id="2147484198" r:id="rId7"/>
    <p:sldLayoutId id="2147484199" r:id="rId8"/>
    <p:sldLayoutId id="2147484200" r:id="rId9"/>
    <p:sldLayoutId id="2147484201" r:id="rId10"/>
    <p:sldLayoutId id="2147484202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172200"/>
            <a:ext cx="3048000" cy="3651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  <p:sp>
        <p:nvSpPr>
          <p:cNvPr id="136195" name="WordArt 1027"/>
          <p:cNvSpPr>
            <a:spLocks noChangeArrowheads="1" noChangeShapeType="1" noTextEdit="1"/>
          </p:cNvSpPr>
          <p:nvPr/>
        </p:nvSpPr>
        <p:spPr bwMode="auto">
          <a:xfrm>
            <a:off x="685800" y="4818620"/>
            <a:ext cx="77724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Lucida Sans" panose="020B0602030504020204" pitchFamily="34" charset="0"/>
              </a:rPr>
              <a:t>Budget Overview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Lucida Sans" panose="020B0602030504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655" y="324674"/>
            <a:ext cx="3996690" cy="3928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Minnesota Board of Peace Officer Standards and Training</a:t>
            </a:r>
            <a:endParaRPr lang="en-US"/>
          </a:p>
        </p:txBody>
      </p:sp>
      <p:graphicFrame>
        <p:nvGraphicFramePr>
          <p:cNvPr id="3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579994"/>
              </p:ext>
            </p:extLst>
          </p:nvPr>
        </p:nvGraphicFramePr>
        <p:xfrm>
          <a:off x="212436" y="984290"/>
          <a:ext cx="8719127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1"/>
                </a:solidFill>
                <a:latin typeface="Lucida Sans" pitchFamily="34" charset="0"/>
              </a:defRPr>
            </a:lvl9pPr>
          </a:lstStyle>
          <a:p>
            <a:r>
              <a:rPr lang="en-US" sz="32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POST Dedicated Surcharge funding History</a:t>
            </a:r>
            <a:endParaRPr lang="en-US" sz="3200" dirty="0">
              <a:ln w="6350">
                <a:solidFill>
                  <a:schemeClr val="tx1"/>
                </a:solidFill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7435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Minnesota Board of Peace Officer Standards and Training</a:t>
            </a:r>
            <a:endParaRPr lang="en-US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47472497"/>
              </p:ext>
            </p:extLst>
          </p:nvPr>
        </p:nvGraphicFramePr>
        <p:xfrm>
          <a:off x="179070" y="381000"/>
          <a:ext cx="8785860" cy="573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4807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768"/>
            <a:ext cx="77724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FY19 Funding Deficiency 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692" y="1676400"/>
            <a:ext cx="7772400" cy="441960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-POST Board direct appropriation FY 19 = $4,156,000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-Transfer $500,000 from GF to special revenue account to ensure adequate funds for board operating expenses and training reimbursement funding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-Current surcharge portion to the board no longer covers the appropriated amount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</a:rPr>
              <a:t>Budget Request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Monotype Sorts" pitchFamily="2" charset="2"/>
              <a:buNone/>
              <a:defRPr/>
            </a:pPr>
            <a:r>
              <a:rPr lang="en-US" sz="4000" dirty="0" smtClean="0">
                <a:latin typeface="Trebuchet MS" pitchFamily="34" charset="0"/>
              </a:rPr>
              <a:t>For FY 20:  </a:t>
            </a:r>
            <a:r>
              <a:rPr lang="en-US" sz="4000" u="sng" dirty="0" smtClean="0">
                <a:latin typeface="Trebuchet MS" pitchFamily="34" charset="0"/>
              </a:rPr>
              <a:t>$10,401,000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200" dirty="0" smtClean="0">
                <a:latin typeface="Trebuchet MS" pitchFamily="34" charset="0"/>
              </a:rPr>
              <a:t>   $4,156,000	        </a:t>
            </a:r>
            <a:r>
              <a:rPr lang="en-US" sz="3000" dirty="0" smtClean="0">
                <a:latin typeface="Trebuchet MS" pitchFamily="34" charset="0"/>
              </a:rPr>
              <a:t>Special  Rev </a:t>
            </a:r>
            <a:r>
              <a:rPr lang="en-US" sz="3200" dirty="0" smtClean="0">
                <a:latin typeface="Trebuchet MS" pitchFamily="34" charset="0"/>
              </a:rPr>
              <a:t>(orig.)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200" dirty="0" smtClean="0">
                <a:latin typeface="Trebuchet MS" pitchFamily="34" charset="0"/>
              </a:rPr>
              <a:t>   $     90,000 </a:t>
            </a:r>
            <a:r>
              <a:rPr lang="en-US" sz="3000" dirty="0" smtClean="0">
                <a:latin typeface="Trebuchet MS" pitchFamily="34" charset="0"/>
              </a:rPr>
              <a:t>(est)    Special  Rev (2007)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200" dirty="0" smtClean="0">
                <a:latin typeface="Trebuchet MS" pitchFamily="34" charset="0"/>
              </a:rPr>
              <a:t>   $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sz="3000" dirty="0" smtClean="0">
                <a:latin typeface="Trebuchet MS" pitchFamily="34" charset="0"/>
              </a:rPr>
              <a:t>6,000,000</a:t>
            </a:r>
            <a:r>
              <a:rPr lang="en-US" dirty="0" smtClean="0">
                <a:latin typeface="Trebuchet MS" pitchFamily="34" charset="0"/>
              </a:rPr>
              <a:t>  Training Appropriation FY 18-21 (sunsets 2022)</a:t>
            </a:r>
          </a:p>
          <a:p>
            <a:pPr marL="320675" lvl="1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3" panose="05040102010807070707" pitchFamily="18" charset="2"/>
              <a:buNone/>
              <a:defRPr/>
            </a:pPr>
            <a:r>
              <a:rPr lang="en-US" sz="2800" dirty="0" smtClean="0">
                <a:latin typeface="Trebuchet MS" pitchFamily="34" charset="0"/>
              </a:rPr>
              <a:t>$      155,000     Rulemaking Position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Monotype Sorts" pitchFamily="2" charset="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  <p:extLst>
      <p:ext uri="{BB962C8B-B14F-4D97-AF65-F5344CB8AC3E}">
        <p14:creationId xmlns:p14="http://schemas.microsoft.com/office/powerpoint/2010/main" val="7449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768"/>
            <a:ext cx="77724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FY 20-21 Increase Dedicated Funding Source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692" y="1676400"/>
            <a:ext cx="7772400" cy="4419600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/>
              <a:t>-</a:t>
            </a:r>
            <a:r>
              <a:rPr lang="en-US" dirty="0" smtClean="0"/>
              <a:t>Increase surcharge percentage credited to peace officer training account from 39% to 62%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-Allows POST to continue with dedicated funding source it has used since the creation of the criminal and traffic surcharge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-Increase calculated to allow for potential modest appropriations and further fluctuations in the revenues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-Without an increase in the percentage, the deficiency grows to an est. $</a:t>
            </a:r>
            <a:r>
              <a:rPr lang="en-US" dirty="0" smtClean="0"/>
              <a:t>1.3 </a:t>
            </a:r>
            <a:r>
              <a:rPr lang="en-US" dirty="0" smtClean="0"/>
              <a:t>million in 2023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  <p:extLst>
      <p:ext uri="{BB962C8B-B14F-4D97-AF65-F5344CB8AC3E}">
        <p14:creationId xmlns:p14="http://schemas.microsoft.com/office/powerpoint/2010/main" val="34008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Minnesota Board of Peace Officer Standards and Training</a:t>
            </a:r>
            <a:endParaRPr lang="en-US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420341545"/>
              </p:ext>
            </p:extLst>
          </p:nvPr>
        </p:nvGraphicFramePr>
        <p:xfrm>
          <a:off x="228600" y="685800"/>
          <a:ext cx="8686800" cy="5614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10803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2768"/>
            <a:ext cx="77724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FY20-21 Rulemaking Initiative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692" y="1676400"/>
            <a:ext cx="7772400" cy="4419600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-Restores FTE position to POST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-Creates internal capacity and expertise at POST to promulgate administrative rules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-Positions POST to effectively respond to legislative initiatives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dirty="0" smtClean="0"/>
              <a:t>-Need to comprehensively update board’s administrative rules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dirty="0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  <p:extLst>
      <p:ext uri="{BB962C8B-B14F-4D97-AF65-F5344CB8AC3E}">
        <p14:creationId xmlns:p14="http://schemas.microsoft.com/office/powerpoint/2010/main" val="319783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POST Budget Request Summary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5788" lvl="1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Funding for FY 19 Budget deficiency ($500,000)</a:t>
            </a:r>
            <a:endParaRPr lang="en-US" dirty="0"/>
          </a:p>
          <a:p>
            <a:pPr marL="585788" lvl="1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Provide funding to restore rulemaking position and support rulemaking initiatives at  POST 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Increase percentage of surcharge credited to peace officer training account to 62% to increase revenues in the account to fund POST Board operations.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Minnesota Board of Peace Officer Standards and Training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5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700" dirty="0" smtClean="0">
                <a:solidFill>
                  <a:schemeClr val="tx1"/>
                </a:solidFill>
              </a:rPr>
              <a:t>Questions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6000" dirty="0" smtClean="0">
                <a:solidFill>
                  <a:schemeClr val="tx1"/>
                </a:solidFill>
              </a:rPr>
              <a:t>?</a:t>
            </a:r>
            <a:br>
              <a:rPr lang="en-US" sz="6000" dirty="0" smtClean="0">
                <a:solidFill>
                  <a:schemeClr val="tx1"/>
                </a:solidFill>
              </a:rPr>
            </a:br>
            <a:r>
              <a:rPr lang="en-US" sz="6000" dirty="0">
                <a:solidFill>
                  <a:schemeClr val="tx1"/>
                </a:solidFill>
              </a:rPr>
              <a:t/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 smtClean="0">
                <a:solidFill>
                  <a:schemeClr val="tx1"/>
                </a:solidFill>
              </a:rPr>
              <a:t/>
            </a:r>
            <a:br>
              <a:rPr lang="en-US" sz="6000" dirty="0" smtClean="0">
                <a:solidFill>
                  <a:schemeClr val="tx1"/>
                </a:solidFill>
              </a:rPr>
            </a:br>
            <a:r>
              <a:rPr lang="en-US" sz="3100" dirty="0" smtClean="0">
                <a:solidFill>
                  <a:schemeClr val="tx1"/>
                </a:solidFill>
              </a:rPr>
              <a:t>Thank You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</p:spTree>
    <p:extLst>
      <p:ext uri="{BB962C8B-B14F-4D97-AF65-F5344CB8AC3E}">
        <p14:creationId xmlns:p14="http://schemas.microsoft.com/office/powerpoint/2010/main" val="21453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Mission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7848600" cy="47244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endParaRPr lang="en-US" sz="4000" dirty="0" smtClean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sz="4000" dirty="0" smtClean="0">
                <a:latin typeface="Trebuchet MS" pitchFamily="34" charset="0"/>
              </a:rPr>
              <a:t>“The POST Board advances the professionalism of Minnesota’s peace officers by adopting and regulating education, selection, licensing and training standards.”</a:t>
            </a:r>
          </a:p>
        </p:txBody>
      </p:sp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7772400" cy="762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Key Services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fontScale="92500"/>
          </a:bodyPr>
          <a:lstStyle/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600" dirty="0" smtClean="0">
                <a:latin typeface="Trebuchet MS" pitchFamily="34" charset="0"/>
              </a:rPr>
              <a:t>License 12,000 peace officers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600" dirty="0" smtClean="0">
                <a:latin typeface="Trebuchet MS" pitchFamily="34" charset="0"/>
              </a:rPr>
              <a:t>Certify and monitor PPOE programs at 29 colleges and universities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600" dirty="0" smtClean="0">
                <a:latin typeface="Trebuchet MS" pitchFamily="34" charset="0"/>
              </a:rPr>
              <a:t>Conduct on-site compliance reviews at 428 law enforcement agencies</a:t>
            </a:r>
          </a:p>
        </p:txBody>
      </p:sp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7772400" cy="762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Key Services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 fontScale="92500" lnSpcReduction="10000"/>
          </a:bodyPr>
          <a:lstStyle/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600" dirty="0" smtClean="0">
                <a:latin typeface="Trebuchet MS" pitchFamily="34" charset="0"/>
              </a:rPr>
              <a:t>Process complaints of peace officer misconduct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600" dirty="0" smtClean="0">
                <a:latin typeface="Trebuchet MS" pitchFamily="34" charset="0"/>
              </a:rPr>
              <a:t>Manage training reimbursement fund for law enforcement agencies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600" dirty="0" smtClean="0">
                <a:latin typeface="Trebuchet MS" pitchFamily="34" charset="0"/>
              </a:rPr>
              <a:t>Administer </a:t>
            </a:r>
            <a:r>
              <a:rPr lang="en-US" altLang="en-US" sz="3600" dirty="0">
                <a:latin typeface="Trebuchet MS" pitchFamily="34" charset="0"/>
              </a:rPr>
              <a:t>new on-line </a:t>
            </a:r>
            <a:r>
              <a:rPr lang="en-US" altLang="en-US" sz="3600" dirty="0" smtClean="0">
                <a:latin typeface="Trebuchet MS" pitchFamily="34" charset="0"/>
              </a:rPr>
              <a:t>examination </a:t>
            </a:r>
            <a:r>
              <a:rPr lang="en-US" altLang="en-US" sz="3600" dirty="0">
                <a:latin typeface="Trebuchet MS" pitchFamily="34" charset="0"/>
              </a:rPr>
              <a:t>process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600" dirty="0" smtClean="0">
              <a:latin typeface="Trebuchet MS" pitchFamily="34" charset="0"/>
            </a:endParaRPr>
          </a:p>
        </p:txBody>
      </p:sp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  <p:extLst>
      <p:ext uri="{BB962C8B-B14F-4D97-AF65-F5344CB8AC3E}">
        <p14:creationId xmlns:p14="http://schemas.microsoft.com/office/powerpoint/2010/main" val="232584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7772400" cy="762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Key Services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>
            <a:normAutofit/>
          </a:bodyPr>
          <a:lstStyle/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200" dirty="0" smtClean="0">
                <a:latin typeface="Trebuchet MS" pitchFamily="34" charset="0"/>
              </a:rPr>
              <a:t>Approve continuing education (CE) courses 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2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200" dirty="0" smtClean="0">
                <a:latin typeface="Trebuchet MS" pitchFamily="34" charset="0"/>
              </a:rPr>
              <a:t>Manage CE tracking system</a:t>
            </a: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200" dirty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3200" dirty="0" smtClean="0">
                <a:latin typeface="Trebuchet MS" pitchFamily="34" charset="0"/>
              </a:rPr>
              <a:t>Establish and maintain pre-service education learning </a:t>
            </a:r>
            <a:r>
              <a:rPr lang="en-US" altLang="en-US" sz="3200" dirty="0" err="1" smtClean="0">
                <a:latin typeface="Trebuchet MS" pitchFamily="34" charset="0"/>
              </a:rPr>
              <a:t>obectives</a:t>
            </a:r>
            <a:endParaRPr lang="en-US" altLang="en-US" sz="3200" dirty="0" smtClean="0">
              <a:latin typeface="Trebuchet MS" pitchFamily="34" charset="0"/>
            </a:endParaRPr>
          </a:p>
          <a:p>
            <a:pPr marL="708660" indent="-57150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altLang="en-US" sz="3200" dirty="0" smtClean="0">
              <a:latin typeface="Trebuchet MS" pitchFamily="34" charset="0"/>
            </a:endParaRPr>
          </a:p>
        </p:txBody>
      </p:sp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  <p:extLst>
      <p:ext uri="{BB962C8B-B14F-4D97-AF65-F5344CB8AC3E}">
        <p14:creationId xmlns:p14="http://schemas.microsoft.com/office/powerpoint/2010/main" val="75447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accent6">
                    <a:tint val="1000"/>
                  </a:schemeClr>
                </a:solidFill>
              </a:rPr>
              <a:t>    </a:t>
            </a:r>
            <a:r>
              <a:rPr lang="en-US" sz="4800" dirty="0" smtClean="0">
                <a:solidFill>
                  <a:schemeClr val="tx1"/>
                </a:solidFill>
              </a:rPr>
              <a:t>POST Staffing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 eaLnBrk="1" hangingPunct="1">
              <a:buFont typeface="Wingdings 2" panose="05020102010507070707" pitchFamily="18" charset="2"/>
              <a:buNone/>
            </a:pPr>
            <a:r>
              <a:rPr lang="en-US" altLang="en-US" sz="4400" dirty="0" smtClean="0"/>
              <a:t>	</a:t>
            </a:r>
          </a:p>
          <a:p>
            <a:pPr marL="136525" indent="0" eaLnBrk="1" hangingPunct="1">
              <a:buFont typeface="Wingdings 2" panose="05020102010507070707" pitchFamily="18" charset="2"/>
              <a:buNone/>
            </a:pPr>
            <a:r>
              <a:rPr lang="en-US" altLang="en-US" sz="4400" dirty="0" smtClean="0"/>
              <a:t>	C</a:t>
            </a:r>
            <a:r>
              <a:rPr lang="en-US" altLang="en-US" sz="4400" dirty="0" smtClean="0">
                <a:latin typeface="Trebuchet MS" panose="020B0603020202020204" pitchFamily="34" charset="0"/>
              </a:rPr>
              <a:t>urrent:   10 FTE</a:t>
            </a:r>
          </a:p>
          <a:p>
            <a:pPr marL="136525" indent="0" eaLnBrk="1" hangingPunct="1">
              <a:buFont typeface="Wingdings 2" panose="05020102010507070707" pitchFamily="18" charset="2"/>
              <a:buNone/>
            </a:pPr>
            <a:r>
              <a:rPr lang="en-US" altLang="en-US" sz="4400" dirty="0" smtClean="0">
                <a:latin typeface="Trebuchet MS" panose="020B0603020202020204" pitchFamily="34" charset="0"/>
              </a:rPr>
              <a:t>	</a:t>
            </a:r>
          </a:p>
          <a:p>
            <a:pPr marL="136525" indent="0" eaLnBrk="1" hangingPunct="1">
              <a:buFont typeface="Wingdings 2" panose="05020102010507070707" pitchFamily="18" charset="2"/>
              <a:buNone/>
            </a:pPr>
            <a:r>
              <a:rPr lang="en-US" altLang="en-US" sz="4400" dirty="0" smtClean="0">
                <a:latin typeface="Trebuchet MS" panose="020B0603020202020204" pitchFamily="34" charset="0"/>
              </a:rPr>
              <a:t>	In 2009:    13 FTE</a:t>
            </a:r>
          </a:p>
          <a:p>
            <a:pPr marL="136525" indent="0" eaLnBrk="1" hangingPunct="1">
              <a:buFont typeface="Wingdings 2" panose="05020102010507070707" pitchFamily="18" charset="2"/>
              <a:buNone/>
            </a:pPr>
            <a:r>
              <a:rPr lang="en-US" altLang="en-US" sz="4400" dirty="0" smtClean="0">
                <a:latin typeface="Trebuchet MS" panose="020B0603020202020204" pitchFamily="34" charset="0"/>
              </a:rPr>
              <a:t> 	In 2001:    15 FTE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 smtClean="0">
                <a:solidFill>
                  <a:schemeClr val="tx1"/>
                </a:solidFill>
              </a:rPr>
              <a:t>Staff Positions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>
            <a:normAutofit lnSpcReduction="10000"/>
          </a:bodyPr>
          <a:lstStyle/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Executive Director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Assistant Executive Director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Testing &amp; Licensing Coordinator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Standards Coordinators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Pre-service Education Coordinator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Continuing Education Coordinator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Continuing Education Credit Coordinator</a:t>
            </a:r>
          </a:p>
          <a:p>
            <a:pPr marL="13716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altLang="en-US" sz="3200" dirty="0" smtClean="0">
                <a:latin typeface="Trebuchet MS" pitchFamily="34" charset="0"/>
              </a:rPr>
              <a:t>Office and Administrative Support</a:t>
            </a:r>
          </a:p>
          <a:p>
            <a:pPr marL="548640" indent="-411480" algn="ctr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/>
              <a:buChar char=""/>
              <a:defRPr/>
            </a:pPr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Minnesota Board of Peace Officer Standards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POST Funding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§ 357.021  Special Revenue Account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Surcharge on certain criminal and traffic convictions.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	- Original surcharge:   $25.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anose="05020102010507070707" pitchFamily="18" charset="2"/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	- Current surcharge:   $75.</a:t>
            </a:r>
          </a:p>
          <a:p>
            <a:pPr marL="571500" indent="-57150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sz="3600" dirty="0" smtClean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POST is funded from original $25.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dirty="0"/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1066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1"/>
                </a:solidFill>
              </a:rPr>
              <a:t>Surcharge Distribution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03725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1 % to DNR for training</a:t>
            </a:r>
          </a:p>
          <a:p>
            <a:pPr marL="571500" indent="-57150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en-US" sz="1400" dirty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sz="3600" dirty="0" smtClean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39 % to POST($9.75) </a:t>
            </a:r>
          </a:p>
          <a:p>
            <a:pPr marL="1419606" lvl="2" indent="-28575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400" dirty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sz="3600" dirty="0" smtClean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60 % to General Fund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endParaRPr lang="en-US" sz="3600" dirty="0">
              <a:latin typeface="Trebuchet MS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3600" dirty="0" smtClean="0">
                <a:latin typeface="Trebuchet MS" pitchFamily="34" charset="0"/>
              </a:rPr>
              <a:t> 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/>
              <a:buNone/>
              <a:defRPr/>
            </a:pPr>
            <a:endParaRPr lang="en-US" sz="3600" dirty="0" smtClean="0">
              <a:latin typeface="Trebuchet MS" pitchFamily="34" charset="0"/>
            </a:endParaRPr>
          </a:p>
          <a:p>
            <a:pPr marL="1476756" lvl="2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dirty="0">
              <a:latin typeface="Trebuchet MS" pitchFamily="34" charset="0"/>
            </a:endParaRPr>
          </a:p>
          <a:p>
            <a:pPr marL="1248156" lvl="2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dirty="0"/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Minnesota Board of Peace Officer Standards and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3450</TotalTime>
  <Words>604</Words>
  <Application>Microsoft Office PowerPoint</Application>
  <PresentationFormat>On-screen Show (4:3)</PresentationFormat>
  <Paragraphs>141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Book Antiqua</vt:lpstr>
      <vt:lpstr>Lucida Sans</vt:lpstr>
      <vt:lpstr>Monotype Sorts</vt:lpstr>
      <vt:lpstr>Times New Roman</vt:lpstr>
      <vt:lpstr>Trebuchet MS</vt:lpstr>
      <vt:lpstr>Wingdings</vt:lpstr>
      <vt:lpstr>Wingdings 2</vt:lpstr>
      <vt:lpstr>Wingdings 3</vt:lpstr>
      <vt:lpstr>Apex</vt:lpstr>
      <vt:lpstr>PowerPoint Presentation</vt:lpstr>
      <vt:lpstr>Mission</vt:lpstr>
      <vt:lpstr>Key Services </vt:lpstr>
      <vt:lpstr>Key Services </vt:lpstr>
      <vt:lpstr>Key Services </vt:lpstr>
      <vt:lpstr>    POST Staffing</vt:lpstr>
      <vt:lpstr>Staff Positions</vt:lpstr>
      <vt:lpstr>POST Funding</vt:lpstr>
      <vt:lpstr>Surcharge Distribution</vt:lpstr>
      <vt:lpstr>PowerPoint Presentation</vt:lpstr>
      <vt:lpstr>PowerPoint Presentation</vt:lpstr>
      <vt:lpstr>FY19 Funding Deficiency  </vt:lpstr>
      <vt:lpstr>Budget Request</vt:lpstr>
      <vt:lpstr>FY 20-21 Increase Dedicated Funding Source</vt:lpstr>
      <vt:lpstr>PowerPoint Presentation</vt:lpstr>
      <vt:lpstr>FY20-21 Rulemaking Initiative</vt:lpstr>
      <vt:lpstr>POST Budget Request Summary</vt:lpstr>
      <vt:lpstr>       Questions ?   Thank You</vt:lpstr>
    </vt:vector>
  </TitlesOfParts>
  <Company>Minnesota POST Board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M. Roelofs</dc:creator>
  <cp:lastModifiedBy>Gove, Nathan (DPS)</cp:lastModifiedBy>
  <cp:revision>297</cp:revision>
  <cp:lastPrinted>2019-02-20T13:54:11Z</cp:lastPrinted>
  <dcterms:created xsi:type="dcterms:W3CDTF">2000-04-11T19:09:45Z</dcterms:created>
  <dcterms:modified xsi:type="dcterms:W3CDTF">2019-02-20T20:10:43Z</dcterms:modified>
</cp:coreProperties>
</file>