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41"/>
  </p:notesMasterIdLst>
  <p:handoutMasterIdLst>
    <p:handoutMasterId r:id="rId42"/>
  </p:handoutMasterIdLst>
  <p:sldIdLst>
    <p:sldId id="256" r:id="rId5"/>
    <p:sldId id="484" r:id="rId6"/>
    <p:sldId id="520" r:id="rId7"/>
    <p:sldId id="521" r:id="rId8"/>
    <p:sldId id="494" r:id="rId9"/>
    <p:sldId id="529" r:id="rId10"/>
    <p:sldId id="481" r:id="rId11"/>
    <p:sldId id="495" r:id="rId12"/>
    <p:sldId id="501" r:id="rId13"/>
    <p:sldId id="531" r:id="rId14"/>
    <p:sldId id="499" r:id="rId15"/>
    <p:sldId id="500" r:id="rId16"/>
    <p:sldId id="485" r:id="rId17"/>
    <p:sldId id="486" r:id="rId18"/>
    <p:sldId id="487" r:id="rId19"/>
    <p:sldId id="488" r:id="rId20"/>
    <p:sldId id="489" r:id="rId21"/>
    <p:sldId id="490" r:id="rId22"/>
    <p:sldId id="491" r:id="rId23"/>
    <p:sldId id="492" r:id="rId24"/>
    <p:sldId id="522" r:id="rId25"/>
    <p:sldId id="523" r:id="rId26"/>
    <p:sldId id="524" r:id="rId27"/>
    <p:sldId id="525" r:id="rId28"/>
    <p:sldId id="527" r:id="rId29"/>
    <p:sldId id="510" r:id="rId30"/>
    <p:sldId id="528" r:id="rId31"/>
    <p:sldId id="512" r:id="rId32"/>
    <p:sldId id="513" r:id="rId33"/>
    <p:sldId id="514" r:id="rId34"/>
    <p:sldId id="515" r:id="rId35"/>
    <p:sldId id="516" r:id="rId36"/>
    <p:sldId id="517" r:id="rId37"/>
    <p:sldId id="518" r:id="rId38"/>
    <p:sldId id="519" r:id="rId39"/>
    <p:sldId id="480" r:id="rId4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88244" autoAdjust="0"/>
  </p:normalViewPr>
  <p:slideViewPr>
    <p:cSldViewPr snapToGrid="0">
      <p:cViewPr varScale="1">
        <p:scale>
          <a:sx n="65" d="100"/>
          <a:sy n="65" d="100"/>
        </p:scale>
        <p:origin x="762" y="60"/>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597"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36C93-2DB8-431C-B624-5D3D55EF2382}" type="doc">
      <dgm:prSet loTypeId="urn:microsoft.com/office/officeart/2005/8/layout/radial5" loCatId="cycle" qsTypeId="urn:microsoft.com/office/officeart/2005/8/quickstyle/simple1" qsCatId="simple" csTypeId="urn:microsoft.com/office/officeart/2005/8/colors/accent3_4" csCatId="accent3" phldr="1"/>
      <dgm:spPr/>
      <dgm:t>
        <a:bodyPr/>
        <a:lstStyle/>
        <a:p>
          <a:endParaRPr lang="en-US"/>
        </a:p>
      </dgm:t>
    </dgm:pt>
    <dgm:pt modelId="{626DF3DD-5F9B-44AD-ACA9-6524FAB21D38}">
      <dgm:prSet phldrT="[Text]" custT="1"/>
      <dgm:spPr>
        <a:solidFill>
          <a:srgbClr val="78BE21"/>
        </a:solidFill>
        <a:ln w="76200">
          <a:noFill/>
        </a:ln>
      </dgm:spPr>
      <dgm:t>
        <a:bodyPr lIns="0" tIns="0" rIns="0" bIns="0"/>
        <a:lstStyle/>
        <a:p>
          <a:r>
            <a:rPr lang="en-US" sz="3200" b="1" dirty="0" smtClean="0">
              <a:solidFill>
                <a:schemeClr val="tx2"/>
              </a:solidFill>
            </a:rPr>
            <a:t>ECIP</a:t>
          </a:r>
          <a:r>
            <a:rPr lang="en-US" sz="1800" b="1" dirty="0" smtClean="0">
              <a:solidFill>
                <a:schemeClr val="tx2"/>
              </a:solidFill>
            </a:rPr>
            <a:t>s</a:t>
          </a:r>
          <a:endParaRPr lang="en-US" sz="2000" b="1" dirty="0">
            <a:solidFill>
              <a:schemeClr val="tx2"/>
            </a:solidFill>
          </a:endParaRPr>
        </a:p>
      </dgm:t>
    </dgm:pt>
    <dgm:pt modelId="{F67B6814-786C-4533-8D45-821B0668330C}" type="parTrans" cxnId="{52EDFEBD-2FB8-428B-BB53-BFFEE995BF56}">
      <dgm:prSet/>
      <dgm:spPr/>
      <dgm:t>
        <a:bodyPr/>
        <a:lstStyle/>
        <a:p>
          <a:endParaRPr lang="en-US"/>
        </a:p>
      </dgm:t>
    </dgm:pt>
    <dgm:pt modelId="{B91096BD-C091-4D36-88F1-825A310189F3}" type="sibTrans" cxnId="{52EDFEBD-2FB8-428B-BB53-BFFEE995BF56}">
      <dgm:prSet/>
      <dgm:spPr/>
      <dgm:t>
        <a:bodyPr/>
        <a:lstStyle/>
        <a:p>
          <a:endParaRPr lang="en-US"/>
        </a:p>
      </dgm:t>
    </dgm:pt>
    <dgm:pt modelId="{E3EA19F6-6D26-426E-8E73-F18E0A23D1A8}">
      <dgm:prSet phldrT="[Text]"/>
      <dgm:spPr>
        <a:solidFill>
          <a:schemeClr val="tx1">
            <a:lumMod val="50000"/>
            <a:lumOff val="50000"/>
          </a:schemeClr>
        </a:solidFill>
        <a:ln w="76200">
          <a:noFill/>
        </a:ln>
      </dgm:spPr>
      <dgm:t>
        <a:bodyPr/>
        <a:lstStyle/>
        <a:p>
          <a:r>
            <a:rPr lang="en-US" b="1"/>
            <a:t>Curriculum</a:t>
          </a:r>
        </a:p>
      </dgm:t>
    </dgm:pt>
    <dgm:pt modelId="{4BDD7645-84C1-46D5-AB30-D92D897A2A49}" type="parTrans" cxnId="{B5DC5239-F6BF-40C1-9838-E08C4D2E0765}">
      <dgm:prSet/>
      <dgm:spPr/>
      <dgm:t>
        <a:bodyPr/>
        <a:lstStyle/>
        <a:p>
          <a:endParaRPr lang="en-US"/>
        </a:p>
      </dgm:t>
    </dgm:pt>
    <dgm:pt modelId="{8190E2E2-614D-4D39-98CC-AFF703FE89C9}" type="sibTrans" cxnId="{B5DC5239-F6BF-40C1-9838-E08C4D2E0765}">
      <dgm:prSet/>
      <dgm:spPr/>
      <dgm:t>
        <a:bodyPr/>
        <a:lstStyle/>
        <a:p>
          <a:endParaRPr lang="en-US"/>
        </a:p>
      </dgm:t>
    </dgm:pt>
    <dgm:pt modelId="{07B6C371-C17F-42F0-9E03-722E16CE5F49}">
      <dgm:prSet phldrT="[Text]"/>
      <dgm:spPr>
        <a:solidFill>
          <a:schemeClr val="tx1">
            <a:lumMod val="75000"/>
            <a:lumOff val="25000"/>
          </a:schemeClr>
        </a:solidFill>
        <a:ln w="76200">
          <a:solidFill>
            <a:srgbClr val="FF0000"/>
          </a:solidFill>
        </a:ln>
      </dgm:spPr>
      <dgm:t>
        <a:bodyPr/>
        <a:lstStyle/>
        <a:p>
          <a:r>
            <a:rPr lang="en-US" b="1"/>
            <a:t>Assessment</a:t>
          </a:r>
        </a:p>
      </dgm:t>
    </dgm:pt>
    <dgm:pt modelId="{423AA49B-590C-45FF-A957-A46A073C8F85}" type="parTrans" cxnId="{55083884-FFE5-4B3B-9B0F-239AD86F5617}">
      <dgm:prSet/>
      <dgm:spPr/>
      <dgm:t>
        <a:bodyPr/>
        <a:lstStyle/>
        <a:p>
          <a:endParaRPr lang="en-US"/>
        </a:p>
      </dgm:t>
    </dgm:pt>
    <dgm:pt modelId="{E33802C7-217A-4B60-81C5-F5CFBED5E99A}" type="sibTrans" cxnId="{55083884-FFE5-4B3B-9B0F-239AD86F5617}">
      <dgm:prSet/>
      <dgm:spPr/>
      <dgm:t>
        <a:bodyPr/>
        <a:lstStyle/>
        <a:p>
          <a:endParaRPr lang="en-US"/>
        </a:p>
      </dgm:t>
    </dgm:pt>
    <dgm:pt modelId="{CC3EB1E6-C1A9-459A-82A9-8D82BF30E72D}">
      <dgm:prSet phldrT="[Text]"/>
      <dgm:spPr>
        <a:solidFill>
          <a:schemeClr val="tx1">
            <a:lumMod val="75000"/>
            <a:lumOff val="25000"/>
          </a:schemeClr>
        </a:solidFill>
      </dgm:spPr>
      <dgm:t>
        <a:bodyPr/>
        <a:lstStyle/>
        <a:p>
          <a:r>
            <a:rPr lang="en-US" b="1" dirty="0"/>
            <a:t>Instruction</a:t>
          </a:r>
        </a:p>
      </dgm:t>
    </dgm:pt>
    <dgm:pt modelId="{06E4CA19-8B54-4DDD-B579-E6B81E14B26D}" type="parTrans" cxnId="{1AF90802-9F5A-48BA-B975-26A03B6B7C11}">
      <dgm:prSet/>
      <dgm:spPr/>
      <dgm:t>
        <a:bodyPr/>
        <a:lstStyle/>
        <a:p>
          <a:endParaRPr lang="en-US"/>
        </a:p>
      </dgm:t>
    </dgm:pt>
    <dgm:pt modelId="{9C6F10E3-F955-4DCE-8069-8F1D089BD53B}" type="sibTrans" cxnId="{1AF90802-9F5A-48BA-B975-26A03B6B7C11}">
      <dgm:prSet/>
      <dgm:spPr/>
      <dgm:t>
        <a:bodyPr/>
        <a:lstStyle/>
        <a:p>
          <a:endParaRPr lang="en-US"/>
        </a:p>
      </dgm:t>
    </dgm:pt>
    <dgm:pt modelId="{9D5A54DB-CED0-4253-A7A7-319A3702E598}">
      <dgm:prSet phldrT="[Text]" custT="1"/>
      <dgm:spPr>
        <a:solidFill>
          <a:schemeClr val="tx1">
            <a:lumMod val="90000"/>
            <a:lumOff val="10000"/>
          </a:schemeClr>
        </a:solidFill>
      </dgm:spPr>
      <dgm:t>
        <a:bodyPr/>
        <a:lstStyle/>
        <a:p>
          <a:r>
            <a:rPr lang="en-US" sz="1400" b="1" dirty="0" smtClean="0"/>
            <a:t>Professional Development</a:t>
          </a:r>
          <a:endParaRPr lang="en-US" sz="1400" b="1" dirty="0"/>
        </a:p>
      </dgm:t>
    </dgm:pt>
    <dgm:pt modelId="{1C1647B6-67CB-43EE-BBA2-8AED62815174}" type="parTrans" cxnId="{4D074C0E-0E38-455D-9271-0D6239259281}">
      <dgm:prSet/>
      <dgm:spPr/>
      <dgm:t>
        <a:bodyPr/>
        <a:lstStyle/>
        <a:p>
          <a:endParaRPr lang="en-US"/>
        </a:p>
      </dgm:t>
    </dgm:pt>
    <dgm:pt modelId="{C02CA62D-5981-4C38-8106-C0ED0E56D82F}" type="sibTrans" cxnId="{4D074C0E-0E38-455D-9271-0D6239259281}">
      <dgm:prSet/>
      <dgm:spPr/>
      <dgm:t>
        <a:bodyPr/>
        <a:lstStyle/>
        <a:p>
          <a:endParaRPr lang="en-US"/>
        </a:p>
      </dgm:t>
    </dgm:pt>
    <dgm:pt modelId="{0D3F5B8F-A4BD-467E-8F48-0A701A07DD02}">
      <dgm:prSet/>
      <dgm:spPr>
        <a:solidFill>
          <a:schemeClr val="tx1">
            <a:lumMod val="25000"/>
            <a:lumOff val="75000"/>
          </a:schemeClr>
        </a:solidFill>
      </dgm:spPr>
      <dgm:t>
        <a:bodyPr/>
        <a:lstStyle/>
        <a:p>
          <a:r>
            <a:rPr lang="en-US" b="1" dirty="0"/>
            <a:t>Parent Information</a:t>
          </a:r>
        </a:p>
      </dgm:t>
    </dgm:pt>
    <dgm:pt modelId="{882E2392-DFA4-4D5D-9F7C-0D54D1990A9E}" type="parTrans" cxnId="{DC6DC440-D0F3-4220-8837-7506E16FCB17}">
      <dgm:prSet/>
      <dgm:spPr/>
      <dgm:t>
        <a:bodyPr/>
        <a:lstStyle/>
        <a:p>
          <a:endParaRPr lang="en-US"/>
        </a:p>
      </dgm:t>
    </dgm:pt>
    <dgm:pt modelId="{18FA6DD4-4167-44A6-9CB5-59F30093D63A}" type="sibTrans" cxnId="{DC6DC440-D0F3-4220-8837-7506E16FCB17}">
      <dgm:prSet/>
      <dgm:spPr/>
      <dgm:t>
        <a:bodyPr/>
        <a:lstStyle/>
        <a:p>
          <a:endParaRPr lang="en-US"/>
        </a:p>
      </dgm:t>
    </dgm:pt>
    <dgm:pt modelId="{DA1B9228-5C0C-479C-AC59-DD13B85C2435}" type="pres">
      <dgm:prSet presAssocID="{EF136C93-2DB8-431C-B624-5D3D55EF2382}" presName="Name0" presStyleCnt="0">
        <dgm:presLayoutVars>
          <dgm:chMax val="1"/>
          <dgm:dir/>
          <dgm:animLvl val="ctr"/>
          <dgm:resizeHandles val="exact"/>
        </dgm:presLayoutVars>
      </dgm:prSet>
      <dgm:spPr/>
      <dgm:t>
        <a:bodyPr/>
        <a:lstStyle/>
        <a:p>
          <a:endParaRPr lang="en-US"/>
        </a:p>
      </dgm:t>
    </dgm:pt>
    <dgm:pt modelId="{FE428EEF-55AF-469D-B6BD-7650ADBBCEEB}" type="pres">
      <dgm:prSet presAssocID="{626DF3DD-5F9B-44AD-ACA9-6524FAB21D38}" presName="centerShape" presStyleLbl="node0" presStyleIdx="0" presStyleCnt="1"/>
      <dgm:spPr/>
      <dgm:t>
        <a:bodyPr/>
        <a:lstStyle/>
        <a:p>
          <a:endParaRPr lang="en-US"/>
        </a:p>
      </dgm:t>
    </dgm:pt>
    <dgm:pt modelId="{03D6839C-8579-46EE-B725-FDCC2F4E8DA2}" type="pres">
      <dgm:prSet presAssocID="{882E2392-DFA4-4D5D-9F7C-0D54D1990A9E}" presName="parTrans" presStyleLbl="sibTrans2D1" presStyleIdx="0" presStyleCnt="5"/>
      <dgm:spPr/>
      <dgm:t>
        <a:bodyPr/>
        <a:lstStyle/>
        <a:p>
          <a:endParaRPr lang="en-US"/>
        </a:p>
      </dgm:t>
    </dgm:pt>
    <dgm:pt modelId="{96496704-4C84-4FEE-8ED9-022D5EB5F0D8}" type="pres">
      <dgm:prSet presAssocID="{882E2392-DFA4-4D5D-9F7C-0D54D1990A9E}" presName="connectorText" presStyleLbl="sibTrans2D1" presStyleIdx="0" presStyleCnt="5"/>
      <dgm:spPr/>
      <dgm:t>
        <a:bodyPr/>
        <a:lstStyle/>
        <a:p>
          <a:endParaRPr lang="en-US"/>
        </a:p>
      </dgm:t>
    </dgm:pt>
    <dgm:pt modelId="{895A9FA7-E5CE-4F12-98B4-DD40EA1B2D85}" type="pres">
      <dgm:prSet presAssocID="{0D3F5B8F-A4BD-467E-8F48-0A701A07DD02}" presName="node" presStyleLbl="node1" presStyleIdx="0" presStyleCnt="5">
        <dgm:presLayoutVars>
          <dgm:bulletEnabled val="1"/>
        </dgm:presLayoutVars>
      </dgm:prSet>
      <dgm:spPr/>
      <dgm:t>
        <a:bodyPr/>
        <a:lstStyle/>
        <a:p>
          <a:endParaRPr lang="en-US"/>
        </a:p>
      </dgm:t>
    </dgm:pt>
    <dgm:pt modelId="{B3EAD591-5146-4936-94EF-A3C9D804892E}" type="pres">
      <dgm:prSet presAssocID="{4BDD7645-84C1-46D5-AB30-D92D897A2A49}" presName="parTrans" presStyleLbl="sibTrans2D1" presStyleIdx="1" presStyleCnt="5"/>
      <dgm:spPr/>
      <dgm:t>
        <a:bodyPr/>
        <a:lstStyle/>
        <a:p>
          <a:endParaRPr lang="en-US"/>
        </a:p>
      </dgm:t>
    </dgm:pt>
    <dgm:pt modelId="{722001E7-2A9E-433C-8A2E-14A44B3DFCBB}" type="pres">
      <dgm:prSet presAssocID="{4BDD7645-84C1-46D5-AB30-D92D897A2A49}" presName="connectorText" presStyleLbl="sibTrans2D1" presStyleIdx="1" presStyleCnt="5"/>
      <dgm:spPr/>
      <dgm:t>
        <a:bodyPr/>
        <a:lstStyle/>
        <a:p>
          <a:endParaRPr lang="en-US"/>
        </a:p>
      </dgm:t>
    </dgm:pt>
    <dgm:pt modelId="{D047AB4D-8517-432D-9005-9B2A2211BA30}" type="pres">
      <dgm:prSet presAssocID="{E3EA19F6-6D26-426E-8E73-F18E0A23D1A8}" presName="node" presStyleLbl="node1" presStyleIdx="1" presStyleCnt="5">
        <dgm:presLayoutVars>
          <dgm:bulletEnabled val="1"/>
        </dgm:presLayoutVars>
      </dgm:prSet>
      <dgm:spPr/>
      <dgm:t>
        <a:bodyPr/>
        <a:lstStyle/>
        <a:p>
          <a:endParaRPr lang="en-US"/>
        </a:p>
      </dgm:t>
    </dgm:pt>
    <dgm:pt modelId="{4896C3BA-D68C-4EE4-B711-B6167B7B5635}" type="pres">
      <dgm:prSet presAssocID="{423AA49B-590C-45FF-A957-A46A073C8F85}" presName="parTrans" presStyleLbl="sibTrans2D1" presStyleIdx="2" presStyleCnt="5"/>
      <dgm:spPr/>
      <dgm:t>
        <a:bodyPr/>
        <a:lstStyle/>
        <a:p>
          <a:endParaRPr lang="en-US"/>
        </a:p>
      </dgm:t>
    </dgm:pt>
    <dgm:pt modelId="{69B1FB64-4F93-47AC-A5DA-1DD91B1BA24C}" type="pres">
      <dgm:prSet presAssocID="{423AA49B-590C-45FF-A957-A46A073C8F85}" presName="connectorText" presStyleLbl="sibTrans2D1" presStyleIdx="2" presStyleCnt="5"/>
      <dgm:spPr/>
      <dgm:t>
        <a:bodyPr/>
        <a:lstStyle/>
        <a:p>
          <a:endParaRPr lang="en-US"/>
        </a:p>
      </dgm:t>
    </dgm:pt>
    <dgm:pt modelId="{66EF4A07-DFB3-4972-8CA4-FC0D9476D94A}" type="pres">
      <dgm:prSet presAssocID="{07B6C371-C17F-42F0-9E03-722E16CE5F49}" presName="node" presStyleLbl="node1" presStyleIdx="2" presStyleCnt="5" custRadScaleRad="102916" custRadScaleInc="-1712">
        <dgm:presLayoutVars>
          <dgm:bulletEnabled val="1"/>
        </dgm:presLayoutVars>
      </dgm:prSet>
      <dgm:spPr/>
      <dgm:t>
        <a:bodyPr/>
        <a:lstStyle/>
        <a:p>
          <a:endParaRPr lang="en-US"/>
        </a:p>
      </dgm:t>
    </dgm:pt>
    <dgm:pt modelId="{3F78D34F-DF6E-45A3-8311-B859375B6A77}" type="pres">
      <dgm:prSet presAssocID="{06E4CA19-8B54-4DDD-B579-E6B81E14B26D}" presName="parTrans" presStyleLbl="sibTrans2D1" presStyleIdx="3" presStyleCnt="5"/>
      <dgm:spPr/>
      <dgm:t>
        <a:bodyPr/>
        <a:lstStyle/>
        <a:p>
          <a:endParaRPr lang="en-US"/>
        </a:p>
      </dgm:t>
    </dgm:pt>
    <dgm:pt modelId="{5FAC7DB1-259A-4F4A-8D06-AFFD27A0CCA7}" type="pres">
      <dgm:prSet presAssocID="{06E4CA19-8B54-4DDD-B579-E6B81E14B26D}" presName="connectorText" presStyleLbl="sibTrans2D1" presStyleIdx="3" presStyleCnt="5"/>
      <dgm:spPr/>
      <dgm:t>
        <a:bodyPr/>
        <a:lstStyle/>
        <a:p>
          <a:endParaRPr lang="en-US"/>
        </a:p>
      </dgm:t>
    </dgm:pt>
    <dgm:pt modelId="{2790D2C5-50B6-413C-832B-DAC324713248}" type="pres">
      <dgm:prSet presAssocID="{CC3EB1E6-C1A9-459A-82A9-8D82BF30E72D}" presName="node" presStyleLbl="node1" presStyleIdx="3" presStyleCnt="5">
        <dgm:presLayoutVars>
          <dgm:bulletEnabled val="1"/>
        </dgm:presLayoutVars>
      </dgm:prSet>
      <dgm:spPr/>
      <dgm:t>
        <a:bodyPr/>
        <a:lstStyle/>
        <a:p>
          <a:endParaRPr lang="en-US"/>
        </a:p>
      </dgm:t>
    </dgm:pt>
    <dgm:pt modelId="{5D14301E-CEF1-4B0D-AE47-B76F47EC628C}" type="pres">
      <dgm:prSet presAssocID="{1C1647B6-67CB-43EE-BBA2-8AED62815174}" presName="parTrans" presStyleLbl="sibTrans2D1" presStyleIdx="4" presStyleCnt="5"/>
      <dgm:spPr/>
      <dgm:t>
        <a:bodyPr/>
        <a:lstStyle/>
        <a:p>
          <a:endParaRPr lang="en-US"/>
        </a:p>
      </dgm:t>
    </dgm:pt>
    <dgm:pt modelId="{E7F2F867-39E0-414A-84F3-C94DAD4F96D4}" type="pres">
      <dgm:prSet presAssocID="{1C1647B6-67CB-43EE-BBA2-8AED62815174}" presName="connectorText" presStyleLbl="sibTrans2D1" presStyleIdx="4" presStyleCnt="5"/>
      <dgm:spPr/>
      <dgm:t>
        <a:bodyPr/>
        <a:lstStyle/>
        <a:p>
          <a:endParaRPr lang="en-US"/>
        </a:p>
      </dgm:t>
    </dgm:pt>
    <dgm:pt modelId="{C9499AFF-084F-4EED-879A-F1E26EFD8510}" type="pres">
      <dgm:prSet presAssocID="{9D5A54DB-CED0-4253-A7A7-319A3702E598}" presName="node" presStyleLbl="node1" presStyleIdx="4" presStyleCnt="5">
        <dgm:presLayoutVars>
          <dgm:bulletEnabled val="1"/>
        </dgm:presLayoutVars>
      </dgm:prSet>
      <dgm:spPr/>
      <dgm:t>
        <a:bodyPr/>
        <a:lstStyle/>
        <a:p>
          <a:endParaRPr lang="en-US"/>
        </a:p>
      </dgm:t>
    </dgm:pt>
  </dgm:ptLst>
  <dgm:cxnLst>
    <dgm:cxn modelId="{10137093-6A41-497B-8075-AB1D7E6A73C7}" type="presOf" srcId="{07B6C371-C17F-42F0-9E03-722E16CE5F49}" destId="{66EF4A07-DFB3-4972-8CA4-FC0D9476D94A}" srcOrd="0" destOrd="0" presId="urn:microsoft.com/office/officeart/2005/8/layout/radial5"/>
    <dgm:cxn modelId="{1AF90802-9F5A-48BA-B975-26A03B6B7C11}" srcId="{626DF3DD-5F9B-44AD-ACA9-6524FAB21D38}" destId="{CC3EB1E6-C1A9-459A-82A9-8D82BF30E72D}" srcOrd="3" destOrd="0" parTransId="{06E4CA19-8B54-4DDD-B579-E6B81E14B26D}" sibTransId="{9C6F10E3-F955-4DCE-8069-8F1D089BD53B}"/>
    <dgm:cxn modelId="{E231508C-3717-4940-B766-34E6A6D995D5}" type="presOf" srcId="{EF136C93-2DB8-431C-B624-5D3D55EF2382}" destId="{DA1B9228-5C0C-479C-AC59-DD13B85C2435}" srcOrd="0" destOrd="0" presId="urn:microsoft.com/office/officeart/2005/8/layout/radial5"/>
    <dgm:cxn modelId="{D7AB46E8-4C3C-4B15-BC4C-197D92C0718F}" type="presOf" srcId="{626DF3DD-5F9B-44AD-ACA9-6524FAB21D38}" destId="{FE428EEF-55AF-469D-B6BD-7650ADBBCEEB}" srcOrd="0" destOrd="0" presId="urn:microsoft.com/office/officeart/2005/8/layout/radial5"/>
    <dgm:cxn modelId="{CF525F65-2879-4388-9B34-BAAA19CFD734}" type="presOf" srcId="{06E4CA19-8B54-4DDD-B579-E6B81E14B26D}" destId="{3F78D34F-DF6E-45A3-8311-B859375B6A77}" srcOrd="0" destOrd="0" presId="urn:microsoft.com/office/officeart/2005/8/layout/radial5"/>
    <dgm:cxn modelId="{D86D4F77-C245-4B36-A905-106003C5165F}" type="presOf" srcId="{1C1647B6-67CB-43EE-BBA2-8AED62815174}" destId="{E7F2F867-39E0-414A-84F3-C94DAD4F96D4}" srcOrd="1" destOrd="0" presId="urn:microsoft.com/office/officeart/2005/8/layout/radial5"/>
    <dgm:cxn modelId="{4D074C0E-0E38-455D-9271-0D6239259281}" srcId="{626DF3DD-5F9B-44AD-ACA9-6524FAB21D38}" destId="{9D5A54DB-CED0-4253-A7A7-319A3702E598}" srcOrd="4" destOrd="0" parTransId="{1C1647B6-67CB-43EE-BBA2-8AED62815174}" sibTransId="{C02CA62D-5981-4C38-8106-C0ED0E56D82F}"/>
    <dgm:cxn modelId="{5E27C893-5932-42B7-8D7B-1712B0AB6F7C}" type="presOf" srcId="{4BDD7645-84C1-46D5-AB30-D92D897A2A49}" destId="{722001E7-2A9E-433C-8A2E-14A44B3DFCBB}" srcOrd="1" destOrd="0" presId="urn:microsoft.com/office/officeart/2005/8/layout/radial5"/>
    <dgm:cxn modelId="{E901BC62-48E6-4FC2-BE0A-3268E85E9694}" type="presOf" srcId="{4BDD7645-84C1-46D5-AB30-D92D897A2A49}" destId="{B3EAD591-5146-4936-94EF-A3C9D804892E}" srcOrd="0" destOrd="0" presId="urn:microsoft.com/office/officeart/2005/8/layout/radial5"/>
    <dgm:cxn modelId="{B5DC5239-F6BF-40C1-9838-E08C4D2E0765}" srcId="{626DF3DD-5F9B-44AD-ACA9-6524FAB21D38}" destId="{E3EA19F6-6D26-426E-8E73-F18E0A23D1A8}" srcOrd="1" destOrd="0" parTransId="{4BDD7645-84C1-46D5-AB30-D92D897A2A49}" sibTransId="{8190E2E2-614D-4D39-98CC-AFF703FE89C9}"/>
    <dgm:cxn modelId="{52EDFEBD-2FB8-428B-BB53-BFFEE995BF56}" srcId="{EF136C93-2DB8-431C-B624-5D3D55EF2382}" destId="{626DF3DD-5F9B-44AD-ACA9-6524FAB21D38}" srcOrd="0" destOrd="0" parTransId="{F67B6814-786C-4533-8D45-821B0668330C}" sibTransId="{B91096BD-C091-4D36-88F1-825A310189F3}"/>
    <dgm:cxn modelId="{FC0AA8DE-9F26-4FCA-8A4F-E4E8AEA6A723}" type="presOf" srcId="{9D5A54DB-CED0-4253-A7A7-319A3702E598}" destId="{C9499AFF-084F-4EED-879A-F1E26EFD8510}" srcOrd="0" destOrd="0" presId="urn:microsoft.com/office/officeart/2005/8/layout/radial5"/>
    <dgm:cxn modelId="{55083884-FFE5-4B3B-9B0F-239AD86F5617}" srcId="{626DF3DD-5F9B-44AD-ACA9-6524FAB21D38}" destId="{07B6C371-C17F-42F0-9E03-722E16CE5F49}" srcOrd="2" destOrd="0" parTransId="{423AA49B-590C-45FF-A957-A46A073C8F85}" sibTransId="{E33802C7-217A-4B60-81C5-F5CFBED5E99A}"/>
    <dgm:cxn modelId="{CA9F4BA3-03EB-4FAA-B3EF-8E193BEA2DF7}" type="presOf" srcId="{CC3EB1E6-C1A9-459A-82A9-8D82BF30E72D}" destId="{2790D2C5-50B6-413C-832B-DAC324713248}" srcOrd="0" destOrd="0" presId="urn:microsoft.com/office/officeart/2005/8/layout/radial5"/>
    <dgm:cxn modelId="{FC40CF2F-D1C8-4EA0-9EC2-EBC64FCD6E8F}" type="presOf" srcId="{423AA49B-590C-45FF-A957-A46A073C8F85}" destId="{4896C3BA-D68C-4EE4-B711-B6167B7B5635}" srcOrd="0" destOrd="0" presId="urn:microsoft.com/office/officeart/2005/8/layout/radial5"/>
    <dgm:cxn modelId="{DC6DC440-D0F3-4220-8837-7506E16FCB17}" srcId="{626DF3DD-5F9B-44AD-ACA9-6524FAB21D38}" destId="{0D3F5B8F-A4BD-467E-8F48-0A701A07DD02}" srcOrd="0" destOrd="0" parTransId="{882E2392-DFA4-4D5D-9F7C-0D54D1990A9E}" sibTransId="{18FA6DD4-4167-44A6-9CB5-59F30093D63A}"/>
    <dgm:cxn modelId="{7C1EA8CA-A239-457C-866C-E7B1AA8FFBB0}" type="presOf" srcId="{423AA49B-590C-45FF-A957-A46A073C8F85}" destId="{69B1FB64-4F93-47AC-A5DA-1DD91B1BA24C}" srcOrd="1" destOrd="0" presId="urn:microsoft.com/office/officeart/2005/8/layout/radial5"/>
    <dgm:cxn modelId="{870711FD-E428-48B0-A943-D032E46EDDDB}" type="presOf" srcId="{E3EA19F6-6D26-426E-8E73-F18E0A23D1A8}" destId="{D047AB4D-8517-432D-9005-9B2A2211BA30}" srcOrd="0" destOrd="0" presId="urn:microsoft.com/office/officeart/2005/8/layout/radial5"/>
    <dgm:cxn modelId="{B4E03A83-BBAD-44E3-B272-9AE628905F1F}" type="presOf" srcId="{06E4CA19-8B54-4DDD-B579-E6B81E14B26D}" destId="{5FAC7DB1-259A-4F4A-8D06-AFFD27A0CCA7}" srcOrd="1" destOrd="0" presId="urn:microsoft.com/office/officeart/2005/8/layout/radial5"/>
    <dgm:cxn modelId="{43AF9D8C-83A3-443B-A3C8-4FE386ACF450}" type="presOf" srcId="{882E2392-DFA4-4D5D-9F7C-0D54D1990A9E}" destId="{96496704-4C84-4FEE-8ED9-022D5EB5F0D8}" srcOrd="1" destOrd="0" presId="urn:microsoft.com/office/officeart/2005/8/layout/radial5"/>
    <dgm:cxn modelId="{604E02EE-112D-4313-A4EF-2F6D8DAEF559}" type="presOf" srcId="{0D3F5B8F-A4BD-467E-8F48-0A701A07DD02}" destId="{895A9FA7-E5CE-4F12-98B4-DD40EA1B2D85}" srcOrd="0" destOrd="0" presId="urn:microsoft.com/office/officeart/2005/8/layout/radial5"/>
    <dgm:cxn modelId="{9B318B9A-68B8-4B1A-AC89-3ABD87AE19FC}" type="presOf" srcId="{882E2392-DFA4-4D5D-9F7C-0D54D1990A9E}" destId="{03D6839C-8579-46EE-B725-FDCC2F4E8DA2}" srcOrd="0" destOrd="0" presId="urn:microsoft.com/office/officeart/2005/8/layout/radial5"/>
    <dgm:cxn modelId="{485ECFDE-078C-4EDC-B92C-D8AAF8023CE0}" type="presOf" srcId="{1C1647B6-67CB-43EE-BBA2-8AED62815174}" destId="{5D14301E-CEF1-4B0D-AE47-B76F47EC628C}" srcOrd="0" destOrd="0" presId="urn:microsoft.com/office/officeart/2005/8/layout/radial5"/>
    <dgm:cxn modelId="{03A7F61B-EFEC-404B-B997-2B0475430250}" type="presParOf" srcId="{DA1B9228-5C0C-479C-AC59-DD13B85C2435}" destId="{FE428EEF-55AF-469D-B6BD-7650ADBBCEEB}" srcOrd="0" destOrd="0" presId="urn:microsoft.com/office/officeart/2005/8/layout/radial5"/>
    <dgm:cxn modelId="{F31AED49-4DCC-4FCC-8EEB-C770F7586713}" type="presParOf" srcId="{DA1B9228-5C0C-479C-AC59-DD13B85C2435}" destId="{03D6839C-8579-46EE-B725-FDCC2F4E8DA2}" srcOrd="1" destOrd="0" presId="urn:microsoft.com/office/officeart/2005/8/layout/radial5"/>
    <dgm:cxn modelId="{9D5F4446-6D4F-4033-9782-28940EF5E8C9}" type="presParOf" srcId="{03D6839C-8579-46EE-B725-FDCC2F4E8DA2}" destId="{96496704-4C84-4FEE-8ED9-022D5EB5F0D8}" srcOrd="0" destOrd="0" presId="urn:microsoft.com/office/officeart/2005/8/layout/radial5"/>
    <dgm:cxn modelId="{C2EBDD09-F046-42BB-AD45-0D4B37802CB8}" type="presParOf" srcId="{DA1B9228-5C0C-479C-AC59-DD13B85C2435}" destId="{895A9FA7-E5CE-4F12-98B4-DD40EA1B2D85}" srcOrd="2" destOrd="0" presId="urn:microsoft.com/office/officeart/2005/8/layout/radial5"/>
    <dgm:cxn modelId="{37032D1B-EFD6-4551-8BB8-BCA979D1ECC7}" type="presParOf" srcId="{DA1B9228-5C0C-479C-AC59-DD13B85C2435}" destId="{B3EAD591-5146-4936-94EF-A3C9D804892E}" srcOrd="3" destOrd="0" presId="urn:microsoft.com/office/officeart/2005/8/layout/radial5"/>
    <dgm:cxn modelId="{69B0B88D-DA2F-44D5-A82D-7D23808C79DC}" type="presParOf" srcId="{B3EAD591-5146-4936-94EF-A3C9D804892E}" destId="{722001E7-2A9E-433C-8A2E-14A44B3DFCBB}" srcOrd="0" destOrd="0" presId="urn:microsoft.com/office/officeart/2005/8/layout/radial5"/>
    <dgm:cxn modelId="{6BB6855B-B341-4116-85E9-CE46F47A45D4}" type="presParOf" srcId="{DA1B9228-5C0C-479C-AC59-DD13B85C2435}" destId="{D047AB4D-8517-432D-9005-9B2A2211BA30}" srcOrd="4" destOrd="0" presId="urn:microsoft.com/office/officeart/2005/8/layout/radial5"/>
    <dgm:cxn modelId="{7473A3FA-8AA7-453F-9266-A7C2315075CE}" type="presParOf" srcId="{DA1B9228-5C0C-479C-AC59-DD13B85C2435}" destId="{4896C3BA-D68C-4EE4-B711-B6167B7B5635}" srcOrd="5" destOrd="0" presId="urn:microsoft.com/office/officeart/2005/8/layout/radial5"/>
    <dgm:cxn modelId="{FEBECA1F-D83C-415A-A9E4-BFC77CC8E7A2}" type="presParOf" srcId="{4896C3BA-D68C-4EE4-B711-B6167B7B5635}" destId="{69B1FB64-4F93-47AC-A5DA-1DD91B1BA24C}" srcOrd="0" destOrd="0" presId="urn:microsoft.com/office/officeart/2005/8/layout/radial5"/>
    <dgm:cxn modelId="{3639A68D-7824-4A9F-BE25-85FCBE1B160D}" type="presParOf" srcId="{DA1B9228-5C0C-479C-AC59-DD13B85C2435}" destId="{66EF4A07-DFB3-4972-8CA4-FC0D9476D94A}" srcOrd="6" destOrd="0" presId="urn:microsoft.com/office/officeart/2005/8/layout/radial5"/>
    <dgm:cxn modelId="{C2F941DC-7FE7-4BE5-A05E-5620C5D7EA93}" type="presParOf" srcId="{DA1B9228-5C0C-479C-AC59-DD13B85C2435}" destId="{3F78D34F-DF6E-45A3-8311-B859375B6A77}" srcOrd="7" destOrd="0" presId="urn:microsoft.com/office/officeart/2005/8/layout/radial5"/>
    <dgm:cxn modelId="{85171B4A-5111-4AC2-ABE1-0230DA79D7E0}" type="presParOf" srcId="{3F78D34F-DF6E-45A3-8311-B859375B6A77}" destId="{5FAC7DB1-259A-4F4A-8D06-AFFD27A0CCA7}" srcOrd="0" destOrd="0" presId="urn:microsoft.com/office/officeart/2005/8/layout/radial5"/>
    <dgm:cxn modelId="{CDBC458B-D5FF-48E3-9B97-803F409CF2E3}" type="presParOf" srcId="{DA1B9228-5C0C-479C-AC59-DD13B85C2435}" destId="{2790D2C5-50B6-413C-832B-DAC324713248}" srcOrd="8" destOrd="0" presId="urn:microsoft.com/office/officeart/2005/8/layout/radial5"/>
    <dgm:cxn modelId="{A7F23CEC-0E08-41FA-808F-0DAF53D18F0E}" type="presParOf" srcId="{DA1B9228-5C0C-479C-AC59-DD13B85C2435}" destId="{5D14301E-CEF1-4B0D-AE47-B76F47EC628C}" srcOrd="9" destOrd="0" presId="urn:microsoft.com/office/officeart/2005/8/layout/radial5"/>
    <dgm:cxn modelId="{0A985AE6-E0D9-402F-A447-462454B92F4B}" type="presParOf" srcId="{5D14301E-CEF1-4B0D-AE47-B76F47EC628C}" destId="{E7F2F867-39E0-414A-84F3-C94DAD4F96D4}" srcOrd="0" destOrd="0" presId="urn:microsoft.com/office/officeart/2005/8/layout/radial5"/>
    <dgm:cxn modelId="{D179C10A-9A27-4597-A26A-80663348E9D6}" type="presParOf" srcId="{DA1B9228-5C0C-479C-AC59-DD13B85C2435}" destId="{C9499AFF-084F-4EED-879A-F1E26EFD851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5B915C7-D510-49EE-A5AF-B6BDCF5C07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5CA8C6E-70F4-442B-9640-15208103D79E}">
      <dgm:prSet phldrT="[Text]"/>
      <dgm:spPr>
        <a:solidFill>
          <a:srgbClr val="78BE21"/>
        </a:solidFill>
        <a:ln w="19050">
          <a:solidFill>
            <a:schemeClr val="tx2"/>
          </a:solidFill>
        </a:ln>
      </dgm:spPr>
      <dgm:t>
        <a:bodyPr/>
        <a:lstStyle/>
        <a:p>
          <a:r>
            <a:rPr lang="en-US" b="1" dirty="0" smtClean="0">
              <a:solidFill>
                <a:schemeClr val="tx2"/>
              </a:solidFill>
            </a:rPr>
            <a:t>ECIPs</a:t>
          </a:r>
          <a:endParaRPr lang="en-US" b="1" dirty="0">
            <a:solidFill>
              <a:schemeClr val="tx2"/>
            </a:solidFill>
          </a:endParaRPr>
        </a:p>
      </dgm:t>
    </dgm:pt>
    <dgm:pt modelId="{FF70D571-5BB1-420D-B6A4-7D06A801A25A}" type="parTrans" cxnId="{FF810C3A-1E6D-4C20-B140-F87790E313DB}">
      <dgm:prSet/>
      <dgm:spPr/>
      <dgm:t>
        <a:bodyPr/>
        <a:lstStyle/>
        <a:p>
          <a:endParaRPr lang="en-US"/>
        </a:p>
      </dgm:t>
    </dgm:pt>
    <dgm:pt modelId="{AC31A59C-3C6A-4880-A083-7DA4651BA3E6}" type="sibTrans" cxnId="{FF810C3A-1E6D-4C20-B140-F87790E313DB}">
      <dgm:prSet/>
      <dgm:spPr/>
      <dgm:t>
        <a:bodyPr/>
        <a:lstStyle/>
        <a:p>
          <a:endParaRPr lang="en-US"/>
        </a:p>
      </dgm:t>
    </dgm:pt>
    <dgm:pt modelId="{CA2C6410-774E-4BBB-A5B7-07CD0A1DFB0D}">
      <dgm:prSet phldrT="[Text]" custT="1"/>
      <dgm:spPr>
        <a:solidFill>
          <a:schemeClr val="tx1">
            <a:lumMod val="10000"/>
            <a:lumOff val="90000"/>
          </a:schemeClr>
        </a:solidFill>
        <a:ln w="12700">
          <a:solidFill>
            <a:schemeClr val="tx2"/>
          </a:solidFill>
        </a:ln>
      </dgm:spPr>
      <dgm:t>
        <a:bodyPr/>
        <a:lstStyle/>
        <a:p>
          <a:r>
            <a:rPr lang="en-US" sz="1600" b="1" dirty="0" smtClean="0">
              <a:solidFill>
                <a:schemeClr val="tx1"/>
              </a:solidFill>
            </a:rPr>
            <a:t>Child</a:t>
          </a:r>
          <a:r>
            <a:rPr lang="en-US" sz="1600" b="1" dirty="0" smtClean="0"/>
            <a:t> </a:t>
          </a:r>
          <a:r>
            <a:rPr lang="en-US" sz="1600" b="1" dirty="0" smtClean="0">
              <a:solidFill>
                <a:schemeClr val="tx1"/>
              </a:solidFill>
            </a:rPr>
            <a:t>Care</a:t>
          </a:r>
          <a:endParaRPr lang="en-US" sz="1600" b="1" dirty="0">
            <a:solidFill>
              <a:schemeClr val="tx1"/>
            </a:solidFill>
          </a:endParaRPr>
        </a:p>
      </dgm:t>
    </dgm:pt>
    <dgm:pt modelId="{4959EF68-6FD7-4F84-95ED-13EE5AC1F878}" type="parTrans" cxnId="{EA42FB0D-BBC1-44B5-A349-A2E7769CE390}">
      <dgm:prSet/>
      <dgm:spPr/>
      <dgm:t>
        <a:bodyPr/>
        <a:lstStyle/>
        <a:p>
          <a:endParaRPr lang="en-US"/>
        </a:p>
      </dgm:t>
    </dgm:pt>
    <dgm:pt modelId="{8CFDA36C-4D48-4491-9F6D-643BAF32C561}" type="sibTrans" cxnId="{EA42FB0D-BBC1-44B5-A349-A2E7769CE390}">
      <dgm:prSet/>
      <dgm:spPr/>
      <dgm:t>
        <a:bodyPr/>
        <a:lstStyle/>
        <a:p>
          <a:endParaRPr lang="en-US"/>
        </a:p>
      </dgm:t>
    </dgm:pt>
    <dgm:pt modelId="{3BB45DCE-C061-463C-AB53-71928B147DDF}">
      <dgm:prSet phldrT="[Text]" custT="1"/>
      <dgm:spPr>
        <a:solidFill>
          <a:schemeClr val="tx1">
            <a:lumMod val="25000"/>
            <a:lumOff val="75000"/>
          </a:schemeClr>
        </a:solidFill>
        <a:ln w="19050">
          <a:solidFill>
            <a:schemeClr val="tx2"/>
          </a:solidFill>
        </a:ln>
      </dgm:spPr>
      <dgm:t>
        <a:bodyPr/>
        <a:lstStyle/>
        <a:p>
          <a:r>
            <a:rPr lang="en-US" sz="1800" b="1" dirty="0" smtClean="0">
              <a:solidFill>
                <a:schemeClr val="tx1"/>
              </a:solidFill>
            </a:rPr>
            <a:t>School-based</a:t>
          </a:r>
          <a:endParaRPr lang="en-US" sz="1800" b="1" dirty="0">
            <a:solidFill>
              <a:schemeClr val="tx1"/>
            </a:solidFill>
          </a:endParaRPr>
        </a:p>
      </dgm:t>
    </dgm:pt>
    <dgm:pt modelId="{CC6A3207-BF10-4EEC-B162-D860EF644994}" type="parTrans" cxnId="{A5532C95-EDAA-4582-86B4-A34062C33685}">
      <dgm:prSet/>
      <dgm:spPr/>
      <dgm:t>
        <a:bodyPr/>
        <a:lstStyle/>
        <a:p>
          <a:endParaRPr lang="en-US"/>
        </a:p>
      </dgm:t>
    </dgm:pt>
    <dgm:pt modelId="{739FD830-9E7C-48B9-80D1-E79CFFEF5AEC}" type="sibTrans" cxnId="{A5532C95-EDAA-4582-86B4-A34062C33685}">
      <dgm:prSet/>
      <dgm:spPr/>
      <dgm:t>
        <a:bodyPr/>
        <a:lstStyle/>
        <a:p>
          <a:endParaRPr lang="en-US"/>
        </a:p>
      </dgm:t>
    </dgm:pt>
    <dgm:pt modelId="{9F8E3EFA-B920-4ED7-8514-6294907F9AC4}">
      <dgm:prSet phldrT="[Text]" custT="1"/>
      <dgm:spPr>
        <a:solidFill>
          <a:schemeClr val="tx1">
            <a:lumMod val="50000"/>
            <a:lumOff val="50000"/>
          </a:schemeClr>
        </a:solidFill>
        <a:ln w="19050">
          <a:solidFill>
            <a:schemeClr val="tx2"/>
          </a:solidFill>
        </a:ln>
      </dgm:spPr>
      <dgm:t>
        <a:bodyPr/>
        <a:lstStyle/>
        <a:p>
          <a:r>
            <a:rPr lang="en-US" sz="1600" b="1" dirty="0" smtClean="0">
              <a:solidFill>
                <a:schemeClr val="tx1"/>
              </a:solidFill>
            </a:rPr>
            <a:t>Head Start</a:t>
          </a:r>
          <a:endParaRPr lang="en-US" sz="1600" b="1" dirty="0">
            <a:solidFill>
              <a:schemeClr val="tx1"/>
            </a:solidFill>
          </a:endParaRPr>
        </a:p>
      </dgm:t>
    </dgm:pt>
    <dgm:pt modelId="{D22892E6-611C-4B4C-AE31-828954DB084E}" type="parTrans" cxnId="{55AF79F7-33A3-4DD6-85FB-2D4FBDD9858F}">
      <dgm:prSet/>
      <dgm:spPr/>
      <dgm:t>
        <a:bodyPr/>
        <a:lstStyle/>
        <a:p>
          <a:endParaRPr lang="en-US"/>
        </a:p>
      </dgm:t>
    </dgm:pt>
    <dgm:pt modelId="{16B275C0-B703-4321-939E-D9A97036F2F8}" type="sibTrans" cxnId="{55AF79F7-33A3-4DD6-85FB-2D4FBDD9858F}">
      <dgm:prSet/>
      <dgm:spPr/>
      <dgm:t>
        <a:bodyPr/>
        <a:lstStyle/>
        <a:p>
          <a:endParaRPr lang="en-US"/>
        </a:p>
      </dgm:t>
    </dgm:pt>
    <dgm:pt modelId="{EC884E12-219C-4961-A8C8-FF1F1528A9A2}">
      <dgm:prSet phldrT="[Text]" custT="1"/>
      <dgm:spPr>
        <a:solidFill>
          <a:schemeClr val="tx1">
            <a:lumMod val="90000"/>
            <a:lumOff val="10000"/>
          </a:schemeClr>
        </a:solidFill>
        <a:ln w="19050">
          <a:solidFill>
            <a:schemeClr val="tx2"/>
          </a:solidFill>
        </a:ln>
      </dgm:spPr>
      <dgm:t>
        <a:bodyPr lIns="0" tIns="0" rIns="0" bIns="0"/>
        <a:lstStyle/>
        <a:p>
          <a:r>
            <a:rPr lang="en-US" sz="1350" b="1" dirty="0" smtClean="0">
              <a:solidFill>
                <a:schemeClr val="bg1"/>
              </a:solidFill>
            </a:rPr>
            <a:t>Early Childhood Special Education</a:t>
          </a:r>
          <a:endParaRPr lang="en-US" sz="1350" b="1" dirty="0">
            <a:solidFill>
              <a:schemeClr val="bg1"/>
            </a:solidFill>
          </a:endParaRPr>
        </a:p>
      </dgm:t>
    </dgm:pt>
    <dgm:pt modelId="{D773925A-91E1-4715-AB94-D1CC454097BE}" type="parTrans" cxnId="{87A2460A-1955-4694-A83B-2CAB8BBB83A2}">
      <dgm:prSet/>
      <dgm:spPr/>
      <dgm:t>
        <a:bodyPr/>
        <a:lstStyle/>
        <a:p>
          <a:endParaRPr lang="en-US"/>
        </a:p>
      </dgm:t>
    </dgm:pt>
    <dgm:pt modelId="{576CFA99-250C-44F6-A6A9-3E65C44FC74C}" type="sibTrans" cxnId="{87A2460A-1955-4694-A83B-2CAB8BBB83A2}">
      <dgm:prSet/>
      <dgm:spPr/>
      <dgm:t>
        <a:bodyPr/>
        <a:lstStyle/>
        <a:p>
          <a:endParaRPr lang="en-US"/>
        </a:p>
      </dgm:t>
    </dgm:pt>
    <dgm:pt modelId="{99898C38-EFA3-4E9D-A9A0-085E08892839}" type="pres">
      <dgm:prSet presAssocID="{D5B915C7-D510-49EE-A5AF-B6BDCF5C07D4}" presName="cycle" presStyleCnt="0">
        <dgm:presLayoutVars>
          <dgm:chMax val="1"/>
          <dgm:dir/>
          <dgm:animLvl val="ctr"/>
          <dgm:resizeHandles val="exact"/>
        </dgm:presLayoutVars>
      </dgm:prSet>
      <dgm:spPr/>
      <dgm:t>
        <a:bodyPr/>
        <a:lstStyle/>
        <a:p>
          <a:endParaRPr lang="en-US"/>
        </a:p>
      </dgm:t>
    </dgm:pt>
    <dgm:pt modelId="{8923133A-AF1C-4571-B789-332F66098621}" type="pres">
      <dgm:prSet presAssocID="{35CA8C6E-70F4-442B-9640-15208103D79E}" presName="centerShape" presStyleLbl="node0" presStyleIdx="0" presStyleCnt="1"/>
      <dgm:spPr/>
      <dgm:t>
        <a:bodyPr/>
        <a:lstStyle/>
        <a:p>
          <a:endParaRPr lang="en-US"/>
        </a:p>
      </dgm:t>
    </dgm:pt>
    <dgm:pt modelId="{09D3E95F-9627-468D-8A32-BAFC9DF2EA34}" type="pres">
      <dgm:prSet presAssocID="{4959EF68-6FD7-4F84-95ED-13EE5AC1F878}" presName="Name9" presStyleLbl="parChTrans1D2" presStyleIdx="0" presStyleCnt="4"/>
      <dgm:spPr/>
      <dgm:t>
        <a:bodyPr/>
        <a:lstStyle/>
        <a:p>
          <a:endParaRPr lang="en-US"/>
        </a:p>
      </dgm:t>
    </dgm:pt>
    <dgm:pt modelId="{B2F5CB3C-6B84-4578-9461-09A3C22B1A7D}" type="pres">
      <dgm:prSet presAssocID="{4959EF68-6FD7-4F84-95ED-13EE5AC1F878}" presName="connTx" presStyleLbl="parChTrans1D2" presStyleIdx="0" presStyleCnt="4"/>
      <dgm:spPr/>
      <dgm:t>
        <a:bodyPr/>
        <a:lstStyle/>
        <a:p>
          <a:endParaRPr lang="en-US"/>
        </a:p>
      </dgm:t>
    </dgm:pt>
    <dgm:pt modelId="{39090D96-3829-4BFF-92DB-B6A720F5718E}" type="pres">
      <dgm:prSet presAssocID="{CA2C6410-774E-4BBB-A5B7-07CD0A1DFB0D}" presName="node" presStyleLbl="node1" presStyleIdx="0" presStyleCnt="4" custRadScaleRad="99159" custRadScaleInc="0">
        <dgm:presLayoutVars>
          <dgm:bulletEnabled val="1"/>
        </dgm:presLayoutVars>
      </dgm:prSet>
      <dgm:spPr/>
      <dgm:t>
        <a:bodyPr/>
        <a:lstStyle/>
        <a:p>
          <a:endParaRPr lang="en-US"/>
        </a:p>
      </dgm:t>
    </dgm:pt>
    <dgm:pt modelId="{0ED9C772-8D8B-4614-A602-1E52027C5E75}" type="pres">
      <dgm:prSet presAssocID="{CC6A3207-BF10-4EEC-B162-D860EF644994}" presName="Name9" presStyleLbl="parChTrans1D2" presStyleIdx="1" presStyleCnt="4"/>
      <dgm:spPr/>
      <dgm:t>
        <a:bodyPr/>
        <a:lstStyle/>
        <a:p>
          <a:endParaRPr lang="en-US"/>
        </a:p>
      </dgm:t>
    </dgm:pt>
    <dgm:pt modelId="{1972F585-4EB5-4FA7-B6B6-87B2C4D819BB}" type="pres">
      <dgm:prSet presAssocID="{CC6A3207-BF10-4EEC-B162-D860EF644994}" presName="connTx" presStyleLbl="parChTrans1D2" presStyleIdx="1" presStyleCnt="4"/>
      <dgm:spPr/>
      <dgm:t>
        <a:bodyPr/>
        <a:lstStyle/>
        <a:p>
          <a:endParaRPr lang="en-US"/>
        </a:p>
      </dgm:t>
    </dgm:pt>
    <dgm:pt modelId="{C414AEF3-4CE8-480E-8E47-103E3E07EC97}" type="pres">
      <dgm:prSet presAssocID="{3BB45DCE-C061-463C-AB53-71928B147DDF}" presName="node" presStyleLbl="node1" presStyleIdx="1" presStyleCnt="4">
        <dgm:presLayoutVars>
          <dgm:bulletEnabled val="1"/>
        </dgm:presLayoutVars>
      </dgm:prSet>
      <dgm:spPr/>
      <dgm:t>
        <a:bodyPr/>
        <a:lstStyle/>
        <a:p>
          <a:endParaRPr lang="en-US"/>
        </a:p>
      </dgm:t>
    </dgm:pt>
    <dgm:pt modelId="{1B59D2C1-26C6-4124-8AC1-BAB06A981913}" type="pres">
      <dgm:prSet presAssocID="{D22892E6-611C-4B4C-AE31-828954DB084E}" presName="Name9" presStyleLbl="parChTrans1D2" presStyleIdx="2" presStyleCnt="4"/>
      <dgm:spPr/>
      <dgm:t>
        <a:bodyPr/>
        <a:lstStyle/>
        <a:p>
          <a:endParaRPr lang="en-US"/>
        </a:p>
      </dgm:t>
    </dgm:pt>
    <dgm:pt modelId="{FCE63801-9728-4BCF-96DD-8DBCDC5AFF05}" type="pres">
      <dgm:prSet presAssocID="{D22892E6-611C-4B4C-AE31-828954DB084E}" presName="connTx" presStyleLbl="parChTrans1D2" presStyleIdx="2" presStyleCnt="4"/>
      <dgm:spPr/>
      <dgm:t>
        <a:bodyPr/>
        <a:lstStyle/>
        <a:p>
          <a:endParaRPr lang="en-US"/>
        </a:p>
      </dgm:t>
    </dgm:pt>
    <dgm:pt modelId="{FF7325D5-5E74-4E21-873F-FB10846AB7C2}" type="pres">
      <dgm:prSet presAssocID="{9F8E3EFA-B920-4ED7-8514-6294907F9AC4}" presName="node" presStyleLbl="node1" presStyleIdx="2" presStyleCnt="4">
        <dgm:presLayoutVars>
          <dgm:bulletEnabled val="1"/>
        </dgm:presLayoutVars>
      </dgm:prSet>
      <dgm:spPr/>
      <dgm:t>
        <a:bodyPr/>
        <a:lstStyle/>
        <a:p>
          <a:endParaRPr lang="en-US"/>
        </a:p>
      </dgm:t>
    </dgm:pt>
    <dgm:pt modelId="{4154B68B-4D5B-4107-B672-FDAEAA3A4235}" type="pres">
      <dgm:prSet presAssocID="{D773925A-91E1-4715-AB94-D1CC454097BE}" presName="Name9" presStyleLbl="parChTrans1D2" presStyleIdx="3" presStyleCnt="4"/>
      <dgm:spPr/>
      <dgm:t>
        <a:bodyPr/>
        <a:lstStyle/>
        <a:p>
          <a:endParaRPr lang="en-US"/>
        </a:p>
      </dgm:t>
    </dgm:pt>
    <dgm:pt modelId="{3973E822-FB8B-4AF6-B655-148B85780457}" type="pres">
      <dgm:prSet presAssocID="{D773925A-91E1-4715-AB94-D1CC454097BE}" presName="connTx" presStyleLbl="parChTrans1D2" presStyleIdx="3" presStyleCnt="4"/>
      <dgm:spPr/>
      <dgm:t>
        <a:bodyPr/>
        <a:lstStyle/>
        <a:p>
          <a:endParaRPr lang="en-US"/>
        </a:p>
      </dgm:t>
    </dgm:pt>
    <dgm:pt modelId="{9119919A-F5B6-467E-934A-CCD2895A01B2}" type="pres">
      <dgm:prSet presAssocID="{EC884E12-219C-4961-A8C8-FF1F1528A9A2}" presName="node" presStyleLbl="node1" presStyleIdx="3" presStyleCnt="4">
        <dgm:presLayoutVars>
          <dgm:bulletEnabled val="1"/>
        </dgm:presLayoutVars>
      </dgm:prSet>
      <dgm:spPr/>
      <dgm:t>
        <a:bodyPr/>
        <a:lstStyle/>
        <a:p>
          <a:endParaRPr lang="en-US"/>
        </a:p>
      </dgm:t>
    </dgm:pt>
  </dgm:ptLst>
  <dgm:cxnLst>
    <dgm:cxn modelId="{26E5A7EF-87B8-4AB1-A8AD-E1E65B0A91AD}" type="presOf" srcId="{4959EF68-6FD7-4F84-95ED-13EE5AC1F878}" destId="{09D3E95F-9627-468D-8A32-BAFC9DF2EA34}" srcOrd="0" destOrd="0" presId="urn:microsoft.com/office/officeart/2005/8/layout/radial1"/>
    <dgm:cxn modelId="{A1FF04EE-9ABD-4D11-9E41-4F1C26960BE8}" type="presOf" srcId="{3BB45DCE-C061-463C-AB53-71928B147DDF}" destId="{C414AEF3-4CE8-480E-8E47-103E3E07EC97}" srcOrd="0" destOrd="0" presId="urn:microsoft.com/office/officeart/2005/8/layout/radial1"/>
    <dgm:cxn modelId="{F9EBC900-797C-4086-BBDB-8381826918D9}" type="presOf" srcId="{EC884E12-219C-4961-A8C8-FF1F1528A9A2}" destId="{9119919A-F5B6-467E-934A-CCD2895A01B2}" srcOrd="0" destOrd="0" presId="urn:microsoft.com/office/officeart/2005/8/layout/radial1"/>
    <dgm:cxn modelId="{EA42FB0D-BBC1-44B5-A349-A2E7769CE390}" srcId="{35CA8C6E-70F4-442B-9640-15208103D79E}" destId="{CA2C6410-774E-4BBB-A5B7-07CD0A1DFB0D}" srcOrd="0" destOrd="0" parTransId="{4959EF68-6FD7-4F84-95ED-13EE5AC1F878}" sibTransId="{8CFDA36C-4D48-4491-9F6D-643BAF32C561}"/>
    <dgm:cxn modelId="{F5214EE8-E82A-4F25-9FEE-06A609BCEB2D}" type="presOf" srcId="{D22892E6-611C-4B4C-AE31-828954DB084E}" destId="{1B59D2C1-26C6-4124-8AC1-BAB06A981913}" srcOrd="0" destOrd="0" presId="urn:microsoft.com/office/officeart/2005/8/layout/radial1"/>
    <dgm:cxn modelId="{FF810C3A-1E6D-4C20-B140-F87790E313DB}" srcId="{D5B915C7-D510-49EE-A5AF-B6BDCF5C07D4}" destId="{35CA8C6E-70F4-442B-9640-15208103D79E}" srcOrd="0" destOrd="0" parTransId="{FF70D571-5BB1-420D-B6A4-7D06A801A25A}" sibTransId="{AC31A59C-3C6A-4880-A083-7DA4651BA3E6}"/>
    <dgm:cxn modelId="{0885FBDE-2159-4648-AC59-89C7ECA332FC}" type="presOf" srcId="{35CA8C6E-70F4-442B-9640-15208103D79E}" destId="{8923133A-AF1C-4571-B789-332F66098621}" srcOrd="0" destOrd="0" presId="urn:microsoft.com/office/officeart/2005/8/layout/radial1"/>
    <dgm:cxn modelId="{2BB14760-CFD0-4968-8A87-8A07EAF81EB0}" type="presOf" srcId="{9F8E3EFA-B920-4ED7-8514-6294907F9AC4}" destId="{FF7325D5-5E74-4E21-873F-FB10846AB7C2}" srcOrd="0" destOrd="0" presId="urn:microsoft.com/office/officeart/2005/8/layout/radial1"/>
    <dgm:cxn modelId="{0A94EBBF-A514-476B-84D1-725E9D251F0D}" type="presOf" srcId="{D773925A-91E1-4715-AB94-D1CC454097BE}" destId="{3973E822-FB8B-4AF6-B655-148B85780457}" srcOrd="1" destOrd="0" presId="urn:microsoft.com/office/officeart/2005/8/layout/radial1"/>
    <dgm:cxn modelId="{A5532C95-EDAA-4582-86B4-A34062C33685}" srcId="{35CA8C6E-70F4-442B-9640-15208103D79E}" destId="{3BB45DCE-C061-463C-AB53-71928B147DDF}" srcOrd="1" destOrd="0" parTransId="{CC6A3207-BF10-4EEC-B162-D860EF644994}" sibTransId="{739FD830-9E7C-48B9-80D1-E79CFFEF5AEC}"/>
    <dgm:cxn modelId="{0CACCF0E-3718-4CEB-95D5-8B753E4C59EA}" type="presOf" srcId="{CC6A3207-BF10-4EEC-B162-D860EF644994}" destId="{1972F585-4EB5-4FA7-B6B6-87B2C4D819BB}" srcOrd="1" destOrd="0" presId="urn:microsoft.com/office/officeart/2005/8/layout/radial1"/>
    <dgm:cxn modelId="{258CDC99-ACBD-4FAF-9B81-B84AA4D9D088}" type="presOf" srcId="{4959EF68-6FD7-4F84-95ED-13EE5AC1F878}" destId="{B2F5CB3C-6B84-4578-9461-09A3C22B1A7D}" srcOrd="1" destOrd="0" presId="urn:microsoft.com/office/officeart/2005/8/layout/radial1"/>
    <dgm:cxn modelId="{F39AD086-9D63-4D1F-9AA0-8EEFB2467208}" type="presOf" srcId="{CA2C6410-774E-4BBB-A5B7-07CD0A1DFB0D}" destId="{39090D96-3829-4BFF-92DB-B6A720F5718E}" srcOrd="0" destOrd="0" presId="urn:microsoft.com/office/officeart/2005/8/layout/radial1"/>
    <dgm:cxn modelId="{55AF79F7-33A3-4DD6-85FB-2D4FBDD9858F}" srcId="{35CA8C6E-70F4-442B-9640-15208103D79E}" destId="{9F8E3EFA-B920-4ED7-8514-6294907F9AC4}" srcOrd="2" destOrd="0" parTransId="{D22892E6-611C-4B4C-AE31-828954DB084E}" sibTransId="{16B275C0-B703-4321-939E-D9A97036F2F8}"/>
    <dgm:cxn modelId="{60387471-45E8-4454-BC2B-6D99A6192055}" type="presOf" srcId="{D5B915C7-D510-49EE-A5AF-B6BDCF5C07D4}" destId="{99898C38-EFA3-4E9D-A9A0-085E08892839}" srcOrd="0" destOrd="0" presId="urn:microsoft.com/office/officeart/2005/8/layout/radial1"/>
    <dgm:cxn modelId="{01758862-3C5F-4C16-8542-CDE0293049BB}" type="presOf" srcId="{D773925A-91E1-4715-AB94-D1CC454097BE}" destId="{4154B68B-4D5B-4107-B672-FDAEAA3A4235}" srcOrd="0" destOrd="0" presId="urn:microsoft.com/office/officeart/2005/8/layout/radial1"/>
    <dgm:cxn modelId="{ED7F015C-4050-49C6-AD32-F49C72BD899E}" type="presOf" srcId="{D22892E6-611C-4B4C-AE31-828954DB084E}" destId="{FCE63801-9728-4BCF-96DD-8DBCDC5AFF05}" srcOrd="1" destOrd="0" presId="urn:microsoft.com/office/officeart/2005/8/layout/radial1"/>
    <dgm:cxn modelId="{5D23582D-46C1-4142-A20E-BBBEB1320265}" type="presOf" srcId="{CC6A3207-BF10-4EEC-B162-D860EF644994}" destId="{0ED9C772-8D8B-4614-A602-1E52027C5E75}" srcOrd="0" destOrd="0" presId="urn:microsoft.com/office/officeart/2005/8/layout/radial1"/>
    <dgm:cxn modelId="{87A2460A-1955-4694-A83B-2CAB8BBB83A2}" srcId="{35CA8C6E-70F4-442B-9640-15208103D79E}" destId="{EC884E12-219C-4961-A8C8-FF1F1528A9A2}" srcOrd="3" destOrd="0" parTransId="{D773925A-91E1-4715-AB94-D1CC454097BE}" sibTransId="{576CFA99-250C-44F6-A6A9-3E65C44FC74C}"/>
    <dgm:cxn modelId="{AB9F7690-0161-4C1C-A565-26BF0E42773A}" type="presParOf" srcId="{99898C38-EFA3-4E9D-A9A0-085E08892839}" destId="{8923133A-AF1C-4571-B789-332F66098621}" srcOrd="0" destOrd="0" presId="urn:microsoft.com/office/officeart/2005/8/layout/radial1"/>
    <dgm:cxn modelId="{781C8D4C-15DC-4365-91A4-030374F78425}" type="presParOf" srcId="{99898C38-EFA3-4E9D-A9A0-085E08892839}" destId="{09D3E95F-9627-468D-8A32-BAFC9DF2EA34}" srcOrd="1" destOrd="0" presId="urn:microsoft.com/office/officeart/2005/8/layout/radial1"/>
    <dgm:cxn modelId="{C39B99D1-7879-47DB-8464-A82A12AD8EEC}" type="presParOf" srcId="{09D3E95F-9627-468D-8A32-BAFC9DF2EA34}" destId="{B2F5CB3C-6B84-4578-9461-09A3C22B1A7D}" srcOrd="0" destOrd="0" presId="urn:microsoft.com/office/officeart/2005/8/layout/radial1"/>
    <dgm:cxn modelId="{BA41F7C4-46C9-4D90-BF1F-DB02536EDAC2}" type="presParOf" srcId="{99898C38-EFA3-4E9D-A9A0-085E08892839}" destId="{39090D96-3829-4BFF-92DB-B6A720F5718E}" srcOrd="2" destOrd="0" presId="urn:microsoft.com/office/officeart/2005/8/layout/radial1"/>
    <dgm:cxn modelId="{2019FD18-9AC3-4518-8FFB-8886B3913391}" type="presParOf" srcId="{99898C38-EFA3-4E9D-A9A0-085E08892839}" destId="{0ED9C772-8D8B-4614-A602-1E52027C5E75}" srcOrd="3" destOrd="0" presId="urn:microsoft.com/office/officeart/2005/8/layout/radial1"/>
    <dgm:cxn modelId="{426F74A1-D4EE-4A55-A5C7-12A11AE47E24}" type="presParOf" srcId="{0ED9C772-8D8B-4614-A602-1E52027C5E75}" destId="{1972F585-4EB5-4FA7-B6B6-87B2C4D819BB}" srcOrd="0" destOrd="0" presId="urn:microsoft.com/office/officeart/2005/8/layout/radial1"/>
    <dgm:cxn modelId="{520FAB8C-2FBB-45BB-9898-5BF22726C64A}" type="presParOf" srcId="{99898C38-EFA3-4E9D-A9A0-085E08892839}" destId="{C414AEF3-4CE8-480E-8E47-103E3E07EC97}" srcOrd="4" destOrd="0" presId="urn:microsoft.com/office/officeart/2005/8/layout/radial1"/>
    <dgm:cxn modelId="{84522CDC-3495-4003-8D5E-7C0E2B2A5A07}" type="presParOf" srcId="{99898C38-EFA3-4E9D-A9A0-085E08892839}" destId="{1B59D2C1-26C6-4124-8AC1-BAB06A981913}" srcOrd="5" destOrd="0" presId="urn:microsoft.com/office/officeart/2005/8/layout/radial1"/>
    <dgm:cxn modelId="{B552BA7D-0A70-4826-9A2E-54672BD4AEA4}" type="presParOf" srcId="{1B59D2C1-26C6-4124-8AC1-BAB06A981913}" destId="{FCE63801-9728-4BCF-96DD-8DBCDC5AFF05}" srcOrd="0" destOrd="0" presId="urn:microsoft.com/office/officeart/2005/8/layout/radial1"/>
    <dgm:cxn modelId="{3E8FDC22-FAD5-4D9C-AB37-0AB3B4648E56}" type="presParOf" srcId="{99898C38-EFA3-4E9D-A9A0-085E08892839}" destId="{FF7325D5-5E74-4E21-873F-FB10846AB7C2}" srcOrd="6" destOrd="0" presId="urn:microsoft.com/office/officeart/2005/8/layout/radial1"/>
    <dgm:cxn modelId="{0B164E08-B278-48E3-B6A3-4E514BB91C50}" type="presParOf" srcId="{99898C38-EFA3-4E9D-A9A0-085E08892839}" destId="{4154B68B-4D5B-4107-B672-FDAEAA3A4235}" srcOrd="7" destOrd="0" presId="urn:microsoft.com/office/officeart/2005/8/layout/radial1"/>
    <dgm:cxn modelId="{A6A0A927-CDA8-4D52-A222-782EDA5E27BE}" type="presParOf" srcId="{4154B68B-4D5B-4107-B672-FDAEAA3A4235}" destId="{3973E822-FB8B-4AF6-B655-148B85780457}" srcOrd="0" destOrd="0" presId="urn:microsoft.com/office/officeart/2005/8/layout/radial1"/>
    <dgm:cxn modelId="{476B3ABA-2EC9-4C97-B38F-BA40A25277B7}" type="presParOf" srcId="{99898C38-EFA3-4E9D-A9A0-085E08892839}" destId="{9119919A-F5B6-467E-934A-CCD2895A01B2}" srcOrd="8" destOrd="0" presId="urn:microsoft.com/office/officeart/2005/8/layout/radial1"/>
  </dgm:cxnLst>
  <dgm:bg/>
  <dgm:whole>
    <a:ln w="19050"/>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8EEF-55AF-469D-B6BD-7650ADBBCEEB}">
      <dsp:nvSpPr>
        <dsp:cNvPr id="0" name=""/>
        <dsp:cNvSpPr/>
      </dsp:nvSpPr>
      <dsp:spPr>
        <a:xfrm>
          <a:off x="1907264" y="1995586"/>
          <a:ext cx="1196513" cy="1196513"/>
        </a:xfrm>
        <a:prstGeom prst="ellipse">
          <a:avLst/>
        </a:prstGeom>
        <a:solidFill>
          <a:srgbClr val="78BE21"/>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rPr>
            <a:t>ECIP</a:t>
          </a:r>
          <a:r>
            <a:rPr lang="en-US" sz="1800" b="1" kern="1200" dirty="0" smtClean="0">
              <a:solidFill>
                <a:schemeClr val="tx2"/>
              </a:solidFill>
            </a:rPr>
            <a:t>s</a:t>
          </a:r>
          <a:endParaRPr lang="en-US" sz="2000" b="1" kern="1200" dirty="0">
            <a:solidFill>
              <a:schemeClr val="tx2"/>
            </a:solidFill>
          </a:endParaRPr>
        </a:p>
      </dsp:txBody>
      <dsp:txXfrm>
        <a:off x="2082489" y="2170811"/>
        <a:ext cx="846063" cy="846063"/>
      </dsp:txXfrm>
    </dsp:sp>
    <dsp:sp modelId="{03D6839C-8579-46EE-B725-FDCC2F4E8DA2}">
      <dsp:nvSpPr>
        <dsp:cNvPr id="0" name=""/>
        <dsp:cNvSpPr/>
      </dsp:nvSpPr>
      <dsp:spPr>
        <a:xfrm rot="16200000">
          <a:off x="2377993" y="1558778"/>
          <a:ext cx="255055" cy="40681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416251" y="1678399"/>
        <a:ext cx="178539" cy="244088"/>
      </dsp:txXfrm>
    </dsp:sp>
    <dsp:sp modelId="{895A9FA7-E5CE-4F12-98B4-DD40EA1B2D85}">
      <dsp:nvSpPr>
        <dsp:cNvPr id="0" name=""/>
        <dsp:cNvSpPr/>
      </dsp:nvSpPr>
      <dsp:spPr>
        <a:xfrm>
          <a:off x="1757700" y="18706"/>
          <a:ext cx="1495641" cy="1495641"/>
        </a:xfrm>
        <a:prstGeom prst="ellipse">
          <a:avLst/>
        </a:prstGeom>
        <a:solidFill>
          <a:schemeClr val="tx1">
            <a:lumMod val="25000"/>
            <a:lumOff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Parent Information</a:t>
          </a:r>
        </a:p>
      </dsp:txBody>
      <dsp:txXfrm>
        <a:off x="1976732" y="237738"/>
        <a:ext cx="1057577" cy="1057577"/>
      </dsp:txXfrm>
    </dsp:sp>
    <dsp:sp modelId="{B3EAD591-5146-4936-94EF-A3C9D804892E}">
      <dsp:nvSpPr>
        <dsp:cNvPr id="0" name=""/>
        <dsp:cNvSpPr/>
      </dsp:nvSpPr>
      <dsp:spPr>
        <a:xfrm rot="20520000">
          <a:off x="3168945" y="2133439"/>
          <a:ext cx="255055" cy="406814"/>
        </a:xfrm>
        <a:prstGeom prst="rightArrow">
          <a:avLst>
            <a:gd name="adj1" fmla="val 60000"/>
            <a:gd name="adj2" fmla="val 50000"/>
          </a:avLst>
        </a:prstGeom>
        <a:solidFill>
          <a:schemeClr val="accent3">
            <a:shade val="90000"/>
            <a:hueOff val="202757"/>
            <a:satOff val="-28337"/>
            <a:lumOff val="190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170817" y="2226624"/>
        <a:ext cx="178539" cy="244088"/>
      </dsp:txXfrm>
    </dsp:sp>
    <dsp:sp modelId="{D047AB4D-8517-432D-9005-9B2A2211BA30}">
      <dsp:nvSpPr>
        <dsp:cNvPr id="0" name=""/>
        <dsp:cNvSpPr/>
      </dsp:nvSpPr>
      <dsp:spPr>
        <a:xfrm>
          <a:off x="3495580" y="1281350"/>
          <a:ext cx="1495641" cy="1495641"/>
        </a:xfrm>
        <a:prstGeom prst="ellipse">
          <a:avLst/>
        </a:prstGeom>
        <a:solidFill>
          <a:schemeClr val="tx1">
            <a:lumMod val="50000"/>
            <a:lumOff val="50000"/>
          </a:schemeClr>
        </a:solidFill>
        <a:ln w="762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Curriculum</a:t>
          </a:r>
        </a:p>
      </dsp:txBody>
      <dsp:txXfrm>
        <a:off x="3714612" y="1500382"/>
        <a:ext cx="1057577" cy="1057577"/>
      </dsp:txXfrm>
    </dsp:sp>
    <dsp:sp modelId="{4896C3BA-D68C-4EE4-B711-B6167B7B5635}">
      <dsp:nvSpPr>
        <dsp:cNvPr id="0" name=""/>
        <dsp:cNvSpPr/>
      </dsp:nvSpPr>
      <dsp:spPr>
        <a:xfrm rot="3189404">
          <a:off x="2877796" y="3072810"/>
          <a:ext cx="278019" cy="406814"/>
        </a:xfrm>
        <a:prstGeom prst="rightArrow">
          <a:avLst>
            <a:gd name="adj1" fmla="val 60000"/>
            <a:gd name="adj2" fmla="val 50000"/>
          </a:avLst>
        </a:prstGeom>
        <a:solidFill>
          <a:schemeClr val="accent3">
            <a:shade val="90000"/>
            <a:hueOff val="405515"/>
            <a:satOff val="-56674"/>
            <a:lumOff val="381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894493" y="3120799"/>
        <a:ext cx="194613" cy="244088"/>
      </dsp:txXfrm>
    </dsp:sp>
    <dsp:sp modelId="{66EF4A07-DFB3-4972-8CA4-FC0D9476D94A}">
      <dsp:nvSpPr>
        <dsp:cNvPr id="0" name=""/>
        <dsp:cNvSpPr/>
      </dsp:nvSpPr>
      <dsp:spPr>
        <a:xfrm>
          <a:off x="2879390" y="3343058"/>
          <a:ext cx="1495641" cy="1495641"/>
        </a:xfrm>
        <a:prstGeom prst="ellipse">
          <a:avLst/>
        </a:prstGeom>
        <a:solidFill>
          <a:schemeClr val="tx1">
            <a:lumMod val="75000"/>
            <a:lumOff val="2500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Assessment</a:t>
          </a:r>
        </a:p>
      </dsp:txBody>
      <dsp:txXfrm>
        <a:off x="3098422" y="3562090"/>
        <a:ext cx="1057577" cy="1057577"/>
      </dsp:txXfrm>
    </dsp:sp>
    <dsp:sp modelId="{3F78D34F-DF6E-45A3-8311-B859375B6A77}">
      <dsp:nvSpPr>
        <dsp:cNvPr id="0" name=""/>
        <dsp:cNvSpPr/>
      </dsp:nvSpPr>
      <dsp:spPr>
        <a:xfrm rot="7560000">
          <a:off x="1889157" y="3063260"/>
          <a:ext cx="255055" cy="406814"/>
        </a:xfrm>
        <a:prstGeom prst="rightArrow">
          <a:avLst>
            <a:gd name="adj1" fmla="val 60000"/>
            <a:gd name="adj2" fmla="val 50000"/>
          </a:avLst>
        </a:prstGeom>
        <a:solidFill>
          <a:schemeClr val="accent3">
            <a:shade val="90000"/>
            <a:hueOff val="405515"/>
            <a:satOff val="-56674"/>
            <a:lumOff val="381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949902" y="3113672"/>
        <a:ext cx="178539" cy="244088"/>
      </dsp:txXfrm>
    </dsp:sp>
    <dsp:sp modelId="{2790D2C5-50B6-413C-832B-DAC324713248}">
      <dsp:nvSpPr>
        <dsp:cNvPr id="0" name=""/>
        <dsp:cNvSpPr/>
      </dsp:nvSpPr>
      <dsp:spPr>
        <a:xfrm>
          <a:off x="683631" y="3324351"/>
          <a:ext cx="1495641" cy="1495641"/>
        </a:xfrm>
        <a:prstGeom prst="ellipse">
          <a:avLst/>
        </a:prstGeom>
        <a:solidFill>
          <a:schemeClr val="tx1">
            <a:lumMod val="75000"/>
            <a:lumOff val="2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Instruction</a:t>
          </a:r>
        </a:p>
      </dsp:txBody>
      <dsp:txXfrm>
        <a:off x="902663" y="3543383"/>
        <a:ext cx="1057577" cy="1057577"/>
      </dsp:txXfrm>
    </dsp:sp>
    <dsp:sp modelId="{5D14301E-CEF1-4B0D-AE47-B76F47EC628C}">
      <dsp:nvSpPr>
        <dsp:cNvPr id="0" name=""/>
        <dsp:cNvSpPr/>
      </dsp:nvSpPr>
      <dsp:spPr>
        <a:xfrm rot="11880000">
          <a:off x="1587040" y="2133439"/>
          <a:ext cx="255055" cy="406814"/>
        </a:xfrm>
        <a:prstGeom prst="rightArrow">
          <a:avLst>
            <a:gd name="adj1" fmla="val 60000"/>
            <a:gd name="adj2" fmla="val 50000"/>
          </a:avLst>
        </a:prstGeom>
        <a:solidFill>
          <a:schemeClr val="accent3">
            <a:shade val="90000"/>
            <a:hueOff val="202757"/>
            <a:satOff val="-28337"/>
            <a:lumOff val="190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661684" y="2226624"/>
        <a:ext cx="178539" cy="244088"/>
      </dsp:txXfrm>
    </dsp:sp>
    <dsp:sp modelId="{C9499AFF-084F-4EED-879A-F1E26EFD8510}">
      <dsp:nvSpPr>
        <dsp:cNvPr id="0" name=""/>
        <dsp:cNvSpPr/>
      </dsp:nvSpPr>
      <dsp:spPr>
        <a:xfrm>
          <a:off x="19819" y="1281350"/>
          <a:ext cx="1495641" cy="1495641"/>
        </a:xfrm>
        <a:prstGeom prst="ellipse">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Professional Development</a:t>
          </a:r>
          <a:endParaRPr lang="en-US" sz="1400" b="1" kern="1200" dirty="0"/>
        </a:p>
      </dsp:txBody>
      <dsp:txXfrm>
        <a:off x="238851" y="1500382"/>
        <a:ext cx="1057577" cy="1057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3133A-AF1C-4571-B789-332F66098621}">
      <dsp:nvSpPr>
        <dsp:cNvPr id="0" name=""/>
        <dsp:cNvSpPr/>
      </dsp:nvSpPr>
      <dsp:spPr>
        <a:xfrm>
          <a:off x="1832266" y="1735073"/>
          <a:ext cx="1317963" cy="1317963"/>
        </a:xfrm>
        <a:prstGeom prst="ellipse">
          <a:avLst/>
        </a:prstGeom>
        <a:solidFill>
          <a:srgbClr val="78BE21"/>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rPr>
            <a:t>ECIPs</a:t>
          </a:r>
          <a:endParaRPr lang="en-US" sz="3200" b="1" kern="1200" dirty="0">
            <a:solidFill>
              <a:schemeClr val="tx2"/>
            </a:solidFill>
          </a:endParaRPr>
        </a:p>
      </dsp:txBody>
      <dsp:txXfrm>
        <a:off x="2025277" y="1928084"/>
        <a:ext cx="931941" cy="931941"/>
      </dsp:txXfrm>
    </dsp:sp>
    <dsp:sp modelId="{09D3E95F-9627-468D-8A32-BAFC9DF2EA34}">
      <dsp:nvSpPr>
        <dsp:cNvPr id="0" name=""/>
        <dsp:cNvSpPr/>
      </dsp:nvSpPr>
      <dsp:spPr>
        <a:xfrm rot="16200000">
          <a:off x="2299130" y="1519148"/>
          <a:ext cx="384236" cy="47613"/>
        </a:xfrm>
        <a:custGeom>
          <a:avLst/>
          <a:gdLst/>
          <a:ahLst/>
          <a:cxnLst/>
          <a:rect l="0" t="0" r="0" b="0"/>
          <a:pathLst>
            <a:path>
              <a:moveTo>
                <a:pt x="0" y="23806"/>
              </a:moveTo>
              <a:lnTo>
                <a:pt x="384236" y="2380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81642" y="1533349"/>
        <a:ext cx="19211" cy="19211"/>
      </dsp:txXfrm>
    </dsp:sp>
    <dsp:sp modelId="{39090D96-3829-4BFF-92DB-B6A720F5718E}">
      <dsp:nvSpPr>
        <dsp:cNvPr id="0" name=""/>
        <dsp:cNvSpPr/>
      </dsp:nvSpPr>
      <dsp:spPr>
        <a:xfrm>
          <a:off x="1832266" y="32872"/>
          <a:ext cx="1317963" cy="1317963"/>
        </a:xfrm>
        <a:prstGeom prst="ellipse">
          <a:avLst/>
        </a:prstGeom>
        <a:solidFill>
          <a:schemeClr val="tx1">
            <a:lumMod val="10000"/>
            <a:lumOff val="9000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Child</a:t>
          </a:r>
          <a:r>
            <a:rPr lang="en-US" sz="1600" b="1" kern="1200" dirty="0" smtClean="0"/>
            <a:t> </a:t>
          </a:r>
          <a:r>
            <a:rPr lang="en-US" sz="1600" b="1" kern="1200" dirty="0" smtClean="0">
              <a:solidFill>
                <a:schemeClr val="tx1"/>
              </a:solidFill>
            </a:rPr>
            <a:t>Care</a:t>
          </a:r>
          <a:endParaRPr lang="en-US" sz="1600" b="1" kern="1200" dirty="0">
            <a:solidFill>
              <a:schemeClr val="tx1"/>
            </a:solidFill>
          </a:endParaRPr>
        </a:p>
      </dsp:txBody>
      <dsp:txXfrm>
        <a:off x="2025277" y="225883"/>
        <a:ext cx="931941" cy="931941"/>
      </dsp:txXfrm>
    </dsp:sp>
    <dsp:sp modelId="{0ED9C772-8D8B-4614-A602-1E52027C5E75}">
      <dsp:nvSpPr>
        <dsp:cNvPr id="0" name=""/>
        <dsp:cNvSpPr/>
      </dsp:nvSpPr>
      <dsp:spPr>
        <a:xfrm>
          <a:off x="3150230" y="2370248"/>
          <a:ext cx="398673" cy="47613"/>
        </a:xfrm>
        <a:custGeom>
          <a:avLst/>
          <a:gdLst/>
          <a:ahLst/>
          <a:cxnLst/>
          <a:rect l="0" t="0" r="0" b="0"/>
          <a:pathLst>
            <a:path>
              <a:moveTo>
                <a:pt x="0" y="23806"/>
              </a:moveTo>
              <a:lnTo>
                <a:pt x="398673" y="2380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9600" y="2384088"/>
        <a:ext cx="19933" cy="19933"/>
      </dsp:txXfrm>
    </dsp:sp>
    <dsp:sp modelId="{C414AEF3-4CE8-480E-8E47-103E3E07EC97}">
      <dsp:nvSpPr>
        <dsp:cNvPr id="0" name=""/>
        <dsp:cNvSpPr/>
      </dsp:nvSpPr>
      <dsp:spPr>
        <a:xfrm>
          <a:off x="3548903" y="1735073"/>
          <a:ext cx="1317963" cy="1317963"/>
        </a:xfrm>
        <a:prstGeom prst="ellipse">
          <a:avLst/>
        </a:prstGeom>
        <a:solidFill>
          <a:schemeClr val="tx1">
            <a:lumMod val="25000"/>
            <a:lumOff val="7500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School-based</a:t>
          </a:r>
          <a:endParaRPr lang="en-US" sz="1800" b="1" kern="1200" dirty="0">
            <a:solidFill>
              <a:schemeClr val="tx1"/>
            </a:solidFill>
          </a:endParaRPr>
        </a:p>
      </dsp:txBody>
      <dsp:txXfrm>
        <a:off x="3741914" y="1928084"/>
        <a:ext cx="931941" cy="931941"/>
      </dsp:txXfrm>
    </dsp:sp>
    <dsp:sp modelId="{1B59D2C1-26C6-4124-8AC1-BAB06A981913}">
      <dsp:nvSpPr>
        <dsp:cNvPr id="0" name=""/>
        <dsp:cNvSpPr/>
      </dsp:nvSpPr>
      <dsp:spPr>
        <a:xfrm rot="5400000">
          <a:off x="2291911" y="3228566"/>
          <a:ext cx="398673" cy="47613"/>
        </a:xfrm>
        <a:custGeom>
          <a:avLst/>
          <a:gdLst/>
          <a:ahLst/>
          <a:cxnLst/>
          <a:rect l="0" t="0" r="0" b="0"/>
          <a:pathLst>
            <a:path>
              <a:moveTo>
                <a:pt x="0" y="23806"/>
              </a:moveTo>
              <a:lnTo>
                <a:pt x="398673" y="2380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81281" y="3242406"/>
        <a:ext cx="19933" cy="19933"/>
      </dsp:txXfrm>
    </dsp:sp>
    <dsp:sp modelId="{FF7325D5-5E74-4E21-873F-FB10846AB7C2}">
      <dsp:nvSpPr>
        <dsp:cNvPr id="0" name=""/>
        <dsp:cNvSpPr/>
      </dsp:nvSpPr>
      <dsp:spPr>
        <a:xfrm>
          <a:off x="1832266" y="3451710"/>
          <a:ext cx="1317963" cy="1317963"/>
        </a:xfrm>
        <a:prstGeom prst="ellipse">
          <a:avLst/>
        </a:prstGeom>
        <a:solidFill>
          <a:schemeClr val="tx1">
            <a:lumMod val="50000"/>
            <a:lumOff val="5000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Head Start</a:t>
          </a:r>
          <a:endParaRPr lang="en-US" sz="1600" b="1" kern="1200" dirty="0">
            <a:solidFill>
              <a:schemeClr val="tx1"/>
            </a:solidFill>
          </a:endParaRPr>
        </a:p>
      </dsp:txBody>
      <dsp:txXfrm>
        <a:off x="2025277" y="3644721"/>
        <a:ext cx="931941" cy="931941"/>
      </dsp:txXfrm>
    </dsp:sp>
    <dsp:sp modelId="{4154B68B-4D5B-4107-B672-FDAEAA3A4235}">
      <dsp:nvSpPr>
        <dsp:cNvPr id="0" name=""/>
        <dsp:cNvSpPr/>
      </dsp:nvSpPr>
      <dsp:spPr>
        <a:xfrm rot="10800000">
          <a:off x="1433593" y="2370248"/>
          <a:ext cx="398673" cy="47613"/>
        </a:xfrm>
        <a:custGeom>
          <a:avLst/>
          <a:gdLst/>
          <a:ahLst/>
          <a:cxnLst/>
          <a:rect l="0" t="0" r="0" b="0"/>
          <a:pathLst>
            <a:path>
              <a:moveTo>
                <a:pt x="0" y="23806"/>
              </a:moveTo>
              <a:lnTo>
                <a:pt x="398673" y="2380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22963" y="2384088"/>
        <a:ext cx="19933" cy="19933"/>
      </dsp:txXfrm>
    </dsp:sp>
    <dsp:sp modelId="{9119919A-F5B6-467E-934A-CCD2895A01B2}">
      <dsp:nvSpPr>
        <dsp:cNvPr id="0" name=""/>
        <dsp:cNvSpPr/>
      </dsp:nvSpPr>
      <dsp:spPr>
        <a:xfrm>
          <a:off x="115629" y="1735073"/>
          <a:ext cx="1317963" cy="1317963"/>
        </a:xfrm>
        <a:prstGeom prst="ellipse">
          <a:avLst/>
        </a:prstGeom>
        <a:solidFill>
          <a:schemeClr val="tx1">
            <a:lumMod val="90000"/>
            <a:lumOff val="1000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r>
            <a:rPr lang="en-US" sz="1350" b="1" kern="1200" dirty="0" smtClean="0">
              <a:solidFill>
                <a:schemeClr val="bg1"/>
              </a:solidFill>
            </a:rPr>
            <a:t>Early Childhood Special Education</a:t>
          </a:r>
          <a:endParaRPr lang="en-US" sz="1350" b="1" kern="1200" dirty="0">
            <a:solidFill>
              <a:schemeClr val="bg1"/>
            </a:solidFill>
          </a:endParaRPr>
        </a:p>
      </dsp:txBody>
      <dsp:txXfrm>
        <a:off x="308640" y="1928084"/>
        <a:ext cx="931941" cy="93194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2A04DE5-F1A9-4D45-BF54-BEFDBA739CA2}" type="datetimeFigureOut">
              <a:rPr lang="en-US" smtClean="0">
                <a:latin typeface="NeueHaasGroteskText Std" panose="020B0504020202020204" pitchFamily="34" charset="0"/>
              </a:rPr>
              <a:t>1/30/2019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atin typeface="NeueHaasGroteskText Std" panose="020B0504020202020204" pitchFamily="34" charset="0"/>
              </a:defRPr>
            </a:lvl1pPr>
          </a:lstStyle>
          <a:p>
            <a:fld id="{A50CD39D-89B0-4C68-805A-35C75A7C20C8}" type="datetimeFigureOut">
              <a:rPr lang="en-US" smtClean="0"/>
              <a:pPr/>
              <a:t>1/30/2019</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some stats on how many program uses what teacher-child interaction tool and how many have chosen our impact measure design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94037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32059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03528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96559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418904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10094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78704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2696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383978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[INSTRUCTIONS</a:t>
            </a:r>
            <a:r>
              <a:rPr lang="en-US" baseline="0" dirty="0" smtClean="0"/>
              <a:t> – DELETE THESE NOTES WHEN USING SLIDE] </a:t>
            </a:r>
          </a:p>
          <a:p>
            <a:pPr defTabSz="924458">
              <a:defRPr/>
            </a:pPr>
            <a:endParaRPr lang="en-US" baseline="0" dirty="0" smtClean="0"/>
          </a:p>
          <a:p>
            <a:pPr defTabSz="924458">
              <a:defRPr/>
            </a:pPr>
            <a:r>
              <a:rPr lang="en-US" dirty="0" smtClean="0"/>
              <a:t>This slide</a:t>
            </a:r>
            <a:r>
              <a:rPr lang="en-US" baseline="0" dirty="0" smtClean="0"/>
              <a:t> can be used </a:t>
            </a:r>
            <a:r>
              <a:rPr lang="en-US" dirty="0" smtClean="0"/>
              <a:t>as</a:t>
            </a:r>
            <a:r>
              <a:rPr lang="en-US" baseline="0" dirty="0" smtClean="0"/>
              <a:t> a foundation for talking about equity during presentations. The green “highlight” shape can be used to indicate which commitments are directly connected to your work, or you can remove the green highlight and talk about the commitments generally.</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07913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of an</a:t>
            </a:r>
            <a:r>
              <a:rPr lang="en-US" baseline="0" dirty="0" smtClean="0"/>
              <a:t> equitable system that brings coherence to children’s experiences and supports their growth and development. In addition, this system brings coherence to an adult’s experience with the system, regardless of where they are in the system. Universally rigorous expectations for children and the experiences that support those expectations do more to bring coherence and equity to children in PreK-3 than any method of financing, any program shape, any rating program rating or governance structure.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68807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47246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NeueHaasGroteskText Std" panose="020B0504020202020204" pitchFamily="34" charset="0"/>
                <a:ea typeface="+mn-ea"/>
                <a:cs typeface="+mn-cs"/>
              </a:rPr>
              <a:t>Head Start is a comprehensive early education program for children from at-risk backgrounds from birth to age 5.</a:t>
            </a:r>
          </a:p>
          <a:p>
            <a:endParaRPr lang="en-US" sz="1200" b="1" i="0" u="none" strike="noStrike" kern="1200" baseline="0" dirty="0" smtClean="0">
              <a:solidFill>
                <a:schemeClr val="tx1"/>
              </a:solidFill>
              <a:latin typeface="NeueHaasGroteskText Std" panose="020B0504020202020204" pitchFamily="34" charset="0"/>
              <a:ea typeface="+mn-ea"/>
              <a:cs typeface="+mn-cs"/>
            </a:endParaRPr>
          </a:p>
          <a:p>
            <a:r>
              <a:rPr lang="en-US" sz="1200" b="1" i="0" u="none" strike="noStrike" kern="1200" baseline="0" dirty="0" smtClean="0">
                <a:solidFill>
                  <a:schemeClr val="tx1"/>
                </a:solidFill>
                <a:latin typeface="NeueHaasGroteskText Std" panose="020B0504020202020204" pitchFamily="34" charset="0"/>
                <a:ea typeface="+mn-ea"/>
                <a:cs typeface="+mn-cs"/>
              </a:rPr>
              <a:t>Each Head Start program engages parents as equal partners with their child’s teacher, and works closely with the local community to adapt to what each area needs.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02116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Minnesota supplements federal Head Start/Early Head Start funds </a:t>
            </a:r>
            <a:r>
              <a:rPr lang="en-US" dirty="0">
                <a:latin typeface="Calibri" panose="020F0502020204030204" pitchFamily="34" charset="0"/>
                <a:cs typeface="Calibri" panose="020F0502020204030204" pitchFamily="34" charset="0"/>
              </a:rPr>
              <a:t>with state funds. With the additional state funding, Head Start and Early head start programs are able to expand services and access to educational opportunities for additional children thus preparing children and families experiencing multiple risk factors for kindergarten and life. Head Start and Early Head Start support families and children with high needs to make progress on closing the achievement gap upon school entrance and positively impact 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grade reading scores, which are two to the five World's Best Workforce goals.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MDE houses the state’s Head Start Collaboration Office</a:t>
            </a:r>
            <a:r>
              <a:rPr lang="en-US" dirty="0">
                <a:latin typeface="Calibri" panose="020F0502020204030204" pitchFamily="34" charset="0"/>
                <a:cs typeface="Calibri" panose="020F0502020204030204" pitchFamily="34" charset="0"/>
              </a:rPr>
              <a:t>. The Head Start Collaboration Director facilitates partnerships among Head Start agencies and other state and community partners. The Head Start Collaboration Office Director works with state and community partners to leverage common interests around young children and their families to formulate, implement, and improve state and local policy and practices. </a:t>
            </a:r>
          </a:p>
          <a:p>
            <a:endParaRPr lang="en-US" dirty="0">
              <a:latin typeface="Calibri" panose="020F0502020204030204" pitchFamily="34" charset="0"/>
              <a:cs typeface="Calibri" panose="020F0502020204030204" pitchFamily="34" charset="0"/>
            </a:endParaRPr>
          </a:p>
          <a:p>
            <a:r>
              <a:rPr lang="en-US" b="1" dirty="0">
                <a:solidFill>
                  <a:schemeClr val="dk1"/>
                </a:solidFill>
                <a:latin typeface="Calibri" panose="020F0502020204030204" pitchFamily="34" charset="0"/>
                <a:cs typeface="Calibri" panose="020F0502020204030204" pitchFamily="34" charset="0"/>
              </a:rPr>
              <a:t>Outcome Measures</a:t>
            </a:r>
            <a:r>
              <a:rPr lang="en-US" dirty="0">
                <a:solidFill>
                  <a:schemeClr val="dk1"/>
                </a:solidFill>
                <a:latin typeface="Calibri" panose="020F0502020204030204" pitchFamily="34" charset="0"/>
                <a:cs typeface="Calibri" panose="020F0502020204030204" pitchFamily="34" charset="0"/>
              </a:rPr>
              <a:t>: Outcome data is only available on children served by 14 Minnesota Head Start programs that used the TSGOLD assessment and have set development targets for enrolled 3 and year olds during the SFY 2016-2017 year. These program have adopted the developmental targets for the assessment at these age levels.   Children entering Head Start as 4 year olds vary considerably in their early experiences.</a:t>
            </a:r>
          </a:p>
          <a:p>
            <a:r>
              <a:rPr lang="en-US" dirty="0">
                <a:solidFill>
                  <a:schemeClr val="dk1"/>
                </a:solidFill>
                <a:latin typeface="Calibri" panose="020F0502020204030204" pitchFamily="34" charset="0"/>
                <a:cs typeface="Calibri" panose="020F0502020204030204" pitchFamily="34" charset="0"/>
              </a:rPr>
              <a:t>There is a wide gap in children’s Fall assessment scores based on their experiences and individual risk factors. Head Start programs identify children at-risk of not meeting school readiness benchmarks using Fall assessments. In 2017/18, children identified at-risk in the Fall made better than average achievement gains (87 versus 75 point gains) across all domains of learning during the year.</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36381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Minnesota supplements federal Head Start/Early Head Start funds </a:t>
            </a:r>
            <a:r>
              <a:rPr lang="en-US" dirty="0">
                <a:latin typeface="Calibri" panose="020F0502020204030204" pitchFamily="34" charset="0"/>
                <a:cs typeface="Calibri" panose="020F0502020204030204" pitchFamily="34" charset="0"/>
              </a:rPr>
              <a:t>with state funds. With the additional state funding, Head Start and Early head start programs are able to expand services and access to educational opportunities for additional children thus preparing children and families experiencing multiple risk factors for kindergarten and life. Head Start and Early Head Start support families and children with high needs to make progress on closing the achievement gap upon school entrance and positively impact 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grade reading scores, which are two to the five World's Best Workforce goals.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MDE houses the state’s Head Start Collaboration Office</a:t>
            </a:r>
            <a:r>
              <a:rPr lang="en-US" dirty="0">
                <a:latin typeface="Calibri" panose="020F0502020204030204" pitchFamily="34" charset="0"/>
                <a:cs typeface="Calibri" panose="020F0502020204030204" pitchFamily="34" charset="0"/>
              </a:rPr>
              <a:t>. The Head Start Collaboration Director facilitates partnerships among Head Start agencies and other state and community partners. The Head Start Collaboration Office Director works with state and community partners to leverage common interests around young children and their families to formulate, implement, and improve state and local policy and practices. </a:t>
            </a:r>
          </a:p>
          <a:p>
            <a:endParaRPr lang="en-US" dirty="0">
              <a:latin typeface="Calibri" panose="020F0502020204030204" pitchFamily="34" charset="0"/>
              <a:cs typeface="Calibri" panose="020F0502020204030204" pitchFamily="34" charset="0"/>
            </a:endParaRPr>
          </a:p>
          <a:p>
            <a:r>
              <a:rPr lang="en-US" b="1" dirty="0">
                <a:solidFill>
                  <a:schemeClr val="dk1"/>
                </a:solidFill>
                <a:latin typeface="Calibri" panose="020F0502020204030204" pitchFamily="34" charset="0"/>
                <a:cs typeface="Calibri" panose="020F0502020204030204" pitchFamily="34" charset="0"/>
              </a:rPr>
              <a:t>Outcome Measures</a:t>
            </a:r>
            <a:r>
              <a:rPr lang="en-US" dirty="0">
                <a:solidFill>
                  <a:schemeClr val="dk1"/>
                </a:solidFill>
                <a:latin typeface="Calibri" panose="020F0502020204030204" pitchFamily="34" charset="0"/>
                <a:cs typeface="Calibri" panose="020F0502020204030204" pitchFamily="34" charset="0"/>
              </a:rPr>
              <a:t>: Outcome data is only available on children served by 14 Minnesota Head Start programs that used the TSGOLD assessment and have set development targets for enrolled 3 and year olds during the SFY 2016-2017 year. These program have adopted the developmental targets for the assessment at these age levels.   Children entering Head Start as 4 year olds vary considerably in their early experiences.</a:t>
            </a:r>
          </a:p>
          <a:p>
            <a:r>
              <a:rPr lang="en-US" dirty="0">
                <a:solidFill>
                  <a:schemeClr val="dk1"/>
                </a:solidFill>
                <a:latin typeface="Calibri" panose="020F0502020204030204" pitchFamily="34" charset="0"/>
                <a:cs typeface="Calibri" panose="020F0502020204030204" pitchFamily="34" charset="0"/>
              </a:rPr>
              <a:t>There is a wide gap in children’s Fall assessment scores based on their experiences and individual risk factors. Head Start programs identify children at-risk of not meeting school readiness benchmarks using Fall assessments. In 2017/18, children identified at-risk in the Fall made better than average achievement gains (87 versus 75 point gains) across all domains of learning during the year.</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40695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 2015, the Administration for Children and Families at the U.S. Department of Health and Human Services awarded</a:t>
            </a:r>
            <a:r>
              <a:rPr lang="en-US" baseline="0" dirty="0" smtClean="0"/>
              <a:t> 6 </a:t>
            </a:r>
            <a:r>
              <a:rPr lang="en-US" dirty="0" smtClean="0"/>
              <a:t>Early Head Start-Child Care (EHS-CC) Partnership and EHS expansion grants in Minnesota. </a:t>
            </a:r>
            <a:r>
              <a:rPr lang="en-US" b="1" dirty="0" smtClean="0"/>
              <a:t>(Expansion</a:t>
            </a:r>
            <a:r>
              <a:rPr lang="en-US" b="1" baseline="0" dirty="0" smtClean="0"/>
              <a:t> Grants: </a:t>
            </a:r>
            <a:r>
              <a:rPr lang="en-US" b="1" dirty="0" smtClean="0"/>
              <a:t>PICA, Boise Forte…</a:t>
            </a:r>
            <a:r>
              <a:rPr lang="en-US" b="1" baseline="0" dirty="0" smtClean="0"/>
              <a:t>  Early Head Start-Child Care Partnership  grants: Mahube-OTWA, Families First, Tri-County Community Action, Anoka)</a:t>
            </a:r>
            <a:endParaRPr lang="en-US" b="1" dirty="0" smtClean="0"/>
          </a:p>
          <a:p>
            <a:endParaRPr lang="en-US" dirty="0" smtClean="0"/>
          </a:p>
          <a:p>
            <a:r>
              <a:rPr lang="en-US" dirty="0" smtClean="0"/>
              <a:t>The program integrates EHS comprehensive services and resources into the array of traditional child care and family care settings. The partners layer funding to provide comprehensive services and high-quality early learning environments for low-income working families with infants and toddlers. Long-term outcomes for the program include:</a:t>
            </a:r>
          </a:p>
          <a:p>
            <a:pPr marL="171450" indent="-171450">
              <a:buFont typeface="Arial" panose="020B0604020202020204" pitchFamily="34" charset="0"/>
              <a:buChar char="•"/>
            </a:pPr>
            <a:r>
              <a:rPr lang="en-US" dirty="0" smtClean="0"/>
              <a:t>Sustained, mutually respectful and collaborative EHS-CC Partnerships</a:t>
            </a:r>
          </a:p>
          <a:p>
            <a:pPr marL="171450" indent="-171450">
              <a:buFont typeface="Arial" panose="020B0604020202020204" pitchFamily="34" charset="0"/>
              <a:buChar char="•"/>
            </a:pPr>
            <a:r>
              <a:rPr lang="en-US" dirty="0" smtClean="0"/>
              <a:t>A more highly-educated and fully-qualified workforce providing high-quality infant/toddler care and education</a:t>
            </a:r>
          </a:p>
          <a:p>
            <a:pPr marL="171450" indent="-171450">
              <a:buFont typeface="Arial" panose="020B0604020202020204" pitchFamily="34" charset="0"/>
              <a:buChar char="•"/>
            </a:pPr>
            <a:r>
              <a:rPr lang="en-US" dirty="0" smtClean="0"/>
              <a:t>An increased supply of high-quality early learning environments and infant/toddler care and education providers</a:t>
            </a:r>
          </a:p>
          <a:p>
            <a:pPr marL="171450" indent="-171450">
              <a:buFont typeface="Arial" panose="020B0604020202020204" pitchFamily="34" charset="0"/>
              <a:buChar char="•"/>
            </a:pPr>
            <a:r>
              <a:rPr lang="en-US" dirty="0" smtClean="0"/>
              <a:t>Well-aligned early childhood policies, regulations, and resources, with quality improvement support at national, state, and local levels</a:t>
            </a:r>
          </a:p>
          <a:p>
            <a:pPr marL="171450" indent="-171450">
              <a:buFont typeface="Arial" panose="020B0604020202020204" pitchFamily="34" charset="0"/>
              <a:buChar char="•"/>
            </a:pPr>
            <a:r>
              <a:rPr lang="en-US" dirty="0" smtClean="0"/>
              <a:t>Improved family and child well-being and progress toward school readiness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https://eclkc.ohs.acf.hhs.gov/policy/im/acf-im-hs-15-03-attachment</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93501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Choice was given to program whether they wanted to run</a:t>
            </a:r>
            <a:r>
              <a:rPr lang="en-US" baseline="0" dirty="0" smtClean="0"/>
              <a:t> continue to implement VPK with its set of program standards or implement SR+ and a less rigorous set of program standards.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337550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1/30/2019</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1/30/2019</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1/30/2019</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smtClean="0"/>
              <a:t>Leading for educational excellence and equity, every day for every one. </a:t>
            </a:r>
            <a:r>
              <a:rPr lang="en-US" dirty="0" smtClean="0">
                <a:solidFill>
                  <a:schemeClr val="accent2"/>
                </a:solidFill>
              </a:rPr>
              <a:t>|</a:t>
            </a:r>
            <a:r>
              <a:rPr lang="en-US" dirty="0" smtClean="0"/>
              <a:t> education.mn.gov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3245613885"/>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1/30/2019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 id="2147483800"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Bobbie.Burnham@state.mn.u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Division of Early Learning Services</a:t>
            </a:r>
            <a:endParaRPr lang="en-US" dirty="0"/>
          </a:p>
        </p:txBody>
      </p:sp>
      <p:sp>
        <p:nvSpPr>
          <p:cNvPr id="2" name="Text Placeholder 1"/>
          <p:cNvSpPr>
            <a:spLocks noGrp="1"/>
          </p:cNvSpPr>
          <p:nvPr>
            <p:ph type="body" sz="quarter" idx="14"/>
          </p:nvPr>
        </p:nvSpPr>
        <p:spPr/>
        <p:txBody>
          <a:bodyPr>
            <a:normAutofit/>
          </a:bodyPr>
          <a:lstStyle/>
          <a:p>
            <a:r>
              <a:rPr lang="en-US" dirty="0" smtClean="0"/>
              <a:t>Bobbie Burnham</a:t>
            </a:r>
            <a:r>
              <a:rPr lang="en-US" dirty="0" smtClean="0">
                <a:solidFill>
                  <a:schemeClr val="accent2"/>
                </a:solidFill>
              </a:rPr>
              <a:t>|</a:t>
            </a:r>
            <a:r>
              <a:rPr lang="en-US" dirty="0" smtClean="0"/>
              <a:t> Director</a:t>
            </a:r>
            <a:endParaRPr lang="en-US" dirty="0"/>
          </a:p>
          <a:p>
            <a:r>
              <a:rPr lang="en-US" dirty="0" smtClean="0"/>
              <a:t>January 31, 2019</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Head Start-Child Care Partnerships</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nvPr>
        </p:nvGraphicFramePr>
        <p:xfrm>
          <a:off x="0" y="1333283"/>
          <a:ext cx="12052092" cy="5435499"/>
        </p:xfrm>
        <a:graphic>
          <a:graphicData uri="http://schemas.openxmlformats.org/drawingml/2006/table">
            <a:tbl>
              <a:tblPr firstRow="1" bandRow="1">
                <a:tableStyleId>{5C22544A-7EE6-4342-B048-85BDC9FD1C3A}</a:tableStyleId>
              </a:tblPr>
              <a:tblGrid>
                <a:gridCol w="3042259">
                  <a:extLst>
                    <a:ext uri="{9D8B030D-6E8A-4147-A177-3AD203B41FA5}">
                      <a16:colId xmlns:a16="http://schemas.microsoft.com/office/drawing/2014/main" val="20000"/>
                    </a:ext>
                  </a:extLst>
                </a:gridCol>
                <a:gridCol w="9009833">
                  <a:extLst>
                    <a:ext uri="{9D8B030D-6E8A-4147-A177-3AD203B41FA5}">
                      <a16:colId xmlns:a16="http://schemas.microsoft.com/office/drawing/2014/main" val="20001"/>
                    </a:ext>
                  </a:extLst>
                </a:gridCol>
              </a:tblGrid>
              <a:tr h="6243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To</a:t>
                      </a:r>
                      <a:r>
                        <a:rPr lang="en-US" baseline="0" dirty="0" smtClean="0"/>
                        <a:t> increase </a:t>
                      </a:r>
                      <a:r>
                        <a:rPr lang="en-US" dirty="0" smtClean="0"/>
                        <a:t>the supply of high-quality early learning environments for infants and toddlers. </a:t>
                      </a:r>
                    </a:p>
                  </a:txBody>
                  <a:tcPr/>
                </a:tc>
                <a:tc hMerge="1">
                  <a:txBody>
                    <a:bodyPr/>
                    <a:lstStyle/>
                    <a:p>
                      <a:endParaRPr lang="en-US" dirty="0"/>
                    </a:p>
                  </a:txBody>
                  <a:tcPr/>
                </a:tc>
                <a:extLst>
                  <a:ext uri="{0D108BD9-81ED-4DB2-BD59-A6C34878D82A}">
                    <a16:rowId xmlns:a16="http://schemas.microsoft.com/office/drawing/2014/main" val="10000"/>
                  </a:ext>
                </a:extLst>
              </a:tr>
              <a:tr h="445936">
                <a:tc>
                  <a:txBody>
                    <a:bodyPr/>
                    <a:lstStyle/>
                    <a:p>
                      <a:r>
                        <a:rPr lang="en-US" sz="1200" dirty="0" smtClean="0"/>
                        <a:t>Eligibility:</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rPr>
                        <a:t>Children ages birth -</a:t>
                      </a:r>
                      <a:r>
                        <a:rPr lang="en-US" sz="1200" kern="1200" baseline="0" dirty="0" smtClean="0">
                          <a:effectLst/>
                        </a:rPr>
                        <a:t> </a:t>
                      </a:r>
                      <a:r>
                        <a:rPr lang="en-US" sz="1200" kern="1200" dirty="0" smtClean="0">
                          <a:effectLst/>
                        </a:rPr>
                        <a:t>three years from families at or below the federal poverty line or participating in Minnesota Family Investment Program (MFIP), who are homeless or in foster care. </a:t>
                      </a:r>
                      <a:endParaRPr lang="en-US" sz="1200" dirty="0" smtClean="0"/>
                    </a:p>
                  </a:txBody>
                  <a:tcPr/>
                </a:tc>
                <a:extLst>
                  <a:ext uri="{0D108BD9-81ED-4DB2-BD59-A6C34878D82A}">
                    <a16:rowId xmlns:a16="http://schemas.microsoft.com/office/drawing/2014/main" val="10001"/>
                  </a:ext>
                </a:extLst>
              </a:tr>
              <a:tr h="280373">
                <a:tc>
                  <a:txBody>
                    <a:bodyPr/>
                    <a:lstStyle/>
                    <a:p>
                      <a:r>
                        <a:rPr lang="en-US" sz="1200" dirty="0" smtClean="0"/>
                        <a:t>Children Served:</a:t>
                      </a:r>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rPr>
                        <a:t>School Year 2018-2019: </a:t>
                      </a:r>
                      <a:r>
                        <a:rPr lang="en-US" sz="1200" kern="1200" baseline="0" dirty="0" smtClean="0">
                          <a:effectLst/>
                        </a:rPr>
                        <a:t> Total </a:t>
                      </a:r>
                      <a:r>
                        <a:rPr lang="en-US" sz="1200" kern="1200" dirty="0" smtClean="0">
                          <a:effectLst/>
                        </a:rPr>
                        <a:t>Funded</a:t>
                      </a:r>
                      <a:r>
                        <a:rPr lang="en-US" sz="1200" kern="1200" baseline="0" dirty="0" smtClean="0">
                          <a:effectLst/>
                        </a:rPr>
                        <a:t> enrollment 418  (28 Centers, 11 Family Child Care)</a:t>
                      </a:r>
                      <a:endParaRPr lang="en-US" sz="1200" kern="1200" dirty="0" smtClean="0">
                        <a:effectLst/>
                      </a:endParaRPr>
                    </a:p>
                  </a:txBody>
                  <a:tcPr/>
                </a:tc>
                <a:extLst>
                  <a:ext uri="{0D108BD9-81ED-4DB2-BD59-A6C34878D82A}">
                    <a16:rowId xmlns:a16="http://schemas.microsoft.com/office/drawing/2014/main" val="10002"/>
                  </a:ext>
                </a:extLst>
              </a:tr>
              <a:tr h="802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Funding:   </a:t>
                      </a:r>
                      <a:r>
                        <a:rPr lang="en-US" sz="1200" kern="1200" dirty="0" smtClean="0">
                          <a:effectLst/>
                        </a:rPr>
                        <a:t>Federal: $ 7,078,389</a:t>
                      </a:r>
                    </a:p>
                    <a:p>
                      <a:endParaRPr 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 March 2015, the Administration for Children and Families at the U.S. Department of Health and Human Services awarded</a:t>
                      </a:r>
                      <a:r>
                        <a:rPr lang="en-US" sz="1200" baseline="0" dirty="0" smtClean="0"/>
                        <a:t> 6 </a:t>
                      </a:r>
                      <a:r>
                        <a:rPr lang="en-US" sz="1200" dirty="0" smtClean="0"/>
                        <a:t>Early Head Start-Child Care (EHS-CC) Partnership and EHS expansion grants in Minnesota. </a:t>
                      </a:r>
                      <a:r>
                        <a:rPr lang="en-US" sz="1200" b="1" dirty="0" smtClean="0"/>
                        <a:t>(Expansion</a:t>
                      </a:r>
                      <a:r>
                        <a:rPr lang="en-US" sz="1200" b="1" baseline="0" dirty="0" smtClean="0"/>
                        <a:t> Grants: </a:t>
                      </a:r>
                      <a:r>
                        <a:rPr lang="en-US" sz="1200" b="1" dirty="0" smtClean="0"/>
                        <a:t>PICA, Boise Forte…</a:t>
                      </a:r>
                      <a:r>
                        <a:rPr lang="en-US" sz="1200" b="1" baseline="0" dirty="0" smtClean="0"/>
                        <a:t>  Early Head Start-Child Care Partnership  grants: </a:t>
                      </a:r>
                      <a:r>
                        <a:rPr lang="en-US" sz="1200" b="1" baseline="0" dirty="0" err="1" smtClean="0"/>
                        <a:t>Mahube</a:t>
                      </a:r>
                      <a:r>
                        <a:rPr lang="en-US" sz="1200" b="1" baseline="0" dirty="0" smtClean="0"/>
                        <a:t>-OTWA, Families First, Tri-County Community Action, Anoka)</a:t>
                      </a:r>
                      <a:endParaRPr lang="en-US" sz="1200" kern="1200" dirty="0" smtClean="0">
                        <a:effectLst/>
                      </a:endParaRPr>
                    </a:p>
                    <a:p>
                      <a:endParaRPr lang="en-US" sz="1200" kern="1200" dirty="0" smtClean="0">
                        <a:effectLst/>
                      </a:endParaRPr>
                    </a:p>
                  </a:txBody>
                  <a:tcPr/>
                </a:tc>
                <a:extLst>
                  <a:ext uri="{0D108BD9-81ED-4DB2-BD59-A6C34878D82A}">
                    <a16:rowId xmlns:a16="http://schemas.microsoft.com/office/drawing/2014/main" val="10003"/>
                  </a:ext>
                </a:extLst>
              </a:tr>
              <a:tr h="1801983">
                <a:tc>
                  <a:txBody>
                    <a:bodyPr/>
                    <a:lstStyle/>
                    <a:p>
                      <a:r>
                        <a:rPr lang="en-US" sz="1200" dirty="0" smtClean="0"/>
                        <a:t>Key Program</a:t>
                      </a:r>
                      <a:r>
                        <a:rPr lang="en-US" sz="1200" baseline="0" dirty="0" smtClean="0"/>
                        <a:t> Components:</a:t>
                      </a:r>
                      <a:endParaRPr lang="en-US" sz="1200" b="1" dirty="0"/>
                    </a:p>
                  </a:txBody>
                  <a:tcPr/>
                </a:tc>
                <a:tc>
                  <a:txBody>
                    <a:bodyPr/>
                    <a:lstStyle/>
                    <a:p>
                      <a:pPr>
                        <a:spcBef>
                          <a:spcPts val="1200"/>
                        </a:spcBef>
                      </a:pPr>
                      <a:r>
                        <a:rPr lang="en-US" sz="1200" dirty="0" smtClean="0"/>
                        <a:t>EHS-CC Partnerships bring together the best of two worlds by combining the strengths of child care and Early Head Start programs. </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smtClean="0"/>
                        <a:t>The EHS-CC Partnership grants support partnerships between EHS programs and local child care centers and family child care providers serving infants and toddlers from families with low incomes. These partnerships support working families by providing expanded access to 10 hour full-day, full-year child care and comprehensive services to children and families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smtClean="0"/>
                        <a:t>The Child Care and Development Fund (CCDF) is one of the funding sources for EHS-CC Partnerships and provides child care assistance subsidies for eligible families. EHS-CC Partnership grantees leverage multiple funding sources to maximize resources and provide quality child care opportunities for children from families with low income</a:t>
                      </a:r>
                    </a:p>
                  </a:txBody>
                  <a:tcPr/>
                </a:tc>
                <a:extLst>
                  <a:ext uri="{0D108BD9-81ED-4DB2-BD59-A6C34878D82A}">
                    <a16:rowId xmlns:a16="http://schemas.microsoft.com/office/drawing/2014/main" val="10004"/>
                  </a:ext>
                </a:extLst>
              </a:tr>
              <a:tr h="1432903">
                <a:tc>
                  <a:txBody>
                    <a:bodyPr/>
                    <a:lstStyle/>
                    <a:p>
                      <a:r>
                        <a:rPr lang="en-US" sz="1200" dirty="0" smtClean="0"/>
                        <a:t>Long-term outcomes </a:t>
                      </a:r>
                      <a:endParaRPr lang="en-US" sz="1200" b="1" dirty="0"/>
                    </a:p>
                  </a:txBody>
                  <a:tcPr/>
                </a:tc>
                <a:tc>
                  <a:txBody>
                    <a:bodyPr/>
                    <a:lstStyle/>
                    <a:p>
                      <a:pPr marL="171450" indent="-171450">
                        <a:buFont typeface="Arial" panose="020B0604020202020204" pitchFamily="34" charset="0"/>
                        <a:buChar char="•"/>
                      </a:pPr>
                      <a:r>
                        <a:rPr lang="en-US" sz="1200" dirty="0" smtClean="0"/>
                        <a:t>Sustained, mutually respectful and collaborative EHS-CC Partnerships</a:t>
                      </a:r>
                    </a:p>
                    <a:p>
                      <a:pPr marL="171450" indent="-171450">
                        <a:buFont typeface="Arial" panose="020B0604020202020204" pitchFamily="34" charset="0"/>
                        <a:buChar char="•"/>
                      </a:pPr>
                      <a:r>
                        <a:rPr lang="en-US" sz="1200" dirty="0" smtClean="0"/>
                        <a:t>A more highly-educated and fully-qualified workforce providing high-quality infant/toddler care and education</a:t>
                      </a:r>
                    </a:p>
                    <a:p>
                      <a:pPr marL="171450" indent="-171450">
                        <a:buFont typeface="Arial" panose="020B0604020202020204" pitchFamily="34" charset="0"/>
                        <a:buChar char="•"/>
                      </a:pPr>
                      <a:r>
                        <a:rPr lang="en-US" sz="1200" dirty="0" smtClean="0"/>
                        <a:t>An increased supply of high-quality early learning environments and infant/toddler care and education providers</a:t>
                      </a:r>
                    </a:p>
                    <a:p>
                      <a:pPr marL="171450" indent="-171450">
                        <a:buFont typeface="Arial" panose="020B0604020202020204" pitchFamily="34" charset="0"/>
                        <a:buChar char="•"/>
                      </a:pPr>
                      <a:r>
                        <a:rPr lang="en-US" sz="1200" dirty="0" smtClean="0"/>
                        <a:t>Well-aligned early childhood policies, regulations, and resources, with quality improvement support at national, state, and local levels</a:t>
                      </a:r>
                    </a:p>
                    <a:p>
                      <a:pPr marL="171450" indent="-171450">
                        <a:buFont typeface="Arial" panose="020B0604020202020204" pitchFamily="34" charset="0"/>
                        <a:buChar char="•"/>
                      </a:pPr>
                      <a:r>
                        <a:rPr lang="en-US" sz="1200" dirty="0" smtClean="0"/>
                        <a:t>Improved family and child well-being and progress toward school 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4059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Head </a:t>
            </a:r>
            <a:r>
              <a:rPr lang="en-US" b="1" dirty="0" smtClean="0"/>
              <a:t>Start Programs</a:t>
            </a:r>
            <a:endParaRPr lang="en-US" dirty="0"/>
          </a:p>
        </p:txBody>
      </p:sp>
      <p:pic>
        <p:nvPicPr>
          <p:cNvPr id="7" name="Content Placeholder 6"/>
          <p:cNvPicPr>
            <a:picLocks noGrp="1" noChangeAspect="1"/>
          </p:cNvPicPr>
          <p:nvPr>
            <p:ph idx="1"/>
          </p:nvPr>
        </p:nvPicPr>
        <p:blipFill>
          <a:blip r:embed="rId2"/>
          <a:stretch>
            <a:fillRect/>
          </a:stretch>
        </p:blipFill>
        <p:spPr>
          <a:xfrm>
            <a:off x="324854" y="1395413"/>
            <a:ext cx="11730788" cy="4781550"/>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11</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43529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
            </a:r>
            <a:br>
              <a:rPr lang="en-US" dirty="0"/>
            </a:br>
            <a:r>
              <a:rPr lang="en-US" dirty="0" smtClean="0"/>
              <a:t/>
            </a:r>
            <a:br>
              <a:rPr lang="en-US" dirty="0" smtClean="0"/>
            </a:br>
            <a:r>
              <a:rPr lang="en-US" dirty="0" smtClean="0"/>
              <a:t>Voluntary </a:t>
            </a:r>
            <a:r>
              <a:rPr lang="en-US" dirty="0" err="1" smtClean="0"/>
              <a:t>PreKindergarten</a:t>
            </a:r>
            <a:r>
              <a:rPr lang="en-US" dirty="0" smtClean="0"/>
              <a:t/>
            </a:r>
            <a:br>
              <a:rPr lang="en-US" dirty="0" smtClean="0"/>
            </a:br>
            <a:r>
              <a:rPr lang="en-US" dirty="0" smtClean="0"/>
              <a:t>School Readiness Plus</a:t>
            </a:r>
            <a:br>
              <a:rPr lang="en-US" dirty="0" smtClean="0"/>
            </a:br>
            <a:r>
              <a:rPr lang="en-US" dirty="0" smtClean="0"/>
              <a:t>School Readiness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Footer Placeholder 5"/>
          <p:cNvSpPr>
            <a:spLocks noGrp="1"/>
          </p:cNvSpPr>
          <p:nvPr>
            <p:ph type="ftr" sz="quarter" idx="12"/>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38972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Voluntary Prekindergarten</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13</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76939031"/>
              </p:ext>
            </p:extLst>
          </p:nvPr>
        </p:nvGraphicFramePr>
        <p:xfrm>
          <a:off x="144379" y="1390918"/>
          <a:ext cx="11899232" cy="4854567"/>
        </p:xfrm>
        <a:graphic>
          <a:graphicData uri="http://schemas.openxmlformats.org/drawingml/2006/table">
            <a:tbl>
              <a:tblPr firstRow="1" bandRow="1">
                <a:tableStyleId>{5C22544A-7EE6-4342-B048-85BDC9FD1C3A}</a:tableStyleId>
              </a:tblPr>
              <a:tblGrid>
                <a:gridCol w="3146653">
                  <a:extLst>
                    <a:ext uri="{9D8B030D-6E8A-4147-A177-3AD203B41FA5}">
                      <a16:colId xmlns:a16="http://schemas.microsoft.com/office/drawing/2014/main" val="20000"/>
                    </a:ext>
                  </a:extLst>
                </a:gridCol>
                <a:gridCol w="8752579">
                  <a:extLst>
                    <a:ext uri="{9D8B030D-6E8A-4147-A177-3AD203B41FA5}">
                      <a16:colId xmlns:a16="http://schemas.microsoft.com/office/drawing/2014/main" val="20001"/>
                    </a:ext>
                  </a:extLst>
                </a:gridCol>
              </a:tblGrid>
              <a:tr h="6483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96745">
                <a:tc>
                  <a:txBody>
                    <a:bodyPr/>
                    <a:lstStyle/>
                    <a:p>
                      <a:r>
                        <a:rPr lang="en-US" dirty="0" smtClean="0"/>
                        <a:t>VPK Eligibility to Participate Free of Charge: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Children four years of age by September 1</a:t>
                      </a:r>
                      <a:r>
                        <a:rPr lang="en-US" sz="1800" kern="1200" baseline="0" dirty="0" smtClean="0">
                          <a:solidFill>
                            <a:schemeClr val="dk1"/>
                          </a:solidFill>
                          <a:effectLst/>
                          <a:latin typeface="+mn-lt"/>
                          <a:ea typeface="+mn-ea"/>
                          <a:cs typeface="+mn-cs"/>
                        </a:rPr>
                        <a:t>.</a:t>
                      </a:r>
                      <a:endParaRPr 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651347">
                <a:tc>
                  <a:txBody>
                    <a:bodyPr/>
                    <a:lstStyle/>
                    <a:p>
                      <a:r>
                        <a:rPr lang="en-US" dirty="0" smtClean="0"/>
                        <a:t>Number</a:t>
                      </a:r>
                      <a:r>
                        <a:rPr lang="en-US" baseline="0" dirty="0" smtClean="0"/>
                        <a:t> of </a:t>
                      </a:r>
                      <a:r>
                        <a:rPr lang="en-US" dirty="0" smtClean="0"/>
                        <a:t>Allocated Seats:</a:t>
                      </a:r>
                    </a:p>
                  </a:txBody>
                  <a:tcPr/>
                </a:tc>
                <a:tc>
                  <a:txBody>
                    <a:bodyPr/>
                    <a:lstStyle/>
                    <a:p>
                      <a:r>
                        <a:rPr lang="en-US" baseline="0" dirty="0" smtClean="0"/>
                        <a:t>3,160 (FY2017) (VPK Seats Only)</a:t>
                      </a:r>
                    </a:p>
                    <a:p>
                      <a:r>
                        <a:rPr lang="en-US" baseline="0" dirty="0" smtClean="0"/>
                        <a:t>6,160 (FY2018) (3,160 VPK, 2,583 VPK and 417 SRP Seats)</a:t>
                      </a:r>
                    </a:p>
                    <a:p>
                      <a:r>
                        <a:rPr lang="en-US" baseline="0" dirty="0" smtClean="0"/>
                        <a:t>7,160 (FY2019) (3,160 VPK, 3,403 VPK and 597 SRP Seats)</a:t>
                      </a:r>
                      <a:endParaRPr lang="en-US" dirty="0"/>
                    </a:p>
                  </a:txBody>
                  <a:tcPr/>
                </a:tc>
                <a:extLst>
                  <a:ext uri="{0D108BD9-81ED-4DB2-BD59-A6C34878D82A}">
                    <a16:rowId xmlns:a16="http://schemas.microsoft.com/office/drawing/2014/main" val="10002"/>
                  </a:ext>
                </a:extLst>
              </a:tr>
              <a:tr h="648327">
                <a:tc>
                  <a:txBody>
                    <a:bodyPr/>
                    <a:lstStyle/>
                    <a:p>
                      <a:r>
                        <a:rPr lang="en-US" dirty="0" smtClean="0"/>
                        <a:t>Funding:</a:t>
                      </a:r>
                      <a:r>
                        <a:rPr lang="en-US" baseline="0" dirty="0" smtClean="0"/>
                        <a:t> </a:t>
                      </a:r>
                    </a:p>
                    <a:p>
                      <a:r>
                        <a:rPr lang="en-US" baseline="0" dirty="0" smtClean="0"/>
                        <a:t>VPK (FY2017)</a:t>
                      </a:r>
                      <a:endParaRPr lang="en-US" dirty="0" smtClean="0"/>
                    </a:p>
                    <a:p>
                      <a:r>
                        <a:rPr lang="en-US" b="0" baseline="0" dirty="0" smtClean="0"/>
                        <a:t>VPK &amp; SRP (FY2018)</a:t>
                      </a:r>
                    </a:p>
                    <a:p>
                      <a:r>
                        <a:rPr lang="en-US" b="0" baseline="0" dirty="0" smtClean="0"/>
                        <a:t>VPK &amp; SRP (FY2019)</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rPr>
                        <a:t>(FY 2017)</a:t>
                      </a:r>
                      <a:r>
                        <a:rPr lang="en-US" sz="1800" kern="1200" baseline="0" dirty="0" smtClean="0">
                          <a:solidFill>
                            <a:srgbClr val="002060"/>
                          </a:solidFill>
                          <a:effectLst/>
                        </a:rPr>
                        <a:t> </a:t>
                      </a:r>
                      <a:r>
                        <a:rPr lang="en-US" sz="1800" kern="1200" dirty="0" smtClean="0">
                          <a:solidFill>
                            <a:srgbClr val="002060"/>
                          </a:solidFill>
                          <a:effectLst/>
                        </a:rPr>
                        <a:t>State General Fund: </a:t>
                      </a:r>
                      <a:r>
                        <a:rPr lang="en-US" sz="1800" kern="1200" dirty="0" smtClean="0">
                          <a:solidFill>
                            <a:srgbClr val="002060"/>
                          </a:solidFill>
                          <a:effectLst/>
                          <a:latin typeface="+mn-lt"/>
                          <a:ea typeface="+mn-ea"/>
                          <a:cs typeface="+mn-cs"/>
                        </a:rPr>
                        <a:t>$27,092,000</a:t>
                      </a:r>
                      <a:r>
                        <a:rPr lang="en-US" sz="1800" kern="1200" baseline="0" dirty="0" smtClean="0">
                          <a:solidFill>
                            <a:srgbClr val="002060"/>
                          </a:solidFill>
                          <a:effectLst/>
                          <a:latin typeface="+mn-lt"/>
                          <a:ea typeface="+mn-ea"/>
                          <a:cs typeface="+mn-cs"/>
                        </a:rPr>
                        <a:t> --</a:t>
                      </a:r>
                      <a:r>
                        <a:rPr lang="en-US" sz="1800" kern="1200" baseline="0" dirty="0" smtClean="0">
                          <a:solidFill>
                            <a:srgbClr val="002060"/>
                          </a:solidFill>
                          <a:effectLst/>
                        </a:rPr>
                        <a:t>Note: Funds for FY17 VPK 3,160 seats are added to general education funding for FY18 forward</a:t>
                      </a:r>
                      <a:endParaRPr lang="en-US" sz="1800" kern="1200" dirty="0" smtClean="0">
                        <a:solidFill>
                          <a:srgbClr val="00206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rPr>
                        <a:t>(FY 2018)</a:t>
                      </a:r>
                      <a:r>
                        <a:rPr lang="en-US" sz="1800" kern="1200" baseline="0" dirty="0" smtClean="0">
                          <a:solidFill>
                            <a:srgbClr val="002060"/>
                          </a:solidFill>
                          <a:effectLst/>
                        </a:rPr>
                        <a:t> </a:t>
                      </a:r>
                      <a:r>
                        <a:rPr lang="en-US" sz="1800" kern="1200" dirty="0" smtClean="0">
                          <a:solidFill>
                            <a:srgbClr val="002060"/>
                          </a:solidFill>
                          <a:effectLst/>
                        </a:rPr>
                        <a:t>State General Fund: </a:t>
                      </a:r>
                      <a:r>
                        <a:rPr lang="en-US" sz="1800" kern="1200" dirty="0" smtClean="0">
                          <a:solidFill>
                            <a:srgbClr val="002060"/>
                          </a:solidFill>
                          <a:effectLst/>
                          <a:latin typeface="+mn-lt"/>
                          <a:ea typeface="+mn-ea"/>
                          <a:cs typeface="+mn-cs"/>
                        </a:rPr>
                        <a:t>$23,810,000 (funded 3,000 new seats)</a:t>
                      </a:r>
                      <a:endParaRPr lang="en-US" sz="1800" kern="1200" dirty="0" smtClean="0">
                        <a:solidFill>
                          <a:srgbClr val="00206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002060"/>
                          </a:solidFill>
                          <a:effectLst/>
                        </a:rPr>
                        <a:t>(FY2019) State General Fund: $</a:t>
                      </a:r>
                      <a:r>
                        <a:rPr lang="en-US" sz="1800" kern="1200" dirty="0" smtClean="0">
                          <a:solidFill>
                            <a:srgbClr val="002060"/>
                          </a:solidFill>
                          <a:effectLst/>
                          <a:latin typeface="+mn-lt"/>
                          <a:ea typeface="+mn-ea"/>
                          <a:cs typeface="+mn-cs"/>
                        </a:rPr>
                        <a:t>26,190,000 (funded an additional 1,000 seats)</a:t>
                      </a:r>
                      <a:endParaRPr lang="en-US" sz="1800" b="0" kern="1200" dirty="0" smtClean="0">
                        <a:solidFill>
                          <a:srgbClr val="002060"/>
                        </a:solidFill>
                        <a:effectLst/>
                        <a:latin typeface="+mn-lt"/>
                        <a:ea typeface="+mn-ea"/>
                        <a:cs typeface="+mn-cs"/>
                      </a:endParaRPr>
                    </a:p>
                  </a:txBody>
                  <a:tcPr/>
                </a:tc>
                <a:extLst>
                  <a:ext uri="{0D108BD9-81ED-4DB2-BD59-A6C34878D82A}">
                    <a16:rowId xmlns:a16="http://schemas.microsoft.com/office/drawing/2014/main" val="2495282211"/>
                  </a:ext>
                </a:extLst>
              </a:tr>
              <a:tr h="648327">
                <a:tc>
                  <a:txBody>
                    <a:bodyPr/>
                    <a:lstStyle/>
                    <a:p>
                      <a:r>
                        <a:rPr lang="en-US" dirty="0" smtClean="0"/>
                        <a:t>Funding Notes:</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Funding for voluntary pre-kindergarten grade level is based on seat counts and Average Daily Membership (ADM).  Students are enrolled and designated as voluntary pre-kindergarten grade level students in state data system (MARSS). This entry generates general education funding as well as all pupil-driven formulas including compensatory funds. </a:t>
                      </a:r>
                      <a:endParaRPr lang="en-US" sz="1800" kern="1200" dirty="0" smtClean="0">
                        <a:solidFill>
                          <a:schemeClr val="dk1"/>
                        </a:solidFill>
                        <a:latin typeface="+mn-lt"/>
                        <a:ea typeface="+mn-ea"/>
                        <a:cs typeface="+mn-cs"/>
                      </a:endParaRPr>
                    </a:p>
                  </a:txBody>
                  <a:tcPr/>
                </a:tc>
                <a:extLst>
                  <a:ext uri="{0D108BD9-81ED-4DB2-BD59-A6C34878D82A}">
                    <a16:rowId xmlns:a16="http://schemas.microsoft.com/office/drawing/2014/main" val="1570624150"/>
                  </a:ext>
                </a:extLst>
              </a:tr>
            </a:tbl>
          </a:graphicData>
        </a:graphic>
      </p:graphicFrame>
    </p:spTree>
    <p:extLst>
      <p:ext uri="{BB962C8B-B14F-4D97-AF65-F5344CB8AC3E}">
        <p14:creationId xmlns:p14="http://schemas.microsoft.com/office/powerpoint/2010/main" val="21367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Voluntary Prekindergarten</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52654990"/>
              </p:ext>
            </p:extLst>
          </p:nvPr>
        </p:nvGraphicFramePr>
        <p:xfrm>
          <a:off x="0" y="1364568"/>
          <a:ext cx="12192000" cy="5398001"/>
        </p:xfrm>
        <a:graphic>
          <a:graphicData uri="http://schemas.openxmlformats.org/drawingml/2006/table">
            <a:tbl>
              <a:tblPr firstRow="1" bandRow="1">
                <a:tableStyleId>{5C22544A-7EE6-4342-B048-85BDC9FD1C3A}</a:tableStyleId>
              </a:tblPr>
              <a:tblGrid>
                <a:gridCol w="3086368">
                  <a:extLst>
                    <a:ext uri="{9D8B030D-6E8A-4147-A177-3AD203B41FA5}">
                      <a16:colId xmlns:a16="http://schemas.microsoft.com/office/drawing/2014/main" val="20000"/>
                    </a:ext>
                  </a:extLst>
                </a:gridCol>
                <a:gridCol w="9105632">
                  <a:extLst>
                    <a:ext uri="{9D8B030D-6E8A-4147-A177-3AD203B41FA5}">
                      <a16:colId xmlns:a16="http://schemas.microsoft.com/office/drawing/2014/main" val="20001"/>
                    </a:ext>
                  </a:extLst>
                </a:gridCol>
              </a:tblGrid>
              <a:tr h="3679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471528">
                <a:tc>
                  <a:txBody>
                    <a:bodyPr/>
                    <a:lstStyle/>
                    <a:p>
                      <a:r>
                        <a:rPr lang="en-US" dirty="0" smtClean="0"/>
                        <a:t>Key Instructional, Assessment</a:t>
                      </a:r>
                      <a:r>
                        <a:rPr lang="en-US" baseline="0" dirty="0" smtClean="0"/>
                        <a:t> </a:t>
                      </a:r>
                      <a:r>
                        <a:rPr lang="en-US" dirty="0" smtClean="0"/>
                        <a:t>Components:</a:t>
                      </a:r>
                      <a:endParaRPr lang="en-US" b="1" dirty="0"/>
                    </a:p>
                  </a:txBody>
                  <a:tcPr/>
                </a:tc>
                <a:tc>
                  <a:txBody>
                    <a:bodyPr/>
                    <a:lstStyle/>
                    <a:p>
                      <a:pPr marL="285750" indent="-285750">
                        <a:buFont typeface="Arial" panose="020B0604020202020204" pitchFamily="34" charset="0"/>
                        <a:buChar char="•"/>
                      </a:pPr>
                      <a:r>
                        <a:rPr lang="en-US" sz="1400" dirty="0" smtClean="0"/>
                        <a:t>Provide at least </a:t>
                      </a:r>
                      <a:r>
                        <a:rPr lang="en-US" sz="1400" b="1" dirty="0" smtClean="0"/>
                        <a:t>350 hours of instruction.</a:t>
                      </a:r>
                    </a:p>
                    <a:p>
                      <a:pPr marL="285750" indent="-285750">
                        <a:buFont typeface="Arial" panose="020B0604020202020204" pitchFamily="34" charset="0"/>
                        <a:buChar char="•"/>
                      </a:pPr>
                      <a:r>
                        <a:rPr lang="en-US" sz="1400" dirty="0" smtClean="0"/>
                        <a:t>Provide instruction through</a:t>
                      </a:r>
                      <a:r>
                        <a:rPr lang="en-US" sz="1400" baseline="0" dirty="0" smtClean="0"/>
                        <a:t> </a:t>
                      </a:r>
                      <a:r>
                        <a:rPr lang="en-US" sz="1400" b="1" baseline="0" dirty="0" smtClean="0"/>
                        <a:t>play-based learning </a:t>
                      </a:r>
                      <a:r>
                        <a:rPr lang="en-US" sz="1400" baseline="0" dirty="0" smtClean="0"/>
                        <a:t>to foster children’s social and emotional development, cognitive development, physical and motor development, and language and literacy skills, including the native language and language skills of English learners </a:t>
                      </a:r>
                      <a:r>
                        <a:rPr lang="en-US" sz="1400" dirty="0" smtClean="0"/>
                        <a:t>comprehensive program content </a:t>
                      </a:r>
                      <a:r>
                        <a:rPr lang="en-US" sz="1400" b="1" dirty="0" smtClean="0"/>
                        <a:t>aligned with state early learning standards and K through grade 3 academic standards.</a:t>
                      </a:r>
                      <a:r>
                        <a:rPr lang="en-US" sz="1400" dirty="0" smtClean="0"/>
                        <a:t> </a:t>
                      </a:r>
                    </a:p>
                    <a:p>
                      <a:pPr marL="285750" indent="-285750">
                        <a:buFont typeface="Arial" panose="020B0604020202020204" pitchFamily="34" charset="0"/>
                        <a:buChar char="•"/>
                      </a:pPr>
                      <a:r>
                        <a:rPr lang="en-US" sz="1400" kern="1200" dirty="0" smtClean="0">
                          <a:effectLst/>
                        </a:rPr>
                        <a:t>Programs must assess each child's skills when the child enters and again before the child leaves the program using a KEP approved</a:t>
                      </a:r>
                      <a:r>
                        <a:rPr lang="en-US" sz="1400" kern="1200" baseline="0" dirty="0" smtClean="0">
                          <a:effectLst/>
                        </a:rPr>
                        <a:t> </a:t>
                      </a:r>
                      <a:r>
                        <a:rPr lang="en-US" sz="1400" b="1" kern="1200" dirty="0" smtClean="0">
                          <a:effectLst/>
                        </a:rPr>
                        <a:t>comprehensive assessment tool</a:t>
                      </a:r>
                      <a:r>
                        <a:rPr lang="en-US" sz="1400" kern="1200" dirty="0" smtClean="0">
                          <a:effectLst/>
                        </a:rPr>
                        <a:t>.</a:t>
                      </a:r>
                    </a:p>
                    <a:p>
                      <a:pPr marL="285750" indent="-285750">
                        <a:buFont typeface="Arial" panose="020B0604020202020204" pitchFamily="34" charset="0"/>
                        <a:buChar char="•"/>
                      </a:pPr>
                      <a:r>
                        <a:rPr lang="en-US" sz="1400" kern="1200" dirty="0" smtClean="0">
                          <a:solidFill>
                            <a:schemeClr val="accent3">
                              <a:lumMod val="50000"/>
                            </a:schemeClr>
                          </a:solidFill>
                          <a:effectLst/>
                        </a:rPr>
                        <a:t>Implement strategies that </a:t>
                      </a:r>
                      <a:r>
                        <a:rPr lang="en-US" sz="1400" b="1" kern="1200" dirty="0" smtClean="0">
                          <a:solidFill>
                            <a:schemeClr val="accent3">
                              <a:lumMod val="50000"/>
                            </a:schemeClr>
                          </a:solidFill>
                          <a:effectLst/>
                        </a:rPr>
                        <a:t>support the alignment </a:t>
                      </a:r>
                      <a:r>
                        <a:rPr lang="en-US" sz="1400" kern="1200" dirty="0" smtClean="0">
                          <a:solidFill>
                            <a:schemeClr val="accent3">
                              <a:lumMod val="50000"/>
                            </a:schemeClr>
                          </a:solidFill>
                          <a:effectLst/>
                        </a:rPr>
                        <a:t>of professional</a:t>
                      </a:r>
                      <a:r>
                        <a:rPr lang="en-US" sz="1400" kern="1200" baseline="0" dirty="0" smtClean="0">
                          <a:solidFill>
                            <a:schemeClr val="accent3">
                              <a:lumMod val="50000"/>
                            </a:schemeClr>
                          </a:solidFill>
                          <a:effectLst/>
                        </a:rPr>
                        <a:t> development, instruction,  curriculum and assessments pre-K through grade 3 curricula</a:t>
                      </a:r>
                      <a:r>
                        <a:rPr lang="en-US" sz="1400" kern="1200" baseline="0" dirty="0" smtClean="0">
                          <a:solidFill>
                            <a:schemeClr val="accent2">
                              <a:lumMod val="75000"/>
                            </a:schemeClr>
                          </a:solidFill>
                          <a:effectLst/>
                        </a:rPr>
                        <a:t>.</a:t>
                      </a:r>
                      <a:endParaRPr lang="en-US" sz="1400" kern="1200" dirty="0" smtClean="0">
                        <a:solidFill>
                          <a:schemeClr val="accent2">
                            <a:lumMod val="75000"/>
                          </a:schemeClr>
                        </a:solidFill>
                        <a:effectLst/>
                      </a:endParaRPr>
                    </a:p>
                  </a:txBody>
                  <a:tcPr/>
                </a:tc>
                <a:extLst>
                  <a:ext uri="{0D108BD9-81ED-4DB2-BD59-A6C34878D82A}">
                    <a16:rowId xmlns:a16="http://schemas.microsoft.com/office/drawing/2014/main" val="10001"/>
                  </a:ext>
                </a:extLst>
              </a:tr>
              <a:tr h="1471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 Program</a:t>
                      </a:r>
                      <a:r>
                        <a:rPr lang="en-US" baseline="0" dirty="0" smtClean="0"/>
                        <a:t> Components:</a:t>
                      </a:r>
                      <a:endParaRPr lang="en-US" b="1" dirty="0" smtClean="0"/>
                    </a:p>
                    <a:p>
                      <a:endParaRPr lang="en-US" b="1" dirty="0"/>
                    </a:p>
                  </a:txBody>
                  <a:tcPr/>
                </a:tc>
                <a:tc>
                  <a:txBody>
                    <a:bodyPr/>
                    <a:lstStyle/>
                    <a:p>
                      <a:pPr marL="285750" indent="-285750">
                        <a:buFont typeface="Arial" panose="020B0604020202020204" pitchFamily="34" charset="0"/>
                        <a:buChar char="•"/>
                      </a:pPr>
                      <a:r>
                        <a:rPr lang="en-US" sz="1400" kern="1200" dirty="0" smtClean="0">
                          <a:effectLst/>
                        </a:rPr>
                        <a:t>Classrooms must maintain a</a:t>
                      </a:r>
                      <a:r>
                        <a:rPr lang="en-US" sz="1400" kern="1200" baseline="0" dirty="0" smtClean="0">
                          <a:effectLst/>
                        </a:rPr>
                        <a:t> 1:10 </a:t>
                      </a:r>
                      <a:r>
                        <a:rPr lang="en-US" sz="1400" kern="1200" baseline="0" dirty="0" err="1" smtClean="0">
                          <a:effectLst/>
                        </a:rPr>
                        <a:t>teacher:child</a:t>
                      </a:r>
                      <a:r>
                        <a:rPr lang="en-US" sz="1400" kern="1200" baseline="0" dirty="0" smtClean="0">
                          <a:effectLst/>
                        </a:rPr>
                        <a:t> ratio (maximum class size is 20).</a:t>
                      </a:r>
                    </a:p>
                    <a:p>
                      <a:pPr marL="285750" indent="-285750">
                        <a:buFont typeface="Arial" panose="020B0604020202020204" pitchFamily="34" charset="0"/>
                        <a:buChar char="•"/>
                      </a:pPr>
                      <a:r>
                        <a:rPr lang="en-US" sz="1400" kern="1200" baseline="0" dirty="0" smtClean="0">
                          <a:effectLst/>
                        </a:rPr>
                        <a:t>Teachers are knowledgeable in early childhood curriculum and assessment and working with English Language Learners and are paid comparably to K-12 teachers.</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Parents</a:t>
                      </a:r>
                      <a:r>
                        <a:rPr lang="en-US" sz="1400" kern="1200" baseline="0" dirty="0" smtClean="0">
                          <a:solidFill>
                            <a:schemeClr val="dk1"/>
                          </a:solidFill>
                          <a:effectLst/>
                          <a:latin typeface="+mn-lt"/>
                          <a:ea typeface="+mn-ea"/>
                          <a:cs typeface="+mn-cs"/>
                        </a:rPr>
                        <a:t> are</a:t>
                      </a:r>
                      <a:r>
                        <a:rPr lang="en-US" sz="1400" kern="1200" dirty="0" smtClean="0">
                          <a:solidFill>
                            <a:schemeClr val="dk1"/>
                          </a:solidFill>
                          <a:effectLst/>
                          <a:latin typeface="+mn-lt"/>
                          <a:ea typeface="+mn-ea"/>
                          <a:cs typeface="+mn-cs"/>
                        </a:rPr>
                        <a:t> involved in program and kindergarten transition activity</a:t>
                      </a:r>
                      <a:r>
                        <a:rPr lang="en-US" sz="1400" kern="1200" baseline="0" dirty="0" smtClean="0">
                          <a:solidFill>
                            <a:schemeClr val="dk1"/>
                          </a:solidFill>
                          <a:effectLst/>
                          <a:latin typeface="+mn-lt"/>
                          <a:ea typeface="+mn-ea"/>
                          <a:cs typeface="+mn-cs"/>
                        </a:rPr>
                        <a:t> planning</a:t>
                      </a:r>
                      <a:r>
                        <a:rPr lang="en-US" sz="1400" kern="1200" dirty="0" smtClean="0">
                          <a:solidFill>
                            <a:schemeClr val="dk1"/>
                          </a:solidFill>
                          <a:effectLst/>
                          <a:latin typeface="+mn-lt"/>
                          <a:ea typeface="+mn-ea"/>
                          <a:cs typeface="+mn-cs"/>
                        </a:rPr>
                        <a:t>.</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Program coordinates with relevant community-based services including health and social services agencies to ensure children have access to comprehensive services.</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Provide coordinated joint professional development activities for school district and community-based</a:t>
                      </a:r>
                      <a:r>
                        <a:rPr lang="en-US" sz="1400" kern="1200" baseline="0" dirty="0" smtClean="0">
                          <a:solidFill>
                            <a:schemeClr val="dk1"/>
                          </a:solidFill>
                          <a:effectLst/>
                          <a:latin typeface="+mn-lt"/>
                          <a:ea typeface="+mn-ea"/>
                          <a:cs typeface="+mn-cs"/>
                        </a:rPr>
                        <a:t> providers.</a:t>
                      </a:r>
                    </a:p>
                  </a:txBody>
                  <a:tcPr/>
                </a:tc>
                <a:extLst>
                  <a:ext uri="{0D108BD9-81ED-4DB2-BD59-A6C34878D82A}">
                    <a16:rowId xmlns:a16="http://schemas.microsoft.com/office/drawing/2014/main" val="1881136365"/>
                  </a:ext>
                </a:extLst>
              </a:tr>
              <a:tr h="1161281">
                <a:tc>
                  <a:txBody>
                    <a:bodyPr/>
                    <a:lstStyle/>
                    <a:p>
                      <a:r>
                        <a:rPr lang="en-US" b="0" dirty="0" smtClean="0"/>
                        <a:t>Key Evaluation Components</a:t>
                      </a:r>
                      <a:r>
                        <a:rPr lang="en-US" b="1" dirty="0" smtClean="0"/>
                        <a:t>:</a:t>
                      </a:r>
                      <a:endParaRPr lang="en-US" b="1" dirty="0"/>
                    </a:p>
                  </a:txBody>
                  <a:tcPr/>
                </a:tc>
                <a:tc>
                  <a:txBody>
                    <a:bodyPr/>
                    <a:lstStyle/>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Teachers are provided with professional development training and coaching that is informed by using a teacher-child observation tool.</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Programs must</a:t>
                      </a:r>
                      <a:r>
                        <a:rPr lang="en-US" sz="1400" kern="1200" baseline="0" dirty="0" smtClean="0">
                          <a:solidFill>
                            <a:schemeClr val="dk1"/>
                          </a:solidFill>
                          <a:effectLst/>
                          <a:latin typeface="+mn-lt"/>
                          <a:ea typeface="+mn-ea"/>
                          <a:cs typeface="+mn-cs"/>
                        </a:rPr>
                        <a:t> implement and measure the impact of voluntary prekindergarten by using a self-designed or MDE. designed plan and provide results in their world’s best workforce annual summary to the commissioner of education.</a:t>
                      </a:r>
                      <a:endParaRPr lang="en-US"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896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Readiness Plus</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05149652"/>
              </p:ext>
            </p:extLst>
          </p:nvPr>
        </p:nvGraphicFramePr>
        <p:xfrm>
          <a:off x="0" y="1390918"/>
          <a:ext cx="12192000" cy="4347674"/>
        </p:xfrm>
        <a:graphic>
          <a:graphicData uri="http://schemas.openxmlformats.org/drawingml/2006/table">
            <a:tbl>
              <a:tblPr firstRow="1" bandRow="1">
                <a:tableStyleId>{5C22544A-7EE6-4342-B048-85BDC9FD1C3A}</a:tableStyleId>
              </a:tblPr>
              <a:tblGrid>
                <a:gridCol w="3224073">
                  <a:extLst>
                    <a:ext uri="{9D8B030D-6E8A-4147-A177-3AD203B41FA5}">
                      <a16:colId xmlns:a16="http://schemas.microsoft.com/office/drawing/2014/main" val="20000"/>
                    </a:ext>
                  </a:extLst>
                </a:gridCol>
                <a:gridCol w="8967927">
                  <a:extLst>
                    <a:ext uri="{9D8B030D-6E8A-4147-A177-3AD203B41FA5}">
                      <a16:colId xmlns:a16="http://schemas.microsoft.com/office/drawing/2014/main" val="20001"/>
                    </a:ext>
                  </a:extLst>
                </a:gridCol>
              </a:tblGrid>
              <a:tr h="6483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96745">
                <a:tc>
                  <a:txBody>
                    <a:bodyPr/>
                    <a:lstStyle/>
                    <a:p>
                      <a:r>
                        <a:rPr lang="en-US" dirty="0" smtClean="0"/>
                        <a:t>SRP Eligibility to Participate Free of Charge:</a:t>
                      </a:r>
                      <a:endParaRPr lang="en-US" b="1" dirty="0"/>
                    </a:p>
                  </a:txBody>
                  <a:tcPr/>
                </a:tc>
                <a:tc>
                  <a:txBody>
                    <a:bodyPr/>
                    <a:lstStyle/>
                    <a:p>
                      <a:r>
                        <a:rPr lang="en-US" sz="1600" baseline="0" dirty="0" smtClean="0"/>
                        <a:t>Children four years of age by September 1. </a:t>
                      </a:r>
                    </a:p>
                    <a:p>
                      <a:r>
                        <a:rPr lang="en-US" sz="1600" baseline="0" dirty="0" smtClean="0"/>
                        <a:t>Must exhibit one or more of following risk factors: qualifies for free or reduced meals, is an English learner, is homeless, is in foster care, has an individual education program or interagency intervention plan, has a risk factor identified through health and developmental screening.</a:t>
                      </a:r>
                      <a:endParaRPr lang="en-US" sz="1600" dirty="0"/>
                    </a:p>
                  </a:txBody>
                  <a:tcPr/>
                </a:tc>
                <a:extLst>
                  <a:ext uri="{0D108BD9-81ED-4DB2-BD59-A6C34878D82A}">
                    <a16:rowId xmlns:a16="http://schemas.microsoft.com/office/drawing/2014/main" val="10001"/>
                  </a:ext>
                </a:extLst>
              </a:tr>
              <a:tr h="651347">
                <a:tc>
                  <a:txBody>
                    <a:bodyPr/>
                    <a:lstStyle/>
                    <a:p>
                      <a:r>
                        <a:rPr lang="en-US" dirty="0" smtClean="0"/>
                        <a:t>Number</a:t>
                      </a:r>
                      <a:r>
                        <a:rPr lang="en-US" baseline="0" dirty="0" smtClean="0"/>
                        <a:t> of </a:t>
                      </a:r>
                      <a:r>
                        <a:rPr lang="en-US" dirty="0" smtClean="0"/>
                        <a:t>Allocated Seats:</a:t>
                      </a:r>
                    </a:p>
                  </a:txBody>
                  <a:tcPr/>
                </a:tc>
                <a:tc>
                  <a:txBody>
                    <a:bodyPr/>
                    <a:lstStyle/>
                    <a:p>
                      <a:r>
                        <a:rPr lang="en-US" sz="1600" baseline="0" dirty="0" smtClean="0"/>
                        <a:t>6,160 (FY2018) (3,160 VPK, 2,583 VPK and 417 SRP Seats)</a:t>
                      </a:r>
                    </a:p>
                    <a:p>
                      <a:r>
                        <a:rPr lang="en-US" sz="1600" baseline="0" dirty="0" smtClean="0"/>
                        <a:t>7,160 (FY2019) (3,160 VPK, 3,403 VPK and 597 SRP Seats)</a:t>
                      </a:r>
                      <a:endParaRPr lang="en-US" sz="1600" dirty="0"/>
                    </a:p>
                  </a:txBody>
                  <a:tcPr/>
                </a:tc>
                <a:extLst>
                  <a:ext uri="{0D108BD9-81ED-4DB2-BD59-A6C34878D82A}">
                    <a16:rowId xmlns:a16="http://schemas.microsoft.com/office/drawing/2014/main" val="10002"/>
                  </a:ext>
                </a:extLst>
              </a:tr>
              <a:tr h="648327">
                <a:tc>
                  <a:txBody>
                    <a:bodyPr/>
                    <a:lstStyle/>
                    <a:p>
                      <a:r>
                        <a:rPr lang="en-US" dirty="0" smtClean="0"/>
                        <a:t>Funding:</a:t>
                      </a:r>
                      <a:r>
                        <a:rPr lang="en-US" baseline="0" dirty="0" smtClean="0"/>
                        <a:t> </a:t>
                      </a:r>
                    </a:p>
                    <a:p>
                      <a:r>
                        <a:rPr lang="en-US" b="0" baseline="0" dirty="0" smtClean="0"/>
                        <a:t>VPK &amp; SRP (FY2018)</a:t>
                      </a:r>
                    </a:p>
                    <a:p>
                      <a:r>
                        <a:rPr lang="en-US" b="0" baseline="0" dirty="0" smtClean="0"/>
                        <a:t>VPK &amp; SRP (FY2019)</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rgbClr val="00206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2060"/>
                          </a:solidFill>
                          <a:effectLst/>
                        </a:rPr>
                        <a:t>(FY 2018)</a:t>
                      </a:r>
                      <a:r>
                        <a:rPr lang="en-US" sz="1600" kern="1200" baseline="0" dirty="0" smtClean="0">
                          <a:solidFill>
                            <a:srgbClr val="002060"/>
                          </a:solidFill>
                          <a:effectLst/>
                        </a:rPr>
                        <a:t> </a:t>
                      </a:r>
                      <a:r>
                        <a:rPr lang="en-US" sz="1600" kern="1200" dirty="0" smtClean="0">
                          <a:solidFill>
                            <a:srgbClr val="002060"/>
                          </a:solidFill>
                          <a:effectLst/>
                        </a:rPr>
                        <a:t>State General Fund: </a:t>
                      </a:r>
                      <a:r>
                        <a:rPr lang="en-US" sz="1600" kern="1200" dirty="0" smtClean="0">
                          <a:solidFill>
                            <a:srgbClr val="002060"/>
                          </a:solidFill>
                          <a:effectLst/>
                          <a:latin typeface="+mn-lt"/>
                          <a:ea typeface="+mn-ea"/>
                          <a:cs typeface="+mn-cs"/>
                        </a:rPr>
                        <a:t>$23,810,000 (funded 3,000 new seats)</a:t>
                      </a:r>
                      <a:endParaRPr lang="en-US" sz="1600" kern="1200" dirty="0" smtClean="0">
                        <a:solidFill>
                          <a:srgbClr val="00206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2060"/>
                          </a:solidFill>
                          <a:effectLst/>
                        </a:rPr>
                        <a:t>(FY2019) State General Fund: $</a:t>
                      </a:r>
                      <a:r>
                        <a:rPr lang="en-US" sz="1600" kern="1200" dirty="0" smtClean="0">
                          <a:solidFill>
                            <a:srgbClr val="002060"/>
                          </a:solidFill>
                          <a:effectLst/>
                          <a:latin typeface="+mn-lt"/>
                          <a:ea typeface="+mn-ea"/>
                          <a:cs typeface="+mn-cs"/>
                        </a:rPr>
                        <a:t>26,190,000 (funded an additional 1,000 seats)</a:t>
                      </a:r>
                      <a:endParaRPr lang="en-US" sz="1600" b="0" kern="1200" dirty="0" smtClean="0">
                        <a:solidFill>
                          <a:srgbClr val="002060"/>
                        </a:solidFill>
                        <a:effectLst/>
                        <a:latin typeface="+mn-lt"/>
                        <a:ea typeface="+mn-ea"/>
                        <a:cs typeface="+mn-cs"/>
                      </a:endParaRPr>
                    </a:p>
                  </a:txBody>
                  <a:tcPr/>
                </a:tc>
                <a:extLst>
                  <a:ext uri="{0D108BD9-81ED-4DB2-BD59-A6C34878D82A}">
                    <a16:rowId xmlns:a16="http://schemas.microsoft.com/office/drawing/2014/main" val="2495282211"/>
                  </a:ext>
                </a:extLst>
              </a:tr>
              <a:tr h="648327">
                <a:tc>
                  <a:txBody>
                    <a:bodyPr/>
                    <a:lstStyle/>
                    <a:p>
                      <a:r>
                        <a:rPr lang="en-US" dirty="0" smtClean="0"/>
                        <a:t>Funding Notes:</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Funding for school readiness plus is grade level funded based on seat counts and Average Daily Membership (ADM).  Students are enrolled and designated as voluntary pre-kindergarten grade level students in state data system (MARSS). This entry generates general education funding as well as all pupil-driven formulas including compensatory funds. </a:t>
                      </a:r>
                      <a:endParaRPr lang="en-US" sz="1600" kern="1200" dirty="0" smtClean="0">
                        <a:solidFill>
                          <a:schemeClr val="dk1"/>
                        </a:solidFill>
                        <a:latin typeface="+mn-lt"/>
                        <a:ea typeface="+mn-ea"/>
                        <a:cs typeface="+mn-cs"/>
                      </a:endParaRPr>
                    </a:p>
                  </a:txBody>
                  <a:tcPr/>
                </a:tc>
                <a:extLst>
                  <a:ext uri="{0D108BD9-81ED-4DB2-BD59-A6C34878D82A}">
                    <a16:rowId xmlns:a16="http://schemas.microsoft.com/office/drawing/2014/main" val="1570624150"/>
                  </a:ext>
                </a:extLst>
              </a:tr>
            </a:tbl>
          </a:graphicData>
        </a:graphic>
      </p:graphicFrame>
    </p:spTree>
    <p:extLst>
      <p:ext uri="{BB962C8B-B14F-4D97-AF65-F5344CB8AC3E}">
        <p14:creationId xmlns:p14="http://schemas.microsoft.com/office/powerpoint/2010/main" val="158332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Readiness Plus</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87528224"/>
              </p:ext>
            </p:extLst>
          </p:nvPr>
        </p:nvGraphicFramePr>
        <p:xfrm>
          <a:off x="0" y="1364566"/>
          <a:ext cx="12103768" cy="4879822"/>
        </p:xfrm>
        <a:graphic>
          <a:graphicData uri="http://schemas.openxmlformats.org/drawingml/2006/table">
            <a:tbl>
              <a:tblPr firstRow="1" bandRow="1">
                <a:tableStyleId>{5C22544A-7EE6-4342-B048-85BDC9FD1C3A}</a:tableStyleId>
              </a:tblPr>
              <a:tblGrid>
                <a:gridCol w="3064032">
                  <a:extLst>
                    <a:ext uri="{9D8B030D-6E8A-4147-A177-3AD203B41FA5}">
                      <a16:colId xmlns:a16="http://schemas.microsoft.com/office/drawing/2014/main" val="20000"/>
                    </a:ext>
                  </a:extLst>
                </a:gridCol>
                <a:gridCol w="9039736">
                  <a:extLst>
                    <a:ext uri="{9D8B030D-6E8A-4147-A177-3AD203B41FA5}">
                      <a16:colId xmlns:a16="http://schemas.microsoft.com/office/drawing/2014/main" val="20001"/>
                    </a:ext>
                  </a:extLst>
                </a:gridCol>
              </a:tblGrid>
              <a:tr h="6937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242636">
                <a:tc>
                  <a:txBody>
                    <a:bodyPr/>
                    <a:lstStyle/>
                    <a:p>
                      <a:r>
                        <a:rPr lang="en-US" dirty="0" smtClean="0"/>
                        <a:t>Key Instructional, Assessment</a:t>
                      </a:r>
                      <a:r>
                        <a:rPr lang="en-US" baseline="0" dirty="0" smtClean="0"/>
                        <a:t> </a:t>
                      </a:r>
                      <a:r>
                        <a:rPr lang="en-US" dirty="0" smtClean="0"/>
                        <a:t>Components:</a:t>
                      </a:r>
                      <a:endParaRPr lang="en-US" b="1" dirty="0"/>
                    </a:p>
                  </a:txBody>
                  <a:tcPr/>
                </a:tc>
                <a:tc>
                  <a:txBody>
                    <a:bodyPr/>
                    <a:lstStyle/>
                    <a:p>
                      <a:pPr marL="285750" indent="-285750">
                        <a:buFont typeface="Arial" panose="020B0604020202020204" pitchFamily="34" charset="0"/>
                        <a:buChar char="•"/>
                      </a:pPr>
                      <a:r>
                        <a:rPr lang="en-US" sz="1600" dirty="0" smtClean="0"/>
                        <a:t>Provide at least 350 hours of instruction.</a:t>
                      </a:r>
                    </a:p>
                    <a:p>
                      <a:pPr marL="285750" indent="-285750">
                        <a:buFont typeface="Arial" panose="020B0604020202020204" pitchFamily="34" charset="0"/>
                        <a:buChar char="•"/>
                      </a:pPr>
                      <a:r>
                        <a:rPr lang="en-US" sz="1600" dirty="0" smtClean="0"/>
                        <a:t>Provide</a:t>
                      </a:r>
                      <a:r>
                        <a:rPr lang="en-US" sz="1600" baseline="0" dirty="0" smtClean="0"/>
                        <a:t> </a:t>
                      </a:r>
                      <a:r>
                        <a:rPr lang="en-US" sz="1600" dirty="0" smtClean="0"/>
                        <a:t>program and instruction aligned with state guidelines  and based in research.</a:t>
                      </a:r>
                    </a:p>
                    <a:p>
                      <a:pPr marL="285750" indent="-285750">
                        <a:buFont typeface="Arial" panose="020B0604020202020204" pitchFamily="34" charset="0"/>
                        <a:buChar char="•"/>
                      </a:pPr>
                      <a:r>
                        <a:rPr lang="en-US" sz="1600" kern="1200" dirty="0" smtClean="0">
                          <a:effectLst/>
                        </a:rPr>
                        <a:t>Programs must assess each child's skills when the child enters and again before the child leaves the program.</a:t>
                      </a:r>
                    </a:p>
                  </a:txBody>
                  <a:tcPr/>
                </a:tc>
                <a:extLst>
                  <a:ext uri="{0D108BD9-81ED-4DB2-BD59-A6C34878D82A}">
                    <a16:rowId xmlns:a16="http://schemas.microsoft.com/office/drawing/2014/main" val="10001"/>
                  </a:ext>
                </a:extLst>
              </a:tr>
              <a:tr h="1684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 Program</a:t>
                      </a:r>
                      <a:r>
                        <a:rPr lang="en-US" baseline="0" dirty="0" smtClean="0"/>
                        <a:t> Components:</a:t>
                      </a:r>
                      <a:endParaRPr lang="en-US" b="1" dirty="0" smtClean="0"/>
                    </a:p>
                    <a:p>
                      <a:endParaRPr lang="en-US" b="1" dirty="0"/>
                    </a:p>
                  </a:txBody>
                  <a:tcPr/>
                </a:tc>
                <a:tc>
                  <a:txBody>
                    <a:bodyPr/>
                    <a:lstStyle/>
                    <a:p>
                      <a:pPr marL="285750" indent="-285750">
                        <a:buFont typeface="Arial" panose="020B0604020202020204" pitchFamily="34" charset="0"/>
                        <a:buChar char="•"/>
                      </a:pPr>
                      <a:r>
                        <a:rPr lang="en-US" sz="1600" kern="1200" dirty="0" smtClean="0">
                          <a:effectLst/>
                        </a:rPr>
                        <a:t>Classrooms must ensure appropriate student-to-staff ratio.</a:t>
                      </a:r>
                      <a:endParaRPr lang="en-US" sz="1600" kern="1200" baseline="0" dirty="0" smtClean="0">
                        <a:effectLst/>
                      </a:endParaRPr>
                    </a:p>
                    <a:p>
                      <a:pPr marL="285750" indent="-285750">
                        <a:buFont typeface="Arial" panose="020B0604020202020204" pitchFamily="34" charset="0"/>
                        <a:buChar char="•"/>
                      </a:pPr>
                      <a:r>
                        <a:rPr lang="en-US" sz="1600" kern="1200" baseline="0" dirty="0" smtClean="0">
                          <a:effectLst/>
                        </a:rPr>
                        <a:t>Must provide a licensed teacher.</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Coordinate</a:t>
                      </a:r>
                      <a:r>
                        <a:rPr lang="en-US" sz="1600" kern="1200" baseline="0" dirty="0" smtClean="0">
                          <a:solidFill>
                            <a:schemeClr val="dk1"/>
                          </a:solidFill>
                          <a:effectLst/>
                          <a:latin typeface="+mn-lt"/>
                          <a:ea typeface="+mn-ea"/>
                          <a:cs typeface="+mn-cs"/>
                        </a:rPr>
                        <a:t> kindergarten </a:t>
                      </a:r>
                      <a:r>
                        <a:rPr lang="en-US" sz="1600" kern="1200" dirty="0" smtClean="0">
                          <a:solidFill>
                            <a:schemeClr val="dk1"/>
                          </a:solidFill>
                          <a:effectLst/>
                          <a:latin typeface="+mn-lt"/>
                          <a:ea typeface="+mn-ea"/>
                          <a:cs typeface="+mn-cs"/>
                        </a:rPr>
                        <a:t>transition </a:t>
                      </a:r>
                      <a:r>
                        <a:rPr lang="en-US" sz="1600" kern="1200" baseline="0" dirty="0" smtClean="0">
                          <a:solidFill>
                            <a:schemeClr val="dk1"/>
                          </a:solidFill>
                          <a:effectLst/>
                          <a:latin typeface="+mn-lt"/>
                          <a:ea typeface="+mn-ea"/>
                          <a:cs typeface="+mn-cs"/>
                        </a:rPr>
                        <a:t>planning</a:t>
                      </a:r>
                      <a:r>
                        <a:rPr lang="en-US" sz="1600" kern="1200" dirty="0" smtClean="0">
                          <a:solidFill>
                            <a:schemeClr val="dk1"/>
                          </a:solidFill>
                          <a:effectLst/>
                          <a:latin typeface="+mn-lt"/>
                          <a:ea typeface="+mn-ea"/>
                          <a:cs typeface="+mn-cs"/>
                        </a:rPr>
                        <a:t>.</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Involve parents.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Program coordinates with relevant community-based services.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Cooperate with Adult</a:t>
                      </a:r>
                      <a:r>
                        <a:rPr lang="en-US" sz="1600" kern="1200" baseline="0" dirty="0" smtClean="0">
                          <a:solidFill>
                            <a:schemeClr val="dk1"/>
                          </a:solidFill>
                          <a:effectLst/>
                          <a:latin typeface="+mn-lt"/>
                          <a:ea typeface="+mn-ea"/>
                          <a:cs typeface="+mn-cs"/>
                        </a:rPr>
                        <a:t> Basic Education and Adult Literacy programs.</a:t>
                      </a:r>
                    </a:p>
                  </a:txBody>
                  <a:tcPr/>
                </a:tc>
                <a:extLst>
                  <a:ext uri="{0D108BD9-81ED-4DB2-BD59-A6C34878D82A}">
                    <a16:rowId xmlns:a16="http://schemas.microsoft.com/office/drawing/2014/main" val="1881136365"/>
                  </a:ext>
                </a:extLst>
              </a:tr>
              <a:tr h="1258640">
                <a:tc>
                  <a:txBody>
                    <a:bodyPr/>
                    <a:lstStyle/>
                    <a:p>
                      <a:r>
                        <a:rPr lang="en-US" b="0" dirty="0" smtClean="0"/>
                        <a:t>Key Evaluation Components</a:t>
                      </a:r>
                      <a:r>
                        <a:rPr lang="en-US" b="1" dirty="0" smtClean="0"/>
                        <a:t>:</a:t>
                      </a:r>
                      <a:endParaRPr lang="en-US" b="1" dirty="0"/>
                    </a:p>
                  </a:txBody>
                  <a:tcPr/>
                </a:tc>
                <a:tc>
                  <a:txBody>
                    <a:bodyPr/>
                    <a:lstStyle/>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No requirement.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744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p:spPr>
        <p:txBody>
          <a:bodyPr>
            <a:normAutofit fontScale="90000"/>
          </a:bodyPr>
          <a:lstStyle/>
          <a:p>
            <a:r>
              <a:rPr lang="en-US" b="1" dirty="0" smtClean="0"/>
              <a:t>Voluntary Prekindergarten and School Readiness Plus Comparison</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80202912"/>
              </p:ext>
            </p:extLst>
          </p:nvPr>
        </p:nvGraphicFramePr>
        <p:xfrm>
          <a:off x="84222" y="1390918"/>
          <a:ext cx="12107778" cy="4834036"/>
        </p:xfrm>
        <a:graphic>
          <a:graphicData uri="http://schemas.openxmlformats.org/drawingml/2006/table">
            <a:tbl>
              <a:tblPr firstRow="1" bandRow="1">
                <a:tableStyleId>{5C22544A-7EE6-4342-B048-85BDC9FD1C3A}</a:tableStyleId>
              </a:tblPr>
              <a:tblGrid>
                <a:gridCol w="3201800">
                  <a:extLst>
                    <a:ext uri="{9D8B030D-6E8A-4147-A177-3AD203B41FA5}">
                      <a16:colId xmlns:a16="http://schemas.microsoft.com/office/drawing/2014/main" val="20000"/>
                    </a:ext>
                  </a:extLst>
                </a:gridCol>
                <a:gridCol w="4452989">
                  <a:extLst>
                    <a:ext uri="{9D8B030D-6E8A-4147-A177-3AD203B41FA5}">
                      <a16:colId xmlns:a16="http://schemas.microsoft.com/office/drawing/2014/main" val="20001"/>
                    </a:ext>
                  </a:extLst>
                </a:gridCol>
                <a:gridCol w="4452989">
                  <a:extLst>
                    <a:ext uri="{9D8B030D-6E8A-4147-A177-3AD203B41FA5}">
                      <a16:colId xmlns:a16="http://schemas.microsoft.com/office/drawing/2014/main" val="500837339"/>
                    </a:ext>
                  </a:extLst>
                </a:gridCol>
              </a:tblGrid>
              <a:tr h="64832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2265469">
                <a:tc>
                  <a:txBody>
                    <a:bodyPr/>
                    <a:lstStyle/>
                    <a:p>
                      <a:r>
                        <a:rPr lang="en-US" dirty="0" smtClean="0"/>
                        <a:t>Eligibility:</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VPK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Children four years of age by September 1</a:t>
                      </a:r>
                      <a:r>
                        <a:rPr lang="en-US" sz="1600" kern="1200" baseline="0" dirty="0" smtClean="0">
                          <a:solidFill>
                            <a:schemeClr val="dk1"/>
                          </a:solidFill>
                          <a:effectLst/>
                          <a:latin typeface="+mn-lt"/>
                          <a:ea typeface="+mn-ea"/>
                          <a:cs typeface="+mn-cs"/>
                        </a:rPr>
                        <a:t>.</a:t>
                      </a:r>
                      <a:endParaRPr lang="en-US" sz="1600" kern="1200" dirty="0" smtClean="0">
                        <a:solidFill>
                          <a:schemeClr val="dk1"/>
                        </a:solidFill>
                        <a:effectLst/>
                        <a:latin typeface="+mn-lt"/>
                        <a:ea typeface="+mn-ea"/>
                        <a:cs typeface="+mn-cs"/>
                      </a:endParaRPr>
                    </a:p>
                  </a:txBody>
                  <a:tcPr/>
                </a:tc>
                <a:tc>
                  <a:txBody>
                    <a:bodyPr/>
                    <a:lstStyle/>
                    <a:p>
                      <a:r>
                        <a:rPr lang="en-US" sz="1600" baseline="0" dirty="0" smtClean="0"/>
                        <a:t>SRP</a:t>
                      </a:r>
                    </a:p>
                    <a:p>
                      <a:r>
                        <a:rPr lang="en-US" sz="1600" baseline="0" dirty="0" smtClean="0"/>
                        <a:t>Children four years of age by September 1. </a:t>
                      </a:r>
                    </a:p>
                    <a:p>
                      <a:r>
                        <a:rPr lang="en-US" sz="1600" baseline="0" dirty="0" smtClean="0"/>
                        <a:t>Must exhibit one or more of following risk factors: qualifies for free or reduced meals, is an English learner, is homeless, is in foster care, has an individual education program or interagency intervention plan, has a risk factor identified through health and developmental screening.</a:t>
                      </a:r>
                      <a:endParaRPr lang="en-US" sz="1600" dirty="0" smtClean="0"/>
                    </a:p>
                  </a:txBody>
                  <a:tcPr/>
                </a:tc>
                <a:extLst>
                  <a:ext uri="{0D108BD9-81ED-4DB2-BD59-A6C34878D82A}">
                    <a16:rowId xmlns:a16="http://schemas.microsoft.com/office/drawing/2014/main" val="10001"/>
                  </a:ext>
                </a:extLst>
              </a:tr>
              <a:tr h="0">
                <a:tc>
                  <a:txBody>
                    <a:bodyPr/>
                    <a:lstStyle/>
                    <a:p>
                      <a:r>
                        <a:rPr lang="en-US" dirty="0" smtClean="0"/>
                        <a:t>Seats Allocated for Children:</a:t>
                      </a:r>
                    </a:p>
                    <a:p>
                      <a:endParaRPr lang="en-US" b="1" dirty="0"/>
                    </a:p>
                  </a:txBody>
                  <a:tcPr/>
                </a:tc>
                <a:tc gridSpan="2">
                  <a:txBody>
                    <a:bodyPr/>
                    <a:lstStyle/>
                    <a:p>
                      <a:r>
                        <a:rPr lang="en-US" sz="1600" baseline="0" dirty="0" smtClean="0"/>
                        <a:t>3,160 (FY2017) (VPK Seats Only)</a:t>
                      </a:r>
                    </a:p>
                    <a:p>
                      <a:r>
                        <a:rPr lang="en-US" sz="1600" baseline="0" dirty="0" smtClean="0"/>
                        <a:t>6,160 (FY2018) (3,160 VPK, 2,583 VPK and 417 SRP Seats)</a:t>
                      </a:r>
                    </a:p>
                    <a:p>
                      <a:r>
                        <a:rPr lang="en-US" sz="1600" baseline="0" dirty="0" smtClean="0"/>
                        <a:t>7,160 (FY2019) (3,160 VPK, 3,403 VPK and 597 SRP Seats)</a:t>
                      </a:r>
                      <a:endParaRPr lang="en-US" sz="1600" dirty="0"/>
                    </a:p>
                  </a:txBody>
                  <a:tcPr/>
                </a:tc>
                <a:tc hMerge="1">
                  <a:txBody>
                    <a:bodyPr/>
                    <a:lstStyle/>
                    <a:p>
                      <a:endParaRPr lang="en-US"/>
                    </a:p>
                  </a:txBody>
                  <a:tcPr/>
                </a:tc>
                <a:extLst>
                  <a:ext uri="{0D108BD9-81ED-4DB2-BD59-A6C34878D82A}">
                    <a16:rowId xmlns:a16="http://schemas.microsoft.com/office/drawing/2014/main" val="10004"/>
                  </a:ext>
                </a:extLst>
              </a:tr>
              <a:tr h="648327">
                <a:tc>
                  <a:txBody>
                    <a:bodyPr/>
                    <a:lstStyle/>
                    <a:p>
                      <a:r>
                        <a:rPr lang="en-US" dirty="0" smtClean="0"/>
                        <a:t>Funding:</a:t>
                      </a:r>
                      <a:r>
                        <a:rPr lang="en-US" baseline="0" dirty="0" smtClean="0"/>
                        <a:t> </a:t>
                      </a:r>
                    </a:p>
                    <a:p>
                      <a:r>
                        <a:rPr lang="en-US" sz="1600" baseline="0" dirty="0" smtClean="0"/>
                        <a:t>VPK (FY2017)</a:t>
                      </a:r>
                      <a:endParaRPr lang="en-US" sz="1600" dirty="0" smtClean="0"/>
                    </a:p>
                    <a:p>
                      <a:r>
                        <a:rPr lang="en-US" sz="1600" b="0" baseline="0" dirty="0" smtClean="0"/>
                        <a:t>VPK &amp; SRP (FY2018)</a:t>
                      </a:r>
                    </a:p>
                    <a:p>
                      <a:r>
                        <a:rPr lang="en-US" sz="1600" b="0" baseline="0" dirty="0" smtClean="0"/>
                        <a:t>VPK &amp; SRP (FY2019)</a:t>
                      </a:r>
                      <a:endParaRPr lang="en-US" sz="1600" b="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2060"/>
                          </a:solidFill>
                          <a:effectLst/>
                        </a:rPr>
                        <a:t>(FY 2017)</a:t>
                      </a:r>
                      <a:r>
                        <a:rPr lang="en-US" sz="1600" kern="1200" baseline="0" dirty="0" smtClean="0">
                          <a:solidFill>
                            <a:srgbClr val="002060"/>
                          </a:solidFill>
                          <a:effectLst/>
                        </a:rPr>
                        <a:t> </a:t>
                      </a:r>
                      <a:r>
                        <a:rPr lang="en-US" sz="1600" kern="1200" dirty="0" smtClean="0">
                          <a:solidFill>
                            <a:srgbClr val="002060"/>
                          </a:solidFill>
                          <a:effectLst/>
                        </a:rPr>
                        <a:t>State General Fund: </a:t>
                      </a:r>
                      <a:r>
                        <a:rPr lang="en-US" sz="1600" kern="1200" dirty="0" smtClean="0">
                          <a:solidFill>
                            <a:srgbClr val="002060"/>
                          </a:solidFill>
                          <a:effectLst/>
                          <a:latin typeface="+mn-lt"/>
                          <a:ea typeface="+mn-ea"/>
                          <a:cs typeface="+mn-cs"/>
                        </a:rPr>
                        <a:t>$27,092,000</a:t>
                      </a:r>
                      <a:r>
                        <a:rPr lang="en-US" sz="1600" kern="1200" baseline="0" dirty="0" smtClean="0">
                          <a:solidFill>
                            <a:srgbClr val="002060"/>
                          </a:solidFill>
                          <a:effectLst/>
                          <a:latin typeface="+mn-lt"/>
                          <a:ea typeface="+mn-ea"/>
                          <a:cs typeface="+mn-cs"/>
                        </a:rPr>
                        <a:t> --</a:t>
                      </a:r>
                      <a:r>
                        <a:rPr lang="en-US" sz="1600" kern="1200" baseline="0" dirty="0" smtClean="0">
                          <a:solidFill>
                            <a:srgbClr val="002060"/>
                          </a:solidFill>
                          <a:effectLst/>
                        </a:rPr>
                        <a:t>Note: Funds for FY17 VPK 3,160 seats are added to general education funding for FY18 forward</a:t>
                      </a:r>
                      <a:endParaRPr lang="en-US" sz="1600" kern="1200" dirty="0" smtClean="0">
                        <a:solidFill>
                          <a:srgbClr val="00206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2060"/>
                          </a:solidFill>
                          <a:effectLst/>
                        </a:rPr>
                        <a:t>(FY 2018)</a:t>
                      </a:r>
                      <a:r>
                        <a:rPr lang="en-US" sz="1600" kern="1200" baseline="0" dirty="0" smtClean="0">
                          <a:solidFill>
                            <a:srgbClr val="002060"/>
                          </a:solidFill>
                          <a:effectLst/>
                        </a:rPr>
                        <a:t> </a:t>
                      </a:r>
                      <a:r>
                        <a:rPr lang="en-US" sz="1600" kern="1200" dirty="0" smtClean="0">
                          <a:solidFill>
                            <a:srgbClr val="002060"/>
                          </a:solidFill>
                          <a:effectLst/>
                        </a:rPr>
                        <a:t>State General Fund: </a:t>
                      </a:r>
                      <a:r>
                        <a:rPr lang="en-US" sz="1600" kern="1200" dirty="0" smtClean="0">
                          <a:solidFill>
                            <a:srgbClr val="002060"/>
                          </a:solidFill>
                          <a:effectLst/>
                          <a:latin typeface="+mn-lt"/>
                          <a:ea typeface="+mn-ea"/>
                          <a:cs typeface="+mn-cs"/>
                        </a:rPr>
                        <a:t>$23,810,000 (funded 3,000 new seats)</a:t>
                      </a:r>
                      <a:endParaRPr lang="en-US" sz="1600" kern="1200" dirty="0" smtClean="0">
                        <a:solidFill>
                          <a:srgbClr val="00206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2060"/>
                          </a:solidFill>
                          <a:effectLst/>
                        </a:rPr>
                        <a:t>(FY2019) State General Fund: $</a:t>
                      </a:r>
                      <a:r>
                        <a:rPr lang="en-US" sz="1600" kern="1200" dirty="0" smtClean="0">
                          <a:solidFill>
                            <a:srgbClr val="002060"/>
                          </a:solidFill>
                          <a:effectLst/>
                          <a:latin typeface="+mn-lt"/>
                          <a:ea typeface="+mn-ea"/>
                          <a:cs typeface="+mn-cs"/>
                        </a:rPr>
                        <a:t>26,190,000 (funded an additional 1,000 seats)</a:t>
                      </a:r>
                      <a:endParaRPr lang="en-US" sz="1600" b="0" kern="1200" dirty="0" smtClean="0">
                        <a:solidFill>
                          <a:srgbClr val="002060"/>
                        </a:solidFill>
                        <a:effectLst/>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495282211"/>
                  </a:ext>
                </a:extLst>
              </a:tr>
            </a:tbl>
          </a:graphicData>
        </a:graphic>
      </p:graphicFrame>
    </p:spTree>
    <p:extLst>
      <p:ext uri="{BB962C8B-B14F-4D97-AF65-F5344CB8AC3E}">
        <p14:creationId xmlns:p14="http://schemas.microsoft.com/office/powerpoint/2010/main" val="93035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p:spPr>
        <p:txBody>
          <a:bodyPr>
            <a:normAutofit fontScale="90000"/>
          </a:bodyPr>
          <a:lstStyle/>
          <a:p>
            <a:r>
              <a:rPr lang="en-US" b="1" dirty="0" smtClean="0"/>
              <a:t>Voluntary Prekindergarten and School Readiness Plus Comparison</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09150225"/>
              </p:ext>
            </p:extLst>
          </p:nvPr>
        </p:nvGraphicFramePr>
        <p:xfrm>
          <a:off x="0" y="1390918"/>
          <a:ext cx="12191999" cy="4965432"/>
        </p:xfrm>
        <a:graphic>
          <a:graphicData uri="http://schemas.openxmlformats.org/drawingml/2006/table">
            <a:tbl>
              <a:tblPr firstRow="1" bandRow="1">
                <a:tableStyleId>{5C22544A-7EE6-4342-B048-85BDC9FD1C3A}</a:tableStyleId>
              </a:tblPr>
              <a:tblGrid>
                <a:gridCol w="3224073">
                  <a:extLst>
                    <a:ext uri="{9D8B030D-6E8A-4147-A177-3AD203B41FA5}">
                      <a16:colId xmlns:a16="http://schemas.microsoft.com/office/drawing/2014/main" val="20000"/>
                    </a:ext>
                  </a:extLst>
                </a:gridCol>
                <a:gridCol w="4483963">
                  <a:extLst>
                    <a:ext uri="{9D8B030D-6E8A-4147-A177-3AD203B41FA5}">
                      <a16:colId xmlns:a16="http://schemas.microsoft.com/office/drawing/2014/main" val="20001"/>
                    </a:ext>
                  </a:extLst>
                </a:gridCol>
                <a:gridCol w="4483963">
                  <a:extLst>
                    <a:ext uri="{9D8B030D-6E8A-4147-A177-3AD203B41FA5}">
                      <a16:colId xmlns:a16="http://schemas.microsoft.com/office/drawing/2014/main" val="1044505578"/>
                    </a:ext>
                  </a:extLst>
                </a:gridCol>
              </a:tblGrid>
              <a:tr h="763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4201585">
                <a:tc>
                  <a:txBody>
                    <a:bodyPr/>
                    <a:lstStyle/>
                    <a:p>
                      <a:r>
                        <a:rPr lang="en-US" dirty="0" smtClean="0"/>
                        <a:t>Key Instructional, Assessment</a:t>
                      </a:r>
                      <a:r>
                        <a:rPr lang="en-US" baseline="0" dirty="0" smtClean="0"/>
                        <a:t> </a:t>
                      </a:r>
                      <a:r>
                        <a:rPr lang="en-US" dirty="0" smtClean="0"/>
                        <a:t>Components:</a:t>
                      </a:r>
                      <a:endParaRPr lang="en-US" b="1" dirty="0"/>
                    </a:p>
                  </a:txBody>
                  <a:tcPr/>
                </a:tc>
                <a:tc>
                  <a:txBody>
                    <a:bodyPr/>
                    <a:lstStyle/>
                    <a:p>
                      <a:r>
                        <a:rPr lang="en-US" dirty="0" smtClean="0"/>
                        <a:t>VPK</a:t>
                      </a:r>
                    </a:p>
                    <a:p>
                      <a:pPr marL="285750" indent="-285750">
                        <a:buFont typeface="Arial" panose="020B0604020202020204" pitchFamily="34" charset="0"/>
                        <a:buChar char="•"/>
                      </a:pPr>
                      <a:r>
                        <a:rPr lang="en-US" sz="1600" dirty="0" smtClean="0"/>
                        <a:t>Provide at least 350 hours of instruction.</a:t>
                      </a:r>
                    </a:p>
                    <a:p>
                      <a:pPr marL="285750" indent="-285750">
                        <a:buFont typeface="Arial" panose="020B0604020202020204" pitchFamily="34" charset="0"/>
                        <a:buChar char="•"/>
                      </a:pPr>
                      <a:r>
                        <a:rPr lang="en-US" sz="1600" dirty="0" smtClean="0"/>
                        <a:t>Provide comprehensive program content aligned with state early learning standards and K through grade 3 academic standards. </a:t>
                      </a:r>
                    </a:p>
                    <a:p>
                      <a:pPr marL="285750" indent="-285750">
                        <a:buFont typeface="Arial" panose="020B0604020202020204" pitchFamily="34" charset="0"/>
                        <a:buChar char="•"/>
                      </a:pPr>
                      <a:r>
                        <a:rPr lang="en-US" sz="1600" kern="1200" dirty="0" smtClean="0">
                          <a:effectLst/>
                        </a:rPr>
                        <a:t>Programs must assess each child's skills when the child enters and again before the child leaves the program using a KEP approved</a:t>
                      </a:r>
                      <a:r>
                        <a:rPr lang="en-US" sz="1600" kern="1200" baseline="0" dirty="0" smtClean="0">
                          <a:effectLst/>
                        </a:rPr>
                        <a:t> </a:t>
                      </a:r>
                      <a:r>
                        <a:rPr lang="en-US" sz="1600" kern="1200" dirty="0" smtClean="0">
                          <a:effectLst/>
                        </a:rPr>
                        <a:t>comprehensive assessment tool.</a:t>
                      </a:r>
                    </a:p>
                    <a:p>
                      <a:pPr marL="285750" indent="-285750">
                        <a:buFont typeface="Arial" panose="020B0604020202020204" pitchFamily="34" charset="0"/>
                        <a:buChar char="•"/>
                      </a:pPr>
                      <a:r>
                        <a:rPr lang="en-US" sz="1600" kern="1200" dirty="0" smtClean="0">
                          <a:effectLst/>
                        </a:rPr>
                        <a:t>Implement strategies that support the alignment of professional</a:t>
                      </a:r>
                      <a:r>
                        <a:rPr lang="en-US" sz="1600" kern="1200" baseline="0" dirty="0" smtClean="0">
                          <a:effectLst/>
                        </a:rPr>
                        <a:t> development, instruction, assessments and pre-K through grade 3 curricula.</a:t>
                      </a:r>
                      <a:endParaRPr lang="en-US" sz="1600" kern="1200" dirty="0" smtClean="0">
                        <a:effectLst/>
                      </a:endParaRPr>
                    </a:p>
                    <a:p>
                      <a:endParaRPr lang="en-US" dirty="0"/>
                    </a:p>
                  </a:txBody>
                  <a:tcPr/>
                </a:tc>
                <a:tc>
                  <a:txBody>
                    <a:bodyPr/>
                    <a:lstStyle/>
                    <a:p>
                      <a:r>
                        <a:rPr lang="en-US" dirty="0" smtClean="0"/>
                        <a:t>SRP</a:t>
                      </a:r>
                    </a:p>
                    <a:p>
                      <a:pPr marL="285750" indent="-285750">
                        <a:buFont typeface="Arial" panose="020B0604020202020204" pitchFamily="34" charset="0"/>
                        <a:buChar char="•"/>
                      </a:pPr>
                      <a:r>
                        <a:rPr lang="en-US" sz="1600" dirty="0" smtClean="0"/>
                        <a:t>Provide at least 350 hours of instruction.</a:t>
                      </a:r>
                    </a:p>
                    <a:p>
                      <a:pPr marL="285750" indent="-285750">
                        <a:buFont typeface="Arial" panose="020B0604020202020204" pitchFamily="34" charset="0"/>
                        <a:buChar char="•"/>
                      </a:pPr>
                      <a:r>
                        <a:rPr lang="en-US" sz="1600" dirty="0" smtClean="0"/>
                        <a:t>Provide</a:t>
                      </a:r>
                      <a:r>
                        <a:rPr lang="en-US" sz="1600" baseline="0" dirty="0" smtClean="0"/>
                        <a:t> </a:t>
                      </a:r>
                      <a:r>
                        <a:rPr lang="en-US" sz="1600" dirty="0" smtClean="0"/>
                        <a:t>program and instruction aligned with state guidelines  and based in research.</a:t>
                      </a:r>
                    </a:p>
                    <a:p>
                      <a:pPr marL="285750" indent="-285750">
                        <a:buFont typeface="Arial" panose="020B0604020202020204" pitchFamily="34" charset="0"/>
                        <a:buChar char="•"/>
                      </a:pPr>
                      <a:r>
                        <a:rPr lang="en-US" sz="1600" kern="1200" dirty="0" smtClean="0">
                          <a:effectLst/>
                        </a:rPr>
                        <a:t>Programs must assess each child's skills when the child enters and again before the child leaves the program.</a:t>
                      </a:r>
                    </a:p>
                    <a:p>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129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1353800" cy="914400"/>
          </a:xfrm>
        </p:spPr>
        <p:txBody>
          <a:bodyPr>
            <a:normAutofit fontScale="90000"/>
          </a:bodyPr>
          <a:lstStyle/>
          <a:p>
            <a:r>
              <a:rPr lang="en-US" b="1" dirty="0" smtClean="0"/>
              <a:t>Voluntary Prekindergarten and School Readiness Plus Comparison</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37525438"/>
              </p:ext>
            </p:extLst>
          </p:nvPr>
        </p:nvGraphicFramePr>
        <p:xfrm>
          <a:off x="0" y="1390918"/>
          <a:ext cx="12191999" cy="4877535"/>
        </p:xfrm>
        <a:graphic>
          <a:graphicData uri="http://schemas.openxmlformats.org/drawingml/2006/table">
            <a:tbl>
              <a:tblPr firstRow="1" bandRow="1">
                <a:tableStyleId>{5C22544A-7EE6-4342-B048-85BDC9FD1C3A}</a:tableStyleId>
              </a:tblPr>
              <a:tblGrid>
                <a:gridCol w="3224073">
                  <a:extLst>
                    <a:ext uri="{9D8B030D-6E8A-4147-A177-3AD203B41FA5}">
                      <a16:colId xmlns:a16="http://schemas.microsoft.com/office/drawing/2014/main" val="20000"/>
                    </a:ext>
                  </a:extLst>
                </a:gridCol>
                <a:gridCol w="4483963">
                  <a:extLst>
                    <a:ext uri="{9D8B030D-6E8A-4147-A177-3AD203B41FA5}">
                      <a16:colId xmlns:a16="http://schemas.microsoft.com/office/drawing/2014/main" val="20001"/>
                    </a:ext>
                  </a:extLst>
                </a:gridCol>
                <a:gridCol w="4483963">
                  <a:extLst>
                    <a:ext uri="{9D8B030D-6E8A-4147-A177-3AD203B41FA5}">
                      <a16:colId xmlns:a16="http://schemas.microsoft.com/office/drawing/2014/main" val="1044505578"/>
                    </a:ext>
                  </a:extLst>
                </a:gridCol>
              </a:tblGrid>
              <a:tr h="73962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4137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 Program</a:t>
                      </a:r>
                      <a:r>
                        <a:rPr lang="en-US" baseline="0" dirty="0" smtClean="0"/>
                        <a:t> Components:</a:t>
                      </a:r>
                      <a:endParaRPr lang="en-US" b="1" dirty="0" smtClean="0"/>
                    </a:p>
                  </a:txBody>
                  <a:tcPr/>
                </a:tc>
                <a:tc>
                  <a:txBody>
                    <a:bodyPr/>
                    <a:lstStyle/>
                    <a:p>
                      <a:r>
                        <a:rPr lang="en-US" dirty="0" smtClean="0"/>
                        <a:t>VPK</a:t>
                      </a:r>
                    </a:p>
                    <a:p>
                      <a:pPr marL="285750" indent="-285750">
                        <a:buFont typeface="Arial" panose="020B0604020202020204" pitchFamily="34" charset="0"/>
                        <a:buChar char="•"/>
                      </a:pPr>
                      <a:r>
                        <a:rPr lang="en-US" sz="1400" kern="1200" dirty="0" smtClean="0">
                          <a:effectLst/>
                        </a:rPr>
                        <a:t>Classrooms must maintain a</a:t>
                      </a:r>
                      <a:r>
                        <a:rPr lang="en-US" sz="1400" kern="1200" baseline="0" dirty="0" smtClean="0">
                          <a:effectLst/>
                        </a:rPr>
                        <a:t> 1:10 </a:t>
                      </a:r>
                      <a:r>
                        <a:rPr lang="en-US" sz="1400" kern="1200" baseline="0" dirty="0" err="1" smtClean="0">
                          <a:effectLst/>
                        </a:rPr>
                        <a:t>teacher:child</a:t>
                      </a:r>
                      <a:r>
                        <a:rPr lang="en-US" sz="1400" kern="1200" baseline="0" dirty="0" smtClean="0">
                          <a:effectLst/>
                        </a:rPr>
                        <a:t> ratio (maximum class size is 20).</a:t>
                      </a:r>
                    </a:p>
                    <a:p>
                      <a:pPr marL="285750" indent="-285750">
                        <a:buFont typeface="Arial" panose="020B0604020202020204" pitchFamily="34" charset="0"/>
                        <a:buChar char="•"/>
                      </a:pPr>
                      <a:r>
                        <a:rPr lang="en-US" sz="1400" kern="1200" baseline="0" dirty="0" smtClean="0">
                          <a:effectLst/>
                        </a:rPr>
                        <a:t>Teachers are knowledgeable in early childhood curriculum and assessment and working with English Language Learners and are paid comparably to K-12 teachers.</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Parents</a:t>
                      </a:r>
                      <a:r>
                        <a:rPr lang="en-US" sz="1400" kern="1200" baseline="0" dirty="0" smtClean="0">
                          <a:solidFill>
                            <a:schemeClr val="dk1"/>
                          </a:solidFill>
                          <a:effectLst/>
                          <a:latin typeface="+mn-lt"/>
                          <a:ea typeface="+mn-ea"/>
                          <a:cs typeface="+mn-cs"/>
                        </a:rPr>
                        <a:t> are</a:t>
                      </a:r>
                      <a:r>
                        <a:rPr lang="en-US" sz="1400" kern="1200" dirty="0" smtClean="0">
                          <a:solidFill>
                            <a:schemeClr val="dk1"/>
                          </a:solidFill>
                          <a:effectLst/>
                          <a:latin typeface="+mn-lt"/>
                          <a:ea typeface="+mn-ea"/>
                          <a:cs typeface="+mn-cs"/>
                        </a:rPr>
                        <a:t> involved in program and kindergarten transition activity</a:t>
                      </a:r>
                      <a:r>
                        <a:rPr lang="en-US" sz="1400" kern="1200" baseline="0" dirty="0" smtClean="0">
                          <a:solidFill>
                            <a:schemeClr val="dk1"/>
                          </a:solidFill>
                          <a:effectLst/>
                          <a:latin typeface="+mn-lt"/>
                          <a:ea typeface="+mn-ea"/>
                          <a:cs typeface="+mn-cs"/>
                        </a:rPr>
                        <a:t> planning</a:t>
                      </a:r>
                      <a:r>
                        <a:rPr lang="en-US" sz="1400" kern="1200" dirty="0" smtClean="0">
                          <a:solidFill>
                            <a:schemeClr val="dk1"/>
                          </a:solidFill>
                          <a:effectLst/>
                          <a:latin typeface="+mn-lt"/>
                          <a:ea typeface="+mn-ea"/>
                          <a:cs typeface="+mn-cs"/>
                        </a:rPr>
                        <a:t>.</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Program coordinates with relevant community-based services including health and social services agencies to ensure children have access to comprehensive services.</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Provide coordinated professional development activities for school district and community-based</a:t>
                      </a:r>
                      <a:r>
                        <a:rPr lang="en-US" sz="1400" kern="1200" baseline="0" dirty="0" smtClean="0">
                          <a:solidFill>
                            <a:schemeClr val="dk1"/>
                          </a:solidFill>
                          <a:effectLst/>
                          <a:latin typeface="+mn-lt"/>
                          <a:ea typeface="+mn-ea"/>
                          <a:cs typeface="+mn-cs"/>
                        </a:rPr>
                        <a:t> providers.</a:t>
                      </a:r>
                    </a:p>
                    <a:p>
                      <a:endParaRPr lang="en-US" dirty="0"/>
                    </a:p>
                  </a:txBody>
                  <a:tcPr/>
                </a:tc>
                <a:tc>
                  <a:txBody>
                    <a:bodyPr/>
                    <a:lstStyle/>
                    <a:p>
                      <a:r>
                        <a:rPr lang="en-US" dirty="0" smtClean="0"/>
                        <a:t>SRP</a:t>
                      </a:r>
                    </a:p>
                    <a:p>
                      <a:pPr marL="285750" indent="-285750">
                        <a:buFont typeface="Arial" panose="020B0604020202020204" pitchFamily="34" charset="0"/>
                        <a:buChar char="•"/>
                      </a:pPr>
                      <a:r>
                        <a:rPr lang="en-US" sz="1600" kern="1200" dirty="0" smtClean="0">
                          <a:effectLst/>
                        </a:rPr>
                        <a:t>Classrooms must ensure appropriate student-to-staff ratio.</a:t>
                      </a:r>
                      <a:endParaRPr lang="en-US" sz="1600" kern="1200" baseline="0" dirty="0" smtClean="0">
                        <a:effectLst/>
                      </a:endParaRPr>
                    </a:p>
                    <a:p>
                      <a:pPr marL="285750" indent="-285750">
                        <a:buFont typeface="Arial" panose="020B0604020202020204" pitchFamily="34" charset="0"/>
                        <a:buChar char="•"/>
                      </a:pPr>
                      <a:r>
                        <a:rPr lang="en-US" sz="1600" kern="1200" baseline="0" dirty="0" smtClean="0">
                          <a:effectLst/>
                        </a:rPr>
                        <a:t>Must provide a licensed teacher.</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Coordinate</a:t>
                      </a:r>
                      <a:r>
                        <a:rPr lang="en-US" sz="1600" kern="1200" baseline="0" dirty="0" smtClean="0">
                          <a:solidFill>
                            <a:schemeClr val="dk1"/>
                          </a:solidFill>
                          <a:effectLst/>
                          <a:latin typeface="+mn-lt"/>
                          <a:ea typeface="+mn-ea"/>
                          <a:cs typeface="+mn-cs"/>
                        </a:rPr>
                        <a:t> kindergarten </a:t>
                      </a:r>
                      <a:r>
                        <a:rPr lang="en-US" sz="1600" kern="1200" dirty="0" smtClean="0">
                          <a:solidFill>
                            <a:schemeClr val="dk1"/>
                          </a:solidFill>
                          <a:effectLst/>
                          <a:latin typeface="+mn-lt"/>
                          <a:ea typeface="+mn-ea"/>
                          <a:cs typeface="+mn-cs"/>
                        </a:rPr>
                        <a:t>transition </a:t>
                      </a:r>
                      <a:r>
                        <a:rPr lang="en-US" sz="1600" kern="1200" baseline="0" dirty="0" smtClean="0">
                          <a:solidFill>
                            <a:schemeClr val="dk1"/>
                          </a:solidFill>
                          <a:effectLst/>
                          <a:latin typeface="+mn-lt"/>
                          <a:ea typeface="+mn-ea"/>
                          <a:cs typeface="+mn-cs"/>
                        </a:rPr>
                        <a:t>planning</a:t>
                      </a:r>
                      <a:r>
                        <a:rPr lang="en-US" sz="1600" kern="1200" dirty="0" smtClean="0">
                          <a:solidFill>
                            <a:schemeClr val="dk1"/>
                          </a:solidFill>
                          <a:effectLst/>
                          <a:latin typeface="+mn-lt"/>
                          <a:ea typeface="+mn-ea"/>
                          <a:cs typeface="+mn-cs"/>
                        </a:rPr>
                        <a:t>.</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Involve parents.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Program coordinates with relevant community-based services.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Cooperate with Adult</a:t>
                      </a:r>
                      <a:r>
                        <a:rPr lang="en-US" sz="1600" kern="1200" baseline="0" dirty="0" smtClean="0">
                          <a:solidFill>
                            <a:schemeClr val="dk1"/>
                          </a:solidFill>
                          <a:effectLst/>
                          <a:latin typeface="+mn-lt"/>
                          <a:ea typeface="+mn-ea"/>
                          <a:cs typeface="+mn-cs"/>
                        </a:rPr>
                        <a:t> Basic Education and Adult Literacy programs.</a:t>
                      </a:r>
                    </a:p>
                    <a:p>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336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462" t="16273" r="1173" b="5794"/>
          <a:stretch/>
        </p:blipFill>
        <p:spPr>
          <a:xfrm>
            <a:off x="-1" y="1"/>
            <a:ext cx="12192001" cy="6857994"/>
          </a:xfrm>
          <a:prstGeom prst="rect">
            <a:avLst/>
          </a:prstGeom>
          <a:noFill/>
          <a:ln>
            <a:noFill/>
          </a:ln>
        </p:spPr>
      </p:pic>
      <p:sp>
        <p:nvSpPr>
          <p:cNvPr id="2" name="Title 1"/>
          <p:cNvSpPr>
            <a:spLocks noGrp="1"/>
          </p:cNvSpPr>
          <p:nvPr>
            <p:ph type="title"/>
          </p:nvPr>
        </p:nvSpPr>
        <p:spPr>
          <a:xfrm>
            <a:off x="296985" y="924943"/>
            <a:ext cx="4923059" cy="4923059"/>
          </a:xfrm>
        </p:spPr>
        <p:txBody>
          <a:bodyPr/>
          <a:lstStyle/>
          <a:p>
            <a:r>
              <a:rPr lang="en-US" dirty="0" smtClean="0"/>
              <a:t>Ten Minnesota Commitments to Equity</a:t>
            </a:r>
            <a:endParaRPr lang="en-US" dirty="0"/>
          </a:p>
        </p:txBody>
      </p:sp>
      <p:sp>
        <p:nvSpPr>
          <p:cNvPr id="18" name="TextBox 17"/>
          <p:cNvSpPr txBox="1"/>
          <p:nvPr/>
        </p:nvSpPr>
        <p:spPr>
          <a:xfrm>
            <a:off x="5877099" y="598946"/>
            <a:ext cx="6314902" cy="5693866"/>
          </a:xfrm>
          <a:prstGeom prst="rect">
            <a:avLst/>
          </a:prstGeom>
          <a:noFill/>
        </p:spPr>
        <p:txBody>
          <a:bodyPr wrap="square" rtlCol="0">
            <a:spAutoFit/>
          </a:bodyPr>
          <a:lstStyle/>
          <a:p>
            <a:pPr marL="342900" indent="-342900">
              <a:lnSpc>
                <a:spcPct val="130000"/>
              </a:lnSpc>
              <a:buFont typeface="+mj-lt"/>
              <a:buAutoNum type="arabicPeriod"/>
            </a:pPr>
            <a:r>
              <a:rPr lang="en-US" sz="2800" b="1" dirty="0" smtClean="0"/>
              <a:t>Prioritize equity.</a:t>
            </a:r>
          </a:p>
          <a:p>
            <a:pPr marL="342900" indent="-342900">
              <a:lnSpc>
                <a:spcPct val="130000"/>
              </a:lnSpc>
              <a:buFont typeface="+mj-lt"/>
              <a:buAutoNum type="arabicPeriod"/>
            </a:pPr>
            <a:r>
              <a:rPr lang="en-US" sz="2800" b="1" dirty="0" smtClean="0"/>
              <a:t>Start from within.</a:t>
            </a:r>
          </a:p>
          <a:p>
            <a:pPr marL="342900" indent="-342900">
              <a:lnSpc>
                <a:spcPct val="130000"/>
              </a:lnSpc>
              <a:buFont typeface="+mj-lt"/>
              <a:buAutoNum type="arabicPeriod"/>
            </a:pPr>
            <a:r>
              <a:rPr lang="en-US" sz="2800" b="1" dirty="0" smtClean="0"/>
              <a:t>Measure what matters.</a:t>
            </a:r>
          </a:p>
          <a:p>
            <a:pPr marL="342900" indent="-342900">
              <a:lnSpc>
                <a:spcPct val="130000"/>
              </a:lnSpc>
              <a:buFont typeface="+mj-lt"/>
              <a:buAutoNum type="arabicPeriod"/>
            </a:pPr>
            <a:r>
              <a:rPr lang="en-US" sz="2800" b="1" dirty="0" smtClean="0"/>
              <a:t>Go local.</a:t>
            </a:r>
          </a:p>
          <a:p>
            <a:pPr marL="342900" indent="-342900">
              <a:lnSpc>
                <a:spcPct val="130000"/>
              </a:lnSpc>
              <a:buFont typeface="+mj-lt"/>
              <a:buAutoNum type="arabicPeriod"/>
            </a:pPr>
            <a:r>
              <a:rPr lang="en-US" sz="2800" b="1" dirty="0" smtClean="0"/>
              <a:t>Follow the money.</a:t>
            </a:r>
          </a:p>
          <a:p>
            <a:pPr marL="342900" indent="-342900">
              <a:lnSpc>
                <a:spcPct val="130000"/>
              </a:lnSpc>
              <a:buFont typeface="+mj-lt"/>
              <a:buAutoNum type="arabicPeriod"/>
            </a:pPr>
            <a:r>
              <a:rPr lang="en-US" sz="2800" b="1" dirty="0" smtClean="0"/>
              <a:t>Start early.</a:t>
            </a:r>
          </a:p>
          <a:p>
            <a:pPr marL="342900" indent="-342900">
              <a:lnSpc>
                <a:spcPct val="130000"/>
              </a:lnSpc>
              <a:buFont typeface="+mj-lt"/>
              <a:buAutoNum type="arabicPeriod"/>
            </a:pPr>
            <a:r>
              <a:rPr lang="en-US" sz="2800" b="1" dirty="0" smtClean="0"/>
              <a:t>Monitor implementation of standards.</a:t>
            </a:r>
          </a:p>
          <a:p>
            <a:pPr marL="342900" indent="-342900">
              <a:lnSpc>
                <a:spcPct val="130000"/>
              </a:lnSpc>
              <a:buFont typeface="+mj-lt"/>
              <a:buAutoNum type="arabicPeriod"/>
            </a:pPr>
            <a:r>
              <a:rPr lang="en-US" sz="2800" b="1" dirty="0" smtClean="0"/>
              <a:t>Value people.</a:t>
            </a:r>
          </a:p>
          <a:p>
            <a:pPr marL="342900" indent="-342900">
              <a:lnSpc>
                <a:spcPct val="130000"/>
              </a:lnSpc>
              <a:buFont typeface="+mj-lt"/>
              <a:buAutoNum type="arabicPeriod"/>
            </a:pPr>
            <a:r>
              <a:rPr lang="en-US" sz="2800" b="1" dirty="0" smtClean="0"/>
              <a:t>Improve conditions for learning.</a:t>
            </a:r>
          </a:p>
          <a:p>
            <a:pPr marL="342900" indent="-342900">
              <a:lnSpc>
                <a:spcPct val="130000"/>
              </a:lnSpc>
              <a:buFont typeface="+mj-lt"/>
              <a:buAutoNum type="arabicPeriod"/>
            </a:pPr>
            <a:r>
              <a:rPr lang="en-US" sz="2800" b="1" dirty="0" smtClean="0"/>
              <a:t>Give students options.</a:t>
            </a:r>
            <a:endParaRPr lang="en-US" sz="2800" b="1" dirty="0"/>
          </a:p>
        </p:txBody>
      </p:sp>
      <p:sp>
        <p:nvSpPr>
          <p:cNvPr id="3" name="Rounded Rectangle 2"/>
          <p:cNvSpPr/>
          <p:nvPr/>
        </p:nvSpPr>
        <p:spPr>
          <a:xfrm>
            <a:off x="5752407" y="650623"/>
            <a:ext cx="3133898" cy="548640"/>
          </a:xfrm>
          <a:prstGeom prst="roundRect">
            <a:avLst/>
          </a:prstGeom>
          <a:noFill/>
          <a:ln w="57150" cap="flat" cmpd="sng" algn="ctr">
            <a:solidFill>
              <a:schemeClr val="accent2"/>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668961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Voluntary Prekindergarten and School Readiness Plus</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36195821"/>
              </p:ext>
            </p:extLst>
          </p:nvPr>
        </p:nvGraphicFramePr>
        <p:xfrm>
          <a:off x="1" y="1390918"/>
          <a:ext cx="12055640" cy="4793314"/>
        </p:xfrm>
        <a:graphic>
          <a:graphicData uri="http://schemas.openxmlformats.org/drawingml/2006/table">
            <a:tbl>
              <a:tblPr firstRow="1" bandRow="1">
                <a:tableStyleId>{5C22544A-7EE6-4342-B048-85BDC9FD1C3A}</a:tableStyleId>
              </a:tblPr>
              <a:tblGrid>
                <a:gridCol w="3188014">
                  <a:extLst>
                    <a:ext uri="{9D8B030D-6E8A-4147-A177-3AD203B41FA5}">
                      <a16:colId xmlns:a16="http://schemas.microsoft.com/office/drawing/2014/main" val="20000"/>
                    </a:ext>
                  </a:extLst>
                </a:gridCol>
                <a:gridCol w="4433813">
                  <a:extLst>
                    <a:ext uri="{9D8B030D-6E8A-4147-A177-3AD203B41FA5}">
                      <a16:colId xmlns:a16="http://schemas.microsoft.com/office/drawing/2014/main" val="20001"/>
                    </a:ext>
                  </a:extLst>
                </a:gridCol>
                <a:gridCol w="4433813">
                  <a:extLst>
                    <a:ext uri="{9D8B030D-6E8A-4147-A177-3AD203B41FA5}">
                      <a16:colId xmlns:a16="http://schemas.microsoft.com/office/drawing/2014/main" val="1044505578"/>
                    </a:ext>
                  </a:extLst>
                </a:gridCol>
              </a:tblGrid>
              <a:tr h="77081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a:t>
                      </a:r>
                      <a:r>
                        <a:rPr lang="en-US" altLang="en-US" baseline="0" dirty="0" smtClean="0"/>
                        <a:t> for success as they enter kindergarten the following year</a:t>
                      </a:r>
                      <a:r>
                        <a:rPr lang="en-US" altLang="en-US" dirty="0" smtClean="0"/>
                        <a:t>.</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402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 </a:t>
                      </a:r>
                      <a:r>
                        <a:rPr lang="en-US" baseline="0" dirty="0" smtClean="0"/>
                        <a:t>Evaluation Components:</a:t>
                      </a:r>
                      <a:endParaRPr lang="en-US" b="1" dirty="0" smtClean="0"/>
                    </a:p>
                  </a:txBody>
                  <a:tcPr/>
                </a:tc>
                <a:tc>
                  <a:txBody>
                    <a:bodyPr/>
                    <a:lstStyle/>
                    <a:p>
                      <a:r>
                        <a:rPr lang="en-US" dirty="0" smtClean="0"/>
                        <a:t>VPK</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Teachers are provided with professional development training and coaching that is informed by using a teacher-child observation tool.</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Programs must</a:t>
                      </a:r>
                      <a:r>
                        <a:rPr lang="en-US" sz="1800" kern="1200" baseline="0" dirty="0" smtClean="0">
                          <a:solidFill>
                            <a:schemeClr val="dk1"/>
                          </a:solidFill>
                          <a:effectLst/>
                          <a:latin typeface="+mn-lt"/>
                          <a:ea typeface="+mn-ea"/>
                          <a:cs typeface="+mn-cs"/>
                        </a:rPr>
                        <a:t> implement and measure the impact of voluntary prekindergarten by using a self-designed or MDE designed plan and provide results in their world’s best workforce annual summary to the commissioner of education.</a:t>
                      </a:r>
                      <a:endParaRPr lang="en-US" sz="1800" kern="1200" dirty="0" smtClean="0">
                        <a:solidFill>
                          <a:schemeClr val="dk1"/>
                        </a:solidFill>
                        <a:effectLst/>
                        <a:latin typeface="+mn-lt"/>
                        <a:ea typeface="+mn-ea"/>
                        <a:cs typeface="+mn-cs"/>
                      </a:endParaRPr>
                    </a:p>
                    <a:p>
                      <a:endParaRPr lang="en-US" dirty="0"/>
                    </a:p>
                  </a:txBody>
                  <a:tcPr/>
                </a:tc>
                <a:tc>
                  <a:txBody>
                    <a:bodyPr/>
                    <a:lstStyle/>
                    <a:p>
                      <a:r>
                        <a:rPr lang="en-US" dirty="0" smtClean="0"/>
                        <a:t>SRP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No requirement.</a:t>
                      </a:r>
                    </a:p>
                    <a:p>
                      <a:endParaRPr lang="en-US"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369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Comprehensive Assessment System</a:t>
            </a:r>
            <a:endParaRPr lang="en-US" dirty="0"/>
          </a:p>
        </p:txBody>
      </p:sp>
      <p:sp>
        <p:nvSpPr>
          <p:cNvPr id="7" name="Content Placeholder 6"/>
          <p:cNvSpPr>
            <a:spLocks noGrp="1"/>
          </p:cNvSpPr>
          <p:nvPr>
            <p:ph idx="1"/>
          </p:nvPr>
        </p:nvSpPr>
        <p:spPr/>
        <p:txBody>
          <a:bodyPr>
            <a:normAutofit fontScale="92500"/>
          </a:bodyPr>
          <a:lstStyle/>
          <a:p>
            <a:r>
              <a:rPr lang="en-US" dirty="0" smtClean="0"/>
              <a:t>Redesigned the School Readiness Study to include a menu of tools that align to Minnesota’s standards now known as the Kindergarten Entry Profile (KEP).</a:t>
            </a:r>
          </a:p>
          <a:p>
            <a:pPr marL="1028700" lvl="1" indent="-342900"/>
            <a:r>
              <a:rPr lang="en-US" dirty="0" smtClean="0"/>
              <a:t>Desired Results Developmental Profile (DRDP)</a:t>
            </a:r>
          </a:p>
          <a:p>
            <a:pPr marL="1028700" lvl="1" indent="-342900"/>
            <a:r>
              <a:rPr lang="en-US" dirty="0" smtClean="0"/>
              <a:t>Teaching Strategies Gold (TSG)</a:t>
            </a:r>
          </a:p>
          <a:p>
            <a:pPr marL="1028700" lvl="1" indent="-342900"/>
            <a:r>
              <a:rPr lang="en-US" dirty="0" smtClean="0"/>
              <a:t>Work Sampling System (WSS)</a:t>
            </a:r>
          </a:p>
          <a:p>
            <a:r>
              <a:rPr lang="en-US" dirty="0" smtClean="0"/>
              <a:t>VPK Impact Measure—</a:t>
            </a:r>
          </a:p>
          <a:p>
            <a:pPr marL="971550" lvl="1" indent="-285750"/>
            <a:r>
              <a:rPr lang="en-US" sz="2400" dirty="0" smtClean="0">
                <a:solidFill>
                  <a:schemeClr val="dk1"/>
                </a:solidFill>
              </a:rPr>
              <a:t>Programs </a:t>
            </a:r>
            <a:r>
              <a:rPr lang="en-US" sz="2400" dirty="0">
                <a:solidFill>
                  <a:schemeClr val="dk1"/>
                </a:solidFill>
              </a:rPr>
              <a:t>must implement and measure the impact of voluntary prekindergarten by using a self-designed or MDE designed plan and provide results in their world’s best workforce annual summary to the commissioner of education.</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38586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Voluntary Prekindergarten Impact Measures</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smtClean="0"/>
              <a:t>In 2017-18—101/102 districts or charter schools receiving voluntary prekindergarten funding have elected to use the MDE Impact Measurement Plan (NOTE: 9 SRP funded districts and charters not required to have Impact Measurement Plan)</a:t>
            </a:r>
          </a:p>
          <a:p>
            <a:pPr marL="342900" indent="-342900">
              <a:buFont typeface="Arial" panose="020B0604020202020204" pitchFamily="34" charset="0"/>
              <a:buChar char="•"/>
            </a:pPr>
            <a:r>
              <a:rPr lang="en-US" dirty="0" smtClean="0"/>
              <a:t>The MDE Impact Measure Plan and Report is designed to help districts and charter schools:</a:t>
            </a:r>
          </a:p>
          <a:p>
            <a:pPr marL="1028700" lvl="1" indent="-342900"/>
            <a:r>
              <a:rPr lang="en-US" sz="2400" dirty="0" smtClean="0"/>
              <a:t>Understand </a:t>
            </a:r>
            <a:r>
              <a:rPr lang="en-US" sz="2400" dirty="0"/>
              <a:t>the outcomes of VPK and SRP </a:t>
            </a:r>
            <a:endParaRPr lang="en-US" sz="2400" dirty="0" smtClean="0"/>
          </a:p>
          <a:p>
            <a:pPr marL="1028700" lvl="1" indent="-342900"/>
            <a:r>
              <a:rPr lang="en-US" sz="2400" dirty="0" smtClean="0"/>
              <a:t>Share </a:t>
            </a:r>
            <a:r>
              <a:rPr lang="en-US" sz="2400" dirty="0"/>
              <a:t>the outcome information in a way that can inform district and charter schools World’s Best Work Force reports </a:t>
            </a:r>
            <a:endParaRPr lang="en-US" sz="2400" dirty="0" smtClean="0"/>
          </a:p>
          <a:p>
            <a:pPr marL="1028700" lvl="1" indent="-342900"/>
            <a:r>
              <a:rPr lang="en-US" sz="2400" dirty="0" smtClean="0"/>
              <a:t>Support </a:t>
            </a:r>
            <a:r>
              <a:rPr lang="en-US" sz="2400" dirty="0"/>
              <a:t>program planning, professional development and decision-making at local and state levels </a:t>
            </a:r>
          </a:p>
          <a:p>
            <a:pPr marL="1028700" lvl="1" indent="-342900"/>
            <a:endParaRPr lang="en-US" dirty="0" smtClean="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26035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Collected by the Voluntary Prekindergarten Impact Measure Plan</a:t>
            </a:r>
            <a:endParaRPr lang="en-US" dirty="0"/>
          </a:p>
        </p:txBody>
      </p:sp>
      <p:sp>
        <p:nvSpPr>
          <p:cNvPr id="3" name="Content Placeholder 2"/>
          <p:cNvSpPr>
            <a:spLocks noGrp="1"/>
          </p:cNvSpPr>
          <p:nvPr>
            <p:ph sz="half" idx="1"/>
          </p:nvPr>
        </p:nvSpPr>
        <p:spPr/>
        <p:txBody>
          <a:bodyPr>
            <a:normAutofit fontScale="25000" lnSpcReduction="20000"/>
          </a:bodyPr>
          <a:lstStyle/>
          <a:p>
            <a:r>
              <a:rPr lang="en-US" sz="4800" b="1" dirty="0" smtClean="0"/>
              <a:t>Impact Measure Plan Components</a:t>
            </a:r>
          </a:p>
          <a:p>
            <a:pPr>
              <a:lnSpc>
                <a:spcPct val="70000"/>
              </a:lnSpc>
            </a:pPr>
            <a:r>
              <a:rPr lang="en-US" sz="5600" b="1" dirty="0" smtClean="0"/>
              <a:t>Part I: Child Demographic Data</a:t>
            </a:r>
          </a:p>
          <a:p>
            <a:pPr lvl="1">
              <a:lnSpc>
                <a:spcPct val="70000"/>
              </a:lnSpc>
            </a:pPr>
            <a:r>
              <a:rPr lang="en-US" sz="5600" dirty="0" smtClean="0"/>
              <a:t>Who attended—age, race, free/reduced status?</a:t>
            </a:r>
          </a:p>
          <a:p>
            <a:pPr lvl="1">
              <a:lnSpc>
                <a:spcPct val="70000"/>
              </a:lnSpc>
            </a:pPr>
            <a:r>
              <a:rPr lang="en-US" sz="5600" dirty="0" smtClean="0"/>
              <a:t>How often and for how long did the child attend class?</a:t>
            </a:r>
          </a:p>
          <a:p>
            <a:r>
              <a:rPr lang="en-US" sz="5600" b="1" dirty="0" smtClean="0"/>
              <a:t>Part II: Individual Item Level Assessment Data</a:t>
            </a:r>
          </a:p>
          <a:p>
            <a:pPr lvl="1">
              <a:lnSpc>
                <a:spcPct val="70000"/>
              </a:lnSpc>
            </a:pPr>
            <a:r>
              <a:rPr lang="en-US" sz="5600" dirty="0" smtClean="0"/>
              <a:t>How complete was the data collected for each child?</a:t>
            </a:r>
          </a:p>
          <a:p>
            <a:pPr lvl="1"/>
            <a:r>
              <a:rPr lang="en-US" sz="5600" dirty="0" smtClean="0"/>
              <a:t>What can we learn about a child’s readiness for kindergarten?</a:t>
            </a:r>
          </a:p>
          <a:p>
            <a:pPr lvl="1"/>
            <a:r>
              <a:rPr lang="en-US" sz="5600" dirty="0" smtClean="0"/>
              <a:t>What trajectories are visible that might help us close achievement gaps?</a:t>
            </a:r>
            <a:endParaRPr lang="en-US" sz="5600" b="1" dirty="0" smtClean="0"/>
          </a:p>
          <a:p>
            <a:r>
              <a:rPr lang="en-US" sz="5600" b="1" dirty="0" smtClean="0"/>
              <a:t>Part III: Program Data—Understanding Program Level Efforts and Impacts</a:t>
            </a:r>
          </a:p>
          <a:p>
            <a:pPr lvl="1"/>
            <a:r>
              <a:rPr lang="en-US" sz="5600" dirty="0"/>
              <a:t>H</a:t>
            </a:r>
            <a:r>
              <a:rPr lang="en-US" sz="5600" dirty="0" smtClean="0"/>
              <a:t>ow has VPK influenced practices—E.G. hiring, transition, communication, professional development?</a:t>
            </a:r>
          </a:p>
          <a:p>
            <a:pPr lvl="1"/>
            <a:r>
              <a:rPr lang="en-US" sz="5600" dirty="0" smtClean="0"/>
              <a:t>Understanding challenges and successes perceived by schools</a:t>
            </a:r>
          </a:p>
          <a:p>
            <a:pPr marL="457200" lvl="1" indent="0">
              <a:buNone/>
            </a:pPr>
            <a:endParaRPr lang="en-US" sz="5600" dirty="0" smtClean="0"/>
          </a:p>
          <a:p>
            <a:pPr marL="1028700" lvl="1" indent="-342900"/>
            <a:endParaRPr lang="en-US" dirty="0" smtClean="0"/>
          </a:p>
          <a:p>
            <a:pPr lvl="1"/>
            <a:endParaRPr lang="en-US" dirty="0" smtClean="0"/>
          </a:p>
          <a:p>
            <a:pPr marL="1028700" lvl="1" indent="-342900"/>
            <a:endParaRPr lang="en-US" dirty="0" smtClean="0"/>
          </a:p>
          <a:p>
            <a:pPr marL="1028700" lvl="1" indent="-342900"/>
            <a:endParaRPr lang="en-US" dirty="0"/>
          </a:p>
        </p:txBody>
      </p:sp>
      <p:sp>
        <p:nvSpPr>
          <p:cNvPr id="7" name="Content Placeholder 6"/>
          <p:cNvSpPr>
            <a:spLocks noGrp="1"/>
          </p:cNvSpPr>
          <p:nvPr>
            <p:ph sz="half" idx="2"/>
          </p:nvPr>
        </p:nvSpPr>
        <p:spPr/>
        <p:txBody>
          <a:bodyPr>
            <a:normAutofit fontScale="85000" lnSpcReduction="20000"/>
          </a:bodyPr>
          <a:lstStyle/>
          <a:p>
            <a:r>
              <a:rPr lang="en-US" b="1" dirty="0" smtClean="0"/>
              <a:t>Collaboration, connection, and benefits from MDE Impact Measure Plan</a:t>
            </a:r>
          </a:p>
          <a:p>
            <a:pPr marL="342900" indent="-342900">
              <a:buFont typeface="Arial" panose="020B0604020202020204" pitchFamily="34" charset="0"/>
              <a:buChar char="•"/>
            </a:pPr>
            <a:r>
              <a:rPr lang="en-US" dirty="0" smtClean="0"/>
              <a:t>The development of the Impact Measure Plan is </a:t>
            </a:r>
            <a:r>
              <a:rPr lang="en-US" dirty="0"/>
              <a:t>a</a:t>
            </a:r>
            <a:r>
              <a:rPr lang="en-US" dirty="0" smtClean="0"/>
              <a:t> collaboration between ECSE and ELS staff and informed by agency WBWF initiatives</a:t>
            </a:r>
          </a:p>
          <a:p>
            <a:pPr marL="342900" indent="-342900">
              <a:buFont typeface="Arial" panose="020B0604020202020204" pitchFamily="34" charset="0"/>
              <a:buChar char="•"/>
            </a:pPr>
            <a:r>
              <a:rPr lang="en-US" dirty="0" smtClean="0"/>
              <a:t>Data from ECSE </a:t>
            </a:r>
            <a:r>
              <a:rPr lang="en-US" dirty="0"/>
              <a:t>and Scholarship </a:t>
            </a:r>
            <a:r>
              <a:rPr lang="en-US" dirty="0" smtClean="0"/>
              <a:t>children enrolled in VPK classrooms is included in the Impact Measure Report</a:t>
            </a:r>
          </a:p>
          <a:p>
            <a:pPr marL="342900" indent="-342900">
              <a:buFont typeface="Arial" panose="020B0604020202020204" pitchFamily="34" charset="0"/>
              <a:buChar char="•"/>
            </a:pPr>
            <a:r>
              <a:rPr lang="en-US" dirty="0" smtClean="0"/>
              <a:t>The ECE Data Warehouse is being developed with consideration of how to collect and use data for a wider variety of reporting purposes </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2716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2017-2018 Voluntary Prekindergarten Summary of Tools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Teacher-Interaction tools </a:t>
            </a:r>
            <a:r>
              <a:rPr lang="en-US" dirty="0"/>
              <a:t>u</a:t>
            </a:r>
            <a:r>
              <a:rPr lang="en-US" dirty="0" smtClean="0"/>
              <a:t>sed by districts/charters for teacher </a:t>
            </a:r>
            <a:r>
              <a:rPr lang="en-US" dirty="0"/>
              <a:t>e</a:t>
            </a:r>
            <a:r>
              <a:rPr lang="en-US" dirty="0" smtClean="0"/>
              <a:t>valuation and professional development decisions (111 districts and charter schools reporting):</a:t>
            </a:r>
          </a:p>
          <a:p>
            <a:pPr marL="1028700" lvl="1" indent="-342900"/>
            <a:r>
              <a:rPr lang="en-US" dirty="0" smtClean="0"/>
              <a:t>Danielson—39 </a:t>
            </a:r>
          </a:p>
          <a:p>
            <a:pPr marL="1028700" lvl="1" indent="-342900"/>
            <a:r>
              <a:rPr lang="en-US" dirty="0" smtClean="0"/>
              <a:t>CLASS—30 </a:t>
            </a:r>
          </a:p>
          <a:p>
            <a:pPr marL="1028700" lvl="1" indent="-342900"/>
            <a:r>
              <a:rPr lang="en-US" dirty="0" err="1" smtClean="0"/>
              <a:t>Marzano</a:t>
            </a:r>
            <a:r>
              <a:rPr lang="en-US" dirty="0" smtClean="0"/>
              <a:t>--15</a:t>
            </a:r>
          </a:p>
          <a:p>
            <a:pPr marL="1028700" lvl="1" indent="-342900"/>
            <a:r>
              <a:rPr lang="en-US" dirty="0" smtClean="0"/>
              <a:t>TPOT--6	</a:t>
            </a:r>
            <a:endParaRPr lang="en-US" dirty="0"/>
          </a:p>
          <a:p>
            <a:pPr marL="1028700" lvl="1" indent="-342900"/>
            <a:r>
              <a:rPr lang="en-US" dirty="0" smtClean="0"/>
              <a:t>Danielson and TPOT-3</a:t>
            </a:r>
          </a:p>
          <a:p>
            <a:pPr marL="1028700" lvl="1" indent="-342900"/>
            <a:r>
              <a:rPr lang="en-US" dirty="0" smtClean="0"/>
              <a:t>Other—18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Use of KEP Approved Assessment Tools (111 districts and charter schools):</a:t>
            </a:r>
          </a:p>
          <a:p>
            <a:pPr marL="1028700" lvl="1" indent="-342900"/>
            <a:r>
              <a:rPr lang="en-US" dirty="0" smtClean="0"/>
              <a:t>TS Gold—52 </a:t>
            </a:r>
          </a:p>
          <a:p>
            <a:pPr marL="1028700" lvl="1" indent="-342900"/>
            <a:r>
              <a:rPr lang="en-US" dirty="0" smtClean="0"/>
              <a:t>Work Sampling System (WSS)—22 </a:t>
            </a:r>
          </a:p>
          <a:p>
            <a:pPr marL="1028700" lvl="1" indent="-342900"/>
            <a:r>
              <a:rPr lang="en-US" dirty="0" smtClean="0"/>
              <a:t>Desired Results Developmental Profile (DRDP)--9</a:t>
            </a:r>
          </a:p>
          <a:p>
            <a:pPr marL="1028700" lvl="1" indent="-342900"/>
            <a:r>
              <a:rPr lang="en-US" dirty="0" err="1" smtClean="0"/>
              <a:t>DevMilestones</a:t>
            </a:r>
            <a:r>
              <a:rPr lang="en-US" dirty="0" smtClean="0"/>
              <a:t> (in pilot status)—23 </a:t>
            </a:r>
          </a:p>
          <a:p>
            <a:pPr marL="1028700" lvl="1" indent="-342900"/>
            <a:r>
              <a:rPr lang="en-US" dirty="0" smtClean="0"/>
              <a:t>COR (in pilot status)—1 </a:t>
            </a:r>
          </a:p>
          <a:p>
            <a:pPr marL="1028700" lvl="1" indent="-342900"/>
            <a:r>
              <a:rPr lang="en-US" dirty="0" smtClean="0"/>
              <a:t>Other—4 </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
        <p:nvSpPr>
          <p:cNvPr id="7" name="Footer Placeholder 6"/>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49321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2019-2020 Voluntary Prekindergarten Application Process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Application Process:</a:t>
            </a:r>
          </a:p>
          <a:p>
            <a:pPr marL="342900" indent="-342900">
              <a:buFont typeface="Arial" panose="020B0604020202020204" pitchFamily="34" charset="0"/>
              <a:buChar char="•"/>
            </a:pPr>
            <a:r>
              <a:rPr lang="en-US" dirty="0" smtClean="0"/>
              <a:t>Online application opened on January 2 and will close at 4:00pm on January 30, 2019.</a:t>
            </a:r>
          </a:p>
          <a:p>
            <a:pPr marL="342900" indent="-342900">
              <a:buFont typeface="Arial" panose="020B0604020202020204" pitchFamily="34" charset="0"/>
              <a:buChar char="•"/>
            </a:pPr>
            <a:r>
              <a:rPr lang="en-US" dirty="0" smtClean="0"/>
              <a:t>Instructions for application and webinar information sent to all districts and charter schools on December 21, 2018 (additional emails have been sent to remind previously funded districts to submit required yearly application).</a:t>
            </a:r>
          </a:p>
          <a:p>
            <a:pPr marL="342900" indent="-342900">
              <a:buFont typeface="Arial" panose="020B0604020202020204" pitchFamily="34" charset="0"/>
              <a:buChar char="•"/>
            </a:pPr>
            <a:r>
              <a:rPr lang="en-US" dirty="0" smtClean="0"/>
              <a:t>The online application also includes the opportunity for districts/charters to opt into Parent Aware Auto-Rating process if funded for VPK.</a:t>
            </a:r>
            <a:endParaRPr lang="en-US" dirty="0"/>
          </a:p>
        </p:txBody>
      </p:sp>
      <p:sp>
        <p:nvSpPr>
          <p:cNvPr id="4" name="Content Placeholder 3"/>
          <p:cNvSpPr>
            <a:spLocks noGrp="1"/>
          </p:cNvSpPr>
          <p:nvPr>
            <p:ph sz="half" idx="2"/>
          </p:nvPr>
        </p:nvSpPr>
        <p:spPr/>
        <p:txBody>
          <a:bodyPr>
            <a:normAutofit lnSpcReduction="10000"/>
          </a:bodyPr>
          <a:lstStyle/>
          <a:p>
            <a:r>
              <a:rPr lang="en-US" b="1" dirty="0" smtClean="0"/>
              <a:t>Application Guidance Supports:</a:t>
            </a:r>
          </a:p>
          <a:p>
            <a:pPr marL="342900" indent="-342900">
              <a:buFont typeface="Arial" panose="020B0604020202020204" pitchFamily="34" charset="0"/>
              <a:buChar char="•"/>
            </a:pPr>
            <a:r>
              <a:rPr lang="en-US" dirty="0" smtClean="0"/>
              <a:t>Weekly January webinars (4) including: funding overview, demonstration of online application and attachments, and answer individual questions using chat box. </a:t>
            </a:r>
          </a:p>
          <a:p>
            <a:pPr marL="342900" indent="-342900">
              <a:buFont typeface="Arial" panose="020B0604020202020204" pitchFamily="34" charset="0"/>
              <a:buChar char="•"/>
            </a:pPr>
            <a:r>
              <a:rPr lang="en-US" dirty="0" smtClean="0"/>
              <a:t>Updated Q &amp; A document posted weekly.</a:t>
            </a:r>
          </a:p>
          <a:p>
            <a:pPr marL="342900" indent="-342900">
              <a:buFont typeface="Arial" panose="020B0604020202020204" pitchFamily="34" charset="0"/>
              <a:buChar char="•"/>
            </a:pPr>
            <a:r>
              <a:rPr lang="en-US" dirty="0" smtClean="0"/>
              <a:t>Response to individual questions via phone and email.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25</a:t>
            </a:fld>
            <a:endParaRPr lang="en-US" dirty="0"/>
          </a:p>
        </p:txBody>
      </p:sp>
      <p:sp>
        <p:nvSpPr>
          <p:cNvPr id="7" name="Footer Placeholder 6"/>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27914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Readiness Program</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26</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nvPr>
        </p:nvGraphicFramePr>
        <p:xfrm>
          <a:off x="96253" y="1374291"/>
          <a:ext cx="11995484" cy="5267577"/>
        </p:xfrm>
        <a:graphic>
          <a:graphicData uri="http://schemas.openxmlformats.org/drawingml/2006/table">
            <a:tbl>
              <a:tblPr firstRow="1" bandRow="1">
                <a:tableStyleId>{5C22544A-7EE6-4342-B048-85BDC9FD1C3A}</a:tableStyleId>
              </a:tblPr>
              <a:tblGrid>
                <a:gridCol w="3168826">
                  <a:extLst>
                    <a:ext uri="{9D8B030D-6E8A-4147-A177-3AD203B41FA5}">
                      <a16:colId xmlns:a16="http://schemas.microsoft.com/office/drawing/2014/main" val="20000"/>
                    </a:ext>
                  </a:extLst>
                </a:gridCol>
                <a:gridCol w="8826658">
                  <a:extLst>
                    <a:ext uri="{9D8B030D-6E8A-4147-A177-3AD203B41FA5}">
                      <a16:colId xmlns:a16="http://schemas.microsoft.com/office/drawing/2014/main" val="20001"/>
                    </a:ext>
                  </a:extLst>
                </a:gridCol>
              </a:tblGrid>
              <a:tr h="6483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altLang="en-US" dirty="0" smtClean="0"/>
                        <a:t>To prepare children, ages 3-5 years, who meet certain eligibility factors to enter kindergarten.</a:t>
                      </a:r>
                      <a:endParaRPr lang="en-US" altLang="en-US" sz="1800" b="1" kern="1200"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96745">
                <a:tc>
                  <a:txBody>
                    <a:bodyPr/>
                    <a:lstStyle/>
                    <a:p>
                      <a:r>
                        <a:rPr lang="en-US" dirty="0" smtClean="0"/>
                        <a:t>Eligibility</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Children three years to kindergarten</a:t>
                      </a:r>
                      <a:r>
                        <a:rPr lang="en-US" sz="1800" kern="1200" baseline="0" dirty="0" smtClean="0">
                          <a:solidFill>
                            <a:schemeClr val="dk1"/>
                          </a:solidFill>
                          <a:effectLst/>
                          <a:latin typeface="+mn-lt"/>
                          <a:ea typeface="+mn-ea"/>
                          <a:cs typeface="+mn-cs"/>
                        </a:rPr>
                        <a:t> entrance.</a:t>
                      </a:r>
                      <a:endParaRPr 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75618">
                <a:tc>
                  <a:txBody>
                    <a:bodyPr/>
                    <a:lstStyle/>
                    <a:p>
                      <a:r>
                        <a:rPr lang="en-US" dirty="0" smtClean="0"/>
                        <a:t>Children Served:</a:t>
                      </a:r>
                      <a:endParaRPr lang="en-US" b="1" dirty="0"/>
                    </a:p>
                  </a:txBody>
                  <a:tcPr/>
                </a:tc>
                <a:tc>
                  <a:txBody>
                    <a:bodyPr/>
                    <a:lstStyle/>
                    <a:p>
                      <a:r>
                        <a:rPr lang="en-US" dirty="0" smtClean="0"/>
                        <a:t>19,845</a:t>
                      </a:r>
                      <a:r>
                        <a:rPr lang="en-US" baseline="0" dirty="0" smtClean="0"/>
                        <a:t> children (FY2018)</a:t>
                      </a:r>
                      <a:endParaRPr lang="en-US" dirty="0"/>
                    </a:p>
                  </a:txBody>
                  <a:tcPr/>
                </a:tc>
                <a:extLst>
                  <a:ext uri="{0D108BD9-81ED-4DB2-BD59-A6C34878D82A}">
                    <a16:rowId xmlns:a16="http://schemas.microsoft.com/office/drawing/2014/main" val="10002"/>
                  </a:ext>
                </a:extLst>
              </a:tr>
              <a:tr h="648327">
                <a:tc>
                  <a:txBody>
                    <a:bodyPr/>
                    <a:lstStyle/>
                    <a:p>
                      <a:r>
                        <a:rPr lang="en-US" dirty="0" smtClean="0"/>
                        <a:t>Funding:</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State General Fund: $33.6 million per year (FY 2018).</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State General Fund: $33.6 million (FY 2017).</a:t>
                      </a:r>
                      <a:endParaRPr lang="en-US" sz="18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2450233">
                <a:tc>
                  <a:txBody>
                    <a:bodyPr/>
                    <a:lstStyle/>
                    <a:p>
                      <a:r>
                        <a:rPr lang="en-US" dirty="0" smtClean="0"/>
                        <a:t>Key Program</a:t>
                      </a:r>
                      <a:r>
                        <a:rPr lang="en-US" baseline="0" dirty="0" smtClean="0"/>
                        <a:t> Components:</a:t>
                      </a:r>
                      <a:endParaRPr lang="en-US" b="1" dirty="0"/>
                    </a:p>
                  </a:txBody>
                  <a:tcPr/>
                </a:tc>
                <a:tc>
                  <a:txBody>
                    <a:bodyPr/>
                    <a:lstStyle/>
                    <a:p>
                      <a:pPr marL="285750" indent="-285750">
                        <a:buFont typeface="Arial" panose="020B0604020202020204" pitchFamily="34" charset="0"/>
                        <a:buChar char="•"/>
                      </a:pPr>
                      <a:r>
                        <a:rPr lang="en-US" sz="1600" dirty="0" smtClean="0"/>
                        <a:t>A School Readiness program must include a biennial plan in the district's World's Best Workforce plan, describing how the program meets School</a:t>
                      </a:r>
                      <a:r>
                        <a:rPr lang="en-US" sz="1600" baseline="0" dirty="0" smtClean="0"/>
                        <a:t> Readiness</a:t>
                      </a:r>
                      <a:r>
                        <a:rPr lang="en-US" sz="1600" dirty="0" smtClean="0"/>
                        <a:t> program requirements.</a:t>
                      </a:r>
                      <a:endParaRPr lang="en-US" sz="1600" kern="1200" dirty="0" smtClean="0">
                        <a:effectLst/>
                      </a:endParaRPr>
                    </a:p>
                    <a:p>
                      <a:pPr marL="285750" indent="-285750">
                        <a:buFont typeface="Arial" panose="020B0604020202020204" pitchFamily="34" charset="0"/>
                        <a:buChar char="•"/>
                      </a:pPr>
                      <a:r>
                        <a:rPr lang="en-US" sz="1600" kern="1200" dirty="0" smtClean="0">
                          <a:effectLst/>
                        </a:rPr>
                        <a:t>Programs must assess each child's cognitive and language skills with a comprehensive child assessment when the child enters and again before the child leaves the program to inform program planning and promote kindergarten readiness.</a:t>
                      </a:r>
                    </a:p>
                    <a:p>
                      <a:pPr marL="285750" indent="-285750">
                        <a:buFont typeface="Arial" panose="020B0604020202020204" pitchFamily="34" charset="0"/>
                        <a:buChar char="•"/>
                      </a:pPr>
                      <a:r>
                        <a:rPr lang="en-US" sz="1600" kern="1200" dirty="0" smtClean="0">
                          <a:effectLst/>
                        </a:rPr>
                        <a:t>Most school districts offer half-day preschool programs from one day to five days per week. Program supervisors are required to be licensed early childhood teachers or licensed parent educators. School districts may operate their own programs or contract with community early childhood programs or charter schools.</a:t>
                      </a:r>
                      <a:endParaRPr lang="en-US" sz="1600" b="0" kern="1200" dirty="0" smtClean="0">
                        <a:solidFill>
                          <a:schemeClr val="dk1"/>
                        </a:solidFill>
                        <a:latin typeface="+mn-lt"/>
                        <a:ea typeface="+mn-ea"/>
                        <a:cs typeface="+mn-cs"/>
                      </a:endParaRPr>
                    </a:p>
                  </a:txBody>
                  <a:tcPr/>
                </a:tc>
                <a:extLst>
                  <a:ext uri="{0D108BD9-81ED-4DB2-BD59-A6C34878D82A}">
                    <a16:rowId xmlns:a16="http://schemas.microsoft.com/office/drawing/2014/main" val="10004"/>
                  </a:ext>
                </a:extLst>
              </a:tr>
              <a:tr h="648327">
                <a:tc>
                  <a:txBody>
                    <a:bodyPr/>
                    <a:lstStyle/>
                    <a:p>
                      <a:r>
                        <a:rPr lang="en-US" dirty="0" smtClean="0"/>
                        <a:t>Outcome Measure: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Participation</a:t>
                      </a:r>
                      <a:r>
                        <a:rPr lang="en-US" baseline="0" dirty="0" smtClean="0"/>
                        <a:t> numbers are reported to MDE.</a:t>
                      </a:r>
                      <a:endParaRPr lang="en-US" sz="1800" kern="1200" dirty="0" smtClean="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055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
            </a:r>
            <a:br>
              <a:rPr lang="en-US" dirty="0"/>
            </a:br>
            <a:r>
              <a:rPr lang="en-US" dirty="0" smtClean="0"/>
              <a:t/>
            </a:r>
            <a:br>
              <a:rPr lang="en-US" dirty="0" smtClean="0"/>
            </a:br>
            <a:r>
              <a:rPr lang="en-US" dirty="0" smtClean="0"/>
              <a:t>Early Learning Scholarships</a:t>
            </a:r>
            <a:br>
              <a:rPr lang="en-US" dirty="0" smtClean="0"/>
            </a:br>
            <a:r>
              <a:rPr lang="en-US" dirty="0" smtClean="0"/>
              <a:t>Pathway I</a:t>
            </a:r>
            <a:br>
              <a:rPr lang="en-US" dirty="0" smtClean="0"/>
            </a:br>
            <a:r>
              <a:rPr lang="en-US" dirty="0" smtClean="0"/>
              <a:t>Pathway II</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Footer Placeholder 5"/>
          <p:cNvSpPr>
            <a:spLocks noGrp="1"/>
          </p:cNvSpPr>
          <p:nvPr>
            <p:ph type="ftr" sz="quarter" idx="12"/>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8030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Learning Scholarship Program</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28</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nvPr>
        </p:nvGraphicFramePr>
        <p:xfrm>
          <a:off x="838200" y="1412113"/>
          <a:ext cx="10515600" cy="4834189"/>
        </p:xfrm>
        <a:graphic>
          <a:graphicData uri="http://schemas.openxmlformats.org/drawingml/2006/table">
            <a:tbl>
              <a:tblPr firstRow="1" bandRow="1">
                <a:tableStyleId>{5C22544A-7EE6-4342-B048-85BDC9FD1C3A}</a:tableStyleId>
              </a:tblPr>
              <a:tblGrid>
                <a:gridCol w="2780763">
                  <a:extLst>
                    <a:ext uri="{9D8B030D-6E8A-4147-A177-3AD203B41FA5}">
                      <a16:colId xmlns:a16="http://schemas.microsoft.com/office/drawing/2014/main" val="20000"/>
                    </a:ext>
                  </a:extLst>
                </a:gridCol>
                <a:gridCol w="7734837">
                  <a:extLst>
                    <a:ext uri="{9D8B030D-6E8A-4147-A177-3AD203B41FA5}">
                      <a16:colId xmlns:a16="http://schemas.microsoft.com/office/drawing/2014/main" val="20001"/>
                    </a:ext>
                  </a:extLst>
                </a:gridCol>
              </a:tblGrid>
              <a:tr h="71938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Purpose:  To close the opportunity gap for </a:t>
                      </a:r>
                      <a:r>
                        <a:rPr lang="en-US" sz="1800" kern="1200" dirty="0" smtClean="0">
                          <a:effectLst/>
                        </a:rPr>
                        <a:t>low income children through increased access to high-quality early childhood programs</a:t>
                      </a:r>
                      <a:r>
                        <a:rPr lang="en-US" dirty="0" smtClean="0"/>
                        <a:t>.</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727996">
                <a:tc>
                  <a:txBody>
                    <a:bodyPr/>
                    <a:lstStyle/>
                    <a:p>
                      <a:r>
                        <a:rPr lang="en-US" dirty="0" smtClean="0"/>
                        <a:t>Eligibility:</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Children 3 years to kindergarten entrance from families </a:t>
                      </a:r>
                      <a:r>
                        <a:rPr lang="en-US" sz="1800" kern="1200" baseline="0" dirty="0" smtClean="0">
                          <a:effectLst/>
                        </a:rPr>
                        <a:t>with</a:t>
                      </a:r>
                      <a:r>
                        <a:rPr lang="en-US" sz="1800" kern="1200" dirty="0" smtClean="0">
                          <a:effectLst/>
                        </a:rPr>
                        <a:t> income equal to or less than 185%</a:t>
                      </a:r>
                      <a:r>
                        <a:rPr lang="en-US" sz="1800" kern="1200" baseline="0" dirty="0" smtClean="0">
                          <a:effectLst/>
                        </a:rPr>
                        <a:t> of FPG</a:t>
                      </a:r>
                      <a:r>
                        <a:rPr lang="en-US" sz="1800" kern="1200" dirty="0" smtClean="0">
                          <a:effectLst/>
                        </a:rPr>
                        <a:t> and younger siblings</a:t>
                      </a:r>
                      <a:r>
                        <a:rPr lang="en-US" sz="1800" kern="1200" baseline="0" dirty="0" smtClean="0">
                          <a:effectLst/>
                        </a:rPr>
                        <a:t> attending the same program. </a:t>
                      </a:r>
                      <a:endParaRPr lang="en-US" sz="1800" kern="1200" dirty="0" smtClean="0">
                        <a:effectLst/>
                      </a:endParaRPr>
                    </a:p>
                    <a:p>
                      <a:r>
                        <a:rPr lang="en-US" sz="1800" kern="1200" dirty="0" smtClean="0">
                          <a:effectLst/>
                        </a:rPr>
                        <a:t>Children birth to kindergarten entrance of teen parents(pursuing GED or HS diploma), children in foster care or in need of child protective services, and children</a:t>
                      </a:r>
                      <a:r>
                        <a:rPr lang="en-US" sz="1800" kern="1200" baseline="0" dirty="0" smtClean="0">
                          <a:effectLst/>
                        </a:rPr>
                        <a:t> in families experiencing homelessness. The last four criteria have priority.</a:t>
                      </a:r>
                      <a:endParaRPr 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416789">
                <a:tc>
                  <a:txBody>
                    <a:bodyPr/>
                    <a:lstStyle/>
                    <a:p>
                      <a:r>
                        <a:rPr lang="en-US" dirty="0" smtClean="0"/>
                        <a:t>Children Served:</a:t>
                      </a:r>
                      <a:endParaRPr lang="en-US" b="1" dirty="0"/>
                    </a:p>
                  </a:txBody>
                  <a:tcPr/>
                </a:tc>
                <a:tc>
                  <a:txBody>
                    <a:bodyPr/>
                    <a:lstStyle/>
                    <a:p>
                      <a:r>
                        <a:rPr lang="en-US" baseline="0" dirty="0" smtClean="0"/>
                        <a:t>16,537 (</a:t>
                      </a:r>
                      <a:r>
                        <a:rPr lang="en-US" dirty="0" smtClean="0"/>
                        <a:t>FY 2018)</a:t>
                      </a:r>
                      <a:r>
                        <a:rPr lang="en-US" baseline="0" dirty="0" smtClean="0"/>
                        <a:t> </a:t>
                      </a:r>
                    </a:p>
                    <a:p>
                      <a:r>
                        <a:rPr lang="en-US" baseline="0" dirty="0" smtClean="0"/>
                        <a:t>15,079 (FY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11,219 (</a:t>
                      </a:r>
                      <a:r>
                        <a:rPr lang="en-US" dirty="0" smtClean="0"/>
                        <a:t>FY 2016)</a:t>
                      </a:r>
                    </a:p>
                    <a:p>
                      <a:r>
                        <a:rPr lang="en-US" baseline="0" dirty="0" smtClean="0"/>
                        <a:t>  8,225 (FY 2015)</a:t>
                      </a:r>
                      <a:endParaRPr lang="en-US" dirty="0" smtClean="0"/>
                    </a:p>
                  </a:txBody>
                  <a:tcPr/>
                </a:tc>
                <a:extLst>
                  <a:ext uri="{0D108BD9-81ED-4DB2-BD59-A6C34878D82A}">
                    <a16:rowId xmlns:a16="http://schemas.microsoft.com/office/drawing/2014/main" val="10002"/>
                  </a:ext>
                </a:extLst>
              </a:tr>
              <a:tr h="719389">
                <a:tc>
                  <a:txBody>
                    <a:bodyPr/>
                    <a:lstStyle/>
                    <a:p>
                      <a:r>
                        <a:rPr lang="en-US" dirty="0" smtClean="0"/>
                        <a:t>Funding:</a:t>
                      </a:r>
                      <a:endParaRPr lang="en-US"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State General Fund = $70.2 million (FY 2019)</a:t>
                      </a:r>
                      <a:endParaRPr lang="en-US" dirty="0" smtClean="0"/>
                    </a:p>
                    <a:p>
                      <a:pPr marL="285750" indent="-285750">
                        <a:buFont typeface="Wingdings" panose="05000000000000000000" pitchFamily="2" charset="2"/>
                        <a:buChar char="Ø"/>
                      </a:pPr>
                      <a:r>
                        <a:rPr lang="en-US" dirty="0" smtClean="0"/>
                        <a:t>State General Fund =</a:t>
                      </a:r>
                      <a:r>
                        <a:rPr lang="en-US" baseline="0" dirty="0" smtClean="0"/>
                        <a:t> $70.2 million (</a:t>
                      </a:r>
                      <a:r>
                        <a:rPr lang="en-US" dirty="0" smtClean="0"/>
                        <a:t>FY 2018)</a:t>
                      </a:r>
                      <a:endParaRPr lang="en-US" baseline="0"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State General Fund = $59.9 million (FY 2017)</a:t>
                      </a:r>
                      <a:endParaRPr lang="en-US" dirty="0" smtClean="0"/>
                    </a:p>
                    <a:p>
                      <a:pPr marL="285750" indent="-285750">
                        <a:buFont typeface="Wingdings" panose="05000000000000000000" pitchFamily="2" charset="2"/>
                        <a:buChar char="Ø"/>
                      </a:pPr>
                      <a:r>
                        <a:rPr lang="en-US" dirty="0" smtClean="0"/>
                        <a:t>State General Fund =</a:t>
                      </a:r>
                      <a:r>
                        <a:rPr lang="en-US" baseline="0" dirty="0" smtClean="0"/>
                        <a:t> $44.1 million (</a:t>
                      </a:r>
                      <a:r>
                        <a:rPr lang="en-US" dirty="0" smtClean="0"/>
                        <a:t>FY 2016)</a:t>
                      </a:r>
                      <a:endParaRPr lang="en-US" baseline="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709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Learning Scholarship Program</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29</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8" name="Content Placeholder 8"/>
          <p:cNvGraphicFramePr>
            <a:graphicFrameLocks/>
          </p:cNvGraphicFramePr>
          <p:nvPr>
            <p:extLst/>
          </p:nvPr>
        </p:nvGraphicFramePr>
        <p:xfrm>
          <a:off x="838199" y="1321724"/>
          <a:ext cx="10515600" cy="5029200"/>
        </p:xfrm>
        <a:graphic>
          <a:graphicData uri="http://schemas.openxmlformats.org/drawingml/2006/table">
            <a:tbl>
              <a:tblPr firstRow="1" bandRow="1">
                <a:tableStyleId>{5C22544A-7EE6-4342-B048-85BDC9FD1C3A}</a:tableStyleId>
              </a:tblPr>
              <a:tblGrid>
                <a:gridCol w="2780763">
                  <a:extLst>
                    <a:ext uri="{9D8B030D-6E8A-4147-A177-3AD203B41FA5}">
                      <a16:colId xmlns:a16="http://schemas.microsoft.com/office/drawing/2014/main" val="20000"/>
                    </a:ext>
                  </a:extLst>
                </a:gridCol>
                <a:gridCol w="7734837">
                  <a:extLst>
                    <a:ext uri="{9D8B030D-6E8A-4147-A177-3AD203B41FA5}">
                      <a16:colId xmlns:a16="http://schemas.microsoft.com/office/drawing/2014/main" val="20001"/>
                    </a:ext>
                  </a:extLst>
                </a:gridCol>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033269">
                <a:tc>
                  <a:txBody>
                    <a:bodyPr/>
                    <a:lstStyle/>
                    <a:p>
                      <a:r>
                        <a:rPr lang="en-US" dirty="0" smtClean="0"/>
                        <a:t>Key Program</a:t>
                      </a:r>
                      <a:r>
                        <a:rPr lang="en-US" baseline="0" dirty="0" smtClean="0"/>
                        <a:t> Components:</a:t>
                      </a:r>
                      <a:endParaRPr lang="en-US" b="1" dirty="0"/>
                    </a:p>
                  </a:txBody>
                  <a:tcPr/>
                </a:tc>
                <a:tc>
                  <a:txBody>
                    <a:bodyPr/>
                    <a:lstStyle/>
                    <a:p>
                      <a:pPr marL="285750" indent="-285750">
                        <a:buFont typeface="Wingdings" panose="05000000000000000000" pitchFamily="2" charset="2"/>
                        <a:buChar char="Ø"/>
                      </a:pPr>
                      <a:r>
                        <a:rPr lang="en-US" sz="1800" kern="1200" dirty="0" smtClean="0">
                          <a:effectLst/>
                        </a:rPr>
                        <a:t>Scholarships</a:t>
                      </a:r>
                      <a:r>
                        <a:rPr lang="en-US" sz="1800" kern="1200" baseline="0" dirty="0" smtClean="0">
                          <a:effectLst/>
                        </a:rPr>
                        <a:t> administered by Area Administrators-Pathway I.</a:t>
                      </a:r>
                    </a:p>
                    <a:p>
                      <a:pPr marL="285750" indent="-285750">
                        <a:buFont typeface="Wingdings" panose="05000000000000000000" pitchFamily="2" charset="2"/>
                        <a:buChar char="Ø"/>
                      </a:pPr>
                      <a:r>
                        <a:rPr lang="en-US" sz="1800" kern="1200" baseline="0" dirty="0" smtClean="0">
                          <a:effectLst/>
                        </a:rPr>
                        <a:t>Four Star Parent Aware rated programs eligible to apply to administer a designated number of scholarships base don their enrollment and wait list of scholarship eligible children-Pathway II.</a:t>
                      </a:r>
                      <a:endParaRPr lang="en-US" sz="1800" kern="1200" dirty="0" smtClean="0">
                        <a:effectLst/>
                      </a:endParaRPr>
                    </a:p>
                    <a:p>
                      <a:pPr marL="285750" indent="-285750">
                        <a:buFont typeface="Wingdings" panose="05000000000000000000" pitchFamily="2" charset="2"/>
                        <a:buChar char="Ø"/>
                      </a:pPr>
                      <a:r>
                        <a:rPr lang="en-US" sz="1800" kern="1200" dirty="0" smtClean="0">
                          <a:effectLst/>
                        </a:rPr>
                        <a:t>Scholarships may be awarded up to $7,500 for each eligible child per year</a:t>
                      </a:r>
                      <a:r>
                        <a:rPr lang="en-US" sz="1800" kern="1200" baseline="0" dirty="0" smtClean="0">
                          <a:effectLst/>
                        </a:rPr>
                        <a:t> to use at a Parent Aware rated program.</a:t>
                      </a:r>
                      <a:endParaRPr lang="en-US" sz="1800" kern="1200" dirty="0" smtClean="0">
                        <a:effectLst/>
                      </a:endParaRPr>
                    </a:p>
                    <a:p>
                      <a:pPr marL="285750" indent="-285750">
                        <a:buFont typeface="Wingdings" panose="05000000000000000000" pitchFamily="2" charset="2"/>
                        <a:buChar char="Ø"/>
                      </a:pPr>
                      <a:r>
                        <a:rPr lang="en-US" sz="1800" kern="1200" dirty="0" smtClean="0">
                          <a:effectLst/>
                        </a:rPr>
                        <a:t>Children continue to receive a scholarship each year until kindergarten entrance.</a:t>
                      </a:r>
                      <a:endParaRPr lang="en-US" dirty="0"/>
                    </a:p>
                  </a:txBody>
                  <a:tcPr/>
                </a:tc>
                <a:extLst>
                  <a:ext uri="{0D108BD9-81ED-4DB2-BD59-A6C34878D82A}">
                    <a16:rowId xmlns:a16="http://schemas.microsoft.com/office/drawing/2014/main" val="10001"/>
                  </a:ext>
                </a:extLst>
              </a:tr>
              <a:tr h="419048">
                <a:tc>
                  <a:txBody>
                    <a:bodyPr/>
                    <a:lstStyle/>
                    <a:p>
                      <a:r>
                        <a:rPr lang="en-US" dirty="0" smtClean="0"/>
                        <a:t>Outcome Measure:</a:t>
                      </a:r>
                      <a:endParaRPr lang="en-US" b="1" dirty="0"/>
                    </a:p>
                  </a:txBody>
                  <a:tcPr/>
                </a:tc>
                <a:tc>
                  <a:txBody>
                    <a:bodyPr/>
                    <a:lstStyle/>
                    <a:p>
                      <a:r>
                        <a:rPr lang="en-US" dirty="0" smtClean="0"/>
                        <a:t>Increasing the number of at risk children attending high quality</a:t>
                      </a:r>
                      <a:r>
                        <a:rPr lang="en-US" baseline="0" dirty="0" smtClean="0"/>
                        <a:t> early childhood programs. For scholarships, high quality is defined through Parent Aware rating of Three or Four stars.</a:t>
                      </a:r>
                      <a:endParaRPr lang="en-US" dirty="0"/>
                    </a:p>
                  </a:txBody>
                  <a:tcPr/>
                </a:tc>
                <a:extLst>
                  <a:ext uri="{0D108BD9-81ED-4DB2-BD59-A6C34878D82A}">
                    <a16:rowId xmlns:a16="http://schemas.microsoft.com/office/drawing/2014/main" val="10002"/>
                  </a:ext>
                </a:extLst>
              </a:tr>
              <a:tr h="723288">
                <a:tc>
                  <a:txBody>
                    <a:bodyPr/>
                    <a:lstStyle/>
                    <a:p>
                      <a:r>
                        <a:rPr lang="en-US" dirty="0" smtClean="0"/>
                        <a:t>Accountability: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Monitoring of both pathways for scholarships. Includes:</a:t>
                      </a:r>
                    </a:p>
                    <a:p>
                      <a:pPr marL="4572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Application and eligibility review</a:t>
                      </a:r>
                    </a:p>
                    <a:p>
                      <a:pPr marL="4572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Review of invoices and payments</a:t>
                      </a:r>
                    </a:p>
                    <a:p>
                      <a:pPr marL="4572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Review fidelity of implementation of program policies</a:t>
                      </a:r>
                    </a:p>
                    <a:p>
                      <a:pPr marL="4572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Results used for process improvement, guidance, and policy clarification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911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Standards-Based</a:t>
            </a:r>
            <a:r>
              <a:rPr lang="en-US" dirty="0"/>
              <a:t> </a:t>
            </a:r>
            <a:r>
              <a:rPr lang="en-US" dirty="0" smtClean="0"/>
              <a:t>Birth- Age 5 System</a:t>
            </a:r>
            <a:br>
              <a:rPr lang="en-US" dirty="0" smtClean="0"/>
            </a:br>
            <a:r>
              <a:rPr lang="en-US" sz="2700" dirty="0" smtClean="0"/>
              <a:t>Coherence &amp; Equity</a:t>
            </a:r>
            <a:endParaRPr lang="en-US" dirty="0"/>
          </a:p>
        </p:txBody>
      </p:sp>
      <p:sp>
        <p:nvSpPr>
          <p:cNvPr id="3" name="Content Placeholder 2"/>
          <p:cNvSpPr>
            <a:spLocks noGrp="1"/>
          </p:cNvSpPr>
          <p:nvPr>
            <p:ph idx="1"/>
          </p:nvPr>
        </p:nvSpPr>
        <p:spPr>
          <a:xfrm>
            <a:off x="838200" y="1825625"/>
            <a:ext cx="6757219" cy="4351338"/>
          </a:xfrm>
        </p:spPr>
        <p:txBody>
          <a:bodyPr>
            <a:normAutofit fontScale="92500" lnSpcReduction="10000"/>
          </a:bodyPr>
          <a:lstStyle/>
          <a:p>
            <a:pPr marL="457200" indent="-457200">
              <a:buAutoNum type="arabicPeriod"/>
            </a:pPr>
            <a:r>
              <a:rPr lang="en-US" dirty="0" smtClean="0"/>
              <a:t>All programs share </a:t>
            </a:r>
            <a:r>
              <a:rPr lang="en-US" dirty="0"/>
              <a:t>generally accepted expectations of what </a:t>
            </a:r>
            <a:r>
              <a:rPr lang="en-US" b="1" i="1" dirty="0" smtClean="0"/>
              <a:t>all</a:t>
            </a:r>
            <a:r>
              <a:rPr lang="en-US" dirty="0" smtClean="0"/>
              <a:t> children </a:t>
            </a:r>
            <a:r>
              <a:rPr lang="en-US" dirty="0"/>
              <a:t>should know and </a:t>
            </a:r>
            <a:r>
              <a:rPr lang="en-US" dirty="0" smtClean="0"/>
              <a:t>be able to do</a:t>
            </a:r>
            <a:r>
              <a:rPr lang="en-US" dirty="0"/>
              <a:t>, informed by research. </a:t>
            </a:r>
            <a:endParaRPr lang="en-US" dirty="0" smtClean="0"/>
          </a:p>
          <a:p>
            <a:pPr marL="457200" indent="-457200">
              <a:buAutoNum type="arabicPeriod"/>
            </a:pPr>
            <a:r>
              <a:rPr lang="en-US" dirty="0" smtClean="0"/>
              <a:t>Creates coherence for </a:t>
            </a:r>
            <a:r>
              <a:rPr lang="en-US" b="1" i="1" dirty="0" smtClean="0"/>
              <a:t>all </a:t>
            </a:r>
            <a:r>
              <a:rPr lang="en-US" dirty="0" smtClean="0"/>
              <a:t>children and families as they move from program to program.</a:t>
            </a:r>
          </a:p>
          <a:p>
            <a:pPr marL="457200" indent="-457200">
              <a:buAutoNum type="arabicPeriod"/>
            </a:pPr>
            <a:r>
              <a:rPr lang="en-US" dirty="0" smtClean="0"/>
              <a:t>All programs work with the latest research on brain development and what children can learn and do.</a:t>
            </a:r>
          </a:p>
          <a:p>
            <a:pPr marL="457200" indent="-457200">
              <a:buAutoNum type="arabicPeriod"/>
            </a:pPr>
            <a:r>
              <a:rPr lang="en-US" dirty="0" smtClean="0"/>
              <a:t>All </a:t>
            </a:r>
            <a:r>
              <a:rPr lang="en-US" dirty="0"/>
              <a:t>programs share this foundational documents for curriculum, instruction and assessment selection or development</a:t>
            </a:r>
            <a:r>
              <a:rPr lang="en-US" dirty="0" smtClean="0"/>
              <a: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sp>
        <p:nvSpPr>
          <p:cNvPr id="6" name="Footer Placeholder 5"/>
          <p:cNvSpPr>
            <a:spLocks noGrp="1"/>
          </p:cNvSpPr>
          <p:nvPr>
            <p:ph type="ftr" sz="quarter" idx="13"/>
          </p:nvPr>
        </p:nvSpPr>
        <p:spPr/>
        <p:txBody>
          <a:bodyPr/>
          <a:lstStyle/>
          <a:p>
            <a:r>
              <a:rPr lang="en-US" dirty="0">
                <a:solidFill>
                  <a:srgbClr val="003865"/>
                </a:solidFill>
              </a:rPr>
              <a:t>Add something</a:t>
            </a:r>
          </a:p>
        </p:txBody>
      </p:sp>
      <p:pic>
        <p:nvPicPr>
          <p:cNvPr id="7" name="Content Placeholder 6" descr="Picture of the first page of the hard copy of the Early Childhood Indicators of Progress.  Minnesota's Early Learning Standards Birth to Kindergarten." title="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9892">
            <a:off x="8769927" y="1984651"/>
            <a:ext cx="2892789" cy="3668653"/>
          </a:xfrm>
          <a:prstGeom prst="rect">
            <a:avLst/>
          </a:prstGeom>
        </p:spPr>
      </p:pic>
    </p:spTree>
    <p:extLst>
      <p:ext uri="{BB962C8B-B14F-4D97-AF65-F5344CB8AC3E}">
        <p14:creationId xmlns:p14="http://schemas.microsoft.com/office/powerpoint/2010/main" val="2861805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a:t>Early Learning Scholarship Program</a:t>
            </a: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838200" y="1500188"/>
            <a:ext cx="10515600" cy="4856162"/>
          </a:xfrm>
        </p:spPr>
        <p:txBody>
          <a:bodyPr>
            <a:normAutofit fontScale="55000" lnSpcReduction="20000"/>
          </a:bodyPr>
          <a:lstStyle/>
          <a:p>
            <a:pPr marL="0" indent="0">
              <a:buNone/>
            </a:pPr>
            <a:r>
              <a:rPr lang="en-US" altLang="en-US" sz="5000" b="1" dirty="0"/>
              <a:t>Pathway I</a:t>
            </a:r>
            <a:r>
              <a:rPr lang="en-US" altLang="en-US" sz="5000" dirty="0"/>
              <a:t>: Awarded to eligible children through </a:t>
            </a:r>
            <a:r>
              <a:rPr lang="en-US" altLang="en-US" sz="5000" dirty="0" smtClean="0"/>
              <a:t>an Area </a:t>
            </a:r>
            <a:r>
              <a:rPr lang="en-US" altLang="en-US" sz="5000" dirty="0"/>
              <a:t>Administrator</a:t>
            </a:r>
          </a:p>
          <a:p>
            <a:pPr marL="0" indent="0">
              <a:spcBef>
                <a:spcPct val="0"/>
              </a:spcBef>
              <a:buNone/>
              <a:defRPr/>
            </a:pPr>
            <a:r>
              <a:rPr lang="en-US" sz="5000" b="1" dirty="0" smtClean="0"/>
              <a:t>Pathway </a:t>
            </a:r>
            <a:r>
              <a:rPr lang="en-US" sz="5000" b="1" dirty="0"/>
              <a:t>II</a:t>
            </a:r>
            <a:r>
              <a:rPr lang="en-US" sz="5000" dirty="0"/>
              <a:t>:  </a:t>
            </a:r>
            <a:r>
              <a:rPr lang="en-US" sz="5000" dirty="0" smtClean="0"/>
              <a:t>Awarded </a:t>
            </a:r>
            <a:r>
              <a:rPr lang="en-US" sz="5000" dirty="0"/>
              <a:t>to children through a Four Star Parent Aware rated early childhood site </a:t>
            </a:r>
          </a:p>
          <a:p>
            <a:pPr marL="685800" indent="-685800">
              <a:buFont typeface="Arial" panose="020B0604020202020204" pitchFamily="34" charset="0"/>
              <a:buChar char="•"/>
            </a:pPr>
            <a:r>
              <a:rPr lang="en-US" altLang="en-US" sz="5000" dirty="0"/>
              <a:t>Children are awarded scholarships for a 12 month period from their start date.</a:t>
            </a:r>
          </a:p>
          <a:p>
            <a:pPr marL="685800" indent="-685800">
              <a:buFont typeface="Arial" panose="020B0604020202020204" pitchFamily="34" charset="0"/>
              <a:buChar char="•"/>
            </a:pPr>
            <a:r>
              <a:rPr lang="en-US" altLang="en-US" sz="5000" dirty="0"/>
              <a:t>When a child is awarded a scholarship, he/she will continue to receive a scholarship until age eligible for Kindergarten entrance.</a:t>
            </a:r>
          </a:p>
          <a:p>
            <a:pPr marL="685800" indent="-685800">
              <a:buFont typeface="Arial" panose="020B0604020202020204" pitchFamily="34" charset="0"/>
              <a:buChar char="•"/>
            </a:pPr>
            <a:r>
              <a:rPr lang="en-US" altLang="en-US" sz="5000" dirty="0"/>
              <a:t>Scholarships may be awarded up to $7,500 over the 12 month </a:t>
            </a:r>
            <a:r>
              <a:rPr lang="en-US" altLang="en-US" sz="5000" dirty="0" smtClean="0"/>
              <a:t>period based on Parent Aware rating of program selected.</a:t>
            </a:r>
            <a:endParaRPr lang="en-US" altLang="en-US" sz="5000" dirty="0"/>
          </a:p>
          <a:p>
            <a:pPr marL="685800" indent="-685800">
              <a:spcBef>
                <a:spcPct val="0"/>
              </a:spcBef>
              <a:buFont typeface="Arial" panose="020B0604020202020204" pitchFamily="34" charset="0"/>
              <a:buChar char="•"/>
              <a:defRPr/>
            </a:pPr>
            <a:r>
              <a:rPr lang="en-US" sz="5000" dirty="0" smtClean="0"/>
              <a:t>Scholarships </a:t>
            </a:r>
            <a:r>
              <a:rPr lang="en-US" sz="5000" dirty="0"/>
              <a:t>can be blended with other </a:t>
            </a:r>
            <a:r>
              <a:rPr lang="en-US" sz="5000" dirty="0" smtClean="0"/>
              <a:t>funds.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1/30/2019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30</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621722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2" y="457200"/>
            <a:ext cx="10515600" cy="6096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Early Learning Scholarship Program</a:t>
            </a:r>
            <a:br>
              <a:rPr lang="en-US" dirty="0"/>
            </a:br>
            <a:r>
              <a:rPr lang="en-US" dirty="0"/>
              <a:t/>
            </a:r>
            <a:br>
              <a:rPr lang="en-US" dirty="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351691" y="1485900"/>
            <a:ext cx="11563643" cy="4870450"/>
          </a:xfrm>
        </p:spPr>
        <p:txBody>
          <a:bodyPr>
            <a:normAutofit fontScale="62500" lnSpcReduction="20000"/>
          </a:bodyPr>
          <a:lstStyle/>
          <a:p>
            <a:pPr>
              <a:spcBef>
                <a:spcPts val="600"/>
              </a:spcBef>
              <a:spcAft>
                <a:spcPts val="0"/>
              </a:spcAft>
              <a:defRPr/>
            </a:pPr>
            <a:r>
              <a:rPr lang="en-US" sz="4000" b="1" dirty="0" smtClean="0"/>
              <a:t>Option 1  F</a:t>
            </a:r>
            <a:r>
              <a:rPr lang="en-US" sz="4000" dirty="0" smtClean="0"/>
              <a:t>amily’s </a:t>
            </a:r>
            <a:r>
              <a:rPr lang="en-US" sz="4000" dirty="0"/>
              <a:t>income is equal to or less than 185% of the federal poverty level  or as demonstrated through families participation in any of the following </a:t>
            </a:r>
            <a:r>
              <a:rPr lang="en-US" sz="4000" dirty="0" smtClean="0"/>
              <a:t>programs (72%)</a:t>
            </a:r>
          </a:p>
          <a:p>
            <a:pPr lvl="1">
              <a:spcBef>
                <a:spcPts val="600"/>
              </a:spcBef>
              <a:defRPr/>
            </a:pPr>
            <a:r>
              <a:rPr lang="en-US" sz="4000" dirty="0" smtClean="0"/>
              <a:t>Minnesota </a:t>
            </a:r>
            <a:r>
              <a:rPr lang="en-US" sz="4000" dirty="0"/>
              <a:t>Family Investment Program (MFIP) </a:t>
            </a:r>
          </a:p>
          <a:p>
            <a:pPr lvl="1" fontAlgn="ctr">
              <a:spcBef>
                <a:spcPts val="600"/>
              </a:spcBef>
            </a:pPr>
            <a:r>
              <a:rPr lang="en-US" sz="4000" dirty="0"/>
              <a:t>Child Care Assistance Program (CCAP) </a:t>
            </a:r>
          </a:p>
          <a:p>
            <a:pPr lvl="1" fontAlgn="ctr">
              <a:spcBef>
                <a:spcPts val="600"/>
              </a:spcBef>
            </a:pPr>
            <a:r>
              <a:rPr lang="en-US" sz="4000" dirty="0"/>
              <a:t>Free and Reduced-Price Lunch Program (FRLP)- family is eligible</a:t>
            </a:r>
          </a:p>
          <a:p>
            <a:pPr lvl="1" fontAlgn="ctr">
              <a:spcBef>
                <a:spcPts val="600"/>
              </a:spcBef>
            </a:pPr>
            <a:r>
              <a:rPr lang="en-US" sz="4000" dirty="0"/>
              <a:t>Child and Adult Care Food Program (CACFP) - child is eligible</a:t>
            </a:r>
          </a:p>
          <a:p>
            <a:pPr lvl="1" fontAlgn="ctr">
              <a:spcBef>
                <a:spcPts val="600"/>
              </a:spcBef>
            </a:pPr>
            <a:r>
              <a:rPr lang="en-US" sz="4000" dirty="0" smtClean="0"/>
              <a:t>Food </a:t>
            </a:r>
            <a:r>
              <a:rPr lang="en-US" sz="4000" dirty="0"/>
              <a:t>Distribution Program on Indian </a:t>
            </a:r>
            <a:r>
              <a:rPr lang="en-US" sz="4000" dirty="0" smtClean="0"/>
              <a:t>reservations</a:t>
            </a:r>
          </a:p>
          <a:p>
            <a:pPr lvl="1" fontAlgn="ctr">
              <a:spcBef>
                <a:spcPts val="600"/>
              </a:spcBef>
            </a:pPr>
            <a:r>
              <a:rPr lang="en-US" sz="4000" dirty="0" smtClean="0"/>
              <a:t>SNAP</a:t>
            </a:r>
            <a:endParaRPr lang="en-US" sz="4000" dirty="0"/>
          </a:p>
          <a:p>
            <a:pPr lvl="1" fontAlgn="ctr">
              <a:spcBef>
                <a:spcPts val="600"/>
              </a:spcBef>
            </a:pPr>
            <a:r>
              <a:rPr lang="en-US" sz="4000" dirty="0"/>
              <a:t>Head </a:t>
            </a:r>
            <a:r>
              <a:rPr lang="en-US" sz="4000" dirty="0" smtClean="0"/>
              <a:t>Start</a:t>
            </a:r>
          </a:p>
          <a:p>
            <a:pPr lvl="1" fontAlgn="ctr">
              <a:spcBef>
                <a:spcPts val="600"/>
              </a:spcBef>
            </a:pPr>
            <a:r>
              <a:rPr lang="en-US" sz="4000" dirty="0" smtClean="0"/>
              <a:t>Foster Care</a:t>
            </a:r>
          </a:p>
          <a:p>
            <a:pPr lvl="1" fontAlgn="ctr">
              <a:spcBef>
                <a:spcPts val="600"/>
              </a:spcBef>
            </a:pPr>
            <a:endParaRPr lang="en-US" sz="2400"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1/30/2019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31</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526478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2" y="152400"/>
            <a:ext cx="10515600" cy="914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Early Learning Scholarship Program</a:t>
            </a:r>
            <a:br>
              <a:rPr lang="en-US" dirty="0"/>
            </a:br>
            <a:r>
              <a:rPr lang="en-US" dirty="0"/>
              <a:t/>
            </a:r>
            <a:br>
              <a:rPr lang="en-US" dirty="0"/>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351691" y="1485900"/>
            <a:ext cx="11563643" cy="4870450"/>
          </a:xfrm>
        </p:spPr>
        <p:txBody>
          <a:bodyPr>
            <a:normAutofit/>
          </a:bodyPr>
          <a:lstStyle/>
          <a:p>
            <a:r>
              <a:rPr lang="en-US" b="1" dirty="0" smtClean="0"/>
              <a:t>Option </a:t>
            </a:r>
            <a:r>
              <a:rPr lang="en-US" b="1" dirty="0"/>
              <a:t>2 </a:t>
            </a:r>
            <a:r>
              <a:rPr lang="en-US" dirty="0"/>
              <a:t>Income Verification for Early Learning Scholarships </a:t>
            </a:r>
          </a:p>
          <a:p>
            <a:r>
              <a:rPr lang="en-US" dirty="0"/>
              <a:t>To qualify for an early learning scholarship, a family’s income must be equal to or less than 185% of the federal poverty </a:t>
            </a:r>
            <a:r>
              <a:rPr lang="en-US" dirty="0" smtClean="0"/>
              <a:t>level </a:t>
            </a:r>
          </a:p>
          <a:p>
            <a:r>
              <a:rPr lang="en-US" dirty="0" smtClean="0"/>
              <a:t>28% of families use option 2 to determine eligibility compared to the vast majority, 72% under option 1</a:t>
            </a:r>
            <a:endParaRPr lang="en-US" dirty="0"/>
          </a:p>
          <a:p>
            <a:pPr lvl="1" fontAlgn="ctr">
              <a:spcBef>
                <a:spcPts val="600"/>
              </a:spcBef>
            </a:pPr>
            <a:endParaRPr lang="en-US" sz="2400"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1/30/2019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32</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247511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Learning Scholarship </a:t>
            </a:r>
            <a:r>
              <a:rPr lang="en-US" dirty="0"/>
              <a:t>P</a:t>
            </a:r>
            <a:r>
              <a:rPr lang="en-US" dirty="0" smtClean="0"/>
              <a:t>rogram</a:t>
            </a:r>
            <a:endParaRPr lang="en-US" dirty="0"/>
          </a:p>
        </p:txBody>
      </p:sp>
      <p:sp>
        <p:nvSpPr>
          <p:cNvPr id="3" name="Content Placeholder 2"/>
          <p:cNvSpPr>
            <a:spLocks noGrp="1"/>
          </p:cNvSpPr>
          <p:nvPr>
            <p:ph idx="1"/>
          </p:nvPr>
        </p:nvSpPr>
        <p:spPr>
          <a:xfrm>
            <a:off x="838200" y="1825625"/>
            <a:ext cx="5150559" cy="4351338"/>
          </a:xfrm>
        </p:spPr>
        <p:txBody>
          <a:bodyPr>
            <a:normAutofit lnSpcReduction="10000"/>
          </a:bodyPr>
          <a:lstStyle/>
          <a:p>
            <a:pPr lvl="0"/>
            <a:r>
              <a:rPr lang="en-US" sz="1800" dirty="0" smtClean="0"/>
              <a:t>Expanded age eligibility and priority 0-4, 7/1/2018</a:t>
            </a:r>
          </a:p>
          <a:p>
            <a:pPr lvl="0"/>
            <a:r>
              <a:rPr lang="en-US" sz="1800" dirty="0" smtClean="0"/>
              <a:t>Increase in special (priority) populations as a percent of scholarships FY17 to FY18 (from 9% to 20%)</a:t>
            </a:r>
          </a:p>
          <a:p>
            <a:pPr lvl="0"/>
            <a:r>
              <a:rPr lang="en-US" sz="1800" dirty="0" smtClean="0"/>
              <a:t>Children experiencing homelessness biggest growth from 5% to 13% of all awards, now representing 63% of all special population awards</a:t>
            </a:r>
          </a:p>
          <a:p>
            <a:pPr lvl="0"/>
            <a:r>
              <a:rPr lang="en-US" sz="1800" dirty="0" smtClean="0"/>
              <a:t>Coordination enhancements-encouraged and supported (e.g., People Serving People partnership, county and tribal social services, alternative learning settings)</a:t>
            </a:r>
          </a:p>
          <a:p>
            <a:pPr lvl="0"/>
            <a:r>
              <a:rPr lang="en-US" sz="1800" dirty="0" smtClean="0"/>
              <a:t>Exemption absent day-data gather new launch (teen and homelessness) 1/1/2019</a:t>
            </a:r>
          </a:p>
        </p:txBody>
      </p:sp>
      <p:sp>
        <p:nvSpPr>
          <p:cNvPr id="4" name="Date Placeholder 3"/>
          <p:cNvSpPr>
            <a:spLocks noGrp="1"/>
          </p:cNvSpPr>
          <p:nvPr>
            <p:ph type="dt" sz="half" idx="10"/>
          </p:nvPr>
        </p:nvSpPr>
        <p:spPr/>
        <p:txBody>
          <a:bodyPr/>
          <a:lstStyle/>
          <a:p>
            <a:fld id="{824D5D47-1752-4D84-8BFB-C2F71A34C932}" type="datetime1">
              <a:rPr lang="en-US" smtClean="0"/>
              <a:pPr/>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33</a:t>
            </a:fld>
            <a:endParaRPr lang="en-US" dirty="0"/>
          </a:p>
        </p:txBody>
      </p:sp>
      <p:graphicFrame>
        <p:nvGraphicFramePr>
          <p:cNvPr id="7" name="Table 6"/>
          <p:cNvGraphicFramePr>
            <a:graphicFrameLocks noGrp="1"/>
          </p:cNvGraphicFramePr>
          <p:nvPr>
            <p:extLst/>
          </p:nvPr>
        </p:nvGraphicFramePr>
        <p:xfrm>
          <a:off x="5988759" y="1646238"/>
          <a:ext cx="5370584" cy="4355677"/>
        </p:xfrm>
        <a:graphic>
          <a:graphicData uri="http://schemas.openxmlformats.org/drawingml/2006/table">
            <a:tbl>
              <a:tblPr firstRow="1" firstCol="1" bandRow="1">
                <a:tableStyleId>{5C22544A-7EE6-4342-B048-85BDC9FD1C3A}</a:tableStyleId>
              </a:tblPr>
              <a:tblGrid>
                <a:gridCol w="1799489">
                  <a:extLst>
                    <a:ext uri="{9D8B030D-6E8A-4147-A177-3AD203B41FA5}">
                      <a16:colId xmlns:a16="http://schemas.microsoft.com/office/drawing/2014/main" val="20000"/>
                    </a:ext>
                  </a:extLst>
                </a:gridCol>
                <a:gridCol w="1190365">
                  <a:extLst>
                    <a:ext uri="{9D8B030D-6E8A-4147-A177-3AD203B41FA5}">
                      <a16:colId xmlns:a16="http://schemas.microsoft.com/office/drawing/2014/main" val="20001"/>
                    </a:ext>
                  </a:extLst>
                </a:gridCol>
                <a:gridCol w="1190365">
                  <a:extLst>
                    <a:ext uri="{9D8B030D-6E8A-4147-A177-3AD203B41FA5}">
                      <a16:colId xmlns:a16="http://schemas.microsoft.com/office/drawing/2014/main" val="20002"/>
                    </a:ext>
                  </a:extLst>
                </a:gridCol>
                <a:gridCol w="1190365">
                  <a:extLst>
                    <a:ext uri="{9D8B030D-6E8A-4147-A177-3AD203B41FA5}">
                      <a16:colId xmlns:a16="http://schemas.microsoft.com/office/drawing/2014/main" val="20003"/>
                    </a:ext>
                  </a:extLst>
                </a:gridCol>
              </a:tblGrid>
              <a:tr h="368269">
                <a:tc>
                  <a:txBody>
                    <a:bodyPr/>
                    <a:lstStyle/>
                    <a:p>
                      <a:pPr marL="0" marR="0" algn="ctr">
                        <a:lnSpc>
                          <a:spcPct val="112000"/>
                        </a:lnSpc>
                        <a:spcBef>
                          <a:spcPts val="1000"/>
                        </a:spcBef>
                        <a:spcAft>
                          <a:spcPts val="1000"/>
                        </a:spcAft>
                      </a:pPr>
                      <a:r>
                        <a:rPr lang="en-US" sz="1800" dirty="0">
                          <a:effectLst/>
                        </a:rPr>
                        <a:t>Special </a:t>
                      </a:r>
                      <a:r>
                        <a:rPr lang="en-US" sz="1800" dirty="0" smtClean="0">
                          <a:effectLst/>
                        </a:rPr>
                        <a:t>Populations</a:t>
                      </a:r>
                      <a:r>
                        <a:rPr lang="en-US" sz="1800" baseline="0" dirty="0" smtClean="0">
                          <a:effectLst/>
                          <a:latin typeface="Calibri" panose="020F0502020204030204" pitchFamily="34" charset="0"/>
                          <a:cs typeface="Times New Roman" panose="02020603050405020304" pitchFamily="18" charset="0"/>
                        </a:rPr>
                        <a:t> FY2018</a:t>
                      </a:r>
                      <a:endParaRPr lang="en-US" sz="1800" dirty="0" smtClean="0">
                        <a:effectLst/>
                      </a:endParaRPr>
                    </a:p>
                  </a:txBody>
                  <a:tcPr marL="68580" marR="68580" marT="0" marB="0"/>
                </a:tc>
                <a:tc>
                  <a:txBody>
                    <a:bodyPr/>
                    <a:lstStyle/>
                    <a:p>
                      <a:pPr marL="0" marR="0" algn="ctr">
                        <a:lnSpc>
                          <a:spcPct val="112000"/>
                        </a:lnSpc>
                        <a:spcBef>
                          <a:spcPts val="1000"/>
                        </a:spcBef>
                        <a:spcAft>
                          <a:spcPts val="1000"/>
                        </a:spcAft>
                      </a:pPr>
                      <a:r>
                        <a:rPr lang="en-US" sz="1800" dirty="0">
                          <a:effectLst/>
                        </a:rPr>
                        <a:t>Pathway 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2000"/>
                        </a:lnSpc>
                        <a:spcBef>
                          <a:spcPts val="1000"/>
                        </a:spcBef>
                        <a:spcAft>
                          <a:spcPts val="1000"/>
                        </a:spcAft>
                      </a:pPr>
                      <a:r>
                        <a:rPr lang="en-US" sz="1800" dirty="0">
                          <a:effectLst/>
                        </a:rPr>
                        <a:t>Pathway II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2000"/>
                        </a:lnSpc>
                        <a:spcBef>
                          <a:spcPts val="1000"/>
                        </a:spcBef>
                        <a:spcAft>
                          <a:spcPts val="1000"/>
                        </a:spcAft>
                      </a:pPr>
                      <a:r>
                        <a:rPr lang="en-US" sz="1800" dirty="0">
                          <a:effectLst/>
                        </a:rPr>
                        <a:t>Statewide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88167">
                <a:tc>
                  <a:txBody>
                    <a:bodyPr/>
                    <a:lstStyle/>
                    <a:p>
                      <a:pPr marL="0" marR="0">
                        <a:lnSpc>
                          <a:spcPct val="112000"/>
                        </a:lnSpc>
                        <a:spcBef>
                          <a:spcPts val="1000"/>
                        </a:spcBef>
                        <a:spcAft>
                          <a:spcPts val="1000"/>
                        </a:spcAft>
                      </a:pPr>
                      <a:r>
                        <a:rPr lang="en-US" sz="1800">
                          <a:effectLst/>
                        </a:rPr>
                        <a:t>Children of Teen Parent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154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42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196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88167">
                <a:tc>
                  <a:txBody>
                    <a:bodyPr/>
                    <a:lstStyle/>
                    <a:p>
                      <a:pPr marL="0" marR="0">
                        <a:lnSpc>
                          <a:spcPct val="112000"/>
                        </a:lnSpc>
                        <a:spcBef>
                          <a:spcPts val="1000"/>
                        </a:spcBef>
                        <a:spcAft>
                          <a:spcPts val="1000"/>
                        </a:spcAft>
                      </a:pPr>
                      <a:r>
                        <a:rPr lang="en-US" sz="1800">
                          <a:effectLst/>
                        </a:rPr>
                        <a:t>Foster Care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769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115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884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88167">
                <a:tc>
                  <a:txBody>
                    <a:bodyPr/>
                    <a:lstStyle/>
                    <a:p>
                      <a:pPr marL="0" marR="0">
                        <a:lnSpc>
                          <a:spcPct val="112000"/>
                        </a:lnSpc>
                        <a:spcBef>
                          <a:spcPts val="1000"/>
                        </a:spcBef>
                        <a:spcAft>
                          <a:spcPts val="1000"/>
                        </a:spcAft>
                      </a:pPr>
                      <a:r>
                        <a:rPr lang="en-US" sz="1800">
                          <a:effectLst/>
                        </a:rPr>
                        <a:t>Children Receiving Child Protective Services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110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120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88167">
                <a:tc>
                  <a:txBody>
                    <a:bodyPr/>
                    <a:lstStyle/>
                    <a:p>
                      <a:pPr marL="0" marR="0">
                        <a:lnSpc>
                          <a:spcPct val="112000"/>
                        </a:lnSpc>
                        <a:spcBef>
                          <a:spcPts val="1000"/>
                        </a:spcBef>
                        <a:spcAft>
                          <a:spcPts val="1000"/>
                        </a:spcAft>
                      </a:pPr>
                      <a:r>
                        <a:rPr lang="en-US" sz="1800" b="1">
                          <a:effectLst/>
                        </a:rPr>
                        <a:t>Experiencing Homelessness</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r">
                        <a:lnSpc>
                          <a:spcPct val="112000"/>
                        </a:lnSpc>
                        <a:spcBef>
                          <a:spcPts val="1000"/>
                        </a:spcBef>
                        <a:spcAft>
                          <a:spcPts val="1000"/>
                        </a:spcAft>
                      </a:pPr>
                      <a:r>
                        <a:rPr lang="en-US" sz="1800" b="1" dirty="0">
                          <a:effectLst/>
                        </a:rPr>
                        <a:t>1,642</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r">
                        <a:lnSpc>
                          <a:spcPct val="112000"/>
                        </a:lnSpc>
                        <a:spcBef>
                          <a:spcPts val="1000"/>
                        </a:spcBef>
                        <a:spcAft>
                          <a:spcPts val="1000"/>
                        </a:spcAft>
                      </a:pPr>
                      <a:r>
                        <a:rPr lang="en-US" sz="1800" b="1" dirty="0">
                          <a:effectLst/>
                        </a:rPr>
                        <a:t>427</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r">
                        <a:lnSpc>
                          <a:spcPct val="112000"/>
                        </a:lnSpc>
                        <a:spcBef>
                          <a:spcPts val="1000"/>
                        </a:spcBef>
                        <a:spcAft>
                          <a:spcPts val="1000"/>
                        </a:spcAft>
                      </a:pPr>
                      <a:r>
                        <a:rPr lang="en-US" sz="1800" b="1" dirty="0">
                          <a:effectLst/>
                        </a:rPr>
                        <a:t>2,069</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extLst>
                  <a:ext uri="{0D108BD9-81ED-4DB2-BD59-A6C34878D82A}">
                    <a16:rowId xmlns:a16="http://schemas.microsoft.com/office/drawing/2014/main" val="10004"/>
                  </a:ext>
                </a:extLst>
              </a:tr>
              <a:tr h="488167">
                <a:tc>
                  <a:txBody>
                    <a:bodyPr/>
                    <a:lstStyle/>
                    <a:p>
                      <a:pPr marL="0" marR="0">
                        <a:lnSpc>
                          <a:spcPct val="112000"/>
                        </a:lnSpc>
                        <a:spcBef>
                          <a:spcPts val="1000"/>
                        </a:spcBef>
                        <a:spcAft>
                          <a:spcPts val="1000"/>
                        </a:spcAft>
                      </a:pPr>
                      <a:r>
                        <a:rPr lang="en-US" sz="1800">
                          <a:effectLst/>
                        </a:rPr>
                        <a:t>Total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2,675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594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2000"/>
                        </a:lnSpc>
                        <a:spcBef>
                          <a:spcPts val="1000"/>
                        </a:spcBef>
                        <a:spcAft>
                          <a:spcPts val="1000"/>
                        </a:spcAft>
                      </a:pPr>
                      <a:r>
                        <a:rPr lang="en-US" sz="1800" dirty="0">
                          <a:effectLst/>
                        </a:rPr>
                        <a:t>3,269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8822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Administration</a:t>
            </a:r>
            <a:br>
              <a:rPr lang="en-US" dirty="0" smtClean="0"/>
            </a:b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1/30/2019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34</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education.state.mn.us</a:t>
            </a:r>
            <a:endParaRPr lang="en-US" dirty="0">
              <a:solidFill>
                <a:srgbClr val="003865"/>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742" y="1315467"/>
            <a:ext cx="4429125" cy="5040883"/>
          </a:xfrm>
          <a:prstGeom prst="rect">
            <a:avLst/>
          </a:prstGeom>
        </p:spPr>
      </p:pic>
      <p:graphicFrame>
        <p:nvGraphicFramePr>
          <p:cNvPr id="9" name="Content Placeholder 8"/>
          <p:cNvGraphicFramePr>
            <a:graphicFrameLocks/>
          </p:cNvGraphicFramePr>
          <p:nvPr>
            <p:extLst/>
          </p:nvPr>
        </p:nvGraphicFramePr>
        <p:xfrm>
          <a:off x="5753100" y="1321724"/>
          <a:ext cx="6176303" cy="4857198"/>
        </p:xfrm>
        <a:graphic>
          <a:graphicData uri="http://schemas.openxmlformats.org/drawingml/2006/table">
            <a:tbl>
              <a:tblPr firstRow="1" bandRow="1">
                <a:tableStyleId>{5C22544A-7EE6-4342-B048-85BDC9FD1C3A}</a:tableStyleId>
              </a:tblPr>
              <a:tblGrid>
                <a:gridCol w="2898462">
                  <a:extLst>
                    <a:ext uri="{9D8B030D-6E8A-4147-A177-3AD203B41FA5}">
                      <a16:colId xmlns:a16="http://schemas.microsoft.com/office/drawing/2014/main" val="20000"/>
                    </a:ext>
                  </a:extLst>
                </a:gridCol>
                <a:gridCol w="3277841">
                  <a:extLst>
                    <a:ext uri="{9D8B030D-6E8A-4147-A177-3AD203B41FA5}">
                      <a16:colId xmlns:a16="http://schemas.microsoft.com/office/drawing/2014/main" val="20001"/>
                    </a:ext>
                  </a:extLst>
                </a:gridCol>
              </a:tblGrid>
              <a:tr h="2945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Pathway 1</a:t>
                      </a:r>
                      <a:r>
                        <a:rPr lang="en-US" baseline="0" dirty="0" smtClean="0"/>
                        <a:t>                                  Pathway II</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491438">
                <a:tc>
                  <a:txBody>
                    <a:bodyPr/>
                    <a:lstStyle/>
                    <a:p>
                      <a:r>
                        <a:rPr lang="en-US" b="0" dirty="0" smtClean="0"/>
                        <a:t>2019: </a:t>
                      </a:r>
                    </a:p>
                    <a:p>
                      <a:r>
                        <a:rPr lang="en-US" b="0" dirty="0" smtClean="0"/>
                        <a:t>$38,365,453</a:t>
                      </a:r>
                    </a:p>
                    <a:p>
                      <a:endParaRPr lang="en-US" b="0" dirty="0" smtClean="0"/>
                    </a:p>
                    <a:p>
                      <a:r>
                        <a:rPr lang="en-US" b="0" dirty="0" smtClean="0"/>
                        <a:t>10</a:t>
                      </a:r>
                      <a:r>
                        <a:rPr lang="en-US" b="0" baseline="0" dirty="0" smtClean="0"/>
                        <a:t> Non Governmental agencies</a:t>
                      </a:r>
                    </a:p>
                    <a:p>
                      <a:r>
                        <a:rPr lang="en-US" b="0" baseline="0" dirty="0" smtClean="0"/>
                        <a:t>2 Tribal</a:t>
                      </a:r>
                    </a:p>
                    <a:p>
                      <a:r>
                        <a:rPr lang="en-US" b="0" baseline="0" dirty="0" smtClean="0"/>
                        <a:t>Align with Economic Development Regions</a:t>
                      </a:r>
                    </a:p>
                    <a:p>
                      <a:endParaRPr lang="en-US" b="0" baseline="0" dirty="0" smtClean="0"/>
                    </a:p>
                    <a:p>
                      <a:r>
                        <a:rPr lang="en-US" b="0" baseline="0" dirty="0" smtClean="0"/>
                        <a:t>Region 11 separated into Hennepin, Ramsey, East Metro-Anoka and Washington, and West Metro-Carver, Dakota, and Scott</a:t>
                      </a:r>
                    </a:p>
                    <a:p>
                      <a:r>
                        <a:rPr lang="en-US" b="0" dirty="0" smtClean="0"/>
                        <a:t>$2,624,836</a:t>
                      </a:r>
                      <a:endParaRPr lang="en-US" b="0" dirty="0"/>
                    </a:p>
                  </a:txBody>
                  <a:tcPr/>
                </a:tc>
                <a:tc>
                  <a:txBody>
                    <a:bodyPr/>
                    <a:lstStyle/>
                    <a:p>
                      <a:pPr marL="0" indent="0">
                        <a:buFontTx/>
                        <a:buNone/>
                      </a:pPr>
                      <a:r>
                        <a:rPr lang="en-US" dirty="0" smtClean="0"/>
                        <a:t>2019:</a:t>
                      </a:r>
                    </a:p>
                    <a:p>
                      <a:pPr marL="0" indent="0">
                        <a:buFontTx/>
                        <a:buNone/>
                      </a:pPr>
                      <a:r>
                        <a:rPr lang="en-US" dirty="0" smtClean="0"/>
                        <a:t>$28,968,711</a:t>
                      </a:r>
                    </a:p>
                    <a:p>
                      <a:pPr marL="0" indent="0">
                        <a:buFontTx/>
                        <a:buNone/>
                      </a:pPr>
                      <a:endParaRPr lang="en-US" dirty="0" smtClean="0"/>
                    </a:p>
                    <a:p>
                      <a:pPr marL="0" indent="0">
                        <a:buFontTx/>
                        <a:buNone/>
                      </a:pPr>
                      <a:r>
                        <a:rPr lang="en-US" dirty="0" smtClean="0"/>
                        <a:t>MDE directly funds school Districts, charter schools, and Head Start organizations</a:t>
                      </a:r>
                    </a:p>
                    <a:p>
                      <a:pPr marL="0" indent="0">
                        <a:buFontTx/>
                        <a:buNone/>
                      </a:pPr>
                      <a:endParaRPr lang="en-US" dirty="0" smtClean="0"/>
                    </a:p>
                    <a:p>
                      <a:pPr marL="0" indent="0">
                        <a:buFontTx/>
                        <a:buNone/>
                      </a:pPr>
                      <a:r>
                        <a:rPr lang="en-US" dirty="0" smtClean="0"/>
                        <a:t>1 Area Administrator for Child Care Pathway II $200,000</a:t>
                      </a:r>
                    </a:p>
                    <a:p>
                      <a:pPr marL="0" indent="0">
                        <a:buFontTx/>
                        <a:buNone/>
                      </a:pPr>
                      <a:endParaRPr lang="en-US" dirty="0" smtClean="0"/>
                    </a:p>
                    <a:p>
                      <a:pPr marL="0" indent="0">
                        <a:buFontTx/>
                        <a:buNone/>
                      </a:pP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2831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Area Administrators-Pathway I</a:t>
            </a: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75491" y="1330036"/>
            <a:ext cx="12016509" cy="5026314"/>
          </a:xfrm>
        </p:spPr>
        <p:txBody>
          <a:bodyPr numCol="3">
            <a:noAutofit/>
          </a:bodyPr>
          <a:lstStyle/>
          <a:p>
            <a:r>
              <a:rPr lang="en-US" sz="1500" dirty="0"/>
              <a:t>Region 1: Kittson, Marshall, Norman, Pennington, Polk, Red Lake, Roseau </a:t>
            </a:r>
            <a:r>
              <a:rPr lang="en-US" sz="1500" b="1" dirty="0" smtClean="0"/>
              <a:t>Tri-Valley Opportunity Council</a:t>
            </a:r>
            <a:endParaRPr lang="en-US" sz="1500" dirty="0" smtClean="0"/>
          </a:p>
          <a:p>
            <a:r>
              <a:rPr lang="en-US" sz="1500" dirty="0" smtClean="0"/>
              <a:t>Region 2: Beltrami, Clearwater, Hubbard, Lake of the Woods, Mahnomen </a:t>
            </a:r>
            <a:r>
              <a:rPr lang="en-US" sz="1500" b="1" dirty="0" smtClean="0"/>
              <a:t>Mahube-Otwa Community Action Partnership, Inc.</a:t>
            </a:r>
            <a:endParaRPr lang="en-US" sz="1500" dirty="0" smtClean="0"/>
          </a:p>
          <a:p>
            <a:r>
              <a:rPr lang="en-US" sz="1500" dirty="0" smtClean="0"/>
              <a:t>Region </a:t>
            </a:r>
            <a:r>
              <a:rPr lang="en-US" sz="1500" dirty="0"/>
              <a:t>3: Aitkin, Carlton, Cook, Itasca, Koochiching, Lake, Saint Louis </a:t>
            </a:r>
            <a:r>
              <a:rPr lang="en-US" sz="1500" b="1" dirty="0"/>
              <a:t>Northland </a:t>
            </a:r>
            <a:r>
              <a:rPr lang="en-US" sz="1500" b="1" dirty="0" smtClean="0"/>
              <a:t>Foundation</a:t>
            </a:r>
            <a:endParaRPr lang="en-US" sz="1500" dirty="0" smtClean="0"/>
          </a:p>
          <a:p>
            <a:r>
              <a:rPr lang="en-US" sz="1500" dirty="0" smtClean="0"/>
              <a:t>Region 4: Becker, Clay, Douglas, Grant, Otter Tail, Pope, Stevens, Traverse, Wilkin </a:t>
            </a:r>
            <a:r>
              <a:rPr lang="en-US" sz="1500" b="1" dirty="0" smtClean="0"/>
              <a:t>Lakes and Prairies Community Action Partnership:</a:t>
            </a:r>
            <a:endParaRPr lang="en-US" sz="1500" dirty="0" smtClean="0"/>
          </a:p>
          <a:p>
            <a:r>
              <a:rPr lang="en-US" sz="1500" dirty="0" smtClean="0"/>
              <a:t>Region </a:t>
            </a:r>
            <a:r>
              <a:rPr lang="en-US" sz="1500" dirty="0"/>
              <a:t>5: Cass, Crow Wing, Morrison, Todd, Wadena </a:t>
            </a:r>
            <a:r>
              <a:rPr lang="en-US" sz="1500" b="1" dirty="0"/>
              <a:t>Mahube-Otwa Community Action Partnership, </a:t>
            </a:r>
            <a:r>
              <a:rPr lang="en-US" sz="1500" b="1" dirty="0" smtClean="0"/>
              <a:t>Inc</a:t>
            </a:r>
            <a:r>
              <a:rPr lang="en-US" sz="1500" b="1" dirty="0"/>
              <a:t>.</a:t>
            </a:r>
            <a:endParaRPr lang="en-US" sz="1500" dirty="0"/>
          </a:p>
          <a:p>
            <a:r>
              <a:rPr lang="en-US" sz="1500" dirty="0"/>
              <a:t>Region 6E: Kandiyohi, McLeod, Meeker, Renville </a:t>
            </a:r>
            <a:r>
              <a:rPr lang="en-US" sz="1500" b="1" dirty="0"/>
              <a:t>Prairie Five Community Action Council, Inc</a:t>
            </a:r>
            <a:r>
              <a:rPr lang="en-US" sz="1500" b="1" dirty="0" smtClean="0"/>
              <a:t>.</a:t>
            </a:r>
            <a:endParaRPr lang="en-US" sz="1500" dirty="0"/>
          </a:p>
          <a:p>
            <a:r>
              <a:rPr lang="en-US" sz="1500" dirty="0"/>
              <a:t>Region 6W: Big Stone, Chippewa, Lac qui Parle, Swift, Yellow Medicine </a:t>
            </a:r>
            <a:r>
              <a:rPr lang="en-US" sz="1500" b="1" dirty="0"/>
              <a:t>Prairie Five Community Action Council, Inc</a:t>
            </a:r>
            <a:r>
              <a:rPr lang="en-US" sz="1500" b="1" dirty="0" smtClean="0"/>
              <a:t>.</a:t>
            </a:r>
            <a:endParaRPr lang="en-US" sz="1500" dirty="0"/>
          </a:p>
          <a:p>
            <a:r>
              <a:rPr lang="en-US" sz="1500" dirty="0"/>
              <a:t>Region 7E: Chisago, Isanti, Kanabec, Mille Lacs, Pine </a:t>
            </a:r>
            <a:r>
              <a:rPr lang="en-US" sz="1500" b="1" dirty="0"/>
              <a:t>Families First of </a:t>
            </a:r>
            <a:r>
              <a:rPr lang="en-US" sz="1500" b="1" dirty="0" smtClean="0"/>
              <a:t>Minnesota</a:t>
            </a:r>
            <a:endParaRPr lang="en-US" sz="1500" dirty="0"/>
          </a:p>
          <a:p>
            <a:r>
              <a:rPr lang="en-US" sz="1500" dirty="0"/>
              <a:t>Region 7W: Benton, Sherburne, Stearns, Wright </a:t>
            </a:r>
            <a:r>
              <a:rPr lang="en-US" sz="1500" b="1" dirty="0"/>
              <a:t>Milestones </a:t>
            </a:r>
            <a:endParaRPr lang="en-US" sz="1500" dirty="0"/>
          </a:p>
          <a:p>
            <a:r>
              <a:rPr lang="en-US" sz="1500" dirty="0"/>
              <a:t>Region 8: Cottonwood, Jackson, Lincoln, Lyon, Murray, Nobles, Pipestone, Redwood, Rock </a:t>
            </a:r>
            <a:r>
              <a:rPr lang="en-US" sz="1500" b="1" dirty="0"/>
              <a:t>Southwestern Minnesota Opportunity Council, Inc</a:t>
            </a:r>
            <a:r>
              <a:rPr lang="en-US" sz="1500" b="1" dirty="0" smtClean="0"/>
              <a:t>.</a:t>
            </a:r>
            <a:endParaRPr lang="en-US" sz="1500" dirty="0"/>
          </a:p>
          <a:p>
            <a:r>
              <a:rPr lang="en-US" sz="1500" dirty="0"/>
              <a:t>Region 9: Blue Earth, Brown, Faribault, Le Sueur, Martin, Nicollet, Sibley, Waseca, Watonwan </a:t>
            </a:r>
            <a:r>
              <a:rPr lang="en-US" sz="1500" b="1" dirty="0"/>
              <a:t>Families First </a:t>
            </a:r>
            <a:r>
              <a:rPr lang="en-US" sz="1500" b="1" dirty="0" smtClean="0"/>
              <a:t>Minnesota</a:t>
            </a:r>
            <a:endParaRPr lang="en-US" sz="1500" dirty="0"/>
          </a:p>
          <a:p>
            <a:r>
              <a:rPr lang="en-US" sz="1500" dirty="0"/>
              <a:t>Region 10: Dodge, Fillmore, Freeborn, Goodhue, Houston, Mower, Olmsted, Rice, Steele, Wabasha, Winona </a:t>
            </a:r>
            <a:r>
              <a:rPr lang="en-US" sz="1500" b="1" dirty="0"/>
              <a:t>Families First </a:t>
            </a:r>
            <a:r>
              <a:rPr lang="en-US" sz="1500" b="1" dirty="0" smtClean="0"/>
              <a:t>Minnesota</a:t>
            </a:r>
            <a:endParaRPr lang="en-US" sz="1500" dirty="0"/>
          </a:p>
          <a:p>
            <a:r>
              <a:rPr lang="en-US" sz="1500" dirty="0"/>
              <a:t>Hennepin and Ramsey Counties </a:t>
            </a:r>
            <a:r>
              <a:rPr lang="en-US" sz="1500" b="1" dirty="0"/>
              <a:t>Think </a:t>
            </a:r>
            <a:r>
              <a:rPr lang="en-US" sz="1500" b="1" dirty="0" smtClean="0"/>
              <a:t>Small</a:t>
            </a:r>
            <a:endParaRPr lang="en-US" sz="1500" dirty="0"/>
          </a:p>
          <a:p>
            <a:r>
              <a:rPr lang="en-US" sz="1500" dirty="0"/>
              <a:t>East Metro – Anoka and Washington Counties </a:t>
            </a:r>
            <a:r>
              <a:rPr lang="en-US" sz="1500" b="1" dirty="0"/>
              <a:t>Anoka County Community Action </a:t>
            </a:r>
            <a:r>
              <a:rPr lang="en-US" sz="1500" b="1" dirty="0" smtClean="0"/>
              <a:t>Program</a:t>
            </a:r>
            <a:endParaRPr lang="en-US" sz="1500" dirty="0"/>
          </a:p>
          <a:p>
            <a:r>
              <a:rPr lang="en-US" sz="1500" dirty="0"/>
              <a:t>West Metro – Carver, Dakota, and Scott Counties </a:t>
            </a:r>
            <a:r>
              <a:rPr lang="en-US" sz="1500" b="1" dirty="0"/>
              <a:t>Families First of </a:t>
            </a:r>
            <a:r>
              <a:rPr lang="en-US" sz="1500" b="1" dirty="0" smtClean="0"/>
              <a:t>Minnesota</a:t>
            </a:r>
            <a:endParaRPr lang="en-US" sz="1500" dirty="0"/>
          </a:p>
          <a:p>
            <a:r>
              <a:rPr lang="en-US" sz="1500" b="1" dirty="0" smtClean="0"/>
              <a:t>Leech </a:t>
            </a:r>
            <a:r>
              <a:rPr lang="en-US" sz="1500" b="1" dirty="0"/>
              <a:t>Lake Band of Ojibwa – Child Care Services</a:t>
            </a:r>
            <a:r>
              <a:rPr lang="en-US" sz="1500" b="1" dirty="0" smtClean="0"/>
              <a:t>:</a:t>
            </a:r>
            <a:endParaRPr lang="en-US" sz="1500" dirty="0"/>
          </a:p>
          <a:p>
            <a:r>
              <a:rPr lang="en-US" sz="1500" b="1" dirty="0"/>
              <a:t>White Earth Reservation – Child Care/Early Childhood </a:t>
            </a:r>
            <a:r>
              <a:rPr lang="en-US" sz="1500" b="1" dirty="0" smtClean="0"/>
              <a:t>Programs</a:t>
            </a:r>
            <a:endParaRPr lang="en-US" sz="1500"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1/30/2019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35</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solidFill>
                  <a:srgbClr val="FFFFFF"/>
                </a:solidFill>
              </a:rPr>
              <a:t> </a:t>
            </a:r>
            <a:r>
              <a:rPr lang="en-US" smtClean="0">
                <a:solidFill>
                  <a:srgbClr val="78BE21"/>
                </a:solidFill>
              </a:rPr>
              <a:t>|</a:t>
            </a:r>
            <a:r>
              <a:rPr lang="en-US" smtClean="0">
                <a:solidFill>
                  <a:srgbClr val="FFFFFF"/>
                </a:solidFill>
              </a:rPr>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665175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Bobbie Burnham			Sandy Myers</a:t>
            </a:r>
          </a:p>
          <a:p>
            <a:r>
              <a:rPr lang="en-US" sz="2200" i="1" dirty="0" smtClean="0">
                <a:hlinkClick r:id="rId3"/>
              </a:rPr>
              <a:t>Bobbie.Burnham@state.mn.us</a:t>
            </a:r>
            <a:r>
              <a:rPr lang="en-US" sz="2200" i="1" dirty="0" smtClean="0"/>
              <a:t>		sandra.myers@state.mn.us</a:t>
            </a:r>
          </a:p>
          <a:p>
            <a:r>
              <a:rPr lang="en-US" sz="2200" dirty="0" smtClean="0"/>
              <a:t>651-582-8414 		                             651-582-8301</a:t>
            </a:r>
            <a:endParaRPr lang="en-US" sz="2200" dirty="0"/>
          </a:p>
        </p:txBody>
      </p:sp>
      <p:sp>
        <p:nvSpPr>
          <p:cNvPr id="4" name="Date Placeholder 3"/>
          <p:cNvSpPr>
            <a:spLocks noGrp="1"/>
          </p:cNvSpPr>
          <p:nvPr>
            <p:ph type="dt" sz="half" idx="10"/>
          </p:nvPr>
        </p:nvSpPr>
        <p:spPr/>
        <p:txBody>
          <a:bodyPr/>
          <a:lstStyle/>
          <a:p>
            <a:fld id="{D094F804-653A-41F1-A565-1098D9DEB37A}" type="datetime1">
              <a:rPr lang="en-US" smtClean="0"/>
              <a:t>1/30/2019</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36</a:t>
            </a:fld>
            <a:endParaRPr lang="en-US" dirty="0"/>
          </a:p>
        </p:txBody>
      </p:sp>
    </p:spTree>
    <p:extLst>
      <p:ext uri="{BB962C8B-B14F-4D97-AF65-F5344CB8AC3E}">
        <p14:creationId xmlns:p14="http://schemas.microsoft.com/office/powerpoint/2010/main" val="136173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12079705" cy="914400"/>
          </a:xfrm>
        </p:spPr>
        <p:txBody>
          <a:bodyPr>
            <a:normAutofit fontScale="90000"/>
          </a:bodyPr>
          <a:lstStyle/>
          <a:p>
            <a:r>
              <a:rPr lang="en-US" dirty="0" smtClean="0"/>
              <a:t>The Early Childhood Indicators of Progress (ECIPs) Lay the Foundation</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
        <p:nvSpPr>
          <p:cNvPr id="20" name="Footer Placeholder 5"/>
          <p:cNvSpPr>
            <a:spLocks noGrp="1"/>
          </p:cNvSpPr>
          <p:nvPr>
            <p:ph type="ftr" sz="quarter" idx="13"/>
          </p:nvPr>
        </p:nvSpPr>
        <p:spPr>
          <a:xfrm>
            <a:off x="2885256" y="6356350"/>
            <a:ext cx="6421487" cy="365125"/>
          </a:xfrm>
        </p:spPr>
        <p:txBody>
          <a:bodyPr/>
          <a:lstStyle/>
          <a:p>
            <a:r>
              <a:rPr lang="en-US" dirty="0">
                <a:solidFill>
                  <a:srgbClr val="003865"/>
                </a:solidFill>
              </a:rPr>
              <a:t>Add something</a:t>
            </a:r>
          </a:p>
        </p:txBody>
      </p:sp>
      <p:graphicFrame>
        <p:nvGraphicFramePr>
          <p:cNvPr id="22" name="Content Placeholder 6" descr="The ECIPs (Minnesota's early learning standards) drive our work around: curriculum, assessment, instruction, professional development, and parent information." title="Graphic: ECIPs are the foundation of early learning"/>
          <p:cNvGraphicFramePr>
            <a:graphicFrameLocks/>
          </p:cNvGraphicFramePr>
          <p:nvPr>
            <p:extLst/>
          </p:nvPr>
        </p:nvGraphicFramePr>
        <p:xfrm>
          <a:off x="508065" y="1517650"/>
          <a:ext cx="5011042"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6"/>
          <p:cNvGraphicFramePr>
            <a:graphicFrameLocks noGrp="1"/>
          </p:cNvGraphicFramePr>
          <p:nvPr>
            <p:ph idx="1"/>
            <p:extLst/>
          </p:nvPr>
        </p:nvGraphicFramePr>
        <p:xfrm>
          <a:off x="6622025" y="1568240"/>
          <a:ext cx="4982497" cy="4788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18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8923133A-AF1C-4571-B789-332F660986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09D3E95F-9627-468D-8A32-BAFC9DF2EA3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39090D96-3829-4BFF-92DB-B6A720F5718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0ED9C772-8D8B-4614-A602-1E52027C5E7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C414AEF3-4CE8-480E-8E47-103E3E07EC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1B59D2C1-26C6-4124-8AC1-BAB06A98191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FF7325D5-5E74-4E21-873F-FB10846AB7C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4154B68B-4D5B-4107-B672-FDAEAA3A423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9119919A-F5B6-467E-934A-CCD2895A01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Program overviews will be given for:</a:t>
            </a:r>
            <a:endParaRPr lang="en-US" dirty="0"/>
          </a:p>
          <a:p>
            <a:pPr marL="342900" indent="-342900">
              <a:buFont typeface="Arial" panose="020B0604020202020204" pitchFamily="34" charset="0"/>
              <a:buChar char="•"/>
            </a:pPr>
            <a:r>
              <a:rPr lang="en-US" dirty="0" smtClean="0"/>
              <a:t>Early Head Start</a:t>
            </a:r>
          </a:p>
          <a:p>
            <a:pPr marL="342900" indent="-342900">
              <a:buFont typeface="Arial" panose="020B0604020202020204" pitchFamily="34" charset="0"/>
              <a:buChar char="•"/>
            </a:pPr>
            <a:r>
              <a:rPr lang="en-US" dirty="0" smtClean="0"/>
              <a:t>Head Start</a:t>
            </a:r>
          </a:p>
          <a:p>
            <a:pPr marL="342900" indent="-342900">
              <a:buFont typeface="Arial" panose="020B0604020202020204" pitchFamily="34" charset="0"/>
              <a:buChar char="•"/>
            </a:pPr>
            <a:r>
              <a:rPr lang="en-US" dirty="0" smtClean="0"/>
              <a:t>Voluntary Prekindergarten and School Readiness Plus</a:t>
            </a:r>
          </a:p>
          <a:p>
            <a:pPr marL="342900" indent="-342900">
              <a:buFont typeface="Arial" panose="020B0604020202020204" pitchFamily="34" charset="0"/>
              <a:buChar char="•"/>
            </a:pPr>
            <a:r>
              <a:rPr lang="en-US" dirty="0" smtClean="0"/>
              <a:t>Early Learning Scholarships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52049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
            </a:r>
            <a:br>
              <a:rPr lang="en-US" dirty="0"/>
            </a:br>
            <a:r>
              <a:rPr lang="en-US" dirty="0" smtClean="0"/>
              <a:t/>
            </a:r>
            <a:br>
              <a:rPr lang="en-US" dirty="0" smtClean="0"/>
            </a:br>
            <a:r>
              <a:rPr lang="en-US" dirty="0" smtClean="0"/>
              <a:t>Early Head Start</a:t>
            </a:r>
            <a:br>
              <a:rPr lang="en-US" dirty="0" smtClean="0"/>
            </a:br>
            <a:r>
              <a:rPr lang="en-US" dirty="0" smtClean="0"/>
              <a:t>Head Start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6" name="Footer Placeholder 5"/>
          <p:cNvSpPr>
            <a:spLocks noGrp="1"/>
          </p:cNvSpPr>
          <p:nvPr>
            <p:ph type="ftr" sz="quarter" idx="12"/>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education.mn.gov</a:t>
            </a:r>
            <a:endParaRPr lang="en-US" dirty="0">
              <a:solidFill>
                <a:srgbClr val="003865"/>
              </a:solidFill>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41406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Start Mission Statement</a:t>
            </a:r>
            <a:endParaRPr lang="en-US" dirty="0"/>
          </a:p>
        </p:txBody>
      </p:sp>
      <p:sp>
        <p:nvSpPr>
          <p:cNvPr id="3" name="Content Placeholder 2"/>
          <p:cNvSpPr>
            <a:spLocks noGrp="1"/>
          </p:cNvSpPr>
          <p:nvPr>
            <p:ph idx="1"/>
          </p:nvPr>
        </p:nvSpPr>
        <p:spPr/>
        <p:txBody>
          <a:bodyPr>
            <a:normAutofit/>
          </a:bodyPr>
          <a:lstStyle/>
          <a:p>
            <a:pPr algn="ctr"/>
            <a:r>
              <a:rPr lang="en-US" sz="3600" i="1" dirty="0" smtClean="0"/>
              <a:t>Head Start gives children from at-risk backgrounds the skills they need to be successful in school and life – supporting more kids, families, and communities on their path to success.</a:t>
            </a:r>
            <a:endParaRPr lang="en-US" sz="3600" i="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73098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Head Start Program</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19256148"/>
              </p:ext>
            </p:extLst>
          </p:nvPr>
        </p:nvGraphicFramePr>
        <p:xfrm>
          <a:off x="0" y="1295400"/>
          <a:ext cx="12192000" cy="5928468"/>
        </p:xfrm>
        <a:graphic>
          <a:graphicData uri="http://schemas.openxmlformats.org/drawingml/2006/table">
            <a:tbl>
              <a:tblPr firstRow="1" bandRow="1">
                <a:tableStyleId>{5C22544A-7EE6-4342-B048-85BDC9FD1C3A}</a:tableStyleId>
              </a:tblPr>
              <a:tblGrid>
                <a:gridCol w="3224074">
                  <a:extLst>
                    <a:ext uri="{9D8B030D-6E8A-4147-A177-3AD203B41FA5}">
                      <a16:colId xmlns:a16="http://schemas.microsoft.com/office/drawing/2014/main" val="20000"/>
                    </a:ext>
                  </a:extLst>
                </a:gridCol>
                <a:gridCol w="8967926">
                  <a:extLst>
                    <a:ext uri="{9D8B030D-6E8A-4147-A177-3AD203B41FA5}">
                      <a16:colId xmlns:a16="http://schemas.microsoft.com/office/drawing/2014/main" val="20001"/>
                    </a:ext>
                  </a:extLst>
                </a:gridCol>
              </a:tblGrid>
              <a:tr h="9300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sz="1800" kern="1200" dirty="0" smtClean="0">
                          <a:effectLst/>
                        </a:rPr>
                        <a:t>To promote school readiness of low-income children by enhancing social and cognitive development through the provision of comprehensive health, educational, nutritional and other services. </a:t>
                      </a:r>
                      <a:r>
                        <a:rPr lang="en-US" sz="1800" b="0" i="1" kern="1200" dirty="0" smtClean="0">
                          <a:effectLst/>
                        </a:rPr>
                        <a:t>Improving Head Start for School Readiness Act of 2007 (42 U.S.C.9801) </a:t>
                      </a:r>
                      <a:endParaRPr lang="en-US" sz="1800" b="0" i="1" dirty="0" smtClean="0"/>
                    </a:p>
                  </a:txBody>
                  <a:tcPr/>
                </a:tc>
                <a:tc hMerge="1">
                  <a:txBody>
                    <a:bodyPr/>
                    <a:lstStyle/>
                    <a:p>
                      <a:endParaRPr lang="en-US" dirty="0"/>
                    </a:p>
                  </a:txBody>
                  <a:tcPr/>
                </a:tc>
                <a:extLst>
                  <a:ext uri="{0D108BD9-81ED-4DB2-BD59-A6C34878D82A}">
                    <a16:rowId xmlns:a16="http://schemas.microsoft.com/office/drawing/2014/main" val="10000"/>
                  </a:ext>
                </a:extLst>
              </a:tr>
              <a:tr h="930082">
                <a:tc>
                  <a:txBody>
                    <a:bodyPr/>
                    <a:lstStyle/>
                    <a:p>
                      <a:r>
                        <a:rPr lang="en-US" dirty="0" smtClean="0"/>
                        <a:t>Eligibility:</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Pregnant Mothers and children ages birth to five years from families at or below the federal poverty line or participating in Minnesota Family Investment Program (MFIP), who are homeless or in foster care. </a:t>
                      </a:r>
                      <a:endParaRPr lang="en-US" sz="1800" dirty="0" smtClean="0"/>
                    </a:p>
                  </a:txBody>
                  <a:tcPr/>
                </a:tc>
                <a:extLst>
                  <a:ext uri="{0D108BD9-81ED-4DB2-BD59-A6C34878D82A}">
                    <a16:rowId xmlns:a16="http://schemas.microsoft.com/office/drawing/2014/main" val="10001"/>
                  </a:ext>
                </a:extLst>
              </a:tr>
              <a:tr h="651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Children Served:                  </a:t>
                      </a:r>
                      <a:r>
                        <a:rPr lang="en-US" sz="1800" kern="1200" dirty="0" smtClean="0">
                          <a:effectLst/>
                        </a:rPr>
                        <a:t>School Year 2018-2019: </a:t>
                      </a:r>
                      <a:r>
                        <a:rPr lang="en-US" sz="1800" kern="1200" baseline="0" dirty="0" smtClean="0">
                          <a:effectLst/>
                        </a:rPr>
                        <a:t> </a:t>
                      </a: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effectLst/>
                        </a:rPr>
                        <a:t>Total </a:t>
                      </a:r>
                      <a:r>
                        <a:rPr lang="en-US" sz="1800" kern="1200" dirty="0" smtClean="0">
                          <a:effectLst/>
                        </a:rPr>
                        <a:t>Funded</a:t>
                      </a:r>
                      <a:r>
                        <a:rPr lang="en-US" sz="1800" kern="1200" baseline="0" dirty="0" smtClean="0">
                          <a:effectLst/>
                        </a:rPr>
                        <a:t> </a:t>
                      </a:r>
                      <a:r>
                        <a:rPr lang="en-US" sz="1800" kern="1200" dirty="0" smtClean="0">
                          <a:effectLst/>
                        </a:rPr>
                        <a:t>Enrollment (state and federal funds) -</a:t>
                      </a:r>
                      <a:r>
                        <a:rPr lang="en-US" sz="1800" kern="1200" baseline="0" dirty="0" smtClean="0">
                          <a:effectLst/>
                        </a:rPr>
                        <a:t>10,803 Head Start, 3098 Early Head Start, 418 Early HS-CC Partnerships (Federal Grants: $7,078,389)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effectLst/>
                        </a:rPr>
                        <a:t>Wait List (as of October 2018):  2279</a:t>
                      </a:r>
                      <a:endParaRPr lang="en-US" sz="1800" kern="1200" dirty="0" smtClean="0">
                        <a:effectLst/>
                      </a:endParaRPr>
                    </a:p>
                  </a:txBody>
                  <a:tcPr/>
                </a:tc>
                <a:extLst>
                  <a:ext uri="{0D108BD9-81ED-4DB2-BD59-A6C34878D82A}">
                    <a16:rowId xmlns:a16="http://schemas.microsoft.com/office/drawing/2014/main" val="10002"/>
                  </a:ext>
                </a:extLst>
              </a:tr>
              <a:tr h="651057">
                <a:tc>
                  <a:txBody>
                    <a:bodyPr/>
                    <a:lstStyle/>
                    <a:p>
                      <a:r>
                        <a:rPr lang="en-US" dirty="0" smtClean="0"/>
                        <a:t>Funding:</a:t>
                      </a:r>
                      <a:endParaRPr lang="en-US" b="1" dirty="0"/>
                    </a:p>
                  </a:txBody>
                  <a:tcPr/>
                </a:tc>
                <a:tc>
                  <a:txBody>
                    <a:bodyPr/>
                    <a:lstStyle/>
                    <a:p>
                      <a:r>
                        <a:rPr lang="en-US" sz="1800" kern="1200" dirty="0" smtClean="0">
                          <a:effectLst/>
                        </a:rPr>
                        <a:t>Federal: $123.55 million per year </a:t>
                      </a:r>
                      <a:r>
                        <a:rPr lang="en-US" sz="1800" kern="1200" dirty="0" smtClean="0">
                          <a:solidFill>
                            <a:schemeClr val="accent2">
                              <a:lumMod val="75000"/>
                            </a:schemeClr>
                          </a:solidFill>
                          <a:effectLst/>
                        </a:rPr>
                        <a:t>Early Head Start = $25,844,428</a:t>
                      </a:r>
                      <a:endParaRPr lang="en-US" sz="1800" kern="1200" dirty="0" smtClean="0">
                        <a:effectLst/>
                      </a:endParaRPr>
                    </a:p>
                    <a:p>
                      <a:r>
                        <a:rPr lang="en-US" sz="1800" kern="1200" dirty="0" smtClean="0">
                          <a:effectLst/>
                        </a:rPr>
                        <a:t>State General Fund: $25.1 million per year  </a:t>
                      </a:r>
                      <a:r>
                        <a:rPr lang="en-US" sz="1800" kern="1200" dirty="0" smtClean="0">
                          <a:solidFill>
                            <a:schemeClr val="accent2">
                              <a:lumMod val="75000"/>
                            </a:schemeClr>
                          </a:solidFill>
                          <a:effectLst/>
                        </a:rPr>
                        <a:t>Early Head Start = $13,349,384</a:t>
                      </a:r>
                    </a:p>
                  </a:txBody>
                  <a:tcPr/>
                </a:tc>
                <a:extLst>
                  <a:ext uri="{0D108BD9-81ED-4DB2-BD59-A6C34878D82A}">
                    <a16:rowId xmlns:a16="http://schemas.microsoft.com/office/drawing/2014/main" val="10003"/>
                  </a:ext>
                </a:extLst>
              </a:tr>
              <a:tr h="1767155">
                <a:tc>
                  <a:txBody>
                    <a:bodyPr/>
                    <a:lstStyle/>
                    <a:p>
                      <a:r>
                        <a:rPr lang="en-US" dirty="0" smtClean="0"/>
                        <a:t>Key Program</a:t>
                      </a:r>
                      <a:r>
                        <a:rPr lang="en-US" baseline="0" dirty="0" smtClean="0"/>
                        <a:t> Components:</a:t>
                      </a:r>
                      <a:endParaRPr lang="en-US" b="1" dirty="0"/>
                    </a:p>
                  </a:txBody>
                  <a:tcPr/>
                </a:tc>
                <a:tc>
                  <a:txBody>
                    <a:bodyPr/>
                    <a:lstStyle/>
                    <a:p>
                      <a:pPr>
                        <a:spcBef>
                          <a:spcPts val="1200"/>
                        </a:spcBef>
                      </a:pPr>
                      <a:r>
                        <a:rPr lang="en-US" sz="1800" kern="1200" dirty="0" smtClean="0">
                          <a:effectLst/>
                        </a:rPr>
                        <a:t>Comprehensive programming for children and their families. Include education, health, nutrition, mental health and social services. Early Head Start serves pregnant mothers and children to age three. Programs must use an assessment tool to measure ongoing development and child outcomes at regular intervals over the program year.</a:t>
                      </a:r>
                    </a:p>
                  </a:txBody>
                  <a:tcPr/>
                </a:tc>
                <a:extLst>
                  <a:ext uri="{0D108BD9-81ED-4DB2-BD59-A6C34878D82A}">
                    <a16:rowId xmlns:a16="http://schemas.microsoft.com/office/drawing/2014/main" val="10004"/>
                  </a:ext>
                </a:extLst>
              </a:tr>
              <a:tr h="735692">
                <a:tc>
                  <a:txBody>
                    <a:bodyPr/>
                    <a:lstStyle/>
                    <a:p>
                      <a:r>
                        <a:rPr lang="en-US" dirty="0" smtClean="0"/>
                        <a:t>Outcome Measure: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2">
                              <a:lumMod val="75000"/>
                            </a:schemeClr>
                          </a:solidFill>
                        </a:rPr>
                        <a:t>Percentage of children who</a:t>
                      </a:r>
                      <a:r>
                        <a:rPr lang="en-US" sz="1800" baseline="0" dirty="0" smtClean="0">
                          <a:solidFill>
                            <a:schemeClr val="accent2">
                              <a:lumMod val="75000"/>
                            </a:schemeClr>
                          </a:solidFill>
                        </a:rPr>
                        <a:t> met developmental targets upon exiting Head Start in FY 2016-2017: 3 year olds 84% (n= 1438) 4 year olds 78% (n=1796) </a:t>
                      </a:r>
                      <a:endParaRPr lang="en-US" sz="1800" dirty="0" smtClean="0">
                        <a:solidFill>
                          <a:schemeClr val="accent2">
                            <a:lumMod val="75000"/>
                          </a:schemeClr>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3235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Head Start Program</a:t>
            </a:r>
            <a:endParaRPr lang="en-US" b="1" dirty="0"/>
          </a:p>
        </p:txBody>
      </p:sp>
      <p:sp>
        <p:nvSpPr>
          <p:cNvPr id="4" name="Date Placeholder 3"/>
          <p:cNvSpPr>
            <a:spLocks noGrp="1"/>
          </p:cNvSpPr>
          <p:nvPr>
            <p:ph type="dt" sz="half" idx="10"/>
          </p:nvPr>
        </p:nvSpPr>
        <p:spPr/>
        <p:txBody>
          <a:bodyPr/>
          <a:lstStyle/>
          <a:p>
            <a:fld id="{824D5D47-1752-4D84-8BFB-C2F71A34C932}" type="datetime1">
              <a:rPr lang="en-US" smtClean="0"/>
              <a:t>1/30/2019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sp>
        <p:nvSpPr>
          <p:cNvPr id="6" name="Footer Placeholder 5"/>
          <p:cNvSpPr>
            <a:spLocks noGrp="1"/>
          </p:cNvSpPr>
          <p:nvPr>
            <p:ph type="ftr" sz="quarter" idx="13"/>
          </p:nvPr>
        </p:nvSpPr>
        <p:spPr/>
        <p:txBody>
          <a:body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29702420"/>
              </p:ext>
            </p:extLst>
          </p:nvPr>
        </p:nvGraphicFramePr>
        <p:xfrm>
          <a:off x="0" y="1295400"/>
          <a:ext cx="12192000" cy="5665125"/>
        </p:xfrm>
        <a:graphic>
          <a:graphicData uri="http://schemas.openxmlformats.org/drawingml/2006/table">
            <a:tbl>
              <a:tblPr firstRow="1" bandRow="1">
                <a:tableStyleId>{5C22544A-7EE6-4342-B048-85BDC9FD1C3A}</a:tableStyleId>
              </a:tblPr>
              <a:tblGrid>
                <a:gridCol w="3224074">
                  <a:extLst>
                    <a:ext uri="{9D8B030D-6E8A-4147-A177-3AD203B41FA5}">
                      <a16:colId xmlns:a16="http://schemas.microsoft.com/office/drawing/2014/main" val="20000"/>
                    </a:ext>
                  </a:extLst>
                </a:gridCol>
                <a:gridCol w="8967926">
                  <a:extLst>
                    <a:ext uri="{9D8B030D-6E8A-4147-A177-3AD203B41FA5}">
                      <a16:colId xmlns:a16="http://schemas.microsoft.com/office/drawing/2014/main" val="20001"/>
                    </a:ext>
                  </a:extLst>
                </a:gridCol>
              </a:tblGrid>
              <a:tr h="9300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a:t>
                      </a:r>
                      <a:r>
                        <a:rPr lang="en-US" sz="1800" kern="1200" dirty="0" smtClean="0">
                          <a:effectLst/>
                        </a:rPr>
                        <a:t>To promote school readiness of low-income children by enhancing social and cognitive development through the provision of comprehensive health, educational, nutritional and other services. </a:t>
                      </a:r>
                      <a:r>
                        <a:rPr lang="en-US" sz="1800" b="0" i="1" kern="1200" dirty="0" smtClean="0">
                          <a:effectLst/>
                        </a:rPr>
                        <a:t>Improving Head Start for School Readiness Act of 2007 (42 U.S.C.9801) </a:t>
                      </a:r>
                      <a:endParaRPr lang="en-US" sz="1800" b="0" i="1" dirty="0" smtClean="0"/>
                    </a:p>
                  </a:txBody>
                  <a:tcPr/>
                </a:tc>
                <a:tc hMerge="1">
                  <a:txBody>
                    <a:bodyPr/>
                    <a:lstStyle/>
                    <a:p>
                      <a:endParaRPr lang="en-US" dirty="0"/>
                    </a:p>
                  </a:txBody>
                  <a:tcPr/>
                </a:tc>
                <a:extLst>
                  <a:ext uri="{0D108BD9-81ED-4DB2-BD59-A6C34878D82A}">
                    <a16:rowId xmlns:a16="http://schemas.microsoft.com/office/drawing/2014/main" val="10000"/>
                  </a:ext>
                </a:extLst>
              </a:tr>
              <a:tr h="930082">
                <a:tc>
                  <a:txBody>
                    <a:bodyPr/>
                    <a:lstStyle/>
                    <a:p>
                      <a:r>
                        <a:rPr lang="en-US" dirty="0" smtClean="0"/>
                        <a:t>Eligibility:</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Pregnant Mothers and children ages birth to five years from families at or below the federal poverty line or participating in Minnesota Family Investment Program (MFIP), who are homeless or in foster care. </a:t>
                      </a:r>
                      <a:endParaRPr lang="en-US" sz="1800" dirty="0" smtClean="0"/>
                    </a:p>
                  </a:txBody>
                  <a:tcPr/>
                </a:tc>
                <a:extLst>
                  <a:ext uri="{0D108BD9-81ED-4DB2-BD59-A6C34878D82A}">
                    <a16:rowId xmlns:a16="http://schemas.microsoft.com/office/drawing/2014/main" val="10001"/>
                  </a:ext>
                </a:extLst>
              </a:tr>
              <a:tr h="651057">
                <a:tc>
                  <a:txBody>
                    <a:bodyPr/>
                    <a:lstStyle/>
                    <a:p>
                      <a:r>
                        <a:rPr lang="en-US" dirty="0" smtClean="0"/>
                        <a:t>Children Served:                   </a:t>
                      </a:r>
                      <a:r>
                        <a:rPr lang="en-US" sz="1800" kern="1200" dirty="0" smtClean="0">
                          <a:effectLst/>
                        </a:rPr>
                        <a:t>School Year 2018-2019: </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effectLst/>
                        </a:rPr>
                        <a:t>Total </a:t>
                      </a:r>
                      <a:r>
                        <a:rPr lang="en-US" sz="1800" kern="1200" dirty="0" smtClean="0">
                          <a:effectLst/>
                        </a:rPr>
                        <a:t>Funded</a:t>
                      </a:r>
                      <a:r>
                        <a:rPr lang="en-US" sz="1800" kern="1200" baseline="0" dirty="0" smtClean="0">
                          <a:effectLst/>
                        </a:rPr>
                        <a:t> </a:t>
                      </a:r>
                      <a:r>
                        <a:rPr lang="en-US" sz="1800" kern="1200" dirty="0" smtClean="0">
                          <a:effectLst/>
                        </a:rPr>
                        <a:t>Enrollment-</a:t>
                      </a:r>
                      <a:r>
                        <a:rPr lang="en-US" sz="1800" kern="1200" baseline="0" dirty="0" smtClean="0">
                          <a:effectLst/>
                        </a:rPr>
                        <a:t>10,803 Head Start, 418 Early Head Start-Child Care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effectLst/>
                        </a:rPr>
                        <a:t>Wait List (as of October 2018):  2914</a:t>
                      </a:r>
                      <a:endParaRPr lang="en-US" sz="1800" kern="1200" dirty="0" smtClean="0">
                        <a:effectLst/>
                      </a:endParaRPr>
                    </a:p>
                  </a:txBody>
                  <a:tcPr/>
                </a:tc>
                <a:extLst>
                  <a:ext uri="{0D108BD9-81ED-4DB2-BD59-A6C34878D82A}">
                    <a16:rowId xmlns:a16="http://schemas.microsoft.com/office/drawing/2014/main" val="10002"/>
                  </a:ext>
                </a:extLst>
              </a:tr>
              <a:tr h="651057">
                <a:tc>
                  <a:txBody>
                    <a:bodyPr/>
                    <a:lstStyle/>
                    <a:p>
                      <a:r>
                        <a:rPr lang="en-US" dirty="0" smtClean="0"/>
                        <a:t>Funding:</a:t>
                      </a:r>
                      <a:endParaRPr lang="en-US" b="1" dirty="0"/>
                    </a:p>
                  </a:txBody>
                  <a:tcPr/>
                </a:tc>
                <a:tc>
                  <a:txBody>
                    <a:bodyPr/>
                    <a:lstStyle/>
                    <a:p>
                      <a:r>
                        <a:rPr lang="en-US" sz="1800" kern="1200" dirty="0" smtClean="0">
                          <a:effectLst/>
                        </a:rPr>
                        <a:t>Federal: $123.55 million per year </a:t>
                      </a:r>
                      <a:r>
                        <a:rPr lang="en-US" sz="1800" kern="1200" dirty="0" smtClean="0">
                          <a:solidFill>
                            <a:schemeClr val="accent2">
                              <a:lumMod val="75000"/>
                            </a:schemeClr>
                          </a:solidFill>
                          <a:effectLst/>
                        </a:rPr>
                        <a:t>Head Start= $89,988.150</a:t>
                      </a:r>
                      <a:endParaRPr lang="en-US" sz="1800" kern="1200" dirty="0" smtClean="0">
                        <a:effectLst/>
                      </a:endParaRPr>
                    </a:p>
                    <a:p>
                      <a:r>
                        <a:rPr lang="en-US" sz="1800" kern="1200" dirty="0" smtClean="0">
                          <a:effectLst/>
                        </a:rPr>
                        <a:t>State General Fund: $25.1 million per year </a:t>
                      </a:r>
                      <a:r>
                        <a:rPr lang="en-US" sz="1800" kern="1200" dirty="0" smtClean="0">
                          <a:solidFill>
                            <a:schemeClr val="accent2">
                              <a:lumMod val="75000"/>
                            </a:schemeClr>
                          </a:solidFill>
                          <a:effectLst/>
                        </a:rPr>
                        <a:t>Head Start = $11,785,605</a:t>
                      </a:r>
                    </a:p>
                  </a:txBody>
                  <a:tcPr/>
                </a:tc>
                <a:extLst>
                  <a:ext uri="{0D108BD9-81ED-4DB2-BD59-A6C34878D82A}">
                    <a16:rowId xmlns:a16="http://schemas.microsoft.com/office/drawing/2014/main" val="10003"/>
                  </a:ext>
                </a:extLst>
              </a:tr>
              <a:tr h="1767155">
                <a:tc>
                  <a:txBody>
                    <a:bodyPr/>
                    <a:lstStyle/>
                    <a:p>
                      <a:r>
                        <a:rPr lang="en-US" dirty="0" smtClean="0"/>
                        <a:t>Key Program</a:t>
                      </a:r>
                      <a:r>
                        <a:rPr lang="en-US" baseline="0" dirty="0" smtClean="0"/>
                        <a:t> Components:</a:t>
                      </a:r>
                      <a:endParaRPr lang="en-US" b="1" dirty="0"/>
                    </a:p>
                  </a:txBody>
                  <a:tcPr/>
                </a:tc>
                <a:tc>
                  <a:txBody>
                    <a:bodyPr/>
                    <a:lstStyle/>
                    <a:p>
                      <a:pPr>
                        <a:spcBef>
                          <a:spcPts val="1200"/>
                        </a:spcBef>
                      </a:pPr>
                      <a:r>
                        <a:rPr lang="en-US" sz="1800" kern="1200" dirty="0" smtClean="0">
                          <a:effectLst/>
                        </a:rPr>
                        <a:t>Comprehensive programming for children and their families. Include education, health, nutrition, mental health and social services. Head Start serves three to five year olds from low-income families. Programs are required to utilize research based curriculum and assessment tools which are developmentally appropriate. Programs must use an assessment tool to measure ongoing development and child outcomes at regular intervals over the program year.</a:t>
                      </a:r>
                    </a:p>
                  </a:txBody>
                  <a:tcPr/>
                </a:tc>
                <a:extLst>
                  <a:ext uri="{0D108BD9-81ED-4DB2-BD59-A6C34878D82A}">
                    <a16:rowId xmlns:a16="http://schemas.microsoft.com/office/drawing/2014/main" val="10004"/>
                  </a:ext>
                </a:extLst>
              </a:tr>
              <a:tr h="735692">
                <a:tc>
                  <a:txBody>
                    <a:bodyPr/>
                    <a:lstStyle/>
                    <a:p>
                      <a:r>
                        <a:rPr lang="en-US" dirty="0" smtClean="0"/>
                        <a:t>Outcome Measure: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Percentage of children who</a:t>
                      </a:r>
                      <a:r>
                        <a:rPr lang="en-US" sz="1800" baseline="0" dirty="0" smtClean="0"/>
                        <a:t> met developmental targets upon exiting Head Start in FY 2016-2017: 3 year olds 84% (n= 1438) 4 year olds 78% (n=1796) </a:t>
                      </a:r>
                      <a:endParaRPr lang="en-US" sz="1800"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9640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Template Aug 2018" id="{FB95E756-BCB9-429C-8457-CE2C82B80B56}" vid="{C5435FED-1C7F-4918-9C2D-E9516BBFD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2567</TotalTime>
  <Words>5794</Words>
  <Application>Microsoft Office PowerPoint</Application>
  <PresentationFormat>Widescreen</PresentationFormat>
  <Paragraphs>550</Paragraphs>
  <Slides>36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NeueHaasGroteskText Std</vt:lpstr>
      <vt:lpstr>Times New Roman</vt:lpstr>
      <vt:lpstr>Wingdings</vt:lpstr>
      <vt:lpstr>MN.IT</vt:lpstr>
      <vt:lpstr>Division of Early Learning Services</vt:lpstr>
      <vt:lpstr>Ten Minnesota Commitments to Equity</vt:lpstr>
      <vt:lpstr>A Standards-Based Birth- Age 5 System Coherence &amp; Equity</vt:lpstr>
      <vt:lpstr>The Early Childhood Indicators of Progress (ECIPs) Lay the Foundation</vt:lpstr>
      <vt:lpstr>Today’s Agenda</vt:lpstr>
      <vt:lpstr>  Early Head Start Head Start</vt:lpstr>
      <vt:lpstr>Head Start Mission Statement</vt:lpstr>
      <vt:lpstr>Early Head Start Program</vt:lpstr>
      <vt:lpstr>Head Start Program</vt:lpstr>
      <vt:lpstr>Early Head Start-Child Care Partnerships</vt:lpstr>
      <vt:lpstr>Head Start Programs</vt:lpstr>
      <vt:lpstr>  Voluntary PreKindergarten School Readiness Plus School Readiness</vt:lpstr>
      <vt:lpstr>Voluntary Prekindergarten</vt:lpstr>
      <vt:lpstr>Voluntary Prekindergarten</vt:lpstr>
      <vt:lpstr>School Readiness Plus</vt:lpstr>
      <vt:lpstr>School Readiness Plus</vt:lpstr>
      <vt:lpstr>Voluntary Prekindergarten and School Readiness Plus Comparison</vt:lpstr>
      <vt:lpstr>Voluntary Prekindergarten and School Readiness Plus Comparison</vt:lpstr>
      <vt:lpstr>Voluntary Prekindergarten and School Readiness Plus Comparison</vt:lpstr>
      <vt:lpstr>Voluntary Prekindergarten and School Readiness Plus</vt:lpstr>
      <vt:lpstr>P3 Comprehensive Assessment System</vt:lpstr>
      <vt:lpstr>Understanding Voluntary Prekindergarten Impact Measures</vt:lpstr>
      <vt:lpstr>Data Collected by the Voluntary Prekindergarten Impact Measure Plan</vt:lpstr>
      <vt:lpstr>2017-2018 Voluntary Prekindergarten Summary of Tools</vt:lpstr>
      <vt:lpstr>2019-2020 Voluntary Prekindergarten Application Process</vt:lpstr>
      <vt:lpstr>School Readiness Program</vt:lpstr>
      <vt:lpstr>  Early Learning Scholarships Pathway I Pathway II</vt:lpstr>
      <vt:lpstr>Early Learning Scholarship Program</vt:lpstr>
      <vt:lpstr>Early Learning Scholarship Program</vt:lpstr>
      <vt:lpstr>  Early Learning Scholarship Program   </vt:lpstr>
      <vt:lpstr>    Early Learning Scholarship Program     </vt:lpstr>
      <vt:lpstr>    Early Learning Scholarship Program     </vt:lpstr>
      <vt:lpstr>Early Learning Scholarship Program</vt:lpstr>
      <vt:lpstr> Administration </vt:lpstr>
      <vt:lpstr>  Area Administrators-Pathway I   </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Burnham, Bobbie (MDE)</dc:creator>
  <cp:keywords>PowerPoint, Template</cp:keywords>
  <dc:description>Version 1.1, Released 8-2016</dc:description>
  <cp:lastModifiedBy>Snyder, Kate Lynne (MDE)</cp:lastModifiedBy>
  <cp:revision>20</cp:revision>
  <cp:lastPrinted>2019-01-28T15:48:00Z</cp:lastPrinted>
  <dcterms:created xsi:type="dcterms:W3CDTF">2019-01-28T00:19:53Z</dcterms:created>
  <dcterms:modified xsi:type="dcterms:W3CDTF">2019-01-30T19:25:07Z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