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717" r:id="rId3"/>
    <p:sldMasterId id="2147483767" r:id="rId4"/>
  </p:sldMasterIdLst>
  <p:notesMasterIdLst>
    <p:notesMasterId r:id="rId25"/>
  </p:notesMasterIdLst>
  <p:handoutMasterIdLst>
    <p:handoutMasterId r:id="rId26"/>
  </p:handoutMasterIdLst>
  <p:sldIdLst>
    <p:sldId id="256" r:id="rId5"/>
    <p:sldId id="257" r:id="rId6"/>
    <p:sldId id="266" r:id="rId7"/>
    <p:sldId id="267" r:id="rId8"/>
    <p:sldId id="258" r:id="rId9"/>
    <p:sldId id="259" r:id="rId10"/>
    <p:sldId id="268" r:id="rId11"/>
    <p:sldId id="262" r:id="rId12"/>
    <p:sldId id="270" r:id="rId13"/>
    <p:sldId id="272" r:id="rId14"/>
    <p:sldId id="273" r:id="rId15"/>
    <p:sldId id="274" r:id="rId16"/>
    <p:sldId id="275" r:id="rId17"/>
    <p:sldId id="276" r:id="rId18"/>
    <p:sldId id="278" r:id="rId19"/>
    <p:sldId id="280" r:id="rId20"/>
    <p:sldId id="281" r:id="rId21"/>
    <p:sldId id="279" r:id="rId22"/>
    <p:sldId id="265" r:id="rId23"/>
    <p:sldId id="28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showGuides="1">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5179352580927E-2"/>
          <c:y val="0.30748794968352261"/>
          <c:w val="0.80158587241812174"/>
          <c:h val="0.55625218829075307"/>
        </c:manualLayout>
      </c:layout>
      <c:lineChart>
        <c:grouping val="standard"/>
        <c:varyColors val="0"/>
        <c:ser>
          <c:idx val="3"/>
          <c:order val="0"/>
          <c:tx>
            <c:strRef>
              <c:f>Sheet1!$A$2</c:f>
              <c:strCache>
                <c:ptCount val="1"/>
                <c:pt idx="0">
                  <c:v>HIV Disease Diagnoses*</c:v>
                </c:pt>
              </c:strCache>
            </c:strRef>
          </c:tx>
          <c:spPr>
            <a:ln w="13535">
              <a:solidFill>
                <a:schemeClr val="accent4"/>
              </a:solidFill>
              <a:prstDash val="solid"/>
            </a:ln>
          </c:spPr>
          <c:marker>
            <c:symbol val="square"/>
            <c:size val="8"/>
            <c:spPr>
              <a:solidFill>
                <a:schemeClr val="accent4"/>
              </a:solidFill>
              <a:ln>
                <a:solidFill>
                  <a:schemeClr val="accent4"/>
                </a:solidFill>
                <a:prstDash val="solid"/>
              </a:ln>
            </c:spPr>
          </c:marker>
          <c:cat>
            <c:numRef>
              <c:f>Sheet1!$B$1:$AC$1</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Sheet1!$B$2:$AC$2</c:f>
              <c:numCache>
                <c:formatCode>General</c:formatCode>
                <c:ptCount val="22"/>
                <c:pt idx="0">
                  <c:v>295</c:v>
                </c:pt>
                <c:pt idx="1">
                  <c:v>285</c:v>
                </c:pt>
                <c:pt idx="2">
                  <c:v>297</c:v>
                </c:pt>
                <c:pt idx="3">
                  <c:v>292</c:v>
                </c:pt>
                <c:pt idx="4">
                  <c:v>283</c:v>
                </c:pt>
                <c:pt idx="5">
                  <c:v>283</c:v>
                </c:pt>
                <c:pt idx="6">
                  <c:v>308</c:v>
                </c:pt>
                <c:pt idx="7">
                  <c:v>280</c:v>
                </c:pt>
                <c:pt idx="8">
                  <c:v>309</c:v>
                </c:pt>
                <c:pt idx="9">
                  <c:v>306</c:v>
                </c:pt>
                <c:pt idx="10">
                  <c:v>318</c:v>
                </c:pt>
                <c:pt idx="11">
                  <c:v>331</c:v>
                </c:pt>
                <c:pt idx="12">
                  <c:v>322</c:v>
                </c:pt>
                <c:pt idx="13">
                  <c:v>369</c:v>
                </c:pt>
                <c:pt idx="14">
                  <c:v>331</c:v>
                </c:pt>
                <c:pt idx="15">
                  <c:v>293</c:v>
                </c:pt>
                <c:pt idx="16">
                  <c:v>313</c:v>
                </c:pt>
                <c:pt idx="17">
                  <c:v>304</c:v>
                </c:pt>
                <c:pt idx="18">
                  <c:v>311</c:v>
                </c:pt>
                <c:pt idx="19">
                  <c:v>298</c:v>
                </c:pt>
                <c:pt idx="20">
                  <c:v>290</c:v>
                </c:pt>
                <c:pt idx="21">
                  <c:v>284</c:v>
                </c:pt>
              </c:numCache>
            </c:numRef>
          </c:val>
          <c:smooth val="0"/>
          <c:extLst>
            <c:ext xmlns:c16="http://schemas.microsoft.com/office/drawing/2014/chart" uri="{C3380CC4-5D6E-409C-BE32-E72D297353CC}">
              <c16:uniqueId val="{00000000-56D5-40F8-980D-828479CDF0EE}"/>
            </c:ext>
          </c:extLst>
        </c:ser>
        <c:ser>
          <c:idx val="0"/>
          <c:order val="1"/>
          <c:tx>
            <c:strRef>
              <c:f>Sheet1!$A$3</c:f>
              <c:strCache>
                <c:ptCount val="1"/>
                <c:pt idx="0">
                  <c:v>All Deaths^</c:v>
                </c:pt>
              </c:strCache>
            </c:strRef>
          </c:tx>
          <c:spPr>
            <a:ln w="27069">
              <a:solidFill>
                <a:schemeClr val="accent6"/>
              </a:solidFill>
              <a:prstDash val="solid"/>
            </a:ln>
          </c:spPr>
          <c:marker>
            <c:symbol val="circle"/>
            <c:size val="8"/>
            <c:spPr>
              <a:solidFill>
                <a:schemeClr val="accent6"/>
              </a:solidFill>
              <a:ln>
                <a:solidFill>
                  <a:schemeClr val="accent6"/>
                </a:solidFill>
              </a:ln>
            </c:spPr>
          </c:marker>
          <c:cat>
            <c:numRef>
              <c:f>Sheet1!$B$1:$AC$1</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Sheet1!$B$3:$AC$3</c:f>
              <c:numCache>
                <c:formatCode>General</c:formatCode>
                <c:ptCount val="22"/>
                <c:pt idx="0">
                  <c:v>200</c:v>
                </c:pt>
                <c:pt idx="1">
                  <c:v>92</c:v>
                </c:pt>
                <c:pt idx="2">
                  <c:v>79</c:v>
                </c:pt>
                <c:pt idx="3">
                  <c:v>85</c:v>
                </c:pt>
                <c:pt idx="4">
                  <c:v>85</c:v>
                </c:pt>
                <c:pt idx="5">
                  <c:v>78</c:v>
                </c:pt>
                <c:pt idx="6">
                  <c:v>73</c:v>
                </c:pt>
                <c:pt idx="7">
                  <c:v>72</c:v>
                </c:pt>
                <c:pt idx="8">
                  <c:v>70</c:v>
                </c:pt>
                <c:pt idx="9">
                  <c:v>69</c:v>
                </c:pt>
                <c:pt idx="10">
                  <c:v>79</c:v>
                </c:pt>
                <c:pt idx="11">
                  <c:v>75</c:v>
                </c:pt>
                <c:pt idx="12">
                  <c:v>74</c:v>
                </c:pt>
                <c:pt idx="13">
                  <c:v>93</c:v>
                </c:pt>
                <c:pt idx="14">
                  <c:v>71</c:v>
                </c:pt>
                <c:pt idx="15">
                  <c:v>80</c:v>
                </c:pt>
                <c:pt idx="16">
                  <c:v>81</c:v>
                </c:pt>
                <c:pt idx="17">
                  <c:v>78</c:v>
                </c:pt>
                <c:pt idx="18">
                  <c:v>93</c:v>
                </c:pt>
                <c:pt idx="19">
                  <c:v>89</c:v>
                </c:pt>
                <c:pt idx="20">
                  <c:v>63</c:v>
                </c:pt>
                <c:pt idx="21">
                  <c:v>75</c:v>
                </c:pt>
              </c:numCache>
            </c:numRef>
          </c:val>
          <c:smooth val="0"/>
          <c:extLst>
            <c:ext xmlns:c16="http://schemas.microsoft.com/office/drawing/2014/chart" uri="{C3380CC4-5D6E-409C-BE32-E72D297353CC}">
              <c16:uniqueId val="{00000001-56D5-40F8-980D-828479CDF0EE}"/>
            </c:ext>
          </c:extLst>
        </c:ser>
        <c:dLbls>
          <c:showLegendKey val="0"/>
          <c:showVal val="0"/>
          <c:showCatName val="0"/>
          <c:showSerName val="0"/>
          <c:showPercent val="0"/>
          <c:showBubbleSize val="0"/>
        </c:dLbls>
        <c:marker val="1"/>
        <c:smooth val="0"/>
        <c:axId val="259645264"/>
        <c:axId val="259645656"/>
      </c:lineChart>
      <c:lineChart>
        <c:grouping val="standard"/>
        <c:varyColors val="0"/>
        <c:ser>
          <c:idx val="2"/>
          <c:order val="2"/>
          <c:tx>
            <c:strRef>
              <c:f>Sheet1!$A$4</c:f>
              <c:strCache>
                <c:ptCount val="1"/>
                <c:pt idx="0">
                  <c:v>Living with HIV/AIDS</c:v>
                </c:pt>
              </c:strCache>
            </c:strRef>
          </c:tx>
          <c:spPr>
            <a:ln>
              <a:solidFill>
                <a:srgbClr val="FF0000"/>
              </a:solidFill>
              <a:prstDash val="sysDash"/>
            </a:ln>
          </c:spPr>
          <c:marker>
            <c:symbol val="none"/>
          </c:marker>
          <c:cat>
            <c:numRef>
              <c:f>Sheet1!$B$1:$AC$1</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Sheet1!$B$4:$AC$4</c:f>
              <c:numCache>
                <c:formatCode>General</c:formatCode>
                <c:ptCount val="22"/>
                <c:pt idx="0">
                  <c:v>3051</c:v>
                </c:pt>
                <c:pt idx="1">
                  <c:v>3287</c:v>
                </c:pt>
                <c:pt idx="2">
                  <c:v>3539</c:v>
                </c:pt>
                <c:pt idx="3">
                  <c:v>3790</c:v>
                </c:pt>
                <c:pt idx="4">
                  <c:v>4046</c:v>
                </c:pt>
                <c:pt idx="5">
                  <c:v>4331</c:v>
                </c:pt>
                <c:pt idx="6">
                  <c:v>4598</c:v>
                </c:pt>
                <c:pt idx="7">
                  <c:v>4895</c:v>
                </c:pt>
                <c:pt idx="8">
                  <c:v>5002</c:v>
                </c:pt>
                <c:pt idx="9">
                  <c:v>5233</c:v>
                </c:pt>
                <c:pt idx="10">
                  <c:v>5566</c:v>
                </c:pt>
                <c:pt idx="11">
                  <c:v>5950</c:v>
                </c:pt>
                <c:pt idx="12">
                  <c:v>6221</c:v>
                </c:pt>
                <c:pt idx="13">
                  <c:v>6552</c:v>
                </c:pt>
                <c:pt idx="14">
                  <c:v>6814</c:v>
                </c:pt>
                <c:pt idx="15">
                  <c:v>7136</c:v>
                </c:pt>
                <c:pt idx="16">
                  <c:v>7516</c:v>
                </c:pt>
                <c:pt idx="17">
                  <c:v>7723</c:v>
                </c:pt>
                <c:pt idx="18">
                  <c:v>7998</c:v>
                </c:pt>
                <c:pt idx="19">
                  <c:v>8215</c:v>
                </c:pt>
                <c:pt idx="20">
                  <c:v>8554</c:v>
                </c:pt>
                <c:pt idx="21">
                  <c:v>8789</c:v>
                </c:pt>
              </c:numCache>
            </c:numRef>
          </c:val>
          <c:smooth val="0"/>
          <c:extLst>
            <c:ext xmlns:c16="http://schemas.microsoft.com/office/drawing/2014/chart" uri="{C3380CC4-5D6E-409C-BE32-E72D297353CC}">
              <c16:uniqueId val="{00000002-56D5-40F8-980D-828479CDF0EE}"/>
            </c:ext>
          </c:extLst>
        </c:ser>
        <c:dLbls>
          <c:showLegendKey val="0"/>
          <c:showVal val="0"/>
          <c:showCatName val="0"/>
          <c:showSerName val="0"/>
          <c:showPercent val="0"/>
          <c:showBubbleSize val="0"/>
        </c:dLbls>
        <c:marker val="1"/>
        <c:smooth val="0"/>
        <c:axId val="259646440"/>
        <c:axId val="259646048"/>
      </c:lineChart>
      <c:catAx>
        <c:axId val="259645264"/>
        <c:scaling>
          <c:orientation val="minMax"/>
        </c:scaling>
        <c:delete val="0"/>
        <c:axPos val="b"/>
        <c:title>
          <c:tx>
            <c:rich>
              <a:bodyPr/>
              <a:lstStyle/>
              <a:p>
                <a:pPr>
                  <a:defRPr sz="1918" b="0" i="0" u="none" strike="noStrike" baseline="0">
                    <a:solidFill>
                      <a:schemeClr val="tx1"/>
                    </a:solidFill>
                    <a:latin typeface="+mn-lt"/>
                    <a:ea typeface="Arial Narrow"/>
                    <a:cs typeface="Arial Narrow"/>
                  </a:defRPr>
                </a:pPr>
                <a:r>
                  <a:rPr lang="en-US" b="0">
                    <a:latin typeface="+mn-lt"/>
                  </a:rPr>
                  <a:t>Year</a:t>
                </a:r>
              </a:p>
            </c:rich>
          </c:tx>
          <c:layout>
            <c:manualLayout>
              <c:xMode val="edge"/>
              <c:yMode val="edge"/>
              <c:x val="0.90601677507702838"/>
              <c:y val="0.86561168082093365"/>
            </c:manualLayout>
          </c:layout>
          <c:overlay val="0"/>
          <c:spPr>
            <a:noFill/>
            <a:ln w="27069">
              <a:noFill/>
            </a:ln>
          </c:spPr>
        </c:title>
        <c:numFmt formatCode="General" sourceLinked="1"/>
        <c:majorTickMark val="none"/>
        <c:minorTickMark val="none"/>
        <c:tickLblPos val="nextTo"/>
        <c:spPr>
          <a:ln w="3384">
            <a:solidFill>
              <a:schemeClr val="tx1"/>
            </a:solidFill>
            <a:prstDash val="solid"/>
          </a:ln>
        </c:spPr>
        <c:txPr>
          <a:bodyPr rot="-2700000" vert="horz"/>
          <a:lstStyle/>
          <a:p>
            <a:pPr>
              <a:defRPr sz="1400" b="0" i="0" u="none" strike="noStrike" baseline="0">
                <a:solidFill>
                  <a:schemeClr val="tx1"/>
                </a:solidFill>
                <a:latin typeface="+mn-lt"/>
                <a:ea typeface="Arial Narrow"/>
                <a:cs typeface="Arial Narrow"/>
              </a:defRPr>
            </a:pPr>
            <a:endParaRPr lang="en-US"/>
          </a:p>
        </c:txPr>
        <c:crossAx val="259645656"/>
        <c:crosses val="autoZero"/>
        <c:auto val="0"/>
        <c:lblAlgn val="ctr"/>
        <c:lblOffset val="100"/>
        <c:tickLblSkip val="1"/>
        <c:tickMarkSkip val="1"/>
        <c:noMultiLvlLbl val="0"/>
      </c:catAx>
      <c:valAx>
        <c:axId val="259645656"/>
        <c:scaling>
          <c:orientation val="minMax"/>
          <c:min val="0"/>
        </c:scaling>
        <c:delete val="0"/>
        <c:axPos val="l"/>
        <c:title>
          <c:tx>
            <c:rich>
              <a:bodyPr/>
              <a:lstStyle/>
              <a:p>
                <a:pPr>
                  <a:defRPr sz="1492" b="1" i="0" u="none" strike="noStrike" baseline="0">
                    <a:solidFill>
                      <a:schemeClr val="tx1"/>
                    </a:solidFill>
                    <a:latin typeface="+mn-lt"/>
                    <a:ea typeface="Arial Narrow"/>
                    <a:cs typeface="Arial Narrow"/>
                  </a:defRPr>
                </a:pPr>
                <a:r>
                  <a:rPr lang="en-US" sz="1400" dirty="0" smtClean="0">
                    <a:latin typeface="+mn-lt"/>
                  </a:rPr>
                  <a:t>Number of New HIV/AIDS Cases and Deaths</a:t>
                </a:r>
                <a:endParaRPr lang="en-US" sz="1400" dirty="0">
                  <a:latin typeface="+mn-lt"/>
                </a:endParaRPr>
              </a:p>
            </c:rich>
          </c:tx>
          <c:layout>
            <c:manualLayout>
              <c:xMode val="edge"/>
              <c:yMode val="edge"/>
              <c:x val="1.3285024154589372E-2"/>
              <c:y val="0.17361004821965106"/>
            </c:manualLayout>
          </c:layout>
          <c:overlay val="0"/>
          <c:spPr>
            <a:noFill/>
            <a:ln w="27069">
              <a:noFill/>
            </a:ln>
          </c:spPr>
        </c:title>
        <c:numFmt formatCode="General" sourceLinked="1"/>
        <c:majorTickMark val="cross"/>
        <c:minorTickMark val="none"/>
        <c:tickLblPos val="nextTo"/>
        <c:spPr>
          <a:ln w="13535">
            <a:solidFill>
              <a:schemeClr val="tx1"/>
            </a:solidFill>
            <a:prstDash val="solid"/>
          </a:ln>
        </c:spPr>
        <c:txPr>
          <a:bodyPr rot="0" vert="horz"/>
          <a:lstStyle/>
          <a:p>
            <a:pPr>
              <a:defRPr sz="1918" b="0" i="0" u="none" strike="noStrike" baseline="0">
                <a:solidFill>
                  <a:schemeClr val="tx1"/>
                </a:solidFill>
                <a:latin typeface="+mn-lt"/>
                <a:ea typeface="Arial Narrow"/>
                <a:cs typeface="Arial Narrow"/>
              </a:defRPr>
            </a:pPr>
            <a:endParaRPr lang="en-US"/>
          </a:p>
        </c:txPr>
        <c:crossAx val="259645264"/>
        <c:crosses val="autoZero"/>
        <c:crossBetween val="between"/>
        <c:majorUnit val="50"/>
        <c:minorUnit val="10"/>
      </c:valAx>
      <c:valAx>
        <c:axId val="259646048"/>
        <c:scaling>
          <c:orientation val="minMax"/>
          <c:min val="0"/>
        </c:scaling>
        <c:delete val="0"/>
        <c:axPos val="r"/>
        <c:numFmt formatCode="General" sourceLinked="1"/>
        <c:majorTickMark val="out"/>
        <c:minorTickMark val="none"/>
        <c:tickLblPos val="nextTo"/>
        <c:spPr>
          <a:ln>
            <a:solidFill>
              <a:srgbClr val="FF0000"/>
            </a:solidFill>
          </a:ln>
        </c:spPr>
        <c:txPr>
          <a:bodyPr/>
          <a:lstStyle/>
          <a:p>
            <a:pPr>
              <a:defRPr b="0">
                <a:latin typeface="+mn-lt"/>
              </a:defRPr>
            </a:pPr>
            <a:endParaRPr lang="en-US"/>
          </a:p>
        </c:txPr>
        <c:crossAx val="259646440"/>
        <c:crosses val="max"/>
        <c:crossBetween val="between"/>
      </c:valAx>
      <c:catAx>
        <c:axId val="259646440"/>
        <c:scaling>
          <c:orientation val="minMax"/>
        </c:scaling>
        <c:delete val="1"/>
        <c:axPos val="b"/>
        <c:numFmt formatCode="General" sourceLinked="1"/>
        <c:majorTickMark val="out"/>
        <c:minorTickMark val="none"/>
        <c:tickLblPos val="nextTo"/>
        <c:crossAx val="259646048"/>
        <c:crosses val="autoZero"/>
        <c:auto val="1"/>
        <c:lblAlgn val="ctr"/>
        <c:lblOffset val="100"/>
        <c:noMultiLvlLbl val="0"/>
      </c:catAx>
      <c:spPr>
        <a:noFill/>
        <a:ln w="27069">
          <a:noFill/>
        </a:ln>
      </c:spPr>
    </c:plotArea>
    <c:legend>
      <c:legendPos val="r"/>
      <c:layout>
        <c:manualLayout>
          <c:xMode val="edge"/>
          <c:yMode val="edge"/>
          <c:x val="3.0869675652394783E-2"/>
          <c:y val="0.12884472868493249"/>
          <c:w val="0.94949498072909189"/>
          <c:h val="0"/>
        </c:manualLayout>
      </c:layout>
      <c:overlay val="0"/>
      <c:spPr>
        <a:noFill/>
        <a:ln w="27069">
          <a:noFill/>
        </a:ln>
      </c:spPr>
      <c:txPr>
        <a:bodyPr/>
        <a:lstStyle/>
        <a:p>
          <a:pPr>
            <a:defRPr sz="1764" b="0" i="0" u="none" strike="noStrike" baseline="0">
              <a:solidFill>
                <a:schemeClr val="tx1"/>
              </a:solidFill>
              <a:latin typeface="+mn-lt"/>
              <a:ea typeface="Arial Narrow"/>
              <a:cs typeface="Arial Narrow"/>
            </a:defRPr>
          </a:pPr>
          <a:endParaRPr lang="en-US"/>
        </a:p>
      </c:txPr>
    </c:legend>
    <c:plotVisOnly val="1"/>
    <c:dispBlanksAs val="gap"/>
    <c:showDLblsOverMax val="0"/>
  </c:chart>
  <c:spPr>
    <a:noFill/>
    <a:ln>
      <a:noFill/>
    </a:ln>
  </c:spPr>
  <c:txPr>
    <a:bodyPr/>
    <a:lstStyle/>
    <a:p>
      <a:pPr>
        <a:defRPr sz="1918" b="1" i="0" u="none" strike="noStrike" baseline="0">
          <a:solidFill>
            <a:schemeClr val="tx1"/>
          </a:solidFill>
          <a:latin typeface="Arial Narrow"/>
          <a:ea typeface="Arial Narrow"/>
          <a:cs typeface="Arial Narrow"/>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Percentages</a:t>
            </a:r>
            <a:r>
              <a:rPr lang="en-US" baseline="0" dirty="0" smtClean="0"/>
              <a:t> of people diagnosed with HIV in stages of the care continuum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3-40F5-473E-A6DD-338DBF6C3FA8}"/>
              </c:ext>
            </c:extLst>
          </c:dPt>
          <c:cat>
            <c:strRef>
              <c:f>Sheet1!$A$2:$A$6</c:f>
              <c:strCache>
                <c:ptCount val="4"/>
                <c:pt idx="0">
                  <c:v>Category 1</c:v>
                </c:pt>
                <c:pt idx="1">
                  <c:v>Category 2</c:v>
                </c:pt>
                <c:pt idx="2">
                  <c:v>Category 3</c:v>
                </c:pt>
                <c:pt idx="3">
                  <c:v>Category 4</c:v>
                </c:pt>
              </c:strCache>
            </c:strRef>
          </c:cat>
          <c:val>
            <c:numRef>
              <c:f>Sheet1!$B$2:$B$6</c:f>
              <c:numCache>
                <c:formatCode>0%</c:formatCode>
                <c:ptCount val="5"/>
                <c:pt idx="0">
                  <c:v>1</c:v>
                </c:pt>
                <c:pt idx="1">
                  <c:v>1</c:v>
                </c:pt>
                <c:pt idx="2">
                  <c:v>0.82</c:v>
                </c:pt>
                <c:pt idx="3">
                  <c:v>0.73</c:v>
                </c:pt>
                <c:pt idx="4">
                  <c:v>0.64</c:v>
                </c:pt>
              </c:numCache>
            </c:numRef>
          </c:val>
          <c:extLst>
            <c:ext xmlns:c16="http://schemas.microsoft.com/office/drawing/2014/chart" uri="{C3380CC4-5D6E-409C-BE32-E72D297353CC}">
              <c16:uniqueId val="{00000000-40F5-473E-A6DD-338DBF6C3FA8}"/>
            </c:ext>
          </c:extLst>
        </c:ser>
        <c:dLbls>
          <c:showLegendKey val="0"/>
          <c:showVal val="0"/>
          <c:showCatName val="0"/>
          <c:showSerName val="0"/>
          <c:showPercent val="0"/>
          <c:showBubbleSize val="0"/>
        </c:dLbls>
        <c:gapWidth val="100"/>
        <c:axId val="210296088"/>
        <c:axId val="210297072"/>
      </c:barChart>
      <c:catAx>
        <c:axId val="210296088"/>
        <c:scaling>
          <c:orientation val="minMax"/>
        </c:scaling>
        <c:delete val="1"/>
        <c:axPos val="b"/>
        <c:numFmt formatCode="General" sourceLinked="1"/>
        <c:majorTickMark val="none"/>
        <c:minorTickMark val="none"/>
        <c:tickLblPos val="nextTo"/>
        <c:crossAx val="210297072"/>
        <c:crosses val="autoZero"/>
        <c:auto val="1"/>
        <c:lblAlgn val="ctr"/>
        <c:lblOffset val="100"/>
        <c:noMultiLvlLbl val="0"/>
      </c:catAx>
      <c:valAx>
        <c:axId val="210297072"/>
        <c:scaling>
          <c:orientation val="minMax"/>
        </c:scaling>
        <c:delete val="1"/>
        <c:axPos val="l"/>
        <c:numFmt formatCode="0%" sourceLinked="1"/>
        <c:majorTickMark val="none"/>
        <c:minorTickMark val="none"/>
        <c:tickLblPos val="nextTo"/>
        <c:crossAx val="21029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2.9186424957105148E-2"/>
          <c:w val="0.97342995169082125"/>
          <c:h val="0.77082405457815506"/>
        </c:manualLayout>
      </c:layout>
      <c:barChart>
        <c:barDir val="col"/>
        <c:grouping val="clustered"/>
        <c:varyColors val="0"/>
        <c:ser>
          <c:idx val="0"/>
          <c:order val="0"/>
          <c:tx>
            <c:strRef>
              <c:f>Sheet1!$B$1</c:f>
              <c:strCache>
                <c:ptCount val="1"/>
                <c:pt idx="0">
                  <c:v>Percentage of people living with HIV who know their serostatus</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NHAS Goal</c:v>
                </c:pt>
                <c:pt idx="1">
                  <c:v>Minnesota </c:v>
                </c:pt>
              </c:strCache>
            </c:strRef>
          </c:cat>
          <c:val>
            <c:numRef>
              <c:f>Sheet1!$B$2:$B$3</c:f>
              <c:numCache>
                <c:formatCode>0%</c:formatCode>
                <c:ptCount val="2"/>
                <c:pt idx="0">
                  <c:v>0.9</c:v>
                </c:pt>
                <c:pt idx="1">
                  <c:v>0.9</c:v>
                </c:pt>
              </c:numCache>
            </c:numRef>
          </c:val>
          <c:extLst>
            <c:ext xmlns:c16="http://schemas.microsoft.com/office/drawing/2014/chart" uri="{C3380CC4-5D6E-409C-BE32-E72D297353CC}">
              <c16:uniqueId val="{00000000-7B56-43EC-81D9-1E9D795665FE}"/>
            </c:ext>
          </c:extLst>
        </c:ser>
        <c:dLbls>
          <c:dLblPos val="outEnd"/>
          <c:showLegendKey val="0"/>
          <c:showVal val="1"/>
          <c:showCatName val="0"/>
          <c:showSerName val="0"/>
          <c:showPercent val="0"/>
          <c:showBubbleSize val="0"/>
        </c:dLbls>
        <c:gapWidth val="150"/>
        <c:axId val="534768928"/>
        <c:axId val="534768600"/>
      </c:barChart>
      <c:catAx>
        <c:axId val="534768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4768600"/>
        <c:crosses val="autoZero"/>
        <c:auto val="1"/>
        <c:lblAlgn val="ctr"/>
        <c:lblOffset val="100"/>
        <c:noMultiLvlLbl val="0"/>
      </c:catAx>
      <c:valAx>
        <c:axId val="534768600"/>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53476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1062801932361E-3"/>
          <c:y val="3.2105067452815661E-2"/>
          <c:w val="0.97342995169082125"/>
          <c:h val="0.77082405457815506"/>
        </c:manualLayout>
      </c:layout>
      <c:barChart>
        <c:barDir val="col"/>
        <c:grouping val="clustered"/>
        <c:varyColors val="0"/>
        <c:ser>
          <c:idx val="0"/>
          <c:order val="0"/>
          <c:tx>
            <c:strRef>
              <c:f>Sheet1!$B$1</c:f>
              <c:strCache>
                <c:ptCount val="1"/>
                <c:pt idx="0">
                  <c:v>Percentage of people with diagnosed HIV infection who are retained in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NHAS Goal</c:v>
                </c:pt>
                <c:pt idx="1">
                  <c:v>Minnesota</c:v>
                </c:pt>
              </c:strCache>
            </c:strRef>
          </c:cat>
          <c:val>
            <c:numRef>
              <c:f>Sheet1!$B$2:$B$3</c:f>
              <c:numCache>
                <c:formatCode>0%</c:formatCode>
                <c:ptCount val="2"/>
                <c:pt idx="0">
                  <c:v>0.9</c:v>
                </c:pt>
                <c:pt idx="1">
                  <c:v>0.73</c:v>
                </c:pt>
              </c:numCache>
            </c:numRef>
          </c:val>
          <c:extLst>
            <c:ext xmlns:c16="http://schemas.microsoft.com/office/drawing/2014/chart" uri="{C3380CC4-5D6E-409C-BE32-E72D297353CC}">
              <c16:uniqueId val="{00000000-3D92-4CC2-B5A2-0C07CE9A5B02}"/>
            </c:ext>
          </c:extLst>
        </c:ser>
        <c:dLbls>
          <c:dLblPos val="outEnd"/>
          <c:showLegendKey val="0"/>
          <c:showVal val="1"/>
          <c:showCatName val="0"/>
          <c:showSerName val="0"/>
          <c:showPercent val="0"/>
          <c:showBubbleSize val="0"/>
        </c:dLbls>
        <c:gapWidth val="150"/>
        <c:axId val="533149872"/>
        <c:axId val="533150200"/>
      </c:barChart>
      <c:catAx>
        <c:axId val="53314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150200"/>
        <c:crosses val="autoZero"/>
        <c:auto val="1"/>
        <c:lblAlgn val="ctr"/>
        <c:lblOffset val="100"/>
        <c:noMultiLvlLbl val="0"/>
      </c:catAx>
      <c:valAx>
        <c:axId val="53315020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533149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Percentage of people with diagnosed HIV infection who are virally suppressed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NHAS Goal</c:v>
                </c:pt>
                <c:pt idx="1">
                  <c:v>Minnesota</c:v>
                </c:pt>
              </c:strCache>
            </c:strRef>
          </c:cat>
          <c:val>
            <c:numRef>
              <c:f>Sheet1!$B$2:$B$3</c:f>
              <c:numCache>
                <c:formatCode>0%</c:formatCode>
                <c:ptCount val="2"/>
                <c:pt idx="0">
                  <c:v>0.8</c:v>
                </c:pt>
                <c:pt idx="1">
                  <c:v>0.64</c:v>
                </c:pt>
              </c:numCache>
            </c:numRef>
          </c:val>
          <c:extLst>
            <c:ext xmlns:c16="http://schemas.microsoft.com/office/drawing/2014/chart" uri="{C3380CC4-5D6E-409C-BE32-E72D297353CC}">
              <c16:uniqueId val="{00000000-105C-4A0C-BD22-C2B4293C9532}"/>
            </c:ext>
          </c:extLst>
        </c:ser>
        <c:dLbls>
          <c:showLegendKey val="0"/>
          <c:showVal val="0"/>
          <c:showCatName val="0"/>
          <c:showSerName val="0"/>
          <c:showPercent val="0"/>
          <c:showBubbleSize val="0"/>
        </c:dLbls>
        <c:gapWidth val="150"/>
        <c:axId val="533452296"/>
        <c:axId val="533449016"/>
      </c:barChart>
      <c:catAx>
        <c:axId val="53345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3449016"/>
        <c:crosses val="autoZero"/>
        <c:auto val="1"/>
        <c:lblAlgn val="ctr"/>
        <c:lblOffset val="100"/>
        <c:noMultiLvlLbl val="0"/>
      </c:catAx>
      <c:valAx>
        <c:axId val="53344901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533452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new HIV diagnoses per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NHAS Goal</c:v>
                </c:pt>
                <c:pt idx="1">
                  <c:v>Minnesota 10-year Average</c:v>
                </c:pt>
              </c:strCache>
            </c:strRef>
          </c:cat>
          <c:val>
            <c:numRef>
              <c:f>Sheet1!$B$2:$B$3</c:f>
              <c:numCache>
                <c:formatCode>General</c:formatCode>
                <c:ptCount val="2"/>
                <c:pt idx="0">
                  <c:v>225</c:v>
                </c:pt>
                <c:pt idx="1">
                  <c:v>300</c:v>
                </c:pt>
              </c:numCache>
            </c:numRef>
          </c:val>
          <c:extLst>
            <c:ext xmlns:c16="http://schemas.microsoft.com/office/drawing/2014/chart" uri="{C3380CC4-5D6E-409C-BE32-E72D297353CC}">
              <c16:uniqueId val="{00000000-52D2-480C-8C4A-2998834A78E8}"/>
            </c:ext>
          </c:extLst>
        </c:ser>
        <c:dLbls>
          <c:showLegendKey val="0"/>
          <c:showVal val="0"/>
          <c:showCatName val="0"/>
          <c:showSerName val="0"/>
          <c:showPercent val="0"/>
          <c:showBubbleSize val="0"/>
        </c:dLbls>
        <c:gapWidth val="150"/>
        <c:overlap val="-27"/>
        <c:axId val="266126848"/>
        <c:axId val="266127504"/>
      </c:barChart>
      <c:catAx>
        <c:axId val="26612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6127504"/>
        <c:crosses val="autoZero"/>
        <c:auto val="1"/>
        <c:lblAlgn val="ctr"/>
        <c:lblOffset val="100"/>
        <c:noMultiLvlLbl val="0"/>
      </c:catAx>
      <c:valAx>
        <c:axId val="266127504"/>
        <c:scaling>
          <c:orientation val="minMax"/>
        </c:scaling>
        <c:delete val="1"/>
        <c:axPos val="l"/>
        <c:numFmt formatCode="General" sourceLinked="1"/>
        <c:majorTickMark val="none"/>
        <c:minorTickMark val="none"/>
        <c:tickLblPos val="nextTo"/>
        <c:crossAx val="266126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0.78243</cdr:x>
      <cdr:y>0.24056</cdr:y>
    </cdr:from>
    <cdr:to>
      <cdr:x>0.852</cdr:x>
      <cdr:y>0.32472</cdr:y>
    </cdr:to>
    <cdr:sp macro="" textlink="">
      <cdr:nvSpPr>
        <cdr:cNvPr id="2" name="TextBox 1"/>
        <cdr:cNvSpPr txBox="1"/>
      </cdr:nvSpPr>
      <cdr:spPr>
        <a:xfrm xmlns:a="http://schemas.openxmlformats.org/drawingml/2006/main">
          <a:off x="6856436" y="1306795"/>
          <a:ext cx="609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B923749-294F-4054-8D95-75293B78B86E}" type="datetimeFigureOut">
              <a:rPr lang="en-US" smtClean="0"/>
              <a:t>2/11/2019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126914B-7012-47E9-84AA-37B7DE3E33B6}" type="slidenum">
              <a:rPr lang="en-US" smtClean="0"/>
              <a:t>‹#›</a:t>
            </a:fld>
            <a:endParaRPr lang="en-US"/>
          </a:p>
        </p:txBody>
      </p:sp>
    </p:spTree>
    <p:extLst>
      <p:ext uri="{BB962C8B-B14F-4D97-AF65-F5344CB8AC3E}">
        <p14:creationId xmlns:p14="http://schemas.microsoft.com/office/powerpoint/2010/main" val="2680444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977EC3-D7F4-487E-A1AF-DBD88F5EFEEE}" type="datetimeFigureOut">
              <a:rPr lang="en-US" smtClean="0"/>
              <a:t>2/11/2019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EFBD4B-D501-435E-BD6C-50C73707DD9F}" type="slidenum">
              <a:rPr lang="en-US" smtClean="0"/>
              <a:t>‹#›</a:t>
            </a:fld>
            <a:endParaRPr lang="en-US"/>
          </a:p>
        </p:txBody>
      </p:sp>
    </p:spTree>
    <p:extLst>
      <p:ext uri="{BB962C8B-B14F-4D97-AF65-F5344CB8AC3E}">
        <p14:creationId xmlns:p14="http://schemas.microsoft.com/office/powerpoint/2010/main" val="203952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1996, the number of new diagnoses has remained relatively stable in Minnesota at around 300 cases per year. During this same time, deaths among </a:t>
            </a:r>
            <a:r>
              <a:rPr lang="en-US" dirty="0" smtClean="0"/>
              <a:t>HIV positive </a:t>
            </a:r>
            <a:r>
              <a:rPr lang="en-US" dirty="0"/>
              <a:t>people in Minnesota has decreased dramatically. As people with HIV are living longer and healthier lives, the number of people living with HIV in Minnesota continues to grow as seen in the Red line here. At the end of </a:t>
            </a:r>
            <a:r>
              <a:rPr lang="en-US" dirty="0" smtClean="0"/>
              <a:t>2017, 8,789 </a:t>
            </a:r>
            <a:r>
              <a:rPr lang="en-US" dirty="0"/>
              <a:t>people were estimated to be living with HIV or AIDS in Minnesota.</a:t>
            </a:r>
          </a:p>
          <a:p>
            <a:r>
              <a:rPr lang="en-US" dirty="0"/>
              <a:t>This number does not include about </a:t>
            </a:r>
            <a:r>
              <a:rPr lang="en-US" dirty="0" smtClean="0"/>
              <a:t>1400 </a:t>
            </a:r>
            <a:r>
              <a:rPr lang="en-US" dirty="0"/>
              <a:t>persons who were first reported with HIV or AIDs in Minnesota and subsequently moved out of the state. Although it </a:t>
            </a:r>
            <a:r>
              <a:rPr lang="en-US" dirty="0" smtClean="0"/>
              <a:t>does include </a:t>
            </a:r>
            <a:r>
              <a:rPr lang="en-US" dirty="0"/>
              <a:t>about 2000 persons who were first reported with HIV or AIDS elsewhere and subsequently moved to Minnesota.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3133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The majority (83%) of prevalent cases reside in the seven-county metropolitan area surrounding the Twin Cities of Minneapolis and St. Paul (Hennepin, Ramsey, Anoka, Carver, Dakota, Scott, and Washington counties).</a:t>
            </a:r>
            <a:r>
              <a:rPr lang="en-US" b="1" dirty="0" smtClean="0">
                <a:latin typeface="Times New Roman" pitchFamily="18" charset="0"/>
              </a:rPr>
              <a:t>  </a:t>
            </a:r>
            <a:r>
              <a:rPr lang="en-US" dirty="0" smtClean="0">
                <a:latin typeface="Times New Roman" pitchFamily="18" charset="0"/>
              </a:rPr>
              <a:t>Although HIV infection is more common in communities with higher population densities and greater poverty, there are people living with HIV or AIDS in 95% of counties in Minnesota.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875568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k blue background" descr="background"/>
          <p:cNvSpPr/>
          <p:nvPr userDrawn="1"/>
        </p:nvSpPr>
        <p:spPr>
          <a:xfrm>
            <a:off x="0" y="5387786"/>
            <a:ext cx="12192000" cy="147021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k blue background" descr="background"/>
          <p:cNvSpPr/>
          <p:nvPr userDrawn="1"/>
        </p:nvSpPr>
        <p:spPr>
          <a:xfrm>
            <a:off x="0" y="0"/>
            <a:ext cx="12192000" cy="4199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cNvSpPr>
            <a:spLocks noGrp="1"/>
          </p:cNvSpPr>
          <p:nvPr userDrawn="1">
            <p:ph type="ftr" sz="quarter" idx="3"/>
          </p:nvPr>
        </p:nvSpPr>
        <p:spPr>
          <a:xfrm>
            <a:off x="0" y="6362700"/>
            <a:ext cx="12192000" cy="35877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pic>
        <p:nvPicPr>
          <p:cNvPr id="21" name="MDH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5275" y="1623061"/>
            <a:ext cx="4206240" cy="609352"/>
          </a:xfrm>
          <a:prstGeom prst="rect">
            <a:avLst/>
          </a:prstGeom>
        </p:spPr>
      </p:pic>
      <p:sp>
        <p:nvSpPr>
          <p:cNvPr id="12" name="Text Placeholder 10"/>
          <p:cNvSpPr>
            <a:spLocks noGrp="1"/>
          </p:cNvSpPr>
          <p:nvPr>
            <p:ph type="body" sz="quarter" idx="14" hasCustomPrompt="1"/>
          </p:nvPr>
        </p:nvSpPr>
        <p:spPr>
          <a:xfrm>
            <a:off x="609600" y="5520690"/>
            <a:ext cx="10972799" cy="842010"/>
          </a:xfrm>
        </p:spPr>
        <p:txBody>
          <a:bodyPr>
            <a:normAutofit/>
          </a:bodyPr>
          <a:lstStyle>
            <a:lvl1pPr marL="0" indent="0" algn="ctr">
              <a:spcBef>
                <a:spcPts val="0"/>
              </a:spcBef>
              <a:spcAft>
                <a:spcPts val="1000"/>
              </a:spcAft>
              <a:buNone/>
              <a:defRPr sz="1800" baseline="0">
                <a:latin typeface="+mn-lt"/>
              </a:defRPr>
            </a:lvl1pPr>
          </a:lstStyle>
          <a:p>
            <a:r>
              <a:rPr lang="en-US" sz="1800" smtClean="0"/>
              <a:t>Author Name and </a:t>
            </a:r>
            <a:r>
              <a:rPr lang="en-US" sz="1800" dirty="0" smtClean="0"/>
              <a:t>Job Title</a:t>
            </a:r>
          </a:p>
          <a:p>
            <a:r>
              <a:rPr lang="en-US" sz="1800" dirty="0" smtClean="0"/>
              <a:t>Date</a:t>
            </a:r>
            <a:endParaRPr lang="en-US" dirty="0"/>
          </a:p>
        </p:txBody>
      </p:sp>
      <p:sp>
        <p:nvSpPr>
          <p:cNvPr id="2" name="Title 1"/>
          <p:cNvSpPr>
            <a:spLocks noGrp="1"/>
          </p:cNvSpPr>
          <p:nvPr userDrawn="1">
            <p:ph type="ctrTitle" hasCustomPrompt="1"/>
          </p:nvPr>
        </p:nvSpPr>
        <p:spPr bwMode="gray">
          <a:xfrm>
            <a:off x="0" y="4199067"/>
            <a:ext cx="12192000" cy="1188720"/>
          </a:xfrm>
          <a:solidFill>
            <a:schemeClr val="accent2"/>
          </a:solidFill>
        </p:spPr>
        <p:txBody>
          <a:bodyPr anchor="ctr">
            <a:normAutofit/>
          </a:bodyPr>
          <a:lstStyle>
            <a:lvl1pPr marL="0" algn="ctr">
              <a:spcAft>
                <a:spcPts val="0"/>
              </a:spcAft>
              <a:defRPr sz="4000" baseline="0">
                <a:solidFill>
                  <a:schemeClr val="accent1"/>
                </a:solidFill>
              </a:defRPr>
            </a:lvl1pPr>
          </a:lstStyle>
          <a:p>
            <a:r>
              <a:rPr lang="en-US" smtClean="0"/>
              <a:t>Title slide option 1</a:t>
            </a:r>
            <a:endParaRPr lang="en-US"/>
          </a:p>
        </p:txBody>
      </p:sp>
    </p:spTree>
    <p:extLst>
      <p:ext uri="{BB962C8B-B14F-4D97-AF65-F5344CB8AC3E}">
        <p14:creationId xmlns:p14="http://schemas.microsoft.com/office/powerpoint/2010/main" val="2627307873"/>
      </p:ext>
    </p:extLst>
  </p:cSld>
  <p:clrMapOvr>
    <a:masterClrMapping/>
  </p:clrMapOvr>
  <p:extLst mod="1">
    <p:ext uri="{DCECCB84-F9BA-43D5-87BE-67443E8EF086}">
      <p15:sldGuideLst xmlns:p15="http://schemas.microsoft.com/office/powerpoint/2012/main">
        <p15:guide id="1" pos="3840" userDrawn="1">
          <p15:clr>
            <a:srgbClr val="FBAE40"/>
          </p15:clr>
        </p15:guide>
        <p15:guide id="2" pos="5016" userDrawn="1">
          <p15:clr>
            <a:srgbClr val="FBAE40"/>
          </p15:clr>
        </p15:guide>
        <p15:guide id="3" pos="5184" userDrawn="1">
          <p15:clr>
            <a:srgbClr val="FBAE40"/>
          </p15:clr>
        </p15:guide>
        <p15:guide id="4" pos="5640" userDrawn="1">
          <p15:clr>
            <a:srgbClr val="FBAE40"/>
          </p15:clr>
        </p15:guide>
        <p15:guide id="5" pos="5784" userDrawn="1">
          <p15:clr>
            <a:srgbClr val="9FCC3B"/>
          </p15:clr>
        </p15:guide>
        <p15:guide id="6" pos="7512" userDrawn="1">
          <p15:clr>
            <a:srgbClr val="FBAE40"/>
          </p15:clr>
        </p15:guide>
        <p15:guide id="7" pos="2664" userDrawn="1">
          <p15:clr>
            <a:srgbClr val="FBAE40"/>
          </p15:clr>
        </p15:guide>
        <p15:guide id="8" pos="2496" userDrawn="1">
          <p15:clr>
            <a:srgbClr val="FBAE40"/>
          </p15:clr>
        </p15:guide>
        <p15:guide id="9" pos="2040" userDrawn="1">
          <p15:clr>
            <a:srgbClr val="FBAE40"/>
          </p15:clr>
        </p15:guide>
        <p15:guide id="10" pos="1896" userDrawn="1">
          <p15:clr>
            <a:srgbClr val="FBAE40"/>
          </p15:clr>
        </p15:guide>
        <p15:guide id="11" pos="168" userDrawn="1">
          <p15:clr>
            <a:srgbClr val="FBAE40"/>
          </p15:clr>
        </p15:guide>
        <p15:guide id="12" pos="3768" userDrawn="1">
          <p15:clr>
            <a:srgbClr val="FBAE40"/>
          </p15:clr>
        </p15:guide>
        <p15:guide id="13" pos="3912" userDrawn="1">
          <p15:clr>
            <a:srgbClr val="FBAE40"/>
          </p15:clr>
        </p15:guide>
        <p15:guide id="14" pos="1968" userDrawn="1">
          <p15:clr>
            <a:srgbClr val="FBAE40"/>
          </p15:clr>
        </p15:guide>
        <p15:guide id="15" pos="57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amp; bar 1/1">
    <p:spTree>
      <p:nvGrpSpPr>
        <p:cNvPr id="1" name=""/>
        <p:cNvGrpSpPr/>
        <p:nvPr/>
      </p:nvGrpSpPr>
      <p:grpSpPr>
        <a:xfrm>
          <a:off x="0" y="0"/>
          <a:ext cx="0" cy="0"/>
          <a:chOff x="0" y="0"/>
          <a:chExt cx="0" cy="0"/>
        </a:xfrm>
      </p:grpSpPr>
      <p:sp>
        <p:nvSpPr>
          <p:cNvPr id="5" name="Number"/>
          <p:cNvSpPr>
            <a:spLocks noGrp="1"/>
          </p:cNvSpPr>
          <p:nvPr>
            <p:ph type="sldNum" sz="quarter" idx="12"/>
          </p:nvPr>
        </p:nvSpPr>
        <p:spPr>
          <a:xfrm>
            <a:off x="10148042" y="6374130"/>
            <a:ext cx="1392447" cy="365125"/>
          </a:xfrm>
        </p:spPr>
        <p:txBody>
          <a:bodyPr/>
          <a:lstStyle/>
          <a:p>
            <a:fld id="{C77968C3-7B7E-411D-B105-08F43D0B3F8A}" type="slidenum">
              <a:rPr lang="en-US" smtClean="0"/>
              <a:t>‹#›</a:t>
            </a:fld>
            <a:endParaRPr lang="en-US"/>
          </a:p>
        </p:txBody>
      </p:sp>
      <p:sp>
        <p:nvSpPr>
          <p:cNvPr id="6" name="Footer"/>
          <p:cNvSpPr>
            <a:spLocks noGrp="1"/>
          </p:cNvSpPr>
          <p:nvPr>
            <p:ph type="ftr" sz="quarter" idx="3"/>
          </p:nvPr>
        </p:nvSpPr>
        <p:spPr>
          <a:xfrm>
            <a:off x="2002048" y="6367780"/>
            <a:ext cx="8145994"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30" name="Date"/>
          <p:cNvSpPr>
            <a:spLocks noGrp="1"/>
          </p:cNvSpPr>
          <p:nvPr>
            <p:ph type="dt" sz="half" idx="14"/>
          </p:nvPr>
        </p:nvSpPr>
        <p:spPr>
          <a:xfrm>
            <a:off x="609600" y="6367779"/>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grpSp>
        <p:nvGrpSpPr>
          <p:cNvPr id="12" name="Group 11"/>
          <p:cNvGrpSpPr/>
          <p:nvPr userDrawn="1"/>
        </p:nvGrpSpPr>
        <p:grpSpPr>
          <a:xfrm>
            <a:off x="0" y="0"/>
            <a:ext cx="12192000" cy="1360170"/>
            <a:chOff x="0" y="0"/>
            <a:chExt cx="12192000" cy="1360170"/>
          </a:xfrm>
        </p:grpSpPr>
        <p:sp>
          <p:nvSpPr>
            <p:cNvPr id="13" name="bluebar"/>
            <p:cNvSpPr/>
            <p:nvPr userDrawn="1"/>
          </p:nvSpPr>
          <p:spPr>
            <a:xfrm>
              <a:off x="0" y="122301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8"/>
          <p:cNvSpPr>
            <a:spLocks noGrp="1"/>
          </p:cNvSpPr>
          <p:nvPr>
            <p:ph type="title" hasCustomPrompt="1"/>
          </p:nvPr>
        </p:nvSpPr>
        <p:spPr bwMode="gray">
          <a:xfrm>
            <a:off x="609600" y="1"/>
            <a:ext cx="10972800" cy="1104900"/>
          </a:xfrm>
        </p:spPr>
        <p:txBody>
          <a:bodyPr>
            <a:normAutofit/>
          </a:bodyPr>
          <a:lstStyle>
            <a:lvl1pPr algn="r">
              <a:defRPr sz="3600" baseline="0">
                <a:solidFill>
                  <a:schemeClr val="bg2"/>
                </a:solidFill>
              </a:defRPr>
            </a:lvl1pPr>
          </a:lstStyle>
          <a:p>
            <a:r>
              <a:rPr lang="en-US" smtClean="0"/>
              <a:t>Slide Title 1/4 + 1/4 + 1/4 + 1/4 </a:t>
            </a:r>
            <a:endParaRPr lang="en-US"/>
          </a:p>
        </p:txBody>
      </p:sp>
    </p:spTree>
    <p:extLst>
      <p:ext uri="{BB962C8B-B14F-4D97-AF65-F5344CB8AC3E}">
        <p14:creationId xmlns:p14="http://schemas.microsoft.com/office/powerpoint/2010/main" val="17975919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29168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6086576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9409270"/>
      </p:ext>
    </p:extLst>
  </p:cSld>
  <p:clrMapOvr>
    <a:masterClrMapping/>
  </p:clrMapOvr>
  <p:timing>
    <p:tnLst>
      <p:par>
        <p:cTn id="1" dur="indefinite" restart="never" nodeType="tmRoot"/>
      </p:par>
    </p:tn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06210091"/>
      </p:ext>
    </p:extLst>
  </p:cSld>
  <p:clrMapOvr>
    <a:masterClrMapping/>
  </p:clrMapOvr>
  <p:timing>
    <p:tnLst>
      <p:par>
        <p:cTn id="1" dur="indefinite" restart="never" nodeType="tmRoot"/>
      </p:par>
    </p:tnLst>
  </p:timing>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4846118"/>
      </p:ext>
    </p:extLst>
  </p:cSld>
  <p:clrMapOvr>
    <a:masterClrMapping/>
  </p:clrMapOvr>
  <p:timing>
    <p:tnLst>
      <p:par>
        <p:cTn id="1" dur="indefinite" restart="never" nodeType="tmRoot"/>
      </p:par>
    </p:tnLst>
  </p:timing>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4136618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4188162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19618140"/>
      </p:ext>
    </p:extLst>
  </p:cSld>
  <p:clrMapOvr>
    <a:masterClrMapping/>
  </p:clrMapOvr>
  <p:timing>
    <p:tnLst>
      <p:par>
        <p:cTn id="1" dur="indefinite" restart="never" nodeType="tmRoot"/>
      </p:par>
    </p:tn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78057937"/>
      </p:ext>
    </p:extLst>
  </p:cSld>
  <p:clrMapOvr>
    <a:masterClrMapping/>
  </p:clrMapOvr>
  <p:timing>
    <p:tnLst>
      <p:par>
        <p:cTn id="1" dur="indefinite" restart="never" nodeType="tmRoot"/>
      </p:par>
    </p:tn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006454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1/2 1/2">
    <p:spTree>
      <p:nvGrpSpPr>
        <p:cNvPr id="1" name=""/>
        <p:cNvGrpSpPr/>
        <p:nvPr/>
      </p:nvGrpSpPr>
      <p:grpSpPr>
        <a:xfrm>
          <a:off x="0" y="0"/>
          <a:ext cx="0" cy="0"/>
          <a:chOff x="0" y="0"/>
          <a:chExt cx="0" cy="0"/>
        </a:xfrm>
      </p:grpSpPr>
      <p:sp>
        <p:nvSpPr>
          <p:cNvPr id="14" name="gray background" descr="background"/>
          <p:cNvSpPr/>
          <p:nvPr userDrawn="1"/>
        </p:nvSpPr>
        <p:spPr>
          <a:xfrm>
            <a:off x="0" y="2658934"/>
            <a:ext cx="12192000" cy="419906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p:cNvSpPr>
            <a:spLocks noGrp="1"/>
          </p:cNvSpPr>
          <p:nvPr>
            <p:ph type="body" sz="quarter" idx="13" hasCustomPrompt="1"/>
          </p:nvPr>
        </p:nvSpPr>
        <p:spPr>
          <a:xfrm>
            <a:off x="609600" y="2642076"/>
            <a:ext cx="10972800" cy="3530124"/>
          </a:xfrm>
        </p:spPr>
        <p:txBody>
          <a:bodyPr anchor="ctr">
            <a:normAutofit/>
          </a:bodyPr>
          <a:lstStyle>
            <a:lvl1pPr marL="0" indent="0" algn="ctr">
              <a:lnSpc>
                <a:spcPct val="100000"/>
              </a:lnSpc>
              <a:spcBef>
                <a:spcPts val="0"/>
              </a:spcBef>
              <a:buNone/>
              <a:defRPr sz="2400" baseline="0">
                <a:solidFill>
                  <a:schemeClr val="accent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20" name="Footer"/>
          <p:cNvSpPr>
            <a:spLocks noGrp="1"/>
          </p:cNvSpPr>
          <p:nvPr userDrawn="1">
            <p:ph type="ftr" sz="quarter" idx="3"/>
          </p:nvPr>
        </p:nvSpPr>
        <p:spPr>
          <a:xfrm>
            <a:off x="1659148" y="6362701"/>
            <a:ext cx="8873704" cy="397964"/>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smtClean="0"/>
              <a:t>www.health.mn.gov</a:t>
            </a:r>
            <a:endParaRPr lang="en-US"/>
          </a:p>
        </p:txBody>
      </p:sp>
      <p:pic>
        <p:nvPicPr>
          <p:cNvPr id="13" name="MDH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 y="6362700"/>
            <a:ext cx="1713546" cy="244792"/>
          </a:xfrm>
          <a:prstGeom prst="rect">
            <a:avLst/>
          </a:prstGeom>
        </p:spPr>
      </p:pic>
      <p:pic>
        <p:nvPicPr>
          <p:cNvPr id="18" name="MN.IT Services Logo" descr="Minnesota Department of Health"/>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453657"/>
            <a:ext cx="3253740" cy="465284"/>
          </a:xfrm>
          <a:prstGeom prst="rect">
            <a:avLst/>
          </a:prstGeom>
        </p:spPr>
      </p:pic>
      <p:sp>
        <p:nvSpPr>
          <p:cNvPr id="21" name="Footer"/>
          <p:cNvSpPr txBox="1">
            <a:spLocks/>
          </p:cNvSpPr>
          <p:nvPr userDrawn="1"/>
        </p:nvSpPr>
        <p:spPr>
          <a:xfrm>
            <a:off x="2002048" y="6367780"/>
            <a:ext cx="8145994"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PROTECTING, MAINTAINING AND IMPROVING THE HEALTH OF ALL MINNESOTANS</a:t>
            </a:r>
            <a:endParaRPr lang="en-US"/>
          </a:p>
        </p:txBody>
      </p:sp>
      <p:sp>
        <p:nvSpPr>
          <p:cNvPr id="17" name="Title 1"/>
          <p:cNvSpPr txBox="1">
            <a:spLocks/>
          </p:cNvSpPr>
          <p:nvPr userDrawn="1"/>
        </p:nvSpPr>
        <p:spPr bwMode="gray">
          <a:xfrm>
            <a:off x="0" y="1470214"/>
            <a:ext cx="12192000" cy="1188720"/>
          </a:xfrm>
          <a:prstGeom prst="rect">
            <a:avLst/>
          </a:prstGeom>
          <a:solidFill>
            <a:schemeClr val="accent1"/>
          </a:solidFill>
        </p:spPr>
        <p:txBody>
          <a:bodyPr vert="horz" lIns="91440" tIns="45720" rIns="91440" bIns="45720" rtlCol="0" anchor="ctr">
            <a:normAutofit/>
          </a:bodyPr>
          <a:lstStyle>
            <a:lvl1pPr marL="0" algn="ctr" defTabSz="914400" rtl="0" eaLnBrk="1" latinLnBrk="0" hangingPunct="1">
              <a:lnSpc>
                <a:spcPct val="90000"/>
              </a:lnSpc>
              <a:spcBef>
                <a:spcPct val="0"/>
              </a:spcBef>
              <a:spcAft>
                <a:spcPts val="0"/>
              </a:spcAft>
              <a:buNone/>
              <a:defRPr sz="4000" b="1" kern="1200" baseline="0">
                <a:solidFill>
                  <a:schemeClr val="accent1"/>
                </a:solidFill>
                <a:latin typeface="+mj-lt"/>
                <a:ea typeface="+mj-ea"/>
                <a:cs typeface="+mj-cs"/>
              </a:defRPr>
            </a:lvl1pPr>
          </a:lstStyle>
          <a:p>
            <a:r>
              <a:rPr lang="en-US" smtClean="0">
                <a:solidFill>
                  <a:schemeClr val="bg2"/>
                </a:solidFill>
              </a:rPr>
              <a:t>Thank you.</a:t>
            </a:r>
            <a:endParaRPr lang="en-US">
              <a:solidFill>
                <a:schemeClr val="bg2"/>
              </a:solidFill>
            </a:endParaRPr>
          </a:p>
        </p:txBody>
      </p:sp>
    </p:spTree>
    <p:extLst>
      <p:ext uri="{BB962C8B-B14F-4D97-AF65-F5344CB8AC3E}">
        <p14:creationId xmlns:p14="http://schemas.microsoft.com/office/powerpoint/2010/main" val="521987522"/>
      </p:ext>
    </p:extLst>
  </p:cSld>
  <p:clrMapOvr>
    <a:masterClrMapping/>
  </p:clrMapOvr>
  <p:extLst mod="1">
    <p:ext uri="{DCECCB84-F9BA-43D5-87BE-67443E8EF086}">
      <p15:sldGuideLst xmlns:p15="http://schemas.microsoft.com/office/powerpoint/2012/main">
        <p15:guide id="1" pos="3840">
          <p15:clr>
            <a:srgbClr val="FBAE40"/>
          </p15:clr>
        </p15:guide>
        <p15:guide id="2" pos="5016">
          <p15:clr>
            <a:srgbClr val="FBAE40"/>
          </p15:clr>
        </p15:guide>
        <p15:guide id="3" pos="5184">
          <p15:clr>
            <a:srgbClr val="FBAE40"/>
          </p15:clr>
        </p15:guide>
        <p15:guide id="4" pos="5640">
          <p15:clr>
            <a:srgbClr val="FBAE40"/>
          </p15:clr>
        </p15:guide>
        <p15:guide id="5" pos="5784">
          <p15:clr>
            <a:srgbClr val="9FCC3B"/>
          </p15:clr>
        </p15:guide>
        <p15:guide id="6" pos="7512">
          <p15:clr>
            <a:srgbClr val="FBAE40"/>
          </p15:clr>
        </p15:guide>
        <p15:guide id="7" pos="2664">
          <p15:clr>
            <a:srgbClr val="FBAE40"/>
          </p15:clr>
        </p15:guide>
        <p15:guide id="8" pos="2496">
          <p15:clr>
            <a:srgbClr val="FBAE40"/>
          </p15:clr>
        </p15:guide>
        <p15:guide id="9" pos="2040">
          <p15:clr>
            <a:srgbClr val="FBAE40"/>
          </p15:clr>
        </p15:guide>
        <p15:guide id="10" pos="1896">
          <p15:clr>
            <a:srgbClr val="FBAE40"/>
          </p15:clr>
        </p15:guide>
        <p15:guide id="11" pos="168">
          <p15:clr>
            <a:srgbClr val="FBAE40"/>
          </p15:clr>
        </p15:guide>
        <p15:guide id="12" pos="3768">
          <p15:clr>
            <a:srgbClr val="FBAE40"/>
          </p15:clr>
        </p15:guide>
        <p15:guide id="13" pos="3912">
          <p15:clr>
            <a:srgbClr val="FBAE40"/>
          </p15:clr>
        </p15:guide>
        <p15:guide id="14" pos="1968">
          <p15:clr>
            <a:srgbClr val="FBAE40"/>
          </p15:clr>
        </p15:guide>
        <p15:guide id="15" pos="571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74852494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2/11/2019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339248032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036029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177204716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278232241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917413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3721367963"/>
      </p:ext>
    </p:extLst>
  </p:cSld>
  <p:clrMapOvr>
    <a:masterClrMapping/>
  </p:clrMapOvr>
  <p:timing>
    <p:tnLst>
      <p:par>
        <p:cTn id="1" dur="indefinite" restart="never" nodeType="tmRoot"/>
      </p:par>
    </p:tnLst>
  </p:timing>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372067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8300141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529947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1/1">
    <p:spTree>
      <p:nvGrpSpPr>
        <p:cNvPr id="1" name=""/>
        <p:cNvGrpSpPr/>
        <p:nvPr/>
      </p:nvGrpSpPr>
      <p:grpSpPr>
        <a:xfrm>
          <a:off x="0" y="0"/>
          <a:ext cx="0" cy="0"/>
          <a:chOff x="0" y="0"/>
          <a:chExt cx="0" cy="0"/>
        </a:xfrm>
      </p:grpSpPr>
      <p:sp>
        <p:nvSpPr>
          <p:cNvPr id="4" name="Number"/>
          <p:cNvSpPr>
            <a:spLocks noGrp="1"/>
          </p:cNvSpPr>
          <p:nvPr>
            <p:ph type="sldNum" sz="quarter" idx="12"/>
          </p:nvPr>
        </p:nvSpPr>
        <p:spPr/>
        <p:txBody>
          <a:bodyPr/>
          <a:lstStyle/>
          <a:p>
            <a:fld id="{C77968C3-7B7E-411D-B105-08F43D0B3F8A}" type="slidenum">
              <a:rPr lang="en-US" smtClean="0"/>
              <a:t>‹#›</a:t>
            </a:fld>
            <a:endParaRPr lang="en-US"/>
          </a:p>
        </p:txBody>
      </p:sp>
    </p:spTree>
    <p:extLst>
      <p:ext uri="{BB962C8B-B14F-4D97-AF65-F5344CB8AC3E}">
        <p14:creationId xmlns:p14="http://schemas.microsoft.com/office/powerpoint/2010/main" val="25717957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326352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2/11/2019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6152492"/>
      </p:ext>
    </p:extLst>
  </p:cSld>
  <p:clrMapOvr>
    <a:masterClrMapping/>
  </p:clrMapOvr>
  <p:timing>
    <p:tnLst>
      <p:par>
        <p:cTn id="1" dur="indefinite" restart="never" nodeType="tmRoot"/>
      </p:par>
    </p:tnLst>
  </p:timing>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2/11/2019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2470424"/>
      </p:ext>
    </p:extLst>
  </p:cSld>
  <p:clrMapOvr>
    <a:masterClrMapping/>
  </p:clrMapOvr>
  <p:timing>
    <p:tnLst>
      <p:par>
        <p:cTn id="1" dur="indefinite" restart="never" nodeType="tmRoot"/>
      </p:par>
    </p:tnLst>
  </p:timing>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0590943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8816135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9681734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4239192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120859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042526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950689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0873146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2/11/2019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4034667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2/11/2019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254249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656344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2/11/2019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9077499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7797715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92600997"/>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13695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2/11/2019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1599029"/>
      </p:ext>
    </p:extLst>
  </p:cSld>
  <p:clrMapOvr>
    <a:masterClrMapping/>
  </p:clrMapOvr>
  <p:timing>
    <p:tnLst>
      <p:par>
        <p:cTn id="1" dur="indefinite" restart="never" nodeType="tmRoot"/>
      </p:par>
    </p:tnLst>
  </p:timing>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2/11/2019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9832360"/>
      </p:ext>
    </p:extLst>
  </p:cSld>
  <p:clrMapOvr>
    <a:masterClrMapping/>
  </p:clrMapOvr>
  <p:timing>
    <p:tnLst>
      <p:par>
        <p:cTn id="1" dur="indefinite" restart="never" nodeType="tmRoot"/>
      </p:par>
    </p:tnLst>
  </p:timing>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05430697"/>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7589857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7059850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836838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131379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6382720"/>
      </p:ext>
    </p:extLst>
  </p:cSld>
  <p:clrMapOvr>
    <a:masterClrMapping/>
  </p:clrMapOvr>
  <p:timing>
    <p:tnLst>
      <p:par>
        <p:cTn id="1" dur="indefinite" restart="never" nodeType="tmRoot"/>
      </p:par>
    </p:tnLst>
  </p:timing>
  <p:hf sldNum="0" hdr="0" ft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940348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2/11/2019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04645935"/>
      </p:ext>
    </p:extLst>
  </p:cSld>
  <p:clrMapOvr>
    <a:masterClrMapping/>
  </p:clrMapOvr>
  <p:timing>
    <p:tnLst>
      <p:par>
        <p:cTn id="1" dur="indefinite" restart="never" nodeType="tmRoot"/>
      </p:par>
    </p:tnLst>
  </p:timing>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8162964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21148301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19395601"/>
      </p:ext>
    </p:extLst>
  </p:cSld>
  <p:clrMapOvr>
    <a:masterClrMapping/>
  </p:clrMapOvr>
  <p:timing>
    <p:tnLst>
      <p:par>
        <p:cTn id="1" dur="indefinite" restart="never" nodeType="tmRoot"/>
      </p:par>
    </p:tnLst>
  </p:timing>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780641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289405763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552114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16358206"/>
      </p:ext>
    </p:extLst>
  </p:cSld>
  <p:clrMapOvr>
    <a:masterClrMapping/>
  </p:clrMapOvr>
  <p:timing>
    <p:tnLst>
      <p:par>
        <p:cTn id="1" dur="indefinite" restart="never" nodeType="tmRoot"/>
      </p:par>
    </p:tnLst>
  </p:timing>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2447180"/>
      </p:ext>
    </p:extLst>
  </p:cSld>
  <p:clrMapOvr>
    <a:masterClrMapping/>
  </p:clrMapOvr>
  <p:timing>
    <p:tnLst>
      <p:par>
        <p:cTn id="1" dur="indefinite" restart="never" nodeType="tmRoot"/>
      </p:par>
    </p:tnLst>
  </p:timing>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35420259"/>
      </p:ext>
    </p:extLst>
  </p:cSld>
  <p:clrMapOvr>
    <a:masterClrMapping/>
  </p:clrMapOvr>
  <p:timing>
    <p:tnLst>
      <p:par>
        <p:cTn id="1" dur="indefinite" restart="never" nodeType="tmRoot"/>
      </p:par>
    </p:tnLst>
  </p:timing>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745868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162067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7980522"/>
      </p:ext>
    </p:extLst>
  </p:cSld>
  <p:clrMapOvr>
    <a:masterClrMapping/>
  </p:clrMapOvr>
  <p:timing>
    <p:tnLst>
      <p:par>
        <p:cTn id="1" dur="indefinite" restart="never" nodeType="tmRoot"/>
      </p:par>
    </p:tnLst>
  </p:timing>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11099121"/>
      </p:ext>
    </p:extLst>
  </p:cSld>
  <p:clrMapOvr>
    <a:masterClrMapping/>
  </p:clrMapOvr>
  <p:timing>
    <p:tnLst>
      <p:par>
        <p:cTn id="1" dur="indefinite" restart="never" nodeType="tmRoot"/>
      </p:par>
    </p:tnLst>
  </p:timing>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3986174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005891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6B6B8765-7242-46C1-8958-72C6AECA2FD8}"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9188434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2/11/2019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359619220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normAutofit/>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6F8472F-CCA3-4086-AA6D-841A15AA1FCA}"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886856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4FD795E1-645F-443E-B626-69DD3B93FB18}"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7267483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2/11/2019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63238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685523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gray background" descr="background"/>
          <p:cNvSpPr/>
          <p:nvPr userDrawn="1"/>
        </p:nvSpPr>
        <p:spPr>
          <a:xfrm>
            <a:off x="0" y="5383530"/>
            <a:ext cx="12192000" cy="147447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cNvSpPr>
            <a:spLocks noGrp="1"/>
          </p:cNvSpPr>
          <p:nvPr userDrawn="1">
            <p:ph type="ftr" sz="quarter" idx="3"/>
          </p:nvPr>
        </p:nvSpPr>
        <p:spPr>
          <a:xfrm>
            <a:off x="1659148" y="6362700"/>
            <a:ext cx="8873704" cy="35877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pic>
        <p:nvPicPr>
          <p:cNvPr id="7" name="MDH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2651" y="1337310"/>
            <a:ext cx="4206240" cy="601491"/>
          </a:xfrm>
          <a:prstGeom prst="rect">
            <a:avLst/>
          </a:prstGeom>
        </p:spPr>
      </p:pic>
      <p:sp>
        <p:nvSpPr>
          <p:cNvPr id="12" name="Text Placeholder 10"/>
          <p:cNvSpPr>
            <a:spLocks noGrp="1"/>
          </p:cNvSpPr>
          <p:nvPr>
            <p:ph type="body" sz="quarter" idx="14" hasCustomPrompt="1"/>
          </p:nvPr>
        </p:nvSpPr>
        <p:spPr>
          <a:xfrm>
            <a:off x="2802467" y="5507724"/>
            <a:ext cx="6587067" cy="854976"/>
          </a:xfrm>
        </p:spPr>
        <p:txBody>
          <a:bodyPr>
            <a:normAutofit/>
          </a:bodyPr>
          <a:lstStyle>
            <a:lvl1pPr marL="0" indent="0" algn="ctr">
              <a:spcBef>
                <a:spcPts val="0"/>
              </a:spcBef>
              <a:spcAft>
                <a:spcPts val="1000"/>
              </a:spcAft>
              <a:buNone/>
              <a:defRPr sz="1800" baseline="0">
                <a:latin typeface="+mn-lt"/>
              </a:defRPr>
            </a:lvl1pPr>
          </a:lstStyle>
          <a:p>
            <a:r>
              <a:rPr lang="en-US" sz="1800" smtClean="0"/>
              <a:t>Author Name and </a:t>
            </a:r>
            <a:r>
              <a:rPr lang="en-US" sz="1800" dirty="0" smtClean="0"/>
              <a:t>Job Title</a:t>
            </a:r>
          </a:p>
          <a:p>
            <a:r>
              <a:rPr lang="en-US" sz="1800" dirty="0" smtClean="0"/>
              <a:t>Date</a:t>
            </a:r>
            <a:endParaRPr lang="en-US" dirty="0"/>
          </a:p>
        </p:txBody>
      </p:sp>
      <p:sp>
        <p:nvSpPr>
          <p:cNvPr id="2" name="Title 1"/>
          <p:cNvSpPr>
            <a:spLocks noGrp="1"/>
          </p:cNvSpPr>
          <p:nvPr userDrawn="1">
            <p:ph type="ctrTitle" hasCustomPrompt="1"/>
          </p:nvPr>
        </p:nvSpPr>
        <p:spPr bwMode="gray">
          <a:xfrm>
            <a:off x="0" y="4188564"/>
            <a:ext cx="12192000" cy="1194966"/>
          </a:xfrm>
          <a:solidFill>
            <a:schemeClr val="accent1"/>
          </a:solidFill>
        </p:spPr>
        <p:txBody>
          <a:bodyPr anchor="ctr">
            <a:normAutofit/>
          </a:bodyPr>
          <a:lstStyle>
            <a:lvl1pPr marL="0" algn="ctr">
              <a:spcAft>
                <a:spcPts val="0"/>
              </a:spcAft>
              <a:defRPr sz="4000" baseline="0">
                <a:solidFill>
                  <a:schemeClr val="bg2"/>
                </a:solidFill>
              </a:defRPr>
            </a:lvl1pPr>
          </a:lstStyle>
          <a:p>
            <a:r>
              <a:rPr lang="en-US" smtClean="0"/>
              <a:t>Title slide option 2</a:t>
            </a:r>
            <a:endParaRPr lang="en-US"/>
          </a:p>
        </p:txBody>
      </p:sp>
    </p:spTree>
    <p:extLst>
      <p:ext uri="{BB962C8B-B14F-4D97-AF65-F5344CB8AC3E}">
        <p14:creationId xmlns:p14="http://schemas.microsoft.com/office/powerpoint/2010/main" val="2347872030"/>
      </p:ext>
    </p:extLst>
  </p:cSld>
  <p:clrMapOvr>
    <a:masterClrMapping/>
  </p:clrMapOvr>
  <p:extLst mod="1">
    <p:ext uri="{DCECCB84-F9BA-43D5-87BE-67443E8EF086}">
      <p15:sldGuideLst xmlns:p15="http://schemas.microsoft.com/office/powerpoint/2012/main">
        <p15:guide id="1" pos="3840">
          <p15:clr>
            <a:srgbClr val="FBAE40"/>
          </p15:clr>
        </p15:guide>
        <p15:guide id="2" pos="5016">
          <p15:clr>
            <a:srgbClr val="FBAE40"/>
          </p15:clr>
        </p15:guide>
        <p15:guide id="3" pos="5184">
          <p15:clr>
            <a:srgbClr val="FBAE40"/>
          </p15:clr>
        </p15:guide>
        <p15:guide id="4" pos="5640">
          <p15:clr>
            <a:srgbClr val="FBAE40"/>
          </p15:clr>
        </p15:guide>
        <p15:guide id="5" pos="5784">
          <p15:clr>
            <a:srgbClr val="9FCC3B"/>
          </p15:clr>
        </p15:guide>
        <p15:guide id="6" pos="7512">
          <p15:clr>
            <a:srgbClr val="FBAE40"/>
          </p15:clr>
        </p15:guide>
        <p15:guide id="7" pos="2664">
          <p15:clr>
            <a:srgbClr val="FBAE40"/>
          </p15:clr>
        </p15:guide>
        <p15:guide id="8" pos="2496">
          <p15:clr>
            <a:srgbClr val="FBAE40"/>
          </p15:clr>
        </p15:guide>
        <p15:guide id="9" pos="2040">
          <p15:clr>
            <a:srgbClr val="FBAE40"/>
          </p15:clr>
        </p15:guide>
        <p15:guide id="10" pos="1896">
          <p15:clr>
            <a:srgbClr val="FBAE40"/>
          </p15:clr>
        </p15:guide>
        <p15:guide id="11" pos="168">
          <p15:clr>
            <a:srgbClr val="FBAE40"/>
          </p15:clr>
        </p15:guide>
        <p15:guide id="12" pos="3768">
          <p15:clr>
            <a:srgbClr val="FBAE40"/>
          </p15:clr>
        </p15:guide>
        <p15:guide id="13" pos="3912">
          <p15:clr>
            <a:srgbClr val="FBAE40"/>
          </p15:clr>
        </p15:guide>
        <p15:guide id="14" pos="1968">
          <p15:clr>
            <a:srgbClr val="FBAE40"/>
          </p15:clr>
        </p15:guide>
        <p15:guide id="15" pos="571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23974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84856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2/11/2019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886417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2/11/2019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361705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554295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80577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050209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019068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0323795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77280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 full pic">
    <p:spTree>
      <p:nvGrpSpPr>
        <p:cNvPr id="1" name=""/>
        <p:cNvGrpSpPr/>
        <p:nvPr/>
      </p:nvGrpSpPr>
      <p:grpSpPr>
        <a:xfrm>
          <a:off x="0" y="0"/>
          <a:ext cx="0" cy="0"/>
          <a:chOff x="0" y="0"/>
          <a:chExt cx="0" cy="0"/>
        </a:xfrm>
      </p:grpSpPr>
      <p:sp>
        <p:nvSpPr>
          <p:cNvPr id="8" name="gray background" descr="background"/>
          <p:cNvSpPr/>
          <p:nvPr userDrawn="1"/>
        </p:nvSpPr>
        <p:spPr>
          <a:xfrm>
            <a:off x="0" y="5387787"/>
            <a:ext cx="12192000" cy="147021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DH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 y="6324600"/>
            <a:ext cx="1713546" cy="244792"/>
          </a:xfrm>
          <a:prstGeom prst="rect">
            <a:avLst/>
          </a:prstGeom>
        </p:spPr>
      </p:pic>
      <p:sp>
        <p:nvSpPr>
          <p:cNvPr id="11" name="Number"/>
          <p:cNvSpPr>
            <a:spLocks noGrp="1"/>
          </p:cNvSpPr>
          <p:nvPr>
            <p:ph type="sldNum" sz="quarter" idx="12"/>
          </p:nvPr>
        </p:nvSpPr>
        <p:spPr>
          <a:xfrm>
            <a:off x="10532852" y="6368415"/>
            <a:ext cx="1041928" cy="365125"/>
          </a:xfrm>
        </p:spPr>
        <p:txBody>
          <a:bodyPr/>
          <a:lstStyle/>
          <a:p>
            <a:fld id="{C77968C3-7B7E-411D-B105-08F43D0B3F8A}" type="slidenum">
              <a:rPr lang="en-US" smtClean="0"/>
              <a:t>‹#›</a:t>
            </a:fld>
            <a:endParaRPr lang="en-US"/>
          </a:p>
        </p:txBody>
      </p:sp>
      <p:sp>
        <p:nvSpPr>
          <p:cNvPr id="15" name="Footer"/>
          <p:cNvSpPr>
            <a:spLocks noGrp="1"/>
          </p:cNvSpPr>
          <p:nvPr>
            <p:ph type="ftr" sz="quarter" idx="3"/>
          </p:nvPr>
        </p:nvSpPr>
        <p:spPr>
          <a:xfrm>
            <a:off x="1659148" y="6356350"/>
            <a:ext cx="8873704"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13" name="full width image" descr="background"/>
          <p:cNvSpPr>
            <a:spLocks noGrp="1"/>
          </p:cNvSpPr>
          <p:nvPr>
            <p:ph type="pic" idx="1" hasCustomPrompt="1"/>
          </p:nvPr>
        </p:nvSpPr>
        <p:spPr>
          <a:xfrm>
            <a:off x="0" y="-1"/>
            <a:ext cx="12192000" cy="4199067"/>
          </a:xfrm>
          <a:solidFill>
            <a:schemeClr val="bg2">
              <a:lumMod val="75000"/>
            </a:schemeClr>
          </a:solidFill>
        </p:spPr>
        <p:txBody>
          <a:bodyPr anchor="t"/>
          <a:lstStyle>
            <a:lvl1pPr marL="0" indent="0" algn="ctr">
              <a:buNone/>
              <a:defRPr sz="1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CENTER TO ADD IMAGE</a:t>
            </a:r>
            <a:endParaRPr lang="en-US"/>
          </a:p>
        </p:txBody>
      </p:sp>
      <p:sp>
        <p:nvSpPr>
          <p:cNvPr id="2" name="Section Title"/>
          <p:cNvSpPr>
            <a:spLocks noGrp="1"/>
          </p:cNvSpPr>
          <p:nvPr>
            <p:ph type="title" hasCustomPrompt="1"/>
          </p:nvPr>
        </p:nvSpPr>
        <p:spPr bwMode="gray">
          <a:xfrm>
            <a:off x="0" y="4199067"/>
            <a:ext cx="12187184" cy="1188720"/>
          </a:xfrm>
          <a:solidFill>
            <a:schemeClr val="accent1"/>
          </a:solidFill>
        </p:spPr>
        <p:txBody>
          <a:bodyPr anchor="ctr">
            <a:normAutofit/>
          </a:bodyPr>
          <a:lstStyle>
            <a:lvl1pPr marL="228600" algn="ctr">
              <a:defRPr sz="4000">
                <a:solidFill>
                  <a:schemeClr val="bg2"/>
                </a:solidFill>
              </a:defRPr>
            </a:lvl1pPr>
          </a:lstStyle>
          <a:p>
            <a:r>
              <a:rPr lang="en-US" smtClean="0"/>
              <a:t>Section title w full width pic</a:t>
            </a:r>
            <a:endParaRPr lang="en-US"/>
          </a:p>
        </p:txBody>
      </p:sp>
    </p:spTree>
    <p:extLst>
      <p:ext uri="{BB962C8B-B14F-4D97-AF65-F5344CB8AC3E}">
        <p14:creationId xmlns:p14="http://schemas.microsoft.com/office/powerpoint/2010/main" val="4177357915"/>
      </p:ext>
    </p:extLst>
  </p:cSld>
  <p:clrMapOvr>
    <a:masterClrMapping/>
  </p:clrMapOvr>
  <p:extLst mod="1">
    <p:ext uri="{DCECCB84-F9BA-43D5-87BE-67443E8EF086}">
      <p15:sldGuideLst xmlns:p15="http://schemas.microsoft.com/office/powerpoint/2012/main">
        <p15:guide id="1" orient="horz" pos="1272">
          <p15:clr>
            <a:srgbClr val="FBAE40"/>
          </p15:clr>
        </p15:guide>
        <p15:guide id="2" orient="horz" pos="1296">
          <p15:clr>
            <a:srgbClr val="FBAE40"/>
          </p15:clr>
        </p15:guide>
        <p15:guide id="3" orient="horz" pos="8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775354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BA11018D-18D9-4505-8021-FE519022F139}" type="datetime1">
              <a:rPr lang="en-US" smtClean="0"/>
              <a:t>2/11/2019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105823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198A39D0-1058-45E2-A4B2-2922886CA006}" type="datetime1">
              <a:rPr lang="en-US" smtClean="0"/>
              <a:t>2/11/2019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677803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308556F4-2FBE-4ABA-B815-DBB44968B390}"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212049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2/11/2019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812968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249459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307697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095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2/11/2019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47141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2/11/2019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452750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3" y="6362699"/>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0"/>
            <a:ext cx="8184095"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09600" y="6362700"/>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sp>
        <p:nvSpPr>
          <p:cNvPr id="4" name="Content Placeholder 3"/>
          <p:cNvSpPr>
            <a:spLocks noGrp="1"/>
          </p:cNvSpPr>
          <p:nvPr>
            <p:ph sz="half" idx="2" hasCustomPrompt="1"/>
          </p:nvPr>
        </p:nvSpPr>
        <p:spPr>
          <a:xfrm>
            <a:off x="609601" y="1828800"/>
            <a:ext cx="10968990" cy="4360863"/>
          </a:xfrm>
        </p:spPr>
        <p:txBody>
          <a:bodyPr/>
          <a:lstStyle>
            <a:lvl1pPr>
              <a:defRPr/>
            </a:lvl1pPr>
            <a:lvl2pPr>
              <a:defRPr/>
            </a:lvl2pPr>
            <a:lvl3pPr>
              <a:defRPr/>
            </a:lvl3pPr>
            <a:lvl4pPr>
              <a:defRPr/>
            </a:lvl4pPr>
            <a:lvl5pPr>
              <a:defRPr/>
            </a:lvl5pPr>
          </a:lstStyle>
          <a:p>
            <a:pPr lvl="0"/>
            <a:r>
              <a:rPr lang="en-US" smtClean="0"/>
              <a:t>Bullet 36</a:t>
            </a:r>
          </a:p>
          <a:p>
            <a:pPr lvl="1"/>
            <a:r>
              <a:rPr lang="en-US" smtClean="0"/>
              <a:t>Bullet 32</a:t>
            </a:r>
          </a:p>
          <a:p>
            <a:pPr lvl="2"/>
            <a:r>
              <a:rPr lang="en-US" smtClean="0"/>
              <a:t>Bullet 28</a:t>
            </a:r>
          </a:p>
          <a:p>
            <a:pPr lvl="3"/>
            <a:r>
              <a:rPr lang="en-US" smtClean="0"/>
              <a:t>Bullet 24</a:t>
            </a:r>
          </a:p>
          <a:p>
            <a:pPr lvl="4"/>
            <a:r>
              <a:rPr lang="en-US" smtClean="0"/>
              <a:t>Bullet 18</a:t>
            </a:r>
            <a:endParaRPr lang="en-US"/>
          </a:p>
        </p:txBody>
      </p:sp>
      <p:grpSp>
        <p:nvGrpSpPr>
          <p:cNvPr id="3" name="Group 2"/>
          <p:cNvGrpSpPr/>
          <p:nvPr userDrawn="1"/>
        </p:nvGrpSpPr>
        <p:grpSpPr>
          <a:xfrm>
            <a:off x="0" y="0"/>
            <a:ext cx="12192000" cy="1360170"/>
            <a:chOff x="0" y="0"/>
            <a:chExt cx="12192000" cy="1360170"/>
          </a:xfrm>
        </p:grpSpPr>
        <p:sp>
          <p:nvSpPr>
            <p:cNvPr id="18" name="bluebar"/>
            <p:cNvSpPr/>
            <p:nvPr userDrawn="1"/>
          </p:nvSpPr>
          <p:spPr>
            <a:xfrm>
              <a:off x="0" y="122301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3"/>
          <p:cNvSpPr>
            <a:spLocks noGrp="1"/>
          </p:cNvSpPr>
          <p:nvPr userDrawn="1">
            <p:ph type="title" hasCustomPrompt="1"/>
          </p:nvPr>
        </p:nvSpPr>
        <p:spPr bwMode="gray">
          <a:xfrm>
            <a:off x="609600" y="1"/>
            <a:ext cx="10968990" cy="1104900"/>
          </a:xfrm>
        </p:spPr>
        <p:txBody>
          <a:bodyPr>
            <a:normAutofit/>
          </a:bodyPr>
          <a:lstStyle>
            <a:lvl1pPr algn="r">
              <a:defRPr sz="3600">
                <a:solidFill>
                  <a:schemeClr val="bg2"/>
                </a:solidFill>
              </a:defRPr>
            </a:lvl1pPr>
          </a:lstStyle>
          <a:p>
            <a:r>
              <a:rPr lang="en-US" smtClean="0"/>
              <a:t>Slide Title 1/1</a:t>
            </a:r>
            <a:endParaRPr lang="en-US"/>
          </a:p>
        </p:txBody>
      </p:sp>
    </p:spTree>
    <p:extLst>
      <p:ext uri="{BB962C8B-B14F-4D97-AF65-F5344CB8AC3E}">
        <p14:creationId xmlns:p14="http://schemas.microsoft.com/office/powerpoint/2010/main" val="2123454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02024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4182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6991261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504084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839829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57070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2/11/2019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93325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897992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24363645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30215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bullets 1/2 1/2">
    <p:spTree>
      <p:nvGrpSpPr>
        <p:cNvPr id="1" name=""/>
        <p:cNvGrpSpPr/>
        <p:nvPr/>
      </p:nvGrpSpPr>
      <p:grpSpPr>
        <a:xfrm>
          <a:off x="0" y="0"/>
          <a:ext cx="0" cy="0"/>
          <a:chOff x="0" y="0"/>
          <a:chExt cx="0" cy="0"/>
        </a:xfrm>
      </p:grpSpPr>
      <p:sp>
        <p:nvSpPr>
          <p:cNvPr id="7" name="Number"/>
          <p:cNvSpPr>
            <a:spLocks noGrp="1"/>
          </p:cNvSpPr>
          <p:nvPr>
            <p:ph type="sldNum" sz="quarter" idx="12"/>
          </p:nvPr>
        </p:nvSpPr>
        <p:spPr>
          <a:xfrm>
            <a:off x="10186143" y="6356350"/>
            <a:ext cx="1392447"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2002048" y="6356350"/>
            <a:ext cx="8184095"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3" name="Date"/>
          <p:cNvSpPr>
            <a:spLocks noGrp="1"/>
          </p:cNvSpPr>
          <p:nvPr>
            <p:ph type="dt" sz="half" idx="14"/>
          </p:nvPr>
        </p:nvSpPr>
        <p:spPr>
          <a:xfrm>
            <a:off x="609600" y="6362700"/>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sp>
        <p:nvSpPr>
          <p:cNvPr id="4" name="Text Placeholder 3"/>
          <p:cNvSpPr>
            <a:spLocks noGrp="1"/>
          </p:cNvSpPr>
          <p:nvPr>
            <p:ph type="body" sz="half" idx="2" hasCustomPrompt="1"/>
          </p:nvPr>
        </p:nvSpPr>
        <p:spPr>
          <a:xfrm>
            <a:off x="6324599" y="1828800"/>
            <a:ext cx="5257801" cy="4343400"/>
          </a:xfrm>
        </p:spPr>
        <p:txBody>
          <a:bodyPr anchor="t">
            <a:normAutofit/>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a:t>
            </a:r>
          </a:p>
        </p:txBody>
      </p:sp>
      <p:sp>
        <p:nvSpPr>
          <p:cNvPr id="12" name="Content Placeholder 3"/>
          <p:cNvSpPr>
            <a:spLocks noGrp="1"/>
          </p:cNvSpPr>
          <p:nvPr>
            <p:ph sz="half" idx="13" hasCustomPrompt="1"/>
          </p:nvPr>
        </p:nvSpPr>
        <p:spPr>
          <a:xfrm>
            <a:off x="609601" y="1828800"/>
            <a:ext cx="5257800" cy="4360863"/>
          </a:xfrm>
        </p:spPr>
        <p:txBody>
          <a:bodyPr/>
          <a:lstStyle>
            <a:lvl1pPr marL="0" indent="-365760">
              <a:buClr>
                <a:schemeClr val="accent1"/>
              </a:buClr>
              <a:buFont typeface="Wingdings" panose="05000000000000000000" pitchFamily="2" charset="2"/>
              <a:buChar char="§"/>
              <a:defRPr/>
            </a:lvl1pPr>
            <a:lvl2pPr marL="741363" indent="-344488">
              <a:buClr>
                <a:schemeClr val="accent1"/>
              </a:buClr>
              <a:buFont typeface="Wingdings" panose="05000000000000000000" pitchFamily="2" charset="2"/>
              <a:buChar char="§"/>
              <a:defRPr/>
            </a:lvl2pPr>
            <a:lvl3pPr marL="1087438" indent="-346075">
              <a:buClr>
                <a:schemeClr val="accent1"/>
              </a:buClr>
              <a:buFont typeface="Wingdings" panose="05000000000000000000" pitchFamily="2" charset="2"/>
              <a:buChar char="§"/>
              <a:defRPr/>
            </a:lvl3pPr>
            <a:lvl4pPr marL="1431925" indent="-344488">
              <a:buClr>
                <a:schemeClr val="accent1"/>
              </a:buClr>
              <a:buFont typeface="Wingdings" panose="05000000000000000000" pitchFamily="2" charset="2"/>
              <a:buChar char="§"/>
              <a:defRPr/>
            </a:lvl4pPr>
            <a:lvl5pPr marL="1655763" indent="-223838">
              <a:buClr>
                <a:schemeClr val="accent1"/>
              </a:buClr>
              <a:buFont typeface="Wingdings" panose="05000000000000000000" pitchFamily="2" charset="2"/>
              <a:buChar char="§"/>
              <a:defRPr/>
            </a:lvl5pPr>
          </a:lstStyle>
          <a:p>
            <a:pPr lvl="0"/>
            <a:r>
              <a:rPr lang="en-US" smtClean="0"/>
              <a:t>Bullet 36</a:t>
            </a:r>
          </a:p>
          <a:p>
            <a:pPr lvl="1"/>
            <a:r>
              <a:rPr lang="en-US" smtClean="0"/>
              <a:t>Bullet 32</a:t>
            </a:r>
          </a:p>
          <a:p>
            <a:pPr lvl="2"/>
            <a:r>
              <a:rPr lang="en-US" smtClean="0"/>
              <a:t>Bullet 28</a:t>
            </a:r>
          </a:p>
          <a:p>
            <a:pPr lvl="3"/>
            <a:r>
              <a:rPr lang="en-US" smtClean="0"/>
              <a:t>Bullet 24</a:t>
            </a:r>
          </a:p>
          <a:p>
            <a:pPr lvl="4"/>
            <a:r>
              <a:rPr lang="en-US" smtClean="0"/>
              <a:t>Bullet 18</a:t>
            </a:r>
            <a:endParaRPr lang="en-US"/>
          </a:p>
        </p:txBody>
      </p:sp>
      <p:grpSp>
        <p:nvGrpSpPr>
          <p:cNvPr id="19" name="Group 18"/>
          <p:cNvGrpSpPr/>
          <p:nvPr userDrawn="1"/>
        </p:nvGrpSpPr>
        <p:grpSpPr>
          <a:xfrm>
            <a:off x="0" y="0"/>
            <a:ext cx="12192000" cy="1360170"/>
            <a:chOff x="0" y="0"/>
            <a:chExt cx="12192000" cy="1360170"/>
          </a:xfrm>
        </p:grpSpPr>
        <p:sp>
          <p:nvSpPr>
            <p:cNvPr id="20" name="bluebar"/>
            <p:cNvSpPr/>
            <p:nvPr userDrawn="1"/>
          </p:nvSpPr>
          <p:spPr>
            <a:xfrm>
              <a:off x="0" y="122301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4"/>
          <p:cNvSpPr>
            <a:spLocks noGrp="1"/>
          </p:cNvSpPr>
          <p:nvPr>
            <p:ph type="title" hasCustomPrompt="1"/>
          </p:nvPr>
        </p:nvSpPr>
        <p:spPr bwMode="gray">
          <a:xfrm>
            <a:off x="609600" y="-6350"/>
            <a:ext cx="10968990" cy="1111250"/>
          </a:xfrm>
        </p:spPr>
        <p:txBody>
          <a:bodyPr anchor="b">
            <a:normAutofit/>
          </a:bodyPr>
          <a:lstStyle>
            <a:lvl1pPr algn="r">
              <a:defRPr sz="3600">
                <a:solidFill>
                  <a:schemeClr val="bg2"/>
                </a:solidFill>
              </a:defRPr>
            </a:lvl1pPr>
          </a:lstStyle>
          <a:p>
            <a:r>
              <a:rPr lang="en-US" smtClean="0"/>
              <a:t>Slide Title 1/2 + 1/2</a:t>
            </a:r>
            <a:endParaRPr lang="en-US"/>
          </a:p>
        </p:txBody>
      </p:sp>
    </p:spTree>
    <p:extLst>
      <p:ext uri="{BB962C8B-B14F-4D97-AF65-F5344CB8AC3E}">
        <p14:creationId xmlns:p14="http://schemas.microsoft.com/office/powerpoint/2010/main" val="13154816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2535733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2/11/2019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1214034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943963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92281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2870306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1485153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F35AC727-1EE8-48E4-9140-40E8C12FAC25}"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644357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902080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3291560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358128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 &amp; text 2/3 1/3">
    <p:spTree>
      <p:nvGrpSpPr>
        <p:cNvPr id="1" name=""/>
        <p:cNvGrpSpPr/>
        <p:nvPr/>
      </p:nvGrpSpPr>
      <p:grpSpPr>
        <a:xfrm>
          <a:off x="0" y="0"/>
          <a:ext cx="0" cy="0"/>
          <a:chOff x="0" y="0"/>
          <a:chExt cx="0" cy="0"/>
        </a:xfrm>
      </p:grpSpPr>
      <p:sp>
        <p:nvSpPr>
          <p:cNvPr id="7" name="Number"/>
          <p:cNvSpPr>
            <a:spLocks noGrp="1"/>
          </p:cNvSpPr>
          <p:nvPr>
            <p:ph type="sldNum" sz="quarter" idx="12"/>
          </p:nvPr>
        </p:nvSpPr>
        <p:spPr>
          <a:xfrm>
            <a:off x="10189953" y="6356349"/>
            <a:ext cx="1392447"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2002047" y="6356350"/>
            <a:ext cx="8187905"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18" name="Date"/>
          <p:cNvSpPr>
            <a:spLocks noGrp="1"/>
          </p:cNvSpPr>
          <p:nvPr>
            <p:ph type="dt" sz="half" idx="14"/>
          </p:nvPr>
        </p:nvSpPr>
        <p:spPr>
          <a:xfrm>
            <a:off x="609600" y="6362700"/>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sp>
        <p:nvSpPr>
          <p:cNvPr id="4" name="Text Placeholder 1"/>
          <p:cNvSpPr>
            <a:spLocks noGrp="1"/>
          </p:cNvSpPr>
          <p:nvPr>
            <p:ph type="body" sz="half" idx="2" hasCustomPrompt="1"/>
          </p:nvPr>
        </p:nvSpPr>
        <p:spPr>
          <a:xfrm>
            <a:off x="8229600" y="1828800"/>
            <a:ext cx="3352800" cy="4343400"/>
          </a:xfrm>
        </p:spPr>
        <p:txBody>
          <a:bodyPr anchor="ctr">
            <a:normAutofit/>
          </a:bodyPr>
          <a:lstStyle>
            <a:lvl1pPr marL="0" indent="0" algn="l">
              <a:buNone/>
              <a:defRPr sz="40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a:t>
            </a:r>
          </a:p>
        </p:txBody>
      </p:sp>
      <p:sp>
        <p:nvSpPr>
          <p:cNvPr id="3" name="Picture Placeholder 1" descr="PICTURE"/>
          <p:cNvSpPr>
            <a:spLocks noGrp="1"/>
          </p:cNvSpPr>
          <p:nvPr>
            <p:ph type="pic" idx="1" hasCustomPrompt="1"/>
          </p:nvPr>
        </p:nvSpPr>
        <p:spPr>
          <a:xfrm>
            <a:off x="609600" y="1828801"/>
            <a:ext cx="7353300" cy="4320856"/>
          </a:xfrm>
          <a:solidFill>
            <a:schemeClr val="bg2">
              <a:lumMod val="85000"/>
            </a:schemeClr>
          </a:solidFill>
        </p:spPr>
        <p:txBody>
          <a:bodyPr anchor="t"/>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CENTER TO ADD IMAGE</a:t>
            </a:r>
            <a:endParaRPr lang="en-US"/>
          </a:p>
        </p:txBody>
      </p:sp>
      <p:grpSp>
        <p:nvGrpSpPr>
          <p:cNvPr id="14" name="Group 13"/>
          <p:cNvGrpSpPr/>
          <p:nvPr userDrawn="1"/>
        </p:nvGrpSpPr>
        <p:grpSpPr>
          <a:xfrm>
            <a:off x="0" y="0"/>
            <a:ext cx="12192000" cy="1360170"/>
            <a:chOff x="0" y="0"/>
            <a:chExt cx="12192000" cy="1360170"/>
          </a:xfrm>
        </p:grpSpPr>
        <p:sp>
          <p:nvSpPr>
            <p:cNvPr id="15" name="bluebar"/>
            <p:cNvSpPr/>
            <p:nvPr userDrawn="1"/>
          </p:nvSpPr>
          <p:spPr>
            <a:xfrm>
              <a:off x="0" y="122301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5"/>
          <p:cNvSpPr>
            <a:spLocks noGrp="1"/>
          </p:cNvSpPr>
          <p:nvPr>
            <p:ph type="title" hasCustomPrompt="1"/>
          </p:nvPr>
        </p:nvSpPr>
        <p:spPr bwMode="gray">
          <a:xfrm>
            <a:off x="609600" y="0"/>
            <a:ext cx="10972800" cy="1120140"/>
          </a:xfrm>
        </p:spPr>
        <p:txBody>
          <a:bodyPr anchor="b">
            <a:normAutofit/>
          </a:bodyPr>
          <a:lstStyle>
            <a:lvl1pPr algn="r">
              <a:defRPr sz="3600" baseline="0">
                <a:solidFill>
                  <a:schemeClr val="bg2"/>
                </a:solidFill>
              </a:defRPr>
            </a:lvl1pPr>
          </a:lstStyle>
          <a:p>
            <a:r>
              <a:rPr lang="en-US" smtClean="0"/>
              <a:t>Slide Title 2/3 + 1/3</a:t>
            </a:r>
            <a:endParaRPr lang="en-US"/>
          </a:p>
        </p:txBody>
      </p:sp>
    </p:spTree>
    <p:extLst>
      <p:ext uri="{BB962C8B-B14F-4D97-AF65-F5344CB8AC3E}">
        <p14:creationId xmlns:p14="http://schemas.microsoft.com/office/powerpoint/2010/main" val="99610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8163883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2/11/2019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94753135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p:txBody>
          <a:bodyPr/>
          <a:lstStyle/>
          <a:p>
            <a:fld id="{A799427A-A34E-4423-987F-3E7F6BC0DBE3}" type="datetime1">
              <a:rPr lang="en-US" smtClean="0"/>
              <a:t>2/11/2019</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396321180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273577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77307295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324814342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397097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907755250"/>
      </p:ext>
    </p:extLst>
  </p:cSld>
  <p:clrMapOvr>
    <a:masterClrMapping/>
  </p:clrMapOvr>
  <p:timing>
    <p:tnLst>
      <p:par>
        <p:cTn id="1" dur="indefinite" restart="never" nodeType="tmRoot"/>
      </p:par>
    </p:tnLst>
  </p:timing>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3834644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377100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 w text 1/4 1/4 1/4 1/4">
    <p:spTree>
      <p:nvGrpSpPr>
        <p:cNvPr id="1" name=""/>
        <p:cNvGrpSpPr/>
        <p:nvPr/>
      </p:nvGrpSpPr>
      <p:grpSpPr>
        <a:xfrm>
          <a:off x="0" y="0"/>
          <a:ext cx="0" cy="0"/>
          <a:chOff x="0" y="0"/>
          <a:chExt cx="0" cy="0"/>
        </a:xfrm>
      </p:grpSpPr>
      <p:sp>
        <p:nvSpPr>
          <p:cNvPr id="7" name="Number"/>
          <p:cNvSpPr>
            <a:spLocks noGrp="1"/>
          </p:cNvSpPr>
          <p:nvPr>
            <p:ph type="sldNum" sz="quarter" idx="12"/>
          </p:nvPr>
        </p:nvSpPr>
        <p:spPr>
          <a:xfrm>
            <a:off x="10189952" y="6356350"/>
            <a:ext cx="1392447"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1659148" y="6356350"/>
            <a:ext cx="8873704"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5" name="Date"/>
          <p:cNvSpPr>
            <a:spLocks noGrp="1"/>
          </p:cNvSpPr>
          <p:nvPr>
            <p:ph type="dt" sz="half" idx="14"/>
          </p:nvPr>
        </p:nvSpPr>
        <p:spPr>
          <a:xfrm>
            <a:off x="609600" y="6367780"/>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sp>
        <p:nvSpPr>
          <p:cNvPr id="20" name="Text Placeholder 4"/>
          <p:cNvSpPr>
            <a:spLocks noGrp="1"/>
          </p:cNvSpPr>
          <p:nvPr>
            <p:ph type="body" sz="half" idx="20" hasCustomPrompt="1"/>
          </p:nvPr>
        </p:nvSpPr>
        <p:spPr>
          <a:xfrm>
            <a:off x="9195329" y="4800600"/>
            <a:ext cx="2387071" cy="1371600"/>
          </a:xfrm>
        </p:spPr>
        <p:txBody>
          <a:bodyPr>
            <a:normAutofit/>
          </a:bodyPr>
          <a:lstStyle>
            <a:lvl1pPr marL="0" indent="0" algn="ctr">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a:t>
            </a:r>
          </a:p>
        </p:txBody>
      </p:sp>
      <p:sp>
        <p:nvSpPr>
          <p:cNvPr id="31" name="Picture Placeholder 4" descr="PICTURE"/>
          <p:cNvSpPr>
            <a:spLocks noGrp="1"/>
          </p:cNvSpPr>
          <p:nvPr>
            <p:ph type="pic" idx="23" hasCustomPrompt="1"/>
          </p:nvPr>
        </p:nvSpPr>
        <p:spPr>
          <a:xfrm>
            <a:off x="9195329" y="1830961"/>
            <a:ext cx="2400301" cy="2785489"/>
          </a:xfrm>
          <a:solidFill>
            <a:schemeClr val="bg2">
              <a:lumMod val="85000"/>
            </a:schemeClr>
          </a:solidFill>
        </p:spPr>
        <p:txBody>
          <a:bodyPr anchor="t"/>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CENTER TO ADD IMAGE</a:t>
            </a:r>
            <a:endParaRPr lang="en-US"/>
          </a:p>
        </p:txBody>
      </p:sp>
      <p:sp>
        <p:nvSpPr>
          <p:cNvPr id="19" name="Text Placeholder 3"/>
          <p:cNvSpPr>
            <a:spLocks noGrp="1"/>
          </p:cNvSpPr>
          <p:nvPr>
            <p:ph type="body" sz="half" idx="19" hasCustomPrompt="1"/>
          </p:nvPr>
        </p:nvSpPr>
        <p:spPr>
          <a:xfrm>
            <a:off x="6337827" y="4800600"/>
            <a:ext cx="2387073" cy="1371600"/>
          </a:xfrm>
        </p:spPr>
        <p:txBody>
          <a:bodyPr>
            <a:normAutofit/>
          </a:bodyPr>
          <a:lstStyle>
            <a:lvl1pPr marL="0" indent="0" algn="ctr">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a:t>
            </a:r>
          </a:p>
        </p:txBody>
      </p:sp>
      <p:sp>
        <p:nvSpPr>
          <p:cNvPr id="30" name="Picture Placeholder 3" descr="PICTURE"/>
          <p:cNvSpPr>
            <a:spLocks noGrp="1"/>
          </p:cNvSpPr>
          <p:nvPr>
            <p:ph type="pic" idx="22" hasCustomPrompt="1"/>
          </p:nvPr>
        </p:nvSpPr>
        <p:spPr>
          <a:xfrm>
            <a:off x="6336029" y="1824610"/>
            <a:ext cx="2400301" cy="2785489"/>
          </a:xfrm>
          <a:solidFill>
            <a:schemeClr val="bg2">
              <a:lumMod val="85000"/>
            </a:schemeClr>
          </a:solidFill>
        </p:spPr>
        <p:txBody>
          <a:bodyPr anchor="t"/>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CENTER TO ADD IMAGE</a:t>
            </a:r>
            <a:endParaRPr lang="en-US"/>
          </a:p>
        </p:txBody>
      </p:sp>
      <p:sp>
        <p:nvSpPr>
          <p:cNvPr id="18" name="Text Placeholder 2"/>
          <p:cNvSpPr>
            <a:spLocks noGrp="1"/>
          </p:cNvSpPr>
          <p:nvPr>
            <p:ph type="body" sz="half" idx="18" hasCustomPrompt="1"/>
          </p:nvPr>
        </p:nvSpPr>
        <p:spPr>
          <a:xfrm>
            <a:off x="3480330" y="4800600"/>
            <a:ext cx="2387072" cy="1371600"/>
          </a:xfrm>
        </p:spPr>
        <p:txBody>
          <a:bodyPr>
            <a:normAutofit/>
          </a:bodyPr>
          <a:lstStyle>
            <a:lvl1pPr marL="0" indent="0" algn="ctr">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a:t>
            </a:r>
          </a:p>
        </p:txBody>
      </p:sp>
      <p:sp>
        <p:nvSpPr>
          <p:cNvPr id="29" name="Picture Placeholder 2" descr="PICTURE"/>
          <p:cNvSpPr>
            <a:spLocks noGrp="1"/>
          </p:cNvSpPr>
          <p:nvPr>
            <p:ph type="pic" idx="21" hasCustomPrompt="1"/>
          </p:nvPr>
        </p:nvSpPr>
        <p:spPr>
          <a:xfrm>
            <a:off x="3473715" y="1824611"/>
            <a:ext cx="2400301" cy="2785489"/>
          </a:xfrm>
          <a:solidFill>
            <a:schemeClr val="bg2">
              <a:lumMod val="85000"/>
            </a:schemeClr>
          </a:solidFill>
        </p:spPr>
        <p:txBody>
          <a:bodyPr anchor="t"/>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CENTER TO ADD IMAGE</a:t>
            </a:r>
            <a:endParaRPr lang="en-US"/>
          </a:p>
        </p:txBody>
      </p:sp>
      <p:sp>
        <p:nvSpPr>
          <p:cNvPr id="4" name="Text Placeholder 1"/>
          <p:cNvSpPr>
            <a:spLocks noGrp="1"/>
          </p:cNvSpPr>
          <p:nvPr>
            <p:ph type="body" sz="half" idx="2" hasCustomPrompt="1"/>
          </p:nvPr>
        </p:nvSpPr>
        <p:spPr>
          <a:xfrm>
            <a:off x="609600" y="4800600"/>
            <a:ext cx="2400300" cy="1371600"/>
          </a:xfrm>
        </p:spPr>
        <p:txBody>
          <a:bodyPr>
            <a:normAutofit/>
          </a:bodyPr>
          <a:lstStyle>
            <a:lvl1pPr marL="0" indent="0" algn="ctr">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a:t>
            </a:r>
          </a:p>
        </p:txBody>
      </p:sp>
      <p:sp>
        <p:nvSpPr>
          <p:cNvPr id="3" name="Picture Placeholder 1" descr="PICTURE"/>
          <p:cNvSpPr>
            <a:spLocks noGrp="1"/>
          </p:cNvSpPr>
          <p:nvPr>
            <p:ph type="pic" idx="1" hasCustomPrompt="1"/>
          </p:nvPr>
        </p:nvSpPr>
        <p:spPr>
          <a:xfrm>
            <a:off x="609600" y="1828799"/>
            <a:ext cx="2400301" cy="2785489"/>
          </a:xfrm>
          <a:solidFill>
            <a:schemeClr val="bg2">
              <a:lumMod val="85000"/>
            </a:schemeClr>
          </a:solidFill>
        </p:spPr>
        <p:txBody>
          <a:bodyPr anchor="t"/>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CENTER TO ADD IMAGE</a:t>
            </a:r>
            <a:endParaRPr lang="en-US"/>
          </a:p>
        </p:txBody>
      </p:sp>
      <p:grpSp>
        <p:nvGrpSpPr>
          <p:cNvPr id="22" name="Group 21"/>
          <p:cNvGrpSpPr/>
          <p:nvPr userDrawn="1"/>
        </p:nvGrpSpPr>
        <p:grpSpPr>
          <a:xfrm>
            <a:off x="0" y="0"/>
            <a:ext cx="12192000" cy="1360170"/>
            <a:chOff x="0" y="0"/>
            <a:chExt cx="12192000" cy="1360170"/>
          </a:xfrm>
        </p:grpSpPr>
        <p:sp>
          <p:nvSpPr>
            <p:cNvPr id="23" name="bluebar"/>
            <p:cNvSpPr/>
            <p:nvPr userDrawn="1"/>
          </p:nvSpPr>
          <p:spPr>
            <a:xfrm>
              <a:off x="0" y="122301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6"/>
          <p:cNvSpPr>
            <a:spLocks noGrp="1"/>
          </p:cNvSpPr>
          <p:nvPr>
            <p:ph type="title" hasCustomPrompt="1"/>
          </p:nvPr>
        </p:nvSpPr>
        <p:spPr bwMode="gray">
          <a:xfrm>
            <a:off x="609600" y="0"/>
            <a:ext cx="10972800" cy="1120140"/>
          </a:xfrm>
        </p:spPr>
        <p:txBody>
          <a:bodyPr anchor="b">
            <a:normAutofit/>
          </a:bodyPr>
          <a:lstStyle>
            <a:lvl1pPr algn="r">
              <a:defRPr sz="3600" baseline="0">
                <a:solidFill>
                  <a:schemeClr val="bg2"/>
                </a:solidFill>
              </a:defRPr>
            </a:lvl1pPr>
          </a:lstStyle>
          <a:p>
            <a:r>
              <a:rPr lang="en-US" smtClean="0"/>
              <a:t>Slide Title 1/4 + 1/4 + 1/4 + 1/4 </a:t>
            </a:r>
            <a:endParaRPr lang="en-US"/>
          </a:p>
        </p:txBody>
      </p:sp>
    </p:spTree>
    <p:extLst>
      <p:ext uri="{BB962C8B-B14F-4D97-AF65-F5344CB8AC3E}">
        <p14:creationId xmlns:p14="http://schemas.microsoft.com/office/powerpoint/2010/main" val="4115192582"/>
      </p:ext>
    </p:extLst>
  </p:cSld>
  <p:clrMapOvr>
    <a:masterClrMapping/>
  </p:clrMapOvr>
  <p:extLst mod="1">
    <p:ext uri="{DCECCB84-F9BA-43D5-87BE-67443E8EF086}">
      <p15:sldGuideLst xmlns:p15="http://schemas.microsoft.com/office/powerpoint/2012/main">
        <p15:guide id="1" orient="horz" pos="3024" userDrawn="1">
          <p15:clr>
            <a:srgbClr val="FBAE40"/>
          </p15:clr>
        </p15:guide>
        <p15:guide id="2" orient="horz" pos="290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9219577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887771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2/11/2019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21829511"/>
      </p:ext>
    </p:extLst>
  </p:cSld>
  <p:clrMapOvr>
    <a:masterClrMapping/>
  </p:clrMapOvr>
  <p:timing>
    <p:tnLst>
      <p:par>
        <p:cTn id="1" dur="indefinite" restart="never" nodeType="tmRoot"/>
      </p:par>
    </p:tnLst>
  </p:timing>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2/11/2019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9912315"/>
      </p:ext>
    </p:extLst>
  </p:cSld>
  <p:clrMapOvr>
    <a:masterClrMapping/>
  </p:clrMapOvr>
  <p:timing>
    <p:tnLst>
      <p:par>
        <p:cTn id="1" dur="indefinite" restart="never" nodeType="tmRoot"/>
      </p:par>
    </p:tnLst>
  </p:timing>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000161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0224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2811269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5526472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968943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187014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 w text 1/3 1/3 1/3">
    <p:spTree>
      <p:nvGrpSpPr>
        <p:cNvPr id="1" name=""/>
        <p:cNvGrpSpPr/>
        <p:nvPr/>
      </p:nvGrpSpPr>
      <p:grpSpPr>
        <a:xfrm>
          <a:off x="0" y="0"/>
          <a:ext cx="0" cy="0"/>
          <a:chOff x="0" y="0"/>
          <a:chExt cx="0" cy="0"/>
        </a:xfrm>
      </p:grpSpPr>
      <p:sp>
        <p:nvSpPr>
          <p:cNvPr id="7" name="Number"/>
          <p:cNvSpPr>
            <a:spLocks noGrp="1"/>
          </p:cNvSpPr>
          <p:nvPr>
            <p:ph type="sldNum" sz="quarter" idx="12"/>
          </p:nvPr>
        </p:nvSpPr>
        <p:spPr>
          <a:xfrm>
            <a:off x="10189952" y="6356350"/>
            <a:ext cx="1392447"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1659148" y="6356350"/>
            <a:ext cx="8873704"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32460" y="6367780"/>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sp>
        <p:nvSpPr>
          <p:cNvPr id="19" name="Text Placeholder 3"/>
          <p:cNvSpPr>
            <a:spLocks noGrp="1"/>
          </p:cNvSpPr>
          <p:nvPr>
            <p:ph type="body" sz="half" idx="19" hasCustomPrompt="1"/>
          </p:nvPr>
        </p:nvSpPr>
        <p:spPr>
          <a:xfrm>
            <a:off x="8229601" y="4800600"/>
            <a:ext cx="3352800" cy="1371600"/>
          </a:xfrm>
        </p:spPr>
        <p:txBody>
          <a:bodyPr>
            <a:normAutofit/>
          </a:bodyPr>
          <a:lstStyle>
            <a:lvl1pPr marL="0" indent="0" algn="ctr">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 for above Image</a:t>
            </a:r>
          </a:p>
        </p:txBody>
      </p:sp>
      <p:sp>
        <p:nvSpPr>
          <p:cNvPr id="25" name="Picture Placeholder 3" descr="picture"/>
          <p:cNvSpPr>
            <a:spLocks noGrp="1"/>
          </p:cNvSpPr>
          <p:nvPr>
            <p:ph type="pic" idx="21" hasCustomPrompt="1"/>
          </p:nvPr>
        </p:nvSpPr>
        <p:spPr>
          <a:xfrm>
            <a:off x="8241030" y="1828799"/>
            <a:ext cx="3341370" cy="2781301"/>
          </a:xfrm>
          <a:solidFill>
            <a:schemeClr val="bg2">
              <a:lumMod val="85000"/>
            </a:schemeClr>
          </a:solidFill>
        </p:spPr>
        <p:txBody>
          <a:bodyPr anchor="t"/>
          <a:lstStyle>
            <a:lvl1pPr marL="0" marR="0" indent="0" algn="ctr" defTabSz="914400" rtl="0" eaLnBrk="1" fontAlgn="auto" latinLnBrk="0" hangingPunct="1">
              <a:lnSpc>
                <a:spcPct val="100000"/>
              </a:lnSpc>
              <a:spcBef>
                <a:spcPts val="1000"/>
              </a:spcBef>
              <a:spcAft>
                <a:spcPts val="0"/>
              </a:spcAft>
              <a:buClr>
                <a:schemeClr val="accent5"/>
              </a:buClr>
              <a:buSzTx/>
              <a:buFont typeface="Wingdings" panose="05000000000000000000" pitchFamily="2" charset="2"/>
              <a:buNone/>
              <a:tabLst/>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accent5"/>
              </a:buClr>
              <a:buSzTx/>
              <a:buFont typeface="Wingdings" panose="05000000000000000000" pitchFamily="2" charset="2"/>
              <a:buNone/>
              <a:tabLst/>
              <a:defRPr/>
            </a:pPr>
            <a:r>
              <a:rPr lang="en-US" smtClean="0"/>
              <a:t>CLICK CENTER TO ADD IMAGE</a:t>
            </a:r>
          </a:p>
        </p:txBody>
      </p:sp>
      <p:sp>
        <p:nvSpPr>
          <p:cNvPr id="18" name="Text Placeholder 2"/>
          <p:cNvSpPr>
            <a:spLocks noGrp="1"/>
          </p:cNvSpPr>
          <p:nvPr>
            <p:ph type="body" sz="half" idx="18" hasCustomPrompt="1"/>
          </p:nvPr>
        </p:nvSpPr>
        <p:spPr>
          <a:xfrm>
            <a:off x="4425314" y="4800600"/>
            <a:ext cx="3341371" cy="1371600"/>
          </a:xfrm>
        </p:spPr>
        <p:txBody>
          <a:bodyPr>
            <a:normAutofit/>
          </a:bodyPr>
          <a:lstStyle>
            <a:lvl1pPr marL="0" indent="0" algn="ctr">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 for above image</a:t>
            </a:r>
          </a:p>
        </p:txBody>
      </p:sp>
      <p:sp>
        <p:nvSpPr>
          <p:cNvPr id="28" name="Picture Placeholder 2" descr="picture"/>
          <p:cNvSpPr>
            <a:spLocks noGrp="1"/>
          </p:cNvSpPr>
          <p:nvPr>
            <p:ph type="pic" idx="23" hasCustomPrompt="1"/>
          </p:nvPr>
        </p:nvSpPr>
        <p:spPr>
          <a:xfrm>
            <a:off x="4425315" y="1856305"/>
            <a:ext cx="3341370" cy="2753795"/>
          </a:xfrm>
          <a:solidFill>
            <a:schemeClr val="bg2">
              <a:lumMod val="85000"/>
            </a:schemeClr>
          </a:solidFill>
        </p:spPr>
        <p:txBody>
          <a:bodyPr anchor="t"/>
          <a:lstStyle>
            <a:lvl1pPr marL="0" marR="0" indent="0" algn="ctr" defTabSz="914400" rtl="0" eaLnBrk="1" fontAlgn="auto" latinLnBrk="0" hangingPunct="1">
              <a:lnSpc>
                <a:spcPct val="100000"/>
              </a:lnSpc>
              <a:spcBef>
                <a:spcPts val="1000"/>
              </a:spcBef>
              <a:spcAft>
                <a:spcPts val="0"/>
              </a:spcAft>
              <a:buClr>
                <a:schemeClr val="accent5"/>
              </a:buClr>
              <a:buSzTx/>
              <a:buFont typeface="Wingdings" panose="05000000000000000000" pitchFamily="2" charset="2"/>
              <a:buNone/>
              <a:tabLst/>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accent5"/>
              </a:buClr>
              <a:buSzTx/>
              <a:buFont typeface="Wingdings" panose="05000000000000000000" pitchFamily="2" charset="2"/>
              <a:buNone/>
              <a:tabLst/>
              <a:defRPr/>
            </a:pPr>
            <a:r>
              <a:rPr lang="en-US" smtClean="0"/>
              <a:t>CLICK CENTER TO ADD IMAGE</a:t>
            </a:r>
          </a:p>
        </p:txBody>
      </p:sp>
      <p:sp>
        <p:nvSpPr>
          <p:cNvPr id="4" name="Text Placeholder 1"/>
          <p:cNvSpPr>
            <a:spLocks noGrp="1"/>
          </p:cNvSpPr>
          <p:nvPr>
            <p:ph type="body" sz="half" idx="2" hasCustomPrompt="1"/>
          </p:nvPr>
        </p:nvSpPr>
        <p:spPr>
          <a:xfrm>
            <a:off x="609600" y="4800600"/>
            <a:ext cx="3352800" cy="1371600"/>
          </a:xfrm>
        </p:spPr>
        <p:txBody>
          <a:bodyPr>
            <a:normAutofit/>
          </a:bodyPr>
          <a:lstStyle>
            <a:lvl1pPr marL="0" indent="0" algn="ctr">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 for above image</a:t>
            </a:r>
          </a:p>
        </p:txBody>
      </p:sp>
      <p:sp>
        <p:nvSpPr>
          <p:cNvPr id="27" name="Picture Placeholder 1" descr="picture"/>
          <p:cNvSpPr>
            <a:spLocks noGrp="1"/>
          </p:cNvSpPr>
          <p:nvPr>
            <p:ph type="pic" idx="22" hasCustomPrompt="1"/>
          </p:nvPr>
        </p:nvSpPr>
        <p:spPr>
          <a:xfrm>
            <a:off x="609600" y="1828798"/>
            <a:ext cx="3341370" cy="2787652"/>
          </a:xfrm>
          <a:solidFill>
            <a:schemeClr val="bg2">
              <a:lumMod val="85000"/>
            </a:schemeClr>
          </a:solidFill>
        </p:spPr>
        <p:txBody>
          <a:bodyPr anchor="t"/>
          <a:lstStyle>
            <a:lvl1pPr marL="0" marR="0" indent="0" algn="ctr" defTabSz="914400" rtl="0" eaLnBrk="1" fontAlgn="auto" latinLnBrk="0" hangingPunct="1">
              <a:lnSpc>
                <a:spcPct val="100000"/>
              </a:lnSpc>
              <a:spcBef>
                <a:spcPts val="1000"/>
              </a:spcBef>
              <a:spcAft>
                <a:spcPts val="0"/>
              </a:spcAft>
              <a:buClr>
                <a:schemeClr val="accent5"/>
              </a:buClr>
              <a:buSzTx/>
              <a:buFont typeface="Wingdings" panose="05000000000000000000" pitchFamily="2" charset="2"/>
              <a:buNone/>
              <a:tabLst/>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accent5"/>
              </a:buClr>
              <a:buSzTx/>
              <a:buFont typeface="Wingdings" panose="05000000000000000000" pitchFamily="2" charset="2"/>
              <a:buNone/>
              <a:tabLst/>
              <a:defRPr/>
            </a:pPr>
            <a:r>
              <a:rPr lang="en-US" smtClean="0"/>
              <a:t>CLICK CENTER TO ADD IMAGE</a:t>
            </a:r>
          </a:p>
        </p:txBody>
      </p:sp>
      <p:grpSp>
        <p:nvGrpSpPr>
          <p:cNvPr id="16" name="Group 15"/>
          <p:cNvGrpSpPr/>
          <p:nvPr userDrawn="1"/>
        </p:nvGrpSpPr>
        <p:grpSpPr>
          <a:xfrm>
            <a:off x="0" y="0"/>
            <a:ext cx="12192000" cy="1360170"/>
            <a:chOff x="0" y="0"/>
            <a:chExt cx="12192000" cy="1360170"/>
          </a:xfrm>
        </p:grpSpPr>
        <p:sp>
          <p:nvSpPr>
            <p:cNvPr id="20" name="bluebar"/>
            <p:cNvSpPr/>
            <p:nvPr userDrawn="1"/>
          </p:nvSpPr>
          <p:spPr>
            <a:xfrm>
              <a:off x="0" y="122301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7"/>
          <p:cNvSpPr>
            <a:spLocks noGrp="1"/>
          </p:cNvSpPr>
          <p:nvPr>
            <p:ph type="title" hasCustomPrompt="1"/>
          </p:nvPr>
        </p:nvSpPr>
        <p:spPr bwMode="gray">
          <a:xfrm>
            <a:off x="609600" y="0"/>
            <a:ext cx="10972800" cy="1104900"/>
          </a:xfrm>
        </p:spPr>
        <p:txBody>
          <a:bodyPr anchor="b">
            <a:normAutofit/>
          </a:bodyPr>
          <a:lstStyle>
            <a:lvl1pPr algn="r">
              <a:defRPr sz="3600" baseline="0">
                <a:solidFill>
                  <a:schemeClr val="bg2"/>
                </a:solidFill>
              </a:defRPr>
            </a:lvl1pPr>
          </a:lstStyle>
          <a:p>
            <a:r>
              <a:rPr lang="en-US" smtClean="0"/>
              <a:t>Slide Title  1/3 + 1/3 + 1/3</a:t>
            </a:r>
            <a:endParaRPr lang="en-US"/>
          </a:p>
        </p:txBody>
      </p:sp>
    </p:spTree>
    <p:extLst>
      <p:ext uri="{BB962C8B-B14F-4D97-AF65-F5344CB8AC3E}">
        <p14:creationId xmlns:p14="http://schemas.microsoft.com/office/powerpoint/2010/main" val="109259232"/>
      </p:ext>
    </p:extLst>
  </p:cSld>
  <p:clrMapOvr>
    <a:masterClrMapping/>
  </p:clrMapOvr>
  <p:extLst mod="1">
    <p:ext uri="{DCECCB84-F9BA-43D5-87BE-67443E8EF086}">
      <p15:sldGuideLst xmlns:p15="http://schemas.microsoft.com/office/powerpoint/2012/main">
        <p15:guide id="1" orient="horz" pos="3024">
          <p15:clr>
            <a:srgbClr val="FBAE40"/>
          </p15:clr>
        </p15:guide>
        <p15:guide id="2" orient="horz" pos="290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9996907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2/11/2019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442259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2/11/2019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1017202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526414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2/11/2019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6902889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0774015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6617638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2/11/2019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5898873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2/11/2019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5305905"/>
      </p:ext>
    </p:extLst>
  </p:cSld>
  <p:clrMapOvr>
    <a:masterClrMapping/>
  </p:clrMapOvr>
  <p:timing>
    <p:tnLst>
      <p:par>
        <p:cTn id="1" dur="indefinite" restart="never" nodeType="tmRoot"/>
      </p:par>
    </p:tnLst>
  </p:timing>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2/11/2019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031809"/>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amp; bar 1/1">
    <p:spTree>
      <p:nvGrpSpPr>
        <p:cNvPr id="1" name=""/>
        <p:cNvGrpSpPr/>
        <p:nvPr/>
      </p:nvGrpSpPr>
      <p:grpSpPr>
        <a:xfrm>
          <a:off x="0" y="0"/>
          <a:ext cx="0" cy="0"/>
          <a:chOff x="0" y="0"/>
          <a:chExt cx="0" cy="0"/>
        </a:xfrm>
      </p:grpSpPr>
      <p:sp>
        <p:nvSpPr>
          <p:cNvPr id="5" name="Number"/>
          <p:cNvSpPr>
            <a:spLocks noGrp="1"/>
          </p:cNvSpPr>
          <p:nvPr>
            <p:ph type="sldNum" sz="quarter" idx="12"/>
          </p:nvPr>
        </p:nvSpPr>
        <p:spPr>
          <a:xfrm>
            <a:off x="10148042" y="6374130"/>
            <a:ext cx="1392447" cy="365125"/>
          </a:xfrm>
        </p:spPr>
        <p:txBody>
          <a:bodyPr/>
          <a:lstStyle/>
          <a:p>
            <a:fld id="{C77968C3-7B7E-411D-B105-08F43D0B3F8A}" type="slidenum">
              <a:rPr lang="en-US" smtClean="0"/>
              <a:t>‹#›</a:t>
            </a:fld>
            <a:endParaRPr lang="en-US"/>
          </a:p>
        </p:txBody>
      </p:sp>
      <p:sp>
        <p:nvSpPr>
          <p:cNvPr id="6" name="Footer"/>
          <p:cNvSpPr>
            <a:spLocks noGrp="1"/>
          </p:cNvSpPr>
          <p:nvPr>
            <p:ph type="ftr" sz="quarter" idx="3"/>
          </p:nvPr>
        </p:nvSpPr>
        <p:spPr>
          <a:xfrm>
            <a:off x="2002048" y="6367780"/>
            <a:ext cx="8145994"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30" name="Date"/>
          <p:cNvSpPr>
            <a:spLocks noGrp="1"/>
          </p:cNvSpPr>
          <p:nvPr>
            <p:ph type="dt" sz="half" idx="14"/>
          </p:nvPr>
        </p:nvSpPr>
        <p:spPr>
          <a:xfrm>
            <a:off x="609600" y="6367779"/>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sp>
        <p:nvSpPr>
          <p:cNvPr id="29" name="Text Placeholder 4"/>
          <p:cNvSpPr>
            <a:spLocks noGrp="1"/>
          </p:cNvSpPr>
          <p:nvPr>
            <p:ph type="body" sz="quarter" idx="24" hasCustomPrompt="1"/>
          </p:nvPr>
        </p:nvSpPr>
        <p:spPr>
          <a:xfrm>
            <a:off x="8526309" y="4156239"/>
            <a:ext cx="3055812"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Text</a:t>
            </a:r>
          </a:p>
        </p:txBody>
      </p:sp>
      <p:sp>
        <p:nvSpPr>
          <p:cNvPr id="33" name="Picture Placeholder 4"/>
          <p:cNvSpPr>
            <a:spLocks noGrp="1"/>
          </p:cNvSpPr>
          <p:nvPr>
            <p:ph type="pic" sz="quarter" idx="27" hasCustomPrompt="1"/>
          </p:nvPr>
        </p:nvSpPr>
        <p:spPr>
          <a:xfrm>
            <a:off x="6338299" y="4156238"/>
            <a:ext cx="1858809" cy="1858809"/>
          </a:xfrm>
          <a:prstGeom prst="rect">
            <a:avLst/>
          </a:prstGeom>
          <a:solidFill>
            <a:schemeClr val="bg2">
              <a:lumMod val="85000"/>
            </a:schemeClr>
          </a:solidFill>
          <a:ln w="28575">
            <a:noFill/>
          </a:ln>
        </p:spPr>
        <p:txBody>
          <a:bodyPr anchor="t">
            <a:normAutofit/>
          </a:bodyPr>
          <a:lstStyle>
            <a:lvl1pPr marL="0" indent="0" algn="ctr">
              <a:buNone/>
              <a:defRPr sz="1200"/>
            </a:lvl1pPr>
          </a:lstStyle>
          <a:p>
            <a:r>
              <a:rPr lang="en-US" smtClean="0"/>
              <a:t>CLICK CENTER TO ADD IMAGE</a:t>
            </a:r>
            <a:endParaRPr lang="en-US"/>
          </a:p>
        </p:txBody>
      </p:sp>
      <p:sp>
        <p:nvSpPr>
          <p:cNvPr id="20" name="Text Placeholder 3"/>
          <p:cNvSpPr>
            <a:spLocks noGrp="1"/>
          </p:cNvSpPr>
          <p:nvPr>
            <p:ph type="body" sz="quarter" idx="18" hasCustomPrompt="1"/>
          </p:nvPr>
        </p:nvSpPr>
        <p:spPr>
          <a:xfrm>
            <a:off x="8526309" y="1828800"/>
            <a:ext cx="3055812"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Text</a:t>
            </a:r>
          </a:p>
        </p:txBody>
      </p:sp>
      <p:sp>
        <p:nvSpPr>
          <p:cNvPr id="31" name="Picture Placeholder 3"/>
          <p:cNvSpPr>
            <a:spLocks noGrp="1"/>
          </p:cNvSpPr>
          <p:nvPr>
            <p:ph type="pic" sz="quarter" idx="25" hasCustomPrompt="1"/>
          </p:nvPr>
        </p:nvSpPr>
        <p:spPr>
          <a:xfrm>
            <a:off x="6324600" y="1828800"/>
            <a:ext cx="1858809" cy="1858809"/>
          </a:xfrm>
          <a:prstGeom prst="rect">
            <a:avLst/>
          </a:prstGeom>
          <a:solidFill>
            <a:schemeClr val="bg2">
              <a:lumMod val="85000"/>
            </a:schemeClr>
          </a:solidFill>
          <a:ln w="28575">
            <a:noFill/>
          </a:ln>
        </p:spPr>
        <p:txBody>
          <a:bodyPr anchor="t">
            <a:normAutofit/>
          </a:bodyPr>
          <a:lstStyle>
            <a:lvl1pPr marL="0" indent="0" algn="ctr">
              <a:buNone/>
              <a:defRPr sz="1200"/>
            </a:lvl1pPr>
          </a:lstStyle>
          <a:p>
            <a:r>
              <a:rPr lang="en-US" smtClean="0"/>
              <a:t>CLICK CENTER TO ADD IMAGE</a:t>
            </a:r>
            <a:endParaRPr lang="en-US"/>
          </a:p>
        </p:txBody>
      </p:sp>
      <p:sp>
        <p:nvSpPr>
          <p:cNvPr id="27" name="Text Placeholder 2"/>
          <p:cNvSpPr>
            <a:spLocks noGrp="1"/>
          </p:cNvSpPr>
          <p:nvPr>
            <p:ph type="body" sz="quarter" idx="22" hasCustomPrompt="1"/>
          </p:nvPr>
        </p:nvSpPr>
        <p:spPr>
          <a:xfrm>
            <a:off x="2811309" y="4156239"/>
            <a:ext cx="3055812"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Text</a:t>
            </a:r>
          </a:p>
        </p:txBody>
      </p:sp>
      <p:sp>
        <p:nvSpPr>
          <p:cNvPr id="32" name="Picture Placeholder 2"/>
          <p:cNvSpPr>
            <a:spLocks noGrp="1"/>
          </p:cNvSpPr>
          <p:nvPr>
            <p:ph type="pic" sz="quarter" idx="26" hasCustomPrompt="1"/>
          </p:nvPr>
        </p:nvSpPr>
        <p:spPr>
          <a:xfrm>
            <a:off x="609879" y="4156238"/>
            <a:ext cx="1858809" cy="1858809"/>
          </a:xfrm>
          <a:prstGeom prst="rect">
            <a:avLst/>
          </a:prstGeom>
          <a:solidFill>
            <a:schemeClr val="bg2">
              <a:lumMod val="85000"/>
            </a:schemeClr>
          </a:solidFill>
          <a:ln w="28575">
            <a:noFill/>
          </a:ln>
        </p:spPr>
        <p:txBody>
          <a:bodyPr anchor="t">
            <a:normAutofit/>
          </a:bodyPr>
          <a:lstStyle>
            <a:lvl1pPr marL="0" indent="0" algn="ctr">
              <a:buNone/>
              <a:defRPr sz="1200"/>
            </a:lvl1pPr>
          </a:lstStyle>
          <a:p>
            <a:r>
              <a:rPr lang="en-US" smtClean="0"/>
              <a:t>CLICK CENTER TO ADD IMAGE</a:t>
            </a:r>
            <a:endParaRPr lang="en-US"/>
          </a:p>
        </p:txBody>
      </p:sp>
      <p:sp>
        <p:nvSpPr>
          <p:cNvPr id="25" name="Text Placeholder 1"/>
          <p:cNvSpPr>
            <a:spLocks noGrp="1"/>
          </p:cNvSpPr>
          <p:nvPr>
            <p:ph type="body" sz="quarter" idx="20" hasCustomPrompt="1"/>
          </p:nvPr>
        </p:nvSpPr>
        <p:spPr>
          <a:xfrm>
            <a:off x="2811588" y="1828800"/>
            <a:ext cx="3055812"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Text</a:t>
            </a:r>
          </a:p>
        </p:txBody>
      </p:sp>
      <p:sp>
        <p:nvSpPr>
          <p:cNvPr id="24" name="Picture Placeholder 1"/>
          <p:cNvSpPr>
            <a:spLocks noGrp="1"/>
          </p:cNvSpPr>
          <p:nvPr>
            <p:ph type="pic" sz="quarter" idx="19" hasCustomPrompt="1"/>
          </p:nvPr>
        </p:nvSpPr>
        <p:spPr>
          <a:xfrm>
            <a:off x="609879" y="1828800"/>
            <a:ext cx="1858809" cy="1858809"/>
          </a:xfrm>
          <a:prstGeom prst="rect">
            <a:avLst/>
          </a:prstGeom>
          <a:solidFill>
            <a:schemeClr val="bg2">
              <a:lumMod val="85000"/>
            </a:schemeClr>
          </a:solidFill>
          <a:ln w="28575">
            <a:noFill/>
          </a:ln>
        </p:spPr>
        <p:txBody>
          <a:bodyPr anchor="t">
            <a:normAutofit/>
          </a:bodyPr>
          <a:lstStyle>
            <a:lvl1pPr marL="0" indent="0" algn="ctr">
              <a:buNone/>
              <a:defRPr sz="1200"/>
            </a:lvl1pPr>
          </a:lstStyle>
          <a:p>
            <a:r>
              <a:rPr lang="en-US" smtClean="0"/>
              <a:t>CLICK CENTER TO ADD IMAGE</a:t>
            </a:r>
            <a:endParaRPr lang="en-US"/>
          </a:p>
        </p:txBody>
      </p:sp>
      <p:grpSp>
        <p:nvGrpSpPr>
          <p:cNvPr id="12" name="Group 11"/>
          <p:cNvGrpSpPr/>
          <p:nvPr userDrawn="1"/>
        </p:nvGrpSpPr>
        <p:grpSpPr>
          <a:xfrm>
            <a:off x="0" y="0"/>
            <a:ext cx="12192000" cy="1360170"/>
            <a:chOff x="0" y="0"/>
            <a:chExt cx="12192000" cy="1360170"/>
          </a:xfrm>
        </p:grpSpPr>
        <p:sp>
          <p:nvSpPr>
            <p:cNvPr id="13" name="bluebar"/>
            <p:cNvSpPr/>
            <p:nvPr userDrawn="1"/>
          </p:nvSpPr>
          <p:spPr>
            <a:xfrm>
              <a:off x="0" y="122301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8"/>
          <p:cNvSpPr>
            <a:spLocks noGrp="1"/>
          </p:cNvSpPr>
          <p:nvPr>
            <p:ph type="title" hasCustomPrompt="1"/>
          </p:nvPr>
        </p:nvSpPr>
        <p:spPr bwMode="gray">
          <a:xfrm>
            <a:off x="609600" y="1"/>
            <a:ext cx="10972800" cy="1104900"/>
          </a:xfrm>
        </p:spPr>
        <p:txBody>
          <a:bodyPr>
            <a:normAutofit/>
          </a:bodyPr>
          <a:lstStyle>
            <a:lvl1pPr algn="r">
              <a:defRPr sz="3600" baseline="0">
                <a:solidFill>
                  <a:schemeClr val="bg2"/>
                </a:solidFill>
              </a:defRPr>
            </a:lvl1pPr>
          </a:lstStyle>
          <a:p>
            <a:r>
              <a:rPr lang="en-US" smtClean="0"/>
              <a:t>Slide Title 1/4 + 1/4 + 1/4 + 1/4 </a:t>
            </a:r>
            <a:endParaRPr lang="en-US"/>
          </a:p>
        </p:txBody>
      </p:sp>
    </p:spTree>
    <p:extLst>
      <p:ext uri="{BB962C8B-B14F-4D97-AF65-F5344CB8AC3E}">
        <p14:creationId xmlns:p14="http://schemas.microsoft.com/office/powerpoint/2010/main" val="351659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42649910"/>
      </p:ext>
    </p:extLst>
  </p:cSld>
  <p:clrMapOvr>
    <a:masterClrMapping/>
  </p:clrMapOvr>
  <p:timing>
    <p:tnLst>
      <p:par>
        <p:cTn id="1" dur="indefinite" restart="never" nodeType="tmRoot"/>
      </p:par>
    </p:tnLst>
  </p:timing>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15252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32695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88547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12056372"/>
      </p:ext>
    </p:extLst>
  </p:cSld>
  <p:clrMapOvr>
    <a:masterClrMapping/>
  </p:clrMapOvr>
  <p:timing>
    <p:tnLst>
      <p:par>
        <p:cTn id="1" dur="indefinite" restart="never" nodeType="tmRoot"/>
      </p:par>
    </p:tnLst>
  </p:timing>
  <p:hf sldNum="0" hdr="0" ft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1659784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2/11/2019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2449490"/>
      </p:ext>
    </p:extLst>
  </p:cSld>
  <p:clrMapOvr>
    <a:masterClrMapping/>
  </p:clrMapOvr>
  <p:timing>
    <p:tnLst>
      <p:par>
        <p:cTn id="1" dur="indefinite" restart="never" nodeType="tmRoot"/>
      </p:par>
    </p:tnLst>
  </p:timing>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2331312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05189610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3489124"/>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theme" Target="../theme/theme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slideLayout" Target="../slideLayouts/slideLayout153.xml"/><Relationship Id="rId47" Type="http://schemas.openxmlformats.org/officeDocument/2006/relationships/slideLayout" Target="../slideLayouts/slideLayout158.xml"/><Relationship Id="rId50" Type="http://schemas.openxmlformats.org/officeDocument/2006/relationships/slideLayout" Target="../slideLayouts/slideLayout161.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slideLayout" Target="../slideLayouts/slideLayout157.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41" Type="http://schemas.openxmlformats.org/officeDocument/2006/relationships/slideLayout" Target="../slideLayouts/slideLayout152.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slideLayout" Target="../slideLayouts/slideLayout156.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slideLayout" Target="../slideLayouts/slideLayout160.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slideLayout" Target="../slideLayouts/slideLayout155.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slideLayout" Target="../slideLayouts/slideLayout154.xml"/><Relationship Id="rId48" Type="http://schemas.openxmlformats.org/officeDocument/2006/relationships/slideLayout" Target="../slideLayouts/slideLayout159.xml"/><Relationship Id="rId8" Type="http://schemas.openxmlformats.org/officeDocument/2006/relationships/slideLayout" Target="../slideLayouts/slideLayout119.xml"/><Relationship Id="rId5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1"/>
            <a:ext cx="10972800" cy="1371599"/>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smtClean="0"/>
              <a:t>Bullet 36</a:t>
            </a:r>
          </a:p>
          <a:p>
            <a:pPr lvl="1"/>
            <a:r>
              <a:rPr lang="en-US" smtClean="0"/>
              <a:t>Bullet 32</a:t>
            </a:r>
          </a:p>
          <a:p>
            <a:pPr lvl="2"/>
            <a:r>
              <a:rPr lang="en-US" smtClean="0"/>
              <a:t>Bullet 28</a:t>
            </a:r>
          </a:p>
          <a:p>
            <a:pPr lvl="3"/>
            <a:r>
              <a:rPr lang="en-US" smtClean="0"/>
              <a:t>Bullet 24</a:t>
            </a:r>
          </a:p>
          <a:p>
            <a:pPr lvl="4"/>
            <a:r>
              <a:rPr lang="en-US" smtClean="0"/>
              <a:t>Bullet 18</a:t>
            </a:r>
            <a:endParaRPr lang="en-US"/>
          </a:p>
        </p:txBody>
      </p:sp>
      <p:sp>
        <p:nvSpPr>
          <p:cNvPr id="4" name="Date Placeholder 3"/>
          <p:cNvSpPr>
            <a:spLocks noGrp="1"/>
          </p:cNvSpPr>
          <p:nvPr>
            <p:ph type="dt" sz="half" idx="2"/>
          </p:nvPr>
        </p:nvSpPr>
        <p:spPr>
          <a:xfrm>
            <a:off x="266700" y="6356350"/>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2/11/2019</a:t>
            </a:fld>
            <a:endParaRPr lang="en-US"/>
          </a:p>
        </p:txBody>
      </p:sp>
      <p:sp>
        <p:nvSpPr>
          <p:cNvPr id="6" name="Slide Number Placeholder 5"/>
          <p:cNvSpPr>
            <a:spLocks noGrp="1"/>
          </p:cNvSpPr>
          <p:nvPr>
            <p:ph type="sldNum" sz="quarter" idx="4"/>
          </p:nvPr>
        </p:nvSpPr>
        <p:spPr>
          <a:xfrm>
            <a:off x="10532852" y="6356350"/>
            <a:ext cx="1392447" cy="365125"/>
          </a:xfrm>
          <a:prstGeom prst="rect">
            <a:avLst/>
          </a:prstGeom>
        </p:spPr>
        <p:txBody>
          <a:bodyPr vert="horz" lIns="91440" tIns="45720" rIns="91440" bIns="45720" rtlCol="0" anchor="ctr"/>
          <a:lstStyle>
            <a:lvl1pPr algn="r">
              <a:defRPr sz="1000" spc="200" baseline="0">
                <a:solidFill>
                  <a:schemeClr val="accent1"/>
                </a:solidFill>
              </a:defRPr>
            </a:lvl1pPr>
          </a:lstStyle>
          <a:p>
            <a:fld id="{C77968C3-7B7E-411D-B105-08F43D0B3F8A}" type="slidenum">
              <a:rPr lang="en-US" smtClean="0"/>
              <a:pPr/>
              <a:t>‹#›</a:t>
            </a:fld>
            <a:endParaRPr lang="en-US"/>
          </a:p>
        </p:txBody>
      </p:sp>
      <p:sp>
        <p:nvSpPr>
          <p:cNvPr id="14" name="Footer Placeholder 4"/>
          <p:cNvSpPr>
            <a:spLocks noGrp="1"/>
          </p:cNvSpPr>
          <p:nvPr>
            <p:ph type="ftr" sz="quarter" idx="3"/>
          </p:nvPr>
        </p:nvSpPr>
        <p:spPr>
          <a:xfrm>
            <a:off x="1659148" y="6356350"/>
            <a:ext cx="8873704" cy="36512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Tree>
    <p:extLst>
      <p:ext uri="{BB962C8B-B14F-4D97-AF65-F5344CB8AC3E}">
        <p14:creationId xmlns:p14="http://schemas.microsoft.com/office/powerpoint/2010/main" val="345784281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53" r:id="rId4"/>
    <p:sldLayoutId id="2147483656" r:id="rId5"/>
    <p:sldLayoutId id="2147483657" r:id="rId6"/>
    <p:sldLayoutId id="2147483660" r:id="rId7"/>
    <p:sldLayoutId id="2147483661" r:id="rId8"/>
    <p:sldLayoutId id="2147483654" r:id="rId9"/>
    <p:sldLayoutId id="2147483665" r:id="rId10"/>
    <p:sldLayoutId id="2147483662" r:id="rId11"/>
    <p:sldLayoutId id="2147483655" r:id="rId12"/>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0" indent="-365760" algn="l" defTabSz="914400" rtl="0" eaLnBrk="1" latinLnBrk="0" hangingPunct="1">
        <a:lnSpc>
          <a:spcPct val="100000"/>
        </a:lnSpc>
        <a:spcBef>
          <a:spcPts val="1000"/>
        </a:spcBef>
        <a:buClr>
          <a:schemeClr val="accent1"/>
        </a:buClr>
        <a:buFont typeface="Calibri" panose="020F0502020204030204" pitchFamily="34" charset="0"/>
        <a:buChar char="▪"/>
        <a:defRPr sz="3600" kern="1200">
          <a:solidFill>
            <a:schemeClr val="accent1"/>
          </a:solidFill>
          <a:latin typeface="+mn-lt"/>
          <a:ea typeface="+mn-ea"/>
          <a:cs typeface="+mn-cs"/>
        </a:defRPr>
      </a:lvl1pPr>
      <a:lvl2pPr marL="741363" indent="-344488" algn="l" defTabSz="914400" rtl="0" eaLnBrk="1" latinLnBrk="0" hangingPunct="1">
        <a:lnSpc>
          <a:spcPct val="100000"/>
        </a:lnSpc>
        <a:spcBef>
          <a:spcPts val="500"/>
        </a:spcBef>
        <a:buClr>
          <a:schemeClr val="accent1"/>
        </a:buClr>
        <a:buFont typeface="Calibri" panose="020F0502020204030204" pitchFamily="34" charset="0"/>
        <a:buChar char="▪"/>
        <a:defRPr sz="3200" kern="1200">
          <a:solidFill>
            <a:schemeClr val="accent1"/>
          </a:solidFill>
          <a:latin typeface="+mn-lt"/>
          <a:ea typeface="+mn-ea"/>
          <a:cs typeface="+mn-cs"/>
        </a:defRPr>
      </a:lvl2pPr>
      <a:lvl3pPr marL="1087438" indent="-346075" algn="l" defTabSz="914400" rtl="0" eaLnBrk="1" latinLnBrk="0" hangingPunct="1">
        <a:lnSpc>
          <a:spcPct val="100000"/>
        </a:lnSpc>
        <a:spcBef>
          <a:spcPts val="500"/>
        </a:spcBef>
        <a:buClr>
          <a:schemeClr val="accent1"/>
        </a:buClr>
        <a:buFont typeface="Calibri" panose="020F0502020204030204" pitchFamily="34" charset="0"/>
        <a:buChar char="▪"/>
        <a:defRPr sz="2800" kern="1200">
          <a:solidFill>
            <a:schemeClr val="accent1"/>
          </a:solidFill>
          <a:latin typeface="+mn-lt"/>
          <a:ea typeface="+mn-ea"/>
          <a:cs typeface="+mn-cs"/>
        </a:defRPr>
      </a:lvl3pPr>
      <a:lvl4pPr marL="1431925" indent="-344488" algn="l" defTabSz="914400" rtl="0" eaLnBrk="1" latinLnBrk="0" hangingPunct="1">
        <a:lnSpc>
          <a:spcPct val="100000"/>
        </a:lnSpc>
        <a:spcBef>
          <a:spcPts val="500"/>
        </a:spcBef>
        <a:buClr>
          <a:schemeClr val="accent1"/>
        </a:buClr>
        <a:buFont typeface="Calibri" panose="020F0502020204030204" pitchFamily="34" charset="0"/>
        <a:buChar char="▪"/>
        <a:defRPr sz="2400" kern="1200">
          <a:solidFill>
            <a:schemeClr val="accent1"/>
          </a:solidFill>
          <a:latin typeface="+mn-lt"/>
          <a:ea typeface="+mn-ea"/>
          <a:cs typeface="+mn-cs"/>
        </a:defRPr>
      </a:lvl4pPr>
      <a:lvl5pPr marL="1655763" indent="-223838" algn="l" defTabSz="914400" rtl="0" eaLnBrk="1" latinLnBrk="0" hangingPunct="1">
        <a:lnSpc>
          <a:spcPct val="100000"/>
        </a:lnSpc>
        <a:spcBef>
          <a:spcPts val="500"/>
        </a:spcBef>
        <a:buClr>
          <a:schemeClr val="accent1"/>
        </a:buClr>
        <a:buFont typeface="Calibri" panose="020F050202020403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68" userDrawn="1">
          <p15:clr>
            <a:srgbClr val="F26B43"/>
          </p15:clr>
        </p15:guide>
        <p15:guide id="2" pos="5016" userDrawn="1">
          <p15:clr>
            <a:srgbClr val="F26B43"/>
          </p15:clr>
        </p15:guide>
        <p15:guide id="3" pos="5184" userDrawn="1">
          <p15:clr>
            <a:srgbClr val="F26B43"/>
          </p15:clr>
        </p15:guide>
        <p15:guide id="4" pos="7296" userDrawn="1">
          <p15:clr>
            <a:srgbClr val="F26B43"/>
          </p15:clr>
        </p15:guide>
        <p15:guide id="5" pos="2664" userDrawn="1">
          <p15:clr>
            <a:srgbClr val="F26B43"/>
          </p15:clr>
        </p15:guide>
        <p15:guide id="6" pos="5640" userDrawn="1">
          <p15:clr>
            <a:srgbClr val="F26B43"/>
          </p15:clr>
        </p15:guide>
        <p15:guide id="7" pos="5784" userDrawn="1">
          <p15:clr>
            <a:srgbClr val="F26B43"/>
          </p15:clr>
        </p15:guide>
        <p15:guide id="8" pos="3912" userDrawn="1">
          <p15:clr>
            <a:srgbClr val="F26B43"/>
          </p15:clr>
        </p15:guide>
        <p15:guide id="9" pos="2040" userDrawn="1">
          <p15:clr>
            <a:srgbClr val="F26B43"/>
          </p15:clr>
        </p15:guide>
        <p15:guide id="10" pos="1896" userDrawn="1">
          <p15:clr>
            <a:srgbClr val="F26B43"/>
          </p15:clr>
        </p15:guide>
        <p15:guide id="11" pos="2496" userDrawn="1">
          <p15:clr>
            <a:srgbClr val="F26B43"/>
          </p15:clr>
        </p15:guide>
        <p15:guide id="12" pos="3840" userDrawn="1">
          <p15:clr>
            <a:srgbClr val="F26B43"/>
          </p15:clr>
        </p15:guide>
        <p15:guide id="13" pos="5712" userDrawn="1">
          <p15:clr>
            <a:srgbClr val="F26B43"/>
          </p15:clr>
        </p15:guide>
        <p15:guide id="14" pos="1968" userDrawn="1">
          <p15:clr>
            <a:srgbClr val="F26B43"/>
          </p15:clr>
        </p15:guide>
        <p15:guide id="15" orient="horz" pos="2136" userDrawn="1">
          <p15:clr>
            <a:srgbClr val="F26B43"/>
          </p15:clr>
        </p15:guide>
        <p15:guide id="16" orient="horz" pos="696" userDrawn="1">
          <p15:clr>
            <a:srgbClr val="F26B43"/>
          </p15:clr>
        </p15:guide>
        <p15:guide id="17" orient="horz" pos="432" userDrawn="1">
          <p15:clr>
            <a:srgbClr val="F26B43"/>
          </p15:clr>
        </p15:guide>
        <p15:guide id="18" orient="horz" pos="3888" userDrawn="1">
          <p15:clr>
            <a:srgbClr val="F26B43"/>
          </p15:clr>
        </p15:guide>
        <p15:guide id="19" orient="horz" pos="4008" userDrawn="1">
          <p15:clr>
            <a:srgbClr val="F26B43"/>
          </p15:clr>
        </p15:guide>
        <p15:guide id="20" pos="384" userDrawn="1">
          <p15:clr>
            <a:srgbClr val="F26B43"/>
          </p15:clr>
        </p15:guide>
        <p15:guide id="21" orient="horz" pos="1152" userDrawn="1">
          <p15:clr>
            <a:srgbClr val="F26B43"/>
          </p15:clr>
        </p15:guide>
        <p15:guide id="22" pos="3984" userDrawn="1">
          <p15:clr>
            <a:srgbClr val="F26B43"/>
          </p15:clr>
        </p15:guide>
        <p15:guide id="23"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2/11/2019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29351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843597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5605936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PROTECTING, MAINTAINING AND IMPROVING THE HEALTH OF ALL MINNESOTANS</a:t>
            </a:r>
            <a:endParaRPr lang="en-US"/>
          </a:p>
        </p:txBody>
      </p:sp>
      <p:sp>
        <p:nvSpPr>
          <p:cNvPr id="3" name="Text Placeholder 2"/>
          <p:cNvSpPr>
            <a:spLocks noGrp="1"/>
          </p:cNvSpPr>
          <p:nvPr>
            <p:ph type="body" sz="quarter" idx="14"/>
          </p:nvPr>
        </p:nvSpPr>
        <p:spPr/>
        <p:txBody>
          <a:bodyPr/>
          <a:lstStyle/>
          <a:p>
            <a:r>
              <a:rPr lang="en-US" dirty="0" smtClean="0"/>
              <a:t>Kristen Ehresmann</a:t>
            </a:r>
          </a:p>
          <a:p>
            <a:r>
              <a:rPr lang="en-US" dirty="0" smtClean="0"/>
              <a:t>Infectious Disease Epidemiology Prevention and Control Division</a:t>
            </a:r>
            <a:endParaRPr lang="en-US" dirty="0"/>
          </a:p>
        </p:txBody>
      </p:sp>
      <p:sp>
        <p:nvSpPr>
          <p:cNvPr id="4" name="Title 3"/>
          <p:cNvSpPr>
            <a:spLocks noGrp="1"/>
          </p:cNvSpPr>
          <p:nvPr>
            <p:ph type="ctrTitle"/>
          </p:nvPr>
        </p:nvSpPr>
        <p:spPr/>
        <p:txBody>
          <a:bodyPr/>
          <a:lstStyle/>
          <a:p>
            <a:r>
              <a:rPr lang="en-US" dirty="0" smtClean="0"/>
              <a:t>HIV in Minnesota: Challenges and Opportunities</a:t>
            </a:r>
            <a:endParaRPr lang="en-US" dirty="0"/>
          </a:p>
        </p:txBody>
      </p:sp>
    </p:spTree>
    <p:extLst>
      <p:ext uri="{BB962C8B-B14F-4D97-AF65-F5344CB8AC3E}">
        <p14:creationId xmlns:p14="http://schemas.microsoft.com/office/powerpoint/2010/main" val="207111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Title 2"/>
          <p:cNvSpPr>
            <a:spLocks noGrp="1"/>
          </p:cNvSpPr>
          <p:nvPr>
            <p:ph type="title"/>
          </p:nvPr>
        </p:nvSpPr>
        <p:spPr/>
        <p:txBody>
          <a:bodyPr/>
          <a:lstStyle/>
          <a:p>
            <a:r>
              <a:rPr lang="en-US" dirty="0" smtClean="0"/>
              <a:t>Prevent new HIV infection</a:t>
            </a:r>
            <a:endParaRPr lang="en-US" dirty="0"/>
          </a:p>
        </p:txBody>
      </p:sp>
    </p:spTree>
    <p:extLst>
      <p:ext uri="{BB962C8B-B14F-4D97-AF65-F5344CB8AC3E}">
        <p14:creationId xmlns:p14="http://schemas.microsoft.com/office/powerpoint/2010/main" val="207804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Title 2"/>
          <p:cNvSpPr>
            <a:spLocks noGrp="1"/>
          </p:cNvSpPr>
          <p:nvPr>
            <p:ph type="title"/>
          </p:nvPr>
        </p:nvSpPr>
        <p:spPr/>
        <p:txBody>
          <a:bodyPr/>
          <a:lstStyle/>
          <a:p>
            <a:r>
              <a:rPr lang="en-US" sz="4800" dirty="0" smtClean="0"/>
              <a:t>Reduce HIV-related health disparities and promote health equity</a:t>
            </a:r>
            <a:endParaRPr lang="en-US" sz="4800" dirty="0"/>
          </a:p>
        </p:txBody>
      </p:sp>
    </p:spTree>
    <p:extLst>
      <p:ext uri="{BB962C8B-B14F-4D97-AF65-F5344CB8AC3E}">
        <p14:creationId xmlns:p14="http://schemas.microsoft.com/office/powerpoint/2010/main" val="190904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rcRect/>
          <a:stretch>
            <a:fillRect/>
          </a:stretch>
        </p:blipFill>
        <p:spPr>
          <a:prstGeom prst="rect">
            <a:avLst/>
          </a:prstGeom>
        </p:spPr>
      </p:pic>
      <p:sp>
        <p:nvSpPr>
          <p:cNvPr id="3" name="Title 2"/>
          <p:cNvSpPr>
            <a:spLocks noGrp="1"/>
          </p:cNvSpPr>
          <p:nvPr>
            <p:ph type="title"/>
          </p:nvPr>
        </p:nvSpPr>
        <p:spPr/>
        <p:txBody>
          <a:bodyPr/>
          <a:lstStyle/>
          <a:p>
            <a:r>
              <a:rPr lang="en-US" sz="5400" dirty="0" smtClean="0"/>
              <a:t>Increase retention in care for people living with HIV</a:t>
            </a:r>
            <a:endParaRPr lang="en-US" sz="5400" dirty="0"/>
          </a:p>
        </p:txBody>
      </p:sp>
    </p:spTree>
    <p:extLst>
      <p:ext uri="{BB962C8B-B14F-4D97-AF65-F5344CB8AC3E}">
        <p14:creationId xmlns:p14="http://schemas.microsoft.com/office/powerpoint/2010/main" val="296298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Title 2"/>
          <p:cNvSpPr>
            <a:spLocks noGrp="1"/>
          </p:cNvSpPr>
          <p:nvPr>
            <p:ph type="title"/>
          </p:nvPr>
        </p:nvSpPr>
        <p:spPr/>
        <p:txBody>
          <a:bodyPr/>
          <a:lstStyle/>
          <a:p>
            <a:r>
              <a:rPr lang="en-US" sz="4800" dirty="0" smtClean="0"/>
              <a:t>Ensure stable housing for people living with HIV and at risk of HIV infection</a:t>
            </a:r>
            <a:endParaRPr lang="en-US" sz="4800" dirty="0"/>
          </a:p>
        </p:txBody>
      </p:sp>
    </p:spTree>
    <p:extLst>
      <p:ext uri="{BB962C8B-B14F-4D97-AF65-F5344CB8AC3E}">
        <p14:creationId xmlns:p14="http://schemas.microsoft.com/office/powerpoint/2010/main" val="406294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rcRect/>
          <a:stretch>
            <a:fillRect/>
          </a:stretch>
        </p:blipFill>
        <p:spPr>
          <a:prstGeom prst="rect">
            <a:avLst/>
          </a:prstGeom>
        </p:spPr>
      </p:pic>
      <p:sp>
        <p:nvSpPr>
          <p:cNvPr id="3" name="Title 2"/>
          <p:cNvSpPr>
            <a:spLocks noGrp="1"/>
          </p:cNvSpPr>
          <p:nvPr>
            <p:ph type="title"/>
          </p:nvPr>
        </p:nvSpPr>
        <p:spPr/>
        <p:txBody>
          <a:bodyPr/>
          <a:lstStyle/>
          <a:p>
            <a:r>
              <a:rPr lang="en-US" sz="5400" dirty="0" smtClean="0"/>
              <a:t>Achieve a more coordinated statewide response to HIV</a:t>
            </a:r>
            <a:endParaRPr lang="en-US" sz="5400" dirty="0"/>
          </a:p>
        </p:txBody>
      </p:sp>
    </p:spTree>
    <p:extLst>
      <p:ext uri="{BB962C8B-B14F-4D97-AF65-F5344CB8AC3E}">
        <p14:creationId xmlns:p14="http://schemas.microsoft.com/office/powerpoint/2010/main" val="8995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 the percentage of people living with HIV who know their </a:t>
            </a:r>
            <a:r>
              <a:rPr lang="en-US" dirty="0" err="1" smtClean="0"/>
              <a:t>serostatus</a:t>
            </a:r>
            <a:r>
              <a:rPr lang="en-US" dirty="0" smtClean="0"/>
              <a:t> to 90 </a:t>
            </a:r>
            <a:r>
              <a:rPr lang="en-US" dirty="0" smtClean="0"/>
              <a:t>percent by 2025</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7835432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Right Arrow 2"/>
          <p:cNvSpPr/>
          <p:nvPr/>
        </p:nvSpPr>
        <p:spPr>
          <a:xfrm rot="10800000">
            <a:off x="5403272" y="2535382"/>
            <a:ext cx="978408" cy="4846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29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6" y="152400"/>
            <a:ext cx="11029604" cy="914400"/>
          </a:xfrm>
        </p:spPr>
        <p:txBody>
          <a:bodyPr>
            <a:normAutofit fontScale="90000"/>
          </a:bodyPr>
          <a:lstStyle/>
          <a:p>
            <a:r>
              <a:rPr lang="en-US" dirty="0" smtClean="0"/>
              <a:t>Increase the percentage of people with diagnosed HIV infection who are retained in care to at least 90 </a:t>
            </a:r>
            <a:r>
              <a:rPr lang="en-US" dirty="0" smtClean="0"/>
              <a:t>percent by 2025</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7782816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Left Arrow 2"/>
          <p:cNvSpPr/>
          <p:nvPr/>
        </p:nvSpPr>
        <p:spPr>
          <a:xfrm rot="1442242">
            <a:off x="5253646" y="2535381"/>
            <a:ext cx="1571106" cy="606829"/>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30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Increase the percentage of people with diagnosed HIV infection who are virally suppressed to at least 80 </a:t>
            </a:r>
            <a:r>
              <a:rPr lang="en-US" sz="2800" dirty="0" smtClean="0"/>
              <a:t>percent by 2025</a:t>
            </a:r>
            <a:endParaRPr lang="en-US" sz="2800" dirty="0"/>
          </a:p>
        </p:txBody>
      </p:sp>
      <p:graphicFrame>
        <p:nvGraphicFramePr>
          <p:cNvPr id="9" name="Content Placeholder 8"/>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Left Arrow 2"/>
          <p:cNvSpPr/>
          <p:nvPr/>
        </p:nvSpPr>
        <p:spPr>
          <a:xfrm rot="1443937">
            <a:off x="5478087" y="2385752"/>
            <a:ext cx="1255222" cy="681643"/>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846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7" y="152400"/>
            <a:ext cx="11446626" cy="914400"/>
          </a:xfrm>
        </p:spPr>
        <p:txBody>
          <a:bodyPr>
            <a:normAutofit fontScale="90000"/>
          </a:bodyPr>
          <a:lstStyle/>
          <a:p>
            <a:r>
              <a:rPr lang="en-US" dirty="0" smtClean="0"/>
              <a:t>Decrease the annual number of new HIV diagnoses by 25 </a:t>
            </a:r>
            <a:r>
              <a:rPr lang="en-US" dirty="0" smtClean="0"/>
              <a:t>percent  by 2025</a:t>
            </a:r>
            <a:endParaRPr lang="en-US" dirty="0"/>
          </a:p>
        </p:txBody>
      </p:sp>
      <p:graphicFrame>
        <p:nvGraphicFramePr>
          <p:cNvPr id="9" name="Content Placeholder 8"/>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Left Arrow 2"/>
          <p:cNvSpPr/>
          <p:nvPr/>
        </p:nvSpPr>
        <p:spPr>
          <a:xfrm rot="20622228">
            <a:off x="5270269" y="2485505"/>
            <a:ext cx="1637607" cy="723208"/>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34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19</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2/11/2019</a:t>
            </a:fld>
            <a:endParaRPr lang="en-US"/>
          </a:p>
        </p:txBody>
      </p:sp>
      <p:sp>
        <p:nvSpPr>
          <p:cNvPr id="5" name="Content Placeholder 4"/>
          <p:cNvSpPr>
            <a:spLocks noGrp="1"/>
          </p:cNvSpPr>
          <p:nvPr>
            <p:ph sz="half" idx="2"/>
          </p:nvPr>
        </p:nvSpPr>
        <p:spPr/>
        <p:txBody>
          <a:bodyPr/>
          <a:lstStyle/>
          <a:p>
            <a:r>
              <a:rPr lang="en-US" dirty="0" smtClean="0"/>
              <a:t>HIV is still a significant health problem in MN</a:t>
            </a:r>
          </a:p>
          <a:p>
            <a:pPr lvl="0"/>
            <a:r>
              <a:rPr lang="en-US" dirty="0"/>
              <a:t>There are populations experiencing disparities </a:t>
            </a:r>
          </a:p>
          <a:p>
            <a:pPr lvl="0"/>
            <a:r>
              <a:rPr lang="en-US" dirty="0"/>
              <a:t>There has been a legislative mandate to develop a statewide comprehensive plan </a:t>
            </a:r>
            <a:endParaRPr lang="en-US" dirty="0"/>
          </a:p>
          <a:p>
            <a:pPr lvl="0"/>
            <a:r>
              <a:rPr lang="en-US" dirty="0" smtClean="0"/>
              <a:t>Implementing </a:t>
            </a:r>
            <a:r>
              <a:rPr lang="en-US" dirty="0"/>
              <a:t>this plan is the pathway to reaching no new HIV diagnoses in MN</a:t>
            </a:r>
          </a:p>
          <a:p>
            <a:endParaRPr lang="en-US" dirty="0" smtClean="0"/>
          </a:p>
          <a:p>
            <a:endParaRPr lang="en-US" dirty="0"/>
          </a:p>
        </p:txBody>
      </p:sp>
      <p:sp>
        <p:nvSpPr>
          <p:cNvPr id="6" name="Title 5"/>
          <p:cNvSpPr>
            <a:spLocks noGrp="1"/>
          </p:cNvSpPr>
          <p:nvPr>
            <p:ph type="title"/>
          </p:nvPr>
        </p:nvSpPr>
        <p:spPr>
          <a:xfrm>
            <a:off x="609600" y="1"/>
            <a:ext cx="10968990" cy="964275"/>
          </a:xfrm>
        </p:spPr>
        <p:txBody>
          <a:bodyPr>
            <a:normAutofit/>
          </a:bodyPr>
          <a:lstStyle/>
          <a:p>
            <a:r>
              <a:rPr lang="en-US" sz="4000" b="0" dirty="0" smtClean="0"/>
              <a:t>In Summary</a:t>
            </a:r>
            <a:endParaRPr lang="en-US" sz="4000" b="0" dirty="0"/>
          </a:p>
        </p:txBody>
      </p:sp>
    </p:spTree>
    <p:extLst>
      <p:ext uri="{BB962C8B-B14F-4D97-AF65-F5344CB8AC3E}">
        <p14:creationId xmlns:p14="http://schemas.microsoft.com/office/powerpoint/2010/main" val="291876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2</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2/11/2019</a:t>
            </a:fld>
            <a:endParaRPr lang="en-US"/>
          </a:p>
        </p:txBody>
      </p:sp>
      <p:sp>
        <p:nvSpPr>
          <p:cNvPr id="5" name="Content Placeholder 4"/>
          <p:cNvSpPr>
            <a:spLocks noGrp="1"/>
          </p:cNvSpPr>
          <p:nvPr>
            <p:ph sz="half" idx="2"/>
          </p:nvPr>
        </p:nvSpPr>
        <p:spPr/>
        <p:txBody>
          <a:bodyPr>
            <a:normAutofit/>
          </a:bodyPr>
          <a:lstStyle/>
          <a:p>
            <a:r>
              <a:rPr lang="en-US" dirty="0" smtClean="0"/>
              <a:t>Human immunodeficiency virus (HIV) is the virus that causes acquired immune deficiency syndrome (AIDS)</a:t>
            </a:r>
          </a:p>
          <a:p>
            <a:r>
              <a:rPr lang="en-US" dirty="0" smtClean="0"/>
              <a:t>HIV is transmitted via:</a:t>
            </a:r>
          </a:p>
          <a:p>
            <a:pPr lvl="1"/>
            <a:r>
              <a:rPr lang="en-US" dirty="0" smtClean="0"/>
              <a:t>Anal and vaginal sex</a:t>
            </a:r>
          </a:p>
          <a:p>
            <a:pPr lvl="1"/>
            <a:r>
              <a:rPr lang="en-US" dirty="0" smtClean="0"/>
              <a:t>Sharing injection drug equipment</a:t>
            </a:r>
          </a:p>
          <a:p>
            <a:pPr lvl="1"/>
            <a:r>
              <a:rPr lang="en-US" dirty="0" smtClean="0"/>
              <a:t>Pregnancy, childbirth or breast feeding</a:t>
            </a:r>
            <a:endParaRPr lang="en-US" dirty="0"/>
          </a:p>
        </p:txBody>
      </p:sp>
      <p:sp>
        <p:nvSpPr>
          <p:cNvPr id="6" name="Title 5"/>
          <p:cNvSpPr>
            <a:spLocks noGrp="1"/>
          </p:cNvSpPr>
          <p:nvPr>
            <p:ph type="title"/>
          </p:nvPr>
        </p:nvSpPr>
        <p:spPr/>
        <p:txBody>
          <a:bodyPr>
            <a:normAutofit/>
          </a:bodyPr>
          <a:lstStyle/>
          <a:p>
            <a:r>
              <a:rPr lang="en-US" sz="4000" b="0" dirty="0" smtClean="0"/>
              <a:t>Human Immunodeficiency Virus (HIV)</a:t>
            </a:r>
            <a:endParaRPr lang="en-US" sz="4000" b="0" dirty="0"/>
          </a:p>
        </p:txBody>
      </p:sp>
      <p:pic>
        <p:nvPicPr>
          <p:cNvPr id="7" name="Picture 6"/>
          <p:cNvPicPr>
            <a:picLocks noChangeAspect="1"/>
          </p:cNvPicPr>
          <p:nvPr/>
        </p:nvPicPr>
        <p:blipFill>
          <a:blip r:embed="rId2"/>
          <a:stretch>
            <a:fillRect/>
          </a:stretch>
        </p:blipFill>
        <p:spPr>
          <a:xfrm>
            <a:off x="8061650" y="3461657"/>
            <a:ext cx="3834880" cy="2416629"/>
          </a:xfrm>
          <a:prstGeom prst="rect">
            <a:avLst/>
          </a:prstGeom>
          <a:ln w="38100">
            <a:solidFill>
              <a:schemeClr val="tx1"/>
            </a:solidFill>
          </a:ln>
        </p:spPr>
      </p:pic>
    </p:spTree>
    <p:extLst>
      <p:ext uri="{BB962C8B-B14F-4D97-AF65-F5344CB8AC3E}">
        <p14:creationId xmlns:p14="http://schemas.microsoft.com/office/powerpoint/2010/main" val="124854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Questions?</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Kristen Ehresmann</a:t>
            </a:r>
          </a:p>
          <a:p>
            <a:r>
              <a:rPr lang="en-US" sz="2200" i="1" dirty="0" smtClean="0"/>
              <a:t>Kristen.Ehresmann@state.mn.us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2"/>
          </p:nvPr>
        </p:nvSpPr>
        <p:spPr>
          <a:xfrm>
            <a:off x="2844620" y="6356350"/>
            <a:ext cx="65027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Protecting, maintaining and improving the health of all Minnesotans </a:t>
            </a:r>
            <a:r>
              <a:rPr kumimoji="0" lang="en-US" sz="1200" b="0" i="0" u="none" strike="noStrike" kern="1200" cap="none" spc="0" normalizeH="0" baseline="0" noProof="0" dirty="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dirty="0" smtClean="0">
                <a:ln>
                  <a:noFill/>
                </a:ln>
                <a:solidFill>
                  <a:srgbClr val="78BE21"/>
                </a:solidFill>
                <a:effectLst/>
                <a:uLnTx/>
                <a:uFillTx/>
                <a:latin typeface="Calibri"/>
                <a:ea typeface="+mn-ea"/>
                <a:cs typeface="+mn-cs"/>
              </a:rPr>
              <a:t>|</a:t>
            </a:r>
            <a:r>
              <a:rPr kumimoji="0" lang="en-US" sz="1200" b="0" i="0" u="none" strike="noStrike" kern="1200" cap="none" spc="0" normalizeH="0" baseline="0" noProof="0" dirty="0" smtClean="0">
                <a:ln>
                  <a:noFill/>
                </a:ln>
                <a:solidFill>
                  <a:srgbClr val="FFFFFF"/>
                </a:solidFill>
                <a:effectLst/>
                <a:uLnTx/>
                <a:uFillTx/>
                <a:latin typeface="Calibri"/>
                <a:ea typeface="+mn-ea"/>
                <a:cs typeface="+mn-cs"/>
              </a:rPr>
              <a:t> www.health.state.mn.us</a:t>
            </a: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01799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Deaths and Prevalent Cases by Year, 1996-2017" title="New HIV Disease Diagnoses, Deaths and Prevalent Cases by Year, 1996-2017"/>
          <p:cNvSpPr>
            <a:spLocks noGrp="1"/>
          </p:cNvSpPr>
          <p:nvPr>
            <p:ph type="title"/>
          </p:nvPr>
        </p:nvSpPr>
        <p:spPr>
          <a:xfrm>
            <a:off x="-1" y="152400"/>
            <a:ext cx="11905861" cy="914400"/>
          </a:xfrm>
        </p:spPr>
        <p:txBody>
          <a:bodyPr>
            <a:noAutofit/>
          </a:bodyPr>
          <a:lstStyle/>
          <a:p>
            <a:pPr>
              <a:lnSpc>
                <a:spcPct val="105000"/>
              </a:lnSpc>
            </a:pPr>
            <a:r>
              <a:rPr lang="en-US" altLang="en-US" sz="3200" dirty="0"/>
              <a:t>New HIV </a:t>
            </a:r>
            <a:r>
              <a:rPr lang="en-US" altLang="en-US" sz="3200" dirty="0" smtClean="0"/>
              <a:t>Diagnoses</a:t>
            </a:r>
            <a:r>
              <a:rPr lang="en-US" altLang="en-US" sz="3200" dirty="0"/>
              <a:t>, </a:t>
            </a:r>
            <a:r>
              <a:rPr lang="en-US" altLang="en-US" sz="3200" dirty="0" smtClean="0"/>
              <a:t>Deaths </a:t>
            </a:r>
            <a:r>
              <a:rPr lang="en-US" altLang="en-US" sz="3200" dirty="0"/>
              <a:t>and Prevalent Cases by Year, </a:t>
            </a:r>
            <a:r>
              <a:rPr lang="en-US" altLang="en-US" sz="3200" dirty="0" smtClean="0"/>
              <a:t>1996-2017</a:t>
            </a:r>
            <a:endParaRPr lang="en-US" altLang="en-US" sz="3200" dirty="0"/>
          </a:p>
        </p:txBody>
      </p:sp>
      <p:sp>
        <p:nvSpPr>
          <p:cNvPr id="4" name="Footer Placeholder 3"/>
          <p:cNvSpPr>
            <a:spLocks noGrp="1"/>
          </p:cNvSpPr>
          <p:nvPr>
            <p:ph type="ftr" sz="quarter" idx="3"/>
          </p:nvPr>
        </p:nvSpPr>
        <p:spPr>
          <a:xfrm>
            <a:off x="421105" y="5727159"/>
            <a:ext cx="8697320" cy="994316"/>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^Deaths in Minnesota among people with HIV/AIDS, regardless of location of diagnosis and cause</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1"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p:cNvSpPr txBox="1"/>
          <p:nvPr/>
        </p:nvSpPr>
        <p:spPr>
          <a:xfrm rot="5400000">
            <a:off x="10135360" y="3834950"/>
            <a:ext cx="34766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3865"/>
                </a:solidFill>
                <a:effectLst/>
                <a:uLnTx/>
                <a:uFillTx/>
                <a:latin typeface="Calibri"/>
                <a:ea typeface="+mn-ea"/>
                <a:cs typeface="+mn-cs"/>
              </a:rPr>
              <a:t>Number of Persons Living w/ HIV/AIDS</a:t>
            </a:r>
            <a:endParaRPr kumimoji="0" lang="en-US" sz="1400" b="1"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14" name="Object 1" descr="New HIV Diagnoses, Deaths and Prevalent Cases by Year, 1996-2017" title="New HIV Diagnoses, Deaths and Prevalent Cases by Year, 1996-2017-201717eaths and Prevalent Cases by Year, 1996-2017"/>
          <p:cNvGraphicFramePr>
            <a:graphicFrameLocks noGrp="1" noChangeAspect="1"/>
          </p:cNvGraphicFramePr>
          <p:nvPr>
            <p:ph idx="1"/>
            <p:extLst/>
          </p:nvPr>
        </p:nvGraphicFramePr>
        <p:xfrm>
          <a:off x="281365" y="1247274"/>
          <a:ext cx="11910635" cy="4928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939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Living HIV/AIDS Cases by County of Residence, 2017</a:t>
            </a:r>
            <a:endParaRPr lang="en-US" dirty="0"/>
          </a:p>
        </p:txBody>
      </p:sp>
      <p:pic>
        <p:nvPicPr>
          <p:cNvPr id="7" name="Content Placeholder 6" descr="Living HIV/AIDS Cases by County of Residence, 2017" title="Living HIV/AIDS Cases by County of Residence, 2017"/>
          <p:cNvPicPr>
            <a:picLocks noGrp="1" noChangeAspect="1"/>
          </p:cNvPicPr>
          <p:nvPr>
            <p:ph idx="1"/>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2202601" y="869482"/>
            <a:ext cx="4727713" cy="6118218"/>
          </a:xfrm>
        </p:spPr>
      </p:pic>
      <p:sp>
        <p:nvSpPr>
          <p:cNvPr id="6" name="TextBox 5"/>
          <p:cNvSpPr txBox="1"/>
          <p:nvPr/>
        </p:nvSpPr>
        <p:spPr>
          <a:xfrm>
            <a:off x="7400340" y="2220431"/>
            <a:ext cx="27584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865"/>
                </a:solidFill>
                <a:effectLst/>
                <a:uLnTx/>
                <a:uFillTx/>
                <a:latin typeface="Calibri"/>
                <a:ea typeface="+mn-ea"/>
                <a:cs typeface="+mn-cs"/>
              </a:rPr>
              <a:t>City of Minneapolis – 3,145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865"/>
                </a:solidFill>
                <a:effectLst/>
                <a:uLnTx/>
                <a:uFillTx/>
                <a:latin typeface="Calibri"/>
                <a:ea typeface="+mn-ea"/>
                <a:cs typeface="+mn-cs"/>
              </a:rPr>
              <a:t>City of Saint Paul – 1,158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865"/>
                </a:solidFill>
                <a:effectLst/>
                <a:uLnTx/>
                <a:uFillTx/>
                <a:latin typeface="Calibri"/>
                <a:ea typeface="+mn-ea"/>
                <a:cs typeface="+mn-cs"/>
              </a:rPr>
              <a:t>Suburban Metro* – 3,007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865"/>
                </a:solidFill>
                <a:effectLst/>
                <a:uLnTx/>
                <a:uFillTx/>
                <a:latin typeface="Calibri"/>
                <a:ea typeface="+mn-ea"/>
                <a:cs typeface="+mn-cs"/>
              </a:rPr>
              <a:t>Greater Minnesota – 1,464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865"/>
                </a:solidFill>
                <a:effectLst/>
                <a:uLnTx/>
                <a:uFillTx/>
                <a:latin typeface="Calibri"/>
                <a:ea typeface="+mn-ea"/>
                <a:cs typeface="+mn-cs"/>
              </a:rPr>
              <a:t>Total number = 8,774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865"/>
                </a:solidFill>
                <a:effectLst/>
                <a:uLnTx/>
                <a:uFillTx/>
                <a:latin typeface="Calibri"/>
                <a:ea typeface="+mn-ea"/>
                <a:cs typeface="+mn-cs"/>
              </a:rPr>
              <a:t>(15 people missing residence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865"/>
                </a:solidFill>
                <a:effectLst/>
                <a:uLnTx/>
                <a:uFillTx/>
                <a:latin typeface="Calibri"/>
                <a:ea typeface="+mn-ea"/>
                <a:cs typeface="+mn-cs"/>
              </a:rPr>
              <a:t>*7-county metro area excluding the cities of Minneapolis and Saint Paul</a:t>
            </a: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143982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5</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2/11/2019</a:t>
            </a:fld>
            <a:endParaRPr lang="en-US"/>
          </a:p>
        </p:txBody>
      </p:sp>
      <p:sp>
        <p:nvSpPr>
          <p:cNvPr id="5" name="Content Placeholder 4"/>
          <p:cNvSpPr>
            <a:spLocks noGrp="1"/>
          </p:cNvSpPr>
          <p:nvPr>
            <p:ph sz="half" idx="2"/>
          </p:nvPr>
        </p:nvSpPr>
        <p:spPr>
          <a:xfrm>
            <a:off x="609601" y="1688842"/>
            <a:ext cx="6714930" cy="4786604"/>
          </a:xfrm>
        </p:spPr>
        <p:txBody>
          <a:bodyPr>
            <a:noAutofit/>
          </a:bodyPr>
          <a:lstStyle/>
          <a:p>
            <a:r>
              <a:rPr lang="en-US" sz="2400" dirty="0" smtClean="0"/>
              <a:t>Treating</a:t>
            </a:r>
            <a:r>
              <a:rPr lang="en-US" sz="2400" dirty="0"/>
              <a:t> HIV prevents new infections from occurring and is known as “treatment as prevention.” </a:t>
            </a:r>
            <a:endParaRPr lang="en-US" sz="2400" dirty="0" smtClean="0"/>
          </a:p>
          <a:p>
            <a:r>
              <a:rPr lang="en-US" sz="2400" dirty="0" smtClean="0"/>
              <a:t>Antiretroviral </a:t>
            </a:r>
            <a:r>
              <a:rPr lang="en-US" sz="2400" dirty="0"/>
              <a:t>therapy (</a:t>
            </a:r>
            <a:r>
              <a:rPr lang="en-US" sz="2400" dirty="0" smtClean="0"/>
              <a:t>ART) decreases </a:t>
            </a:r>
            <a:r>
              <a:rPr lang="en-US" sz="2400" dirty="0"/>
              <a:t>the amount of virus in the bodies of people living with HIV </a:t>
            </a:r>
            <a:r>
              <a:rPr lang="en-US" sz="2400" dirty="0" smtClean="0"/>
              <a:t>to </a:t>
            </a:r>
            <a:r>
              <a:rPr lang="en-US" sz="2400" dirty="0"/>
              <a:t>undetectable </a:t>
            </a:r>
            <a:r>
              <a:rPr lang="en-US" sz="2400" dirty="0" smtClean="0"/>
              <a:t>levels. </a:t>
            </a:r>
          </a:p>
          <a:p>
            <a:r>
              <a:rPr lang="en-US" sz="2400" dirty="0" smtClean="0"/>
              <a:t>Pre-exposure </a:t>
            </a:r>
            <a:r>
              <a:rPr lang="en-US" sz="2400" dirty="0"/>
              <a:t>prophylaxis (</a:t>
            </a:r>
            <a:r>
              <a:rPr lang="en-US" sz="2400" dirty="0" err="1" smtClean="0"/>
              <a:t>PrEP</a:t>
            </a:r>
            <a:r>
              <a:rPr lang="en-US" sz="2400" dirty="0" smtClean="0"/>
              <a:t>) is </a:t>
            </a:r>
            <a:r>
              <a:rPr lang="en-US" sz="2400" dirty="0"/>
              <a:t>a daily pill taken by people who do not have HIV in order to prevent infection. </a:t>
            </a:r>
            <a:endParaRPr lang="en-US" sz="2400" dirty="0" smtClean="0"/>
          </a:p>
          <a:p>
            <a:r>
              <a:rPr lang="en-US" sz="2400" dirty="0" smtClean="0"/>
              <a:t>If </a:t>
            </a:r>
            <a:r>
              <a:rPr lang="en-US" sz="2400" dirty="0"/>
              <a:t>an HIV negative person is exposed to HIV, they can take post-exposure prophylaxis (PEP) to reduce their risk of infection.  </a:t>
            </a:r>
          </a:p>
        </p:txBody>
      </p:sp>
      <p:sp>
        <p:nvSpPr>
          <p:cNvPr id="6" name="Title 5"/>
          <p:cNvSpPr>
            <a:spLocks noGrp="1"/>
          </p:cNvSpPr>
          <p:nvPr>
            <p:ph type="title"/>
          </p:nvPr>
        </p:nvSpPr>
        <p:spPr>
          <a:xfrm>
            <a:off x="609600" y="233267"/>
            <a:ext cx="10968990" cy="709128"/>
          </a:xfrm>
        </p:spPr>
        <p:txBody>
          <a:bodyPr>
            <a:normAutofit/>
          </a:bodyPr>
          <a:lstStyle/>
          <a:p>
            <a:r>
              <a:rPr lang="en-US" b="0" dirty="0" smtClean="0"/>
              <a:t>Tools to End the HIV epidemic</a:t>
            </a:r>
            <a:endParaRPr lang="en-US" b="0" dirty="0"/>
          </a:p>
        </p:txBody>
      </p:sp>
      <p:pic>
        <p:nvPicPr>
          <p:cNvPr id="7" name="Picture 6"/>
          <p:cNvPicPr>
            <a:picLocks noChangeAspect="1"/>
          </p:cNvPicPr>
          <p:nvPr/>
        </p:nvPicPr>
        <p:blipFill>
          <a:blip r:embed="rId2"/>
          <a:stretch>
            <a:fillRect/>
          </a:stretch>
        </p:blipFill>
        <p:spPr>
          <a:xfrm>
            <a:off x="7586469" y="1822450"/>
            <a:ext cx="4352921" cy="4359018"/>
          </a:xfrm>
          <a:prstGeom prst="rect">
            <a:avLst/>
          </a:prstGeom>
          <a:solidFill>
            <a:schemeClr val="bg1"/>
          </a:solidFill>
          <a:ln w="38100">
            <a:solidFill>
              <a:schemeClr val="tx1"/>
            </a:solidFill>
          </a:ln>
        </p:spPr>
      </p:pic>
    </p:spTree>
    <p:extLst>
      <p:ext uri="{BB962C8B-B14F-4D97-AF65-F5344CB8AC3E}">
        <p14:creationId xmlns:p14="http://schemas.microsoft.com/office/powerpoint/2010/main" val="410514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6</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2/11/2019</a:t>
            </a:fld>
            <a:endParaRPr lang="en-US"/>
          </a:p>
        </p:txBody>
      </p:sp>
      <p:sp>
        <p:nvSpPr>
          <p:cNvPr id="5" name="Content Placeholder 4"/>
          <p:cNvSpPr>
            <a:spLocks noGrp="1"/>
          </p:cNvSpPr>
          <p:nvPr>
            <p:ph sz="half" idx="2"/>
          </p:nvPr>
        </p:nvSpPr>
        <p:spPr/>
        <p:txBody>
          <a:bodyPr>
            <a:normAutofit/>
          </a:bodyPr>
          <a:lstStyle/>
          <a:p>
            <a:pPr fontAlgn="base"/>
            <a:r>
              <a:rPr lang="en-US" dirty="0"/>
              <a:t> The populations in Minnesota hardest hit by HIV are:  </a:t>
            </a:r>
          </a:p>
          <a:p>
            <a:pPr lvl="1" fontAlgn="base"/>
            <a:r>
              <a:rPr lang="en-US" dirty="0"/>
              <a:t>Gay, bisexual and other men who have sex with men (MSM) </a:t>
            </a:r>
          </a:p>
          <a:p>
            <a:pPr lvl="1" fontAlgn="base"/>
            <a:r>
              <a:rPr lang="en-US" dirty="0"/>
              <a:t>Injection drug users (IDU), including MSM who inject drugs (MSM/IDU) </a:t>
            </a:r>
          </a:p>
          <a:p>
            <a:pPr lvl="1" fontAlgn="base"/>
            <a:r>
              <a:rPr lang="en-US" dirty="0"/>
              <a:t>Populations of color and American </a:t>
            </a:r>
            <a:r>
              <a:rPr lang="en-US" dirty="0" smtClean="0"/>
              <a:t/>
            </a:r>
            <a:br>
              <a:rPr lang="en-US" dirty="0" smtClean="0"/>
            </a:br>
            <a:r>
              <a:rPr lang="en-US" dirty="0" smtClean="0"/>
              <a:t>Indians</a:t>
            </a:r>
            <a:r>
              <a:rPr lang="en-US" dirty="0"/>
              <a:t> </a:t>
            </a:r>
          </a:p>
          <a:p>
            <a:pPr lvl="1" fontAlgn="base"/>
            <a:r>
              <a:rPr lang="en-US" dirty="0" smtClean="0"/>
              <a:t>Transgender </a:t>
            </a:r>
            <a:r>
              <a:rPr lang="en-US" dirty="0"/>
              <a:t>people </a:t>
            </a:r>
          </a:p>
          <a:p>
            <a:endParaRPr lang="en-US" dirty="0"/>
          </a:p>
        </p:txBody>
      </p:sp>
      <p:sp>
        <p:nvSpPr>
          <p:cNvPr id="6" name="Title 5"/>
          <p:cNvSpPr>
            <a:spLocks noGrp="1"/>
          </p:cNvSpPr>
          <p:nvPr>
            <p:ph type="title"/>
          </p:nvPr>
        </p:nvSpPr>
        <p:spPr>
          <a:xfrm>
            <a:off x="609600" y="1"/>
            <a:ext cx="10968990" cy="905068"/>
          </a:xfrm>
        </p:spPr>
        <p:txBody>
          <a:bodyPr/>
          <a:lstStyle/>
          <a:p>
            <a:r>
              <a:rPr lang="en-US" b="0" dirty="0" smtClean="0"/>
              <a:t>HIV-related Health Disparities</a:t>
            </a:r>
            <a:endParaRPr lang="en-US" b="0" dirty="0"/>
          </a:p>
        </p:txBody>
      </p:sp>
      <p:pic>
        <p:nvPicPr>
          <p:cNvPr id="7" name="Picture 6"/>
          <p:cNvPicPr>
            <a:picLocks noChangeAspect="1"/>
          </p:cNvPicPr>
          <p:nvPr/>
        </p:nvPicPr>
        <p:blipFill>
          <a:blip r:embed="rId2"/>
          <a:stretch>
            <a:fillRect/>
          </a:stretch>
        </p:blipFill>
        <p:spPr>
          <a:xfrm>
            <a:off x="7678900" y="3800952"/>
            <a:ext cx="3372523" cy="2468880"/>
          </a:xfrm>
          <a:prstGeom prst="rect">
            <a:avLst/>
          </a:prstGeom>
        </p:spPr>
      </p:pic>
    </p:spTree>
    <p:extLst>
      <p:ext uri="{BB962C8B-B14F-4D97-AF65-F5344CB8AC3E}">
        <p14:creationId xmlns:p14="http://schemas.microsoft.com/office/powerpoint/2010/main" val="332858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Continuum of Care in Minnesota 2017</a:t>
            </a:r>
            <a:endParaRPr lang="en-US" dirty="0"/>
          </a:p>
        </p:txBody>
      </p:sp>
      <p:graphicFrame>
        <p:nvGraphicFramePr>
          <p:cNvPr id="9" name="Content Placeholder 8"/>
          <p:cNvGraphicFramePr>
            <a:graphicFrameLocks noGrp="1"/>
          </p:cNvGraphicFramePr>
          <p:nvPr>
            <p:ph idx="1"/>
            <p:extLst/>
          </p:nvPr>
        </p:nvGraphicFramePr>
        <p:xfrm>
          <a:off x="466531" y="1334279"/>
          <a:ext cx="11280709" cy="4002832"/>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3"/>
          </p:nvPr>
        </p:nvSpPr>
        <p:spPr>
          <a:xfrm>
            <a:off x="466531" y="5614111"/>
            <a:ext cx="11280709" cy="110736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rgbClr val="000000"/>
                </a:solidFill>
                <a:effectLst/>
                <a:uLnTx/>
                <a:uFillTx/>
                <a:latin typeface="Calibri"/>
                <a:ea typeface="+mn-ea"/>
                <a:cs typeface="+mn-cs"/>
              </a:rPr>
              <a:t>a</a:t>
            </a:r>
            <a:r>
              <a:rPr kumimoji="0" lang="en-US" sz="1000" b="0" i="0" u="none" strike="noStrike" kern="1200" cap="none" spc="0" normalizeH="0" baseline="0" noProof="0" dirty="0" smtClean="0">
                <a:ln>
                  <a:noFill/>
                </a:ln>
                <a:solidFill>
                  <a:srgbClr val="000000"/>
                </a:solidFill>
                <a:effectLst/>
                <a:uLnTx/>
                <a:uFillTx/>
                <a:latin typeface="Calibri"/>
                <a:ea typeface="+mn-ea"/>
                <a:cs typeface="+mn-cs"/>
              </a:rPr>
              <a:t> Defined as people undiagnosed [estimate 1000 (95% CI 600-1400)] and people diagnosed (8580) with HIV age 13 or older (regardless of stage at diagnosis) through year end 2016, still alive at year end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rgbClr val="000000"/>
                </a:solidFill>
                <a:effectLst/>
                <a:uLnTx/>
                <a:uFillTx/>
                <a:latin typeface="Calibri"/>
                <a:ea typeface="+mn-ea"/>
                <a:cs typeface="+mn-cs"/>
              </a:rPr>
              <a:t>b</a:t>
            </a:r>
            <a:r>
              <a:rPr kumimoji="0" lang="en-US" sz="1000" b="0" i="0" u="none" strike="noStrike" kern="1200" cap="none" spc="0" normalizeH="0" baseline="0" noProof="0" dirty="0" smtClean="0">
                <a:ln>
                  <a:noFill/>
                </a:ln>
                <a:solidFill>
                  <a:srgbClr val="000000"/>
                </a:solidFill>
                <a:effectLst/>
                <a:uLnTx/>
                <a:uFillTx/>
                <a:latin typeface="Calibri"/>
                <a:ea typeface="+mn-ea"/>
                <a:cs typeface="+mn-cs"/>
              </a:rPr>
              <a:t> Defined as people diagnosed with HIV age 13 or older (regardless of stage at diagnosis) through year end 2016, still alive at year end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rgbClr val="000000"/>
                </a:solidFill>
                <a:effectLst/>
                <a:uLnTx/>
                <a:uFillTx/>
                <a:latin typeface="Calibri"/>
                <a:ea typeface="+mn-ea"/>
                <a:cs typeface="+mn-cs"/>
              </a:rPr>
              <a:t>c</a:t>
            </a:r>
            <a:r>
              <a:rPr kumimoji="0" lang="en-US" sz="1000" b="0" i="0" u="none" strike="noStrike" kern="1200" cap="none" spc="0" normalizeH="0" baseline="0" noProof="0" dirty="0" smtClean="0">
                <a:ln>
                  <a:noFill/>
                </a:ln>
                <a:solidFill>
                  <a:srgbClr val="000000"/>
                </a:solidFill>
                <a:effectLst/>
                <a:uLnTx/>
                <a:uFillTx/>
                <a:latin typeface="Calibri"/>
                <a:ea typeface="+mn-ea"/>
                <a:cs typeface="+mn-cs"/>
              </a:rPr>
              <a:t> Calculated as the percentage of people linked to care within 30 days after initial diagnosis in 2016. Linkage to care is based on the number of people diagnosed in 2016 and therefore a different color.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rgbClr val="000000"/>
                </a:solidFill>
                <a:effectLst/>
                <a:uLnTx/>
                <a:uFillTx/>
                <a:latin typeface="Calibri"/>
                <a:ea typeface="+mn-ea"/>
                <a:cs typeface="+mn-cs"/>
              </a:rPr>
              <a:t>d</a:t>
            </a:r>
            <a:r>
              <a:rPr kumimoji="0" lang="en-US" sz="1000" b="0" i="0" u="none" strike="noStrike" kern="1200" cap="none" spc="0" normalizeH="0" baseline="0" noProof="0" dirty="0" smtClean="0">
                <a:ln>
                  <a:noFill/>
                </a:ln>
                <a:solidFill>
                  <a:srgbClr val="000000"/>
                </a:solidFill>
                <a:effectLst/>
                <a:uLnTx/>
                <a:uFillTx/>
                <a:latin typeface="Calibri"/>
                <a:ea typeface="+mn-ea"/>
                <a:cs typeface="+mn-cs"/>
              </a:rPr>
              <a:t> Calculated as the percentage of people who had ≥ 1 CD4 or viral load test results reported to MDH during 2017 among those diagnosed through 2016 and still alive at year end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rgbClr val="000000"/>
                </a:solidFill>
                <a:effectLst/>
                <a:uLnTx/>
                <a:uFillTx/>
                <a:latin typeface="Calibri"/>
                <a:ea typeface="+mn-ea"/>
                <a:cs typeface="+mn-cs"/>
              </a:rPr>
              <a:t>e</a:t>
            </a:r>
            <a:r>
              <a:rPr kumimoji="0" lang="en-US" sz="1000" b="0" i="0" u="none" strike="noStrike" kern="1200" cap="none" spc="0" normalizeH="0" baseline="0" noProof="0" dirty="0" smtClean="0">
                <a:ln>
                  <a:noFill/>
                </a:ln>
                <a:solidFill>
                  <a:srgbClr val="000000"/>
                </a:solidFill>
                <a:effectLst/>
                <a:uLnTx/>
                <a:uFillTx/>
                <a:latin typeface="Calibri"/>
                <a:ea typeface="+mn-ea"/>
                <a:cs typeface="+mn-cs"/>
              </a:rPr>
              <a:t> Calculated as the percentage of people who had suppressed viral load (≤200 copies/mL) at most recent test reported to MDH during 2017 among those diagnosed through 2016 and still alive at year end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Calculated as the percentage of people who had suppressed viral load (≤200 copies/mL) at most recent test reported to MDH during 2017 among those retained in care in 2017 (5508/6243).</a:t>
            </a:r>
            <a:endParaRPr kumimoji="0" lang="en-US" sz="1000" b="0" i="0" u="none" strike="noStrike" kern="1200" cap="none" spc="0" normalizeH="0" baseline="3000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Calibri"/>
                <a:ea typeface="+mn-ea"/>
                <a:cs typeface="+mn-cs"/>
              </a:rPr>
              <a:t>     </a:t>
            </a:r>
            <a:endParaRPr kumimoji="0" lang="en-US" sz="1000" b="0" i="0" u="none" strike="noStrike" kern="1200" cap="none" spc="0" normalizeH="0" baseline="30000" noProof="0" dirty="0">
              <a:ln>
                <a:noFill/>
              </a:ln>
              <a:solidFill>
                <a:srgbClr val="000000"/>
              </a:solidFill>
              <a:effectLst/>
              <a:uLnTx/>
              <a:uFillTx/>
              <a:latin typeface="Calibri"/>
              <a:ea typeface="+mn-ea"/>
              <a:cs typeface="+mn-cs"/>
            </a:endParaRPr>
          </a:p>
        </p:txBody>
      </p:sp>
      <p:sp>
        <p:nvSpPr>
          <p:cNvPr id="10" name="TextBox 9"/>
          <p:cNvSpPr txBox="1"/>
          <p:nvPr/>
        </p:nvSpPr>
        <p:spPr>
          <a:xfrm>
            <a:off x="1156996" y="1951391"/>
            <a:ext cx="1091682" cy="461665"/>
          </a:xfrm>
          <a:prstGeom prst="rect">
            <a:avLst/>
          </a:prstGeom>
          <a:solidFill>
            <a:schemeClr val="tx1">
              <a:lumMod val="10000"/>
              <a:lumOff val="9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3865"/>
                </a:solidFill>
                <a:effectLst/>
                <a:uLnTx/>
                <a:uFillTx/>
                <a:latin typeface="Calibri"/>
                <a:ea typeface="+mn-ea"/>
                <a:cs typeface="+mn-cs"/>
              </a:rPr>
              <a:t>Undiagnosed 1000</a:t>
            </a:r>
            <a:endParaRPr kumimoji="0" lang="en-US" sz="1200" b="1" i="0" u="none" strike="noStrike" kern="1200" cap="none" spc="0" normalizeH="0" baseline="0" noProof="0" dirty="0">
              <a:ln>
                <a:noFill/>
              </a:ln>
              <a:solidFill>
                <a:srgbClr val="003865"/>
              </a:solidFill>
              <a:effectLst/>
              <a:uLnTx/>
              <a:uFillTx/>
              <a:latin typeface="Calibri"/>
              <a:ea typeface="+mn-ea"/>
              <a:cs typeface="+mn-cs"/>
            </a:endParaRPr>
          </a:p>
        </p:txBody>
      </p:sp>
      <p:sp>
        <p:nvSpPr>
          <p:cNvPr id="11" name="TextBox 10"/>
          <p:cNvSpPr txBox="1"/>
          <p:nvPr/>
        </p:nvSpPr>
        <p:spPr>
          <a:xfrm>
            <a:off x="1156996" y="4783114"/>
            <a:ext cx="10916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8580</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TextBox 11"/>
          <p:cNvSpPr txBox="1"/>
          <p:nvPr/>
        </p:nvSpPr>
        <p:spPr>
          <a:xfrm>
            <a:off x="3371461" y="4783114"/>
            <a:ext cx="10916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8580</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p:cNvSpPr txBox="1"/>
          <p:nvPr/>
        </p:nvSpPr>
        <p:spPr>
          <a:xfrm>
            <a:off x="5568820" y="4783114"/>
            <a:ext cx="1054359" cy="3732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241/293</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TextBox 13"/>
          <p:cNvSpPr txBox="1"/>
          <p:nvPr/>
        </p:nvSpPr>
        <p:spPr>
          <a:xfrm>
            <a:off x="7660433" y="4783114"/>
            <a:ext cx="12969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6243/8580</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TextBox 14"/>
          <p:cNvSpPr txBox="1"/>
          <p:nvPr/>
        </p:nvSpPr>
        <p:spPr>
          <a:xfrm>
            <a:off x="9830047" y="4783114"/>
            <a:ext cx="1371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Calibri"/>
                <a:ea typeface="+mn-ea"/>
                <a:cs typeface="+mn-cs"/>
              </a:rPr>
              <a:t>5508/8580</a:t>
            </a: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Curved Right Arrow 17"/>
          <p:cNvSpPr/>
          <p:nvPr/>
        </p:nvSpPr>
        <p:spPr>
          <a:xfrm>
            <a:off x="466531" y="1951391"/>
            <a:ext cx="690465" cy="18124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865"/>
              </a:solidFill>
              <a:effectLst/>
              <a:uLnTx/>
              <a:uFillTx/>
              <a:latin typeface="Calibri"/>
              <a:ea typeface="+mn-ea"/>
              <a:cs typeface="+mn-cs"/>
            </a:endParaRPr>
          </a:p>
        </p:txBody>
      </p:sp>
      <p:sp>
        <p:nvSpPr>
          <p:cNvPr id="19" name="TextBox 18"/>
          <p:cNvSpPr txBox="1"/>
          <p:nvPr/>
        </p:nvSpPr>
        <p:spPr>
          <a:xfrm>
            <a:off x="466530" y="2534467"/>
            <a:ext cx="6904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3865"/>
                </a:solidFill>
                <a:effectLst/>
                <a:uLnTx/>
                <a:uFillTx/>
                <a:latin typeface="Calibri"/>
                <a:ea typeface="+mn-ea"/>
                <a:cs typeface="+mn-cs"/>
              </a:rPr>
              <a:t>Total 9580</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sp>
        <p:nvSpPr>
          <p:cNvPr id="20" name="TextBox 19"/>
          <p:cNvSpPr txBox="1"/>
          <p:nvPr/>
        </p:nvSpPr>
        <p:spPr>
          <a:xfrm>
            <a:off x="3371461" y="2091349"/>
            <a:ext cx="10916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3865"/>
                </a:solidFill>
                <a:effectLst/>
                <a:uLnTx/>
                <a:uFillTx/>
                <a:latin typeface="Calibri"/>
                <a:ea typeface="+mn-ea"/>
                <a:cs typeface="+mn-cs"/>
              </a:rPr>
              <a:t>100%</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sp>
        <p:nvSpPr>
          <p:cNvPr id="21" name="TextBox 20"/>
          <p:cNvSpPr txBox="1"/>
          <p:nvPr/>
        </p:nvSpPr>
        <p:spPr>
          <a:xfrm>
            <a:off x="5568819" y="2603240"/>
            <a:ext cx="10543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3865"/>
                </a:solidFill>
                <a:effectLst/>
                <a:uLnTx/>
                <a:uFillTx/>
                <a:latin typeface="Calibri"/>
                <a:ea typeface="+mn-ea"/>
                <a:cs typeface="+mn-cs"/>
              </a:rPr>
              <a:t>82%</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sp>
        <p:nvSpPr>
          <p:cNvPr id="22" name="TextBox 21"/>
          <p:cNvSpPr txBox="1"/>
          <p:nvPr/>
        </p:nvSpPr>
        <p:spPr>
          <a:xfrm>
            <a:off x="7758404" y="2857632"/>
            <a:ext cx="11010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3865"/>
                </a:solidFill>
                <a:effectLst/>
                <a:uLnTx/>
                <a:uFillTx/>
                <a:latin typeface="Calibri"/>
                <a:ea typeface="+mn-ea"/>
                <a:cs typeface="+mn-cs"/>
              </a:rPr>
              <a:t>73%</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sp>
        <p:nvSpPr>
          <p:cNvPr id="23" name="TextBox 22"/>
          <p:cNvSpPr txBox="1"/>
          <p:nvPr/>
        </p:nvSpPr>
        <p:spPr>
          <a:xfrm>
            <a:off x="9909794" y="3116683"/>
            <a:ext cx="1184305" cy="3820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3865"/>
                </a:solidFill>
                <a:effectLst/>
                <a:uLnTx/>
                <a:uFillTx/>
                <a:latin typeface="Calibri"/>
                <a:ea typeface="+mn-ea"/>
                <a:cs typeface="+mn-cs"/>
              </a:rPr>
              <a:t>64%</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sp>
        <p:nvSpPr>
          <p:cNvPr id="25" name="TextBox 24"/>
          <p:cNvSpPr txBox="1"/>
          <p:nvPr/>
        </p:nvSpPr>
        <p:spPr>
          <a:xfrm>
            <a:off x="466530" y="5152446"/>
            <a:ext cx="23593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People living with diagnosed and undiagnosed HIV </a:t>
            </a:r>
            <a:r>
              <a:rPr kumimoji="0" lang="en-US" sz="1200" b="0" i="0" u="none" strike="noStrike" kern="1200" cap="none" spc="0" normalizeH="0" baseline="30000" noProof="0" dirty="0" smtClean="0">
                <a:ln>
                  <a:noFill/>
                </a:ln>
                <a:solidFill>
                  <a:srgbClr val="003865"/>
                </a:solidFill>
                <a:effectLst/>
                <a:uLnTx/>
                <a:uFillTx/>
                <a:latin typeface="Calibri"/>
                <a:ea typeface="+mn-ea"/>
                <a:cs typeface="+mn-cs"/>
              </a:rPr>
              <a:t>a</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26" name="TextBox 25"/>
          <p:cNvSpPr txBox="1"/>
          <p:nvPr/>
        </p:nvSpPr>
        <p:spPr>
          <a:xfrm>
            <a:off x="2886269" y="5152446"/>
            <a:ext cx="20620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People living with diagnosed HIV (PLWH) </a:t>
            </a:r>
            <a:r>
              <a:rPr kumimoji="0" lang="en-US" sz="1200" b="0" i="0" u="none" strike="noStrike" kern="1200" cap="none" spc="0" normalizeH="0" baseline="30000" noProof="0" dirty="0" smtClean="0">
                <a:ln>
                  <a:noFill/>
                </a:ln>
                <a:solidFill>
                  <a:srgbClr val="003865"/>
                </a:solidFill>
                <a:effectLst/>
                <a:uLnTx/>
                <a:uFillTx/>
                <a:latin typeface="Calibri"/>
                <a:ea typeface="+mn-ea"/>
                <a:cs typeface="+mn-cs"/>
              </a:rPr>
              <a:t>b</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27" name="TextBox 26"/>
          <p:cNvSpPr txBox="1"/>
          <p:nvPr/>
        </p:nvSpPr>
        <p:spPr>
          <a:xfrm>
            <a:off x="5330888" y="5152446"/>
            <a:ext cx="15302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Linked to Care </a:t>
            </a:r>
            <a:r>
              <a:rPr kumimoji="0" lang="en-US" sz="1200" b="0" i="0" u="none" strike="noStrike" kern="1200" cap="none" spc="0" normalizeH="0" baseline="30000" noProof="0" dirty="0" smtClean="0">
                <a:ln>
                  <a:noFill/>
                </a:ln>
                <a:solidFill>
                  <a:srgbClr val="003865"/>
                </a:solidFill>
                <a:effectLst/>
                <a:uLnTx/>
                <a:uFillTx/>
                <a:latin typeface="Calibri"/>
                <a:ea typeface="+mn-ea"/>
                <a:cs typeface="+mn-cs"/>
              </a:rPr>
              <a:t>c</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28" name="TextBox 27"/>
          <p:cNvSpPr txBox="1"/>
          <p:nvPr/>
        </p:nvSpPr>
        <p:spPr>
          <a:xfrm>
            <a:off x="7450494" y="5152446"/>
            <a:ext cx="17168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Retained in Care </a:t>
            </a:r>
            <a:r>
              <a:rPr kumimoji="0" lang="en-US" sz="1200" b="0" i="0" u="none" strike="noStrike" kern="1200" cap="none" spc="0" normalizeH="0" baseline="30000" noProof="0" dirty="0" smtClean="0">
                <a:ln>
                  <a:noFill/>
                </a:ln>
                <a:solidFill>
                  <a:srgbClr val="003865"/>
                </a:solidFill>
                <a:effectLst/>
                <a:uLnTx/>
                <a:uFillTx/>
                <a:latin typeface="Calibri"/>
                <a:ea typeface="+mn-ea"/>
                <a:cs typeface="+mn-cs"/>
              </a:rPr>
              <a:t>d</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29" name="TextBox 28"/>
          <p:cNvSpPr txBox="1"/>
          <p:nvPr/>
        </p:nvSpPr>
        <p:spPr>
          <a:xfrm>
            <a:off x="9788648" y="5152446"/>
            <a:ext cx="14645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Virally Suppressed </a:t>
            </a:r>
            <a:r>
              <a:rPr kumimoji="0" lang="en-US" sz="1200" b="0" i="0" u="none" strike="noStrike" kern="1200" cap="none" spc="0" normalizeH="0" baseline="30000" noProof="0" dirty="0" smtClean="0">
                <a:ln>
                  <a:noFill/>
                </a:ln>
                <a:solidFill>
                  <a:srgbClr val="003865"/>
                </a:solidFill>
                <a:effectLst/>
                <a:uLnTx/>
                <a:uFillTx/>
                <a:latin typeface="Calibri"/>
                <a:ea typeface="+mn-ea"/>
                <a:cs typeface="+mn-cs"/>
              </a:rPr>
              <a:t>e</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30" name="Right Arrow 29"/>
          <p:cNvSpPr/>
          <p:nvPr/>
        </p:nvSpPr>
        <p:spPr>
          <a:xfrm>
            <a:off x="8938726" y="4400754"/>
            <a:ext cx="952406" cy="114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TextBox 30"/>
          <p:cNvSpPr txBox="1"/>
          <p:nvPr/>
        </p:nvSpPr>
        <p:spPr>
          <a:xfrm>
            <a:off x="8859416" y="3830702"/>
            <a:ext cx="11352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3865"/>
                </a:solidFill>
                <a:effectLst/>
                <a:uLnTx/>
                <a:uFillTx/>
                <a:latin typeface="Calibri"/>
                <a:ea typeface="+mn-ea"/>
                <a:cs typeface="+mn-cs"/>
              </a:rPr>
              <a:t>88% of retained </a:t>
            </a:r>
            <a:r>
              <a:rPr kumimoji="0" lang="en-US" sz="1800" b="1" i="0" u="none" strike="noStrike" kern="1200" cap="none" spc="0" normalizeH="0" baseline="30000" noProof="0" dirty="0" smtClean="0">
                <a:ln>
                  <a:noFill/>
                </a:ln>
                <a:solidFill>
                  <a:srgbClr val="003865"/>
                </a:solidFill>
                <a:effectLst/>
                <a:uLnTx/>
                <a:uFillTx/>
                <a:latin typeface="Calibri" panose="020F0502020204030204" pitchFamily="34" charset="0"/>
                <a:ea typeface="+mn-ea"/>
                <a:cs typeface="Calibri" panose="020F0502020204030204" pitchFamily="34" charset="0"/>
              </a:rPr>
              <a:t>†</a:t>
            </a: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sp>
        <p:nvSpPr>
          <p:cNvPr id="32" name="TextBox 31"/>
          <p:cNvSpPr txBox="1"/>
          <p:nvPr/>
        </p:nvSpPr>
        <p:spPr>
          <a:xfrm>
            <a:off x="5278014" y="2295463"/>
            <a:ext cx="1657741" cy="307777"/>
          </a:xfrm>
          <a:prstGeom prst="rect">
            <a:avLst/>
          </a:prstGeom>
          <a:solidFill>
            <a:schemeClr val="tx1">
              <a:lumMod val="10000"/>
              <a:lumOff val="9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3865"/>
                </a:solidFill>
                <a:effectLst/>
                <a:uLnTx/>
                <a:uFillTx/>
                <a:latin typeface="Calibri"/>
                <a:ea typeface="+mn-ea"/>
                <a:cs typeface="+mn-cs"/>
              </a:rPr>
              <a:t>Diagnosed in 2016</a:t>
            </a:r>
            <a:endParaRPr kumimoji="0" lang="en-US" sz="14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10812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8</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2/11/2019</a:t>
            </a:fld>
            <a:endParaRPr lang="en-US"/>
          </a:p>
        </p:txBody>
      </p:sp>
      <p:sp>
        <p:nvSpPr>
          <p:cNvPr id="5" name="Content Placeholder 4"/>
          <p:cNvSpPr>
            <a:spLocks noGrp="1"/>
          </p:cNvSpPr>
          <p:nvPr>
            <p:ph sz="half" idx="2"/>
          </p:nvPr>
        </p:nvSpPr>
        <p:spPr>
          <a:xfrm>
            <a:off x="609601" y="1828800"/>
            <a:ext cx="6770913" cy="4360863"/>
          </a:xfrm>
        </p:spPr>
        <p:txBody>
          <a:bodyPr>
            <a:normAutofit fontScale="92500" lnSpcReduction="20000"/>
          </a:bodyPr>
          <a:lstStyle/>
          <a:p>
            <a:pPr fontAlgn="base"/>
            <a:r>
              <a:rPr lang="en-US" sz="2800" dirty="0"/>
              <a:t>The Minnesota HIV Strategy (the Strategy) </a:t>
            </a:r>
            <a:r>
              <a:rPr lang="en-US" sz="2800" dirty="0" smtClean="0"/>
              <a:t>is </a:t>
            </a:r>
            <a:r>
              <a:rPr lang="en-US" sz="2800" dirty="0"/>
              <a:t>a legislatively mandated </a:t>
            </a:r>
            <a:r>
              <a:rPr lang="en-US" sz="2800" dirty="0" smtClean="0"/>
              <a:t>plan signed into law May 20, 2017</a:t>
            </a:r>
          </a:p>
          <a:p>
            <a:pPr fontAlgn="base"/>
            <a:r>
              <a:rPr lang="en-US" sz="2800" dirty="0" smtClean="0"/>
              <a:t> The law </a:t>
            </a:r>
            <a:r>
              <a:rPr lang="en-US" sz="2800" dirty="0" smtClean="0"/>
              <a:t>requires </a:t>
            </a:r>
            <a:r>
              <a:rPr lang="en-US" sz="2800" dirty="0"/>
              <a:t>the Commissioner of Health, in coordination with the Commissioner of Human Services and in consultation with community stakeholders, to develop a strategic statewide comprehensive plan to end HIV/AIDS in Minnesota. </a:t>
            </a:r>
            <a:endParaRPr lang="en-US" sz="2800" dirty="0" smtClean="0"/>
          </a:p>
          <a:p>
            <a:pPr fontAlgn="base"/>
            <a:r>
              <a:rPr lang="en-US" sz="2800" dirty="0" smtClean="0"/>
              <a:t>​</a:t>
            </a:r>
            <a:r>
              <a:rPr lang="en-US" sz="2800" dirty="0"/>
              <a:t>The 2017 legislation coincided with work on a statewide HIV strategy </a:t>
            </a:r>
            <a:r>
              <a:rPr lang="en-US" sz="2800" dirty="0" smtClean="0"/>
              <a:t>already started </a:t>
            </a:r>
            <a:r>
              <a:rPr lang="en-US" sz="2800" dirty="0"/>
              <a:t>by </a:t>
            </a:r>
            <a:r>
              <a:rPr lang="en-US" sz="2800" dirty="0" smtClean="0"/>
              <a:t>MDH and DHS in August of 2016.</a:t>
            </a:r>
            <a:endParaRPr lang="en-US" sz="2800" dirty="0"/>
          </a:p>
          <a:p>
            <a:endParaRPr lang="en-US" dirty="0"/>
          </a:p>
        </p:txBody>
      </p:sp>
      <p:sp>
        <p:nvSpPr>
          <p:cNvPr id="6" name="Title 5"/>
          <p:cNvSpPr>
            <a:spLocks noGrp="1"/>
          </p:cNvSpPr>
          <p:nvPr>
            <p:ph type="title"/>
          </p:nvPr>
        </p:nvSpPr>
        <p:spPr>
          <a:xfrm>
            <a:off x="609600" y="1"/>
            <a:ext cx="10968990" cy="961052"/>
          </a:xfrm>
        </p:spPr>
        <p:txBody>
          <a:bodyPr>
            <a:normAutofit/>
          </a:bodyPr>
          <a:lstStyle/>
          <a:p>
            <a:r>
              <a:rPr lang="en-US" sz="4000" b="0" dirty="0" smtClean="0"/>
              <a:t>How will we get there?</a:t>
            </a:r>
            <a:endParaRPr lang="en-US" sz="4000" b="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137" r="6360"/>
          <a:stretch/>
        </p:blipFill>
        <p:spPr>
          <a:xfrm>
            <a:off x="7837713" y="2011552"/>
            <a:ext cx="4124131" cy="3749040"/>
          </a:xfrm>
          <a:prstGeom prst="rect">
            <a:avLst/>
          </a:prstGeom>
          <a:ln w="34925">
            <a:solidFill>
              <a:schemeClr val="tx1"/>
            </a:solidFill>
          </a:ln>
        </p:spPr>
      </p:pic>
    </p:spTree>
    <p:extLst>
      <p:ext uri="{BB962C8B-B14F-4D97-AF65-F5344CB8AC3E}">
        <p14:creationId xmlns:p14="http://schemas.microsoft.com/office/powerpoint/2010/main" val="108215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36" y="1438507"/>
            <a:ext cx="9488245" cy="3600024"/>
          </a:xfrm>
        </p:spPr>
        <p:txBody>
          <a:bodyPr/>
          <a:lstStyle/>
          <a:p>
            <a:pPr fontAlgn="base"/>
            <a:r>
              <a:rPr lang="en-US" sz="3600" b="1" dirty="0"/>
              <a:t>Vision of the Minnesota HIV Strategy </a:t>
            </a:r>
            <a:br>
              <a:rPr lang="en-US" sz="3600" b="1" dirty="0"/>
            </a:br>
            <a:r>
              <a:rPr lang="en-US" sz="3600" i="1" dirty="0"/>
              <a:t>​By 2025, Minnesota will be a state where new HIV diagnoses are rare and all people living with HIV and those at high risk of HIV infection will have access to high quality health care and resources they need to live long healthy lives, free from stigma and discrimination.</a:t>
            </a:r>
            <a:r>
              <a:rPr lang="en-US" i="1" dirty="0"/>
              <a:t> </a:t>
            </a:r>
            <a:r>
              <a:rPr lang="en-US" dirty="0"/>
              <a:t/>
            </a:r>
            <a:br>
              <a:rPr lang="en-US" dirty="0"/>
            </a:br>
            <a:endParaRPr lang="en-US" dirty="0"/>
          </a:p>
        </p:txBody>
      </p:sp>
      <p:sp>
        <p:nvSpPr>
          <p:cNvPr id="4" name="Date Placeholder 3"/>
          <p:cNvSpPr>
            <a:spLocks noGrp="1"/>
          </p:cNvSpPr>
          <p:nvPr>
            <p:ph type="dt" sz="half" idx="11"/>
          </p:nvPr>
        </p:nvSpPr>
        <p:spPr/>
        <p:txBody>
          <a:bodyPr/>
          <a:lstStyle/>
          <a:p>
            <a:fld id="{276FB33B-BCEE-4E25-B97B-A564B0E1024B}" type="datetime1">
              <a:rPr lang="en-US" smtClean="0"/>
              <a:t>2/11/2019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1537505864"/>
      </p:ext>
    </p:extLst>
  </p:cSld>
  <p:clrMapOvr>
    <a:masterClrMapping/>
  </p:clrMapOvr>
</p:sld>
</file>

<file path=ppt/theme/theme1.xml><?xml version="1.0" encoding="utf-8"?>
<a:theme xmlns:a="http://schemas.openxmlformats.org/drawingml/2006/main" name="Office Theme">
  <a:themeElements>
    <a:clrScheme name="custom-mn">
      <a:dk1>
        <a:srgbClr val="000000"/>
      </a:dk1>
      <a:lt1>
        <a:srgbClr val="FFFFFF"/>
      </a:lt1>
      <a:dk2>
        <a:srgbClr val="000000"/>
      </a:dk2>
      <a:lt2>
        <a:srgbClr val="FFFFFF"/>
      </a:lt2>
      <a:accent1>
        <a:srgbClr val="003865"/>
      </a:accent1>
      <a:accent2>
        <a:srgbClr val="78BE21"/>
      </a:accent2>
      <a:accent3>
        <a:srgbClr val="0070CB"/>
      </a:accent3>
      <a:accent4>
        <a:srgbClr val="5D295F"/>
      </a:accent4>
      <a:accent5>
        <a:srgbClr val="12737A"/>
      </a:accent5>
      <a:accent6>
        <a:srgbClr val="8D3F2B"/>
      </a:accent6>
      <a:hlink>
        <a:srgbClr val="003865"/>
      </a:hlink>
      <a:folHlink>
        <a:srgbClr val="0038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2018-classic.potx" id="{449C893B-98C3-4224-ACCF-C0CAEEA33073}" vid="{0A7996B6-C213-4C3F-98EC-D80E7A9A8C36}"/>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4.xml><?xml version="1.0" encoding="utf-8"?>
<a:theme xmlns:a="http://schemas.openxmlformats.org/drawingml/2006/main" name="2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classic option</Template>
  <TotalTime>470</TotalTime>
  <Words>959</Words>
  <Application>Microsoft Office PowerPoint</Application>
  <PresentationFormat>Widescreen</PresentationFormat>
  <Paragraphs>114</Paragraphs>
  <Slides>20</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Arial Narrow</vt:lpstr>
      <vt:lpstr>Calibri</vt:lpstr>
      <vt:lpstr>NeueHaasGroteskText Std</vt:lpstr>
      <vt:lpstr>Times New Roman</vt:lpstr>
      <vt:lpstr>Wingdings</vt:lpstr>
      <vt:lpstr>Office Theme</vt:lpstr>
      <vt:lpstr>MN.IT</vt:lpstr>
      <vt:lpstr>1_MN.IT</vt:lpstr>
      <vt:lpstr>2_MN.IT</vt:lpstr>
      <vt:lpstr>HIV in Minnesota: Challenges and Opportunities</vt:lpstr>
      <vt:lpstr>Human Immunodeficiency Virus (HIV)</vt:lpstr>
      <vt:lpstr>New HIV Diagnoses, Deaths and Prevalent Cases by Year, 1996-2017</vt:lpstr>
      <vt:lpstr>Living HIV/AIDS Cases by County of Residence, 2017</vt:lpstr>
      <vt:lpstr>Tools to End the HIV epidemic</vt:lpstr>
      <vt:lpstr>HIV-related Health Disparities</vt:lpstr>
      <vt:lpstr>HIV Continuum of Care in Minnesota 2017</vt:lpstr>
      <vt:lpstr>How will we get there?</vt:lpstr>
      <vt:lpstr>Vision of the Minnesota HIV Strategy  ​By 2025, Minnesota will be a state where new HIV diagnoses are rare and all people living with HIV and those at high risk of HIV infection will have access to high quality health care and resources they need to live long healthy lives, free from stigma and discrimination.  </vt:lpstr>
      <vt:lpstr>Prevent new HIV infection</vt:lpstr>
      <vt:lpstr>Reduce HIV-related health disparities and promote health equity</vt:lpstr>
      <vt:lpstr>Increase retention in care for people living with HIV</vt:lpstr>
      <vt:lpstr>Ensure stable housing for people living with HIV and at risk of HIV infection</vt:lpstr>
      <vt:lpstr>Achieve a more coordinated statewide response to HIV</vt:lpstr>
      <vt:lpstr>Increase the percentage of people living with HIV who know their serostatus to 90 percent by 2025</vt:lpstr>
      <vt:lpstr>Increase the percentage of people with diagnosed HIV infection who are retained in care to at least 90 percent by 2025</vt:lpstr>
      <vt:lpstr>Increase the percentage of people with diagnosed HIV infection who are virally suppressed to at least 80 percent by 2025</vt:lpstr>
      <vt:lpstr>Decrease the annual number of new HIV diagnoses by 25 percent  by 2025</vt:lpstr>
      <vt:lpstr>In Summary</vt:lpstr>
      <vt:lpstr>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Ehresmann, Kristen (MDH)</dc:creator>
  <cp:lastModifiedBy>Ehresmann, Kristen (MDH)</cp:lastModifiedBy>
  <cp:revision>30</cp:revision>
  <cp:lastPrinted>2019-02-08T20:57:19Z</cp:lastPrinted>
  <dcterms:created xsi:type="dcterms:W3CDTF">2019-02-08T14:16:13Z</dcterms:created>
  <dcterms:modified xsi:type="dcterms:W3CDTF">2019-02-11T21:24:23Z</dcterms:modified>
</cp:coreProperties>
</file>