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6" r:id="rId1"/>
  </p:sldMasterIdLst>
  <p:notesMasterIdLst>
    <p:notesMasterId r:id="rId13"/>
  </p:notesMasterIdLst>
  <p:handoutMasterIdLst>
    <p:handoutMasterId r:id="rId14"/>
  </p:handoutMasterIdLst>
  <p:sldIdLst>
    <p:sldId id="264" r:id="rId2"/>
    <p:sldId id="265" r:id="rId3"/>
    <p:sldId id="257" r:id="rId4"/>
    <p:sldId id="266" r:id="rId5"/>
    <p:sldId id="258" r:id="rId6"/>
    <p:sldId id="260" r:id="rId7"/>
    <p:sldId id="262" r:id="rId8"/>
    <p:sldId id="261" r:id="rId9"/>
    <p:sldId id="263" r:id="rId10"/>
    <p:sldId id="270" r:id="rId11"/>
    <p:sldId id="269" r:id="rId12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75" d="100"/>
          <a:sy n="75" d="100"/>
        </p:scale>
        <p:origin x="77" y="96"/>
      </p:cViewPr>
      <p:guideLst/>
    </p:cSldViewPr>
  </p:slideViewPr>
  <p:outlineViewPr>
    <p:cViewPr>
      <p:scale>
        <a:sx n="33" d="100"/>
        <a:sy n="33" d="100"/>
      </p:scale>
      <p:origin x="0" y="-906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8" d="100"/>
          <a:sy n="138" d="100"/>
        </p:scale>
        <p:origin x="4596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9" y="3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EAFB7-7AAB-4D7B-BE09-5B833508C526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8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9" y="8829678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CE0CB-EA3D-4C41-818E-1BFA0DC0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18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FE869-607C-4FCE-A2D3-0F681C016C33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1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71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D802D-E338-4068-8CED-292345947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441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33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95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98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94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30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01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37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070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07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D802D-E338-4068-8CED-2923459472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47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3406CE1-8416-47C6-A600-60CC5F00EBB8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85650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A7980-84A4-4520-BCFD-97631E574936}" type="datetime1">
              <a:rPr lang="en-US" smtClean="0"/>
              <a:t>1/25/2019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3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A614-FBA9-4C96-8B2F-70A43B0BA237}" type="datetime1">
              <a:rPr lang="en-US" smtClean="0"/>
              <a:t>1/25/2019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9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F5E3355E-BB53-4A58-90E3-9036AD3E3058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1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AB20CD-C85E-48F0-9C93-35D90E156B49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74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1504BA-603E-4934-903A-98FBBDD2BC34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14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CC015F3-E095-43E7-B243-039025670C1E}" type="datetime1">
              <a:rPr lang="en-US" smtClean="0"/>
              <a:t>1/25/2019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10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31434F-438B-451E-8495-1B5AF83204C6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80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E3BC57-8CC1-4BDD-8DDB-D2C8243FF7D8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24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654DCA1-E97A-4111-8A42-76527BA95B7B}" type="datetime1">
              <a:rPr lang="en-US" smtClean="0"/>
              <a:t>1/25/2019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93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7EAE-F456-412F-9764-7C3F58DA4794}" type="datetime1">
              <a:rPr lang="en-US" smtClean="0"/>
              <a:t>1/25/2019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5033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FF89185-8186-4D3A-95FB-87CE846B36C0}" type="datetime1">
              <a:rPr lang="en-US" smtClean="0"/>
              <a:t>1/25/2019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MN.IT Services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77" y="1746254"/>
            <a:ext cx="5447246" cy="83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121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091C-CD75-4234-B43B-BB7C34A73393}" type="datetime1">
              <a:rPr lang="en-US" smtClean="0"/>
              <a:t>1/25/2019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90191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9F98-CCB8-4761-BB23-9A1413FAC6E5}" type="datetime1">
              <a:rPr lang="en-US" smtClean="0"/>
              <a:t>1/25/2019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50429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37C3A-8A24-42A7-90E3-7B869D7B6545}" type="datetime1">
              <a:rPr lang="en-US" smtClean="0"/>
              <a:t>1/25/2019</a:t>
            </a:fld>
            <a:endParaRPr lang="en-US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45569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889E-85B6-4790-82C0-A5F849BAACC5}" type="datetime1">
              <a:rPr lang="en-US" smtClean="0"/>
              <a:t>1/25/2019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20394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7051-E665-431E-9C4E-089413B09D0A}" type="datetime1">
              <a:rPr lang="en-US" smtClean="0"/>
              <a:t>1/25/2019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94619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2A356-726B-4488-95B7-6E6566DAF1FD}" type="datetime1">
              <a:rPr lang="en-US" smtClean="0"/>
              <a:t>1/25/2019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59980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40681BBE-6463-457C-8C61-C6D07C9E1423}" type="datetime1">
              <a:rPr lang="en-US" smtClean="0"/>
              <a:t>1/25/2019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10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F9F8208-934B-4186-8F01-4C2FBFD19619}" type="datetime1">
              <a:rPr lang="en-US" smtClean="0"/>
              <a:t>1/25/2019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92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9BCEE4DB-4143-4F4C-9A76-F729376EF450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F52DEB9D-7400-48EC-BB63-F112AE97E738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0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55" y="5589768"/>
            <a:ext cx="3398228" cy="1226598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06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DD9EF2-6DBB-4E2B-892E-78F087F28747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95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7D419D-1066-4463-A03B-DE5337D16B38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70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0EC91FD-B689-4453-91A8-210D398E8616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9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C6FFEEC6-7A39-47FC-A52C-9F2D920623CB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72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AE560AF2-9498-4AB8-B0B6-AA8FC4B6486E}" type="datetime1">
              <a:rPr lang="en-US" smtClean="0"/>
              <a:t>1/25/2019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4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CA91E4-0557-4E82-96ED-E8F54DBCE1E6}" type="datetime1">
              <a:rPr lang="en-US" smtClean="0"/>
              <a:t>1/25/2019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16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80437B-5195-4B81-8E44-7041185625D2}" type="datetime1">
              <a:rPr lang="en-US" smtClean="0"/>
              <a:t>1/25/2019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21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798F667-4121-4CF3-9D14-8B3621776430}" type="datetime1">
              <a:rPr lang="en-US" smtClean="0"/>
              <a:t>1/25/2019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55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051D7C-7D76-4D55-96C6-9C699A44EC51}" type="datetime1">
              <a:rPr lang="en-US" smtClean="0"/>
              <a:t>1/25/2019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73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2A1346-FB5A-4AB5-9527-A654882C8B9D}" type="datetime1">
              <a:rPr lang="en-US" smtClean="0"/>
              <a:t>1/25/2019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4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CC447-01F1-4F55-9400-7E912F79F43B}" type="datetime1">
              <a:rPr lang="en-US" smtClean="0"/>
              <a:t>1/25/2019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5777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37A741-492D-401C-87ED-B6FF1D53D812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2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C1E636-12D8-4F53-9B7E-6CDE94571029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15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chemeClr val="tx1">
              <a:alpha val="88000"/>
            </a:scheme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7CD0A0-30F4-4AE4-8A98-D699648F15B8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52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FA21CA2-0315-4ED1-94A6-15B7AD9055C2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36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79E76-74A6-4B07-A98C-0B6D28D749CD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33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3B2779-69D6-4D56-A1C9-BCE484655C63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68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AF9BD4-B2FA-40AB-A859-395AB9F85912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28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E3E0B3-7FD2-49D6-A7D3-CBB55C73A72C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59439C-CD0F-4C39-9E07-4F6A0F9E2D60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018" y="212391"/>
            <a:ext cx="3398228" cy="122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36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3E554A-4DF3-4949-80EF-8F13F9C3C6B1}" type="datetime1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018" y="212391"/>
            <a:ext cx="3398228" cy="122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268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01490D9-44D3-4DFB-8B9A-9BA2116FA824}" type="datetime1">
              <a:rPr lang="en-US" smtClean="0"/>
              <a:t>1/25/2019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MN.IT Services Logo" descr="Minnesota Management and Budg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643" y="273807"/>
            <a:ext cx="3398228" cy="122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13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90CC-8BBA-4CD2-BA0D-AA90093B5DA8}" type="datetime1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099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B2E7EFE-1E9F-49B5-B9D4-C0913EFF0D77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28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D870C79-E105-4737-B6B0-3AEDE973B046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750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E98D-BD7F-431D-B457-9533029D6A59}" type="datetime1">
              <a:rPr lang="en-US" smtClean="0"/>
              <a:t>1/25/2019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0729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CE14-8822-45DA-B94E-5C5589414037}" type="datetime1">
              <a:rPr lang="en-US" smtClean="0"/>
              <a:t>1/25/2019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527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1BD1-6263-4EA8-A9A3-E0DA0D3E7762}" type="datetime1">
              <a:rPr lang="en-US" smtClean="0"/>
              <a:t>1/25/2019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66173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474BE-458E-4BBB-8F1E-7EAC02D49E24}" type="datetime1">
              <a:rPr lang="en-US" smtClean="0"/>
              <a:t>1/25/2019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35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478360A-26C9-4925-B746-1B084647A90D}" type="datetime1">
              <a:rPr lang="en-US" smtClean="0"/>
              <a:t>1/25/2019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4EF8F1-2AFA-4DA8-B4C5-8502B3C5E6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0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  <p:sldLayoutId id="2147483712" r:id="rId36"/>
    <p:sldLayoutId id="2147483713" r:id="rId37"/>
    <p:sldLayoutId id="2147483714" r:id="rId38"/>
    <p:sldLayoutId id="2147483715" r:id="rId39"/>
    <p:sldLayoutId id="2147483716" r:id="rId40"/>
    <p:sldLayoutId id="2147483717" r:id="rId41"/>
    <p:sldLayoutId id="2147483718" r:id="rId42"/>
    <p:sldLayoutId id="2147483719" r:id="rId43"/>
    <p:sldLayoutId id="2147483720" r:id="rId44"/>
    <p:sldLayoutId id="2147483721" r:id="rId45"/>
    <p:sldLayoutId id="2147483722" r:id="rId46"/>
    <p:sldLayoutId id="2147483723" r:id="rId47"/>
    <p:sldLayoutId id="2147483724" r:id="rId48"/>
    <p:sldLayoutId id="2147483725" r:id="rId49"/>
    <p:sldLayoutId id="2147483726" r:id="rId50"/>
    <p:sldLayoutId id="2147483674" r:id="rId51"/>
    <p:sldLayoutId id="2147483675" r:id="rId5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4187952"/>
            <a:ext cx="12192000" cy="11992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Ruth M. Martinez, MA, CMBE</a:t>
            </a:r>
            <a:br>
              <a:rPr lang="en-US" dirty="0" smtClean="0"/>
            </a:br>
            <a:r>
              <a:rPr lang="en-US" dirty="0" smtClean="0"/>
              <a:t>Shirley A. Brekken, MS, RN, FAAN</a:t>
            </a:r>
            <a:br>
              <a:rPr lang="en-US" dirty="0" smtClean="0"/>
            </a:br>
            <a:endParaRPr 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January 22, 2019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80667" y="1556483"/>
            <a:ext cx="479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Health-related Licensing Boards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665" y="1425314"/>
            <a:ext cx="1448002" cy="72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6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Ahead?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During the 2019 legislative session, boards anticipate legislation including:</a:t>
            </a:r>
          </a:p>
          <a:p>
            <a:pPr lvl="1"/>
            <a:r>
              <a:rPr lang="en-US" dirty="0" smtClean="0"/>
              <a:t>Modification of chapter 214 related to temporary suspension of licenses</a:t>
            </a:r>
          </a:p>
          <a:p>
            <a:pPr lvl="2"/>
            <a:r>
              <a:rPr lang="en-US" dirty="0" smtClean="0"/>
              <a:t>Timeline for completing an investigation, administrative hearing and entering final action</a:t>
            </a:r>
          </a:p>
          <a:p>
            <a:pPr lvl="2"/>
            <a:r>
              <a:rPr lang="en-US" dirty="0" smtClean="0"/>
              <a:t>May require boards to convene special meetings with added costs</a:t>
            </a:r>
          </a:p>
          <a:p>
            <a:pPr lvl="1"/>
            <a:r>
              <a:rPr lang="en-US" dirty="0" smtClean="0"/>
              <a:t>Modification of chapter 214 related to criminal background checks of applicants</a:t>
            </a:r>
          </a:p>
          <a:p>
            <a:pPr lvl="2"/>
            <a:r>
              <a:rPr lang="en-US" dirty="0" smtClean="0"/>
              <a:t>Add definitions of “lapsed” license and “initial” license</a:t>
            </a:r>
          </a:p>
          <a:p>
            <a:pPr lvl="2"/>
            <a:r>
              <a:rPr lang="en-US" dirty="0" smtClean="0"/>
              <a:t>Clarify intent – CBC for one individual as opposed to CBC for each license type</a:t>
            </a:r>
          </a:p>
          <a:p>
            <a:pPr lvl="2"/>
            <a:r>
              <a:rPr lang="en-US" dirty="0" smtClean="0"/>
              <a:t>Consider exemption from Criminal Rehabilitation Act</a:t>
            </a:r>
          </a:p>
          <a:p>
            <a:r>
              <a:rPr lang="en-US" dirty="0" smtClean="0"/>
              <a:t>Other legislative initiatives and housekeeping changes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4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Questions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9170" y="3097404"/>
            <a:ext cx="1600720" cy="160072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830585" y="3652463"/>
            <a:ext cx="806522" cy="56507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/>
              <a:t>?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40199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Minnesota State Capitol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The h</a:t>
            </a:r>
            <a:r>
              <a:rPr lang="en-US" sz="2400" dirty="0" smtClean="0"/>
              <a:t>ealth-related </a:t>
            </a:r>
            <a:r>
              <a:rPr lang="en-US" sz="2400" dirty="0"/>
              <a:t>l</a:t>
            </a:r>
            <a:r>
              <a:rPr lang="en-US" sz="2400" dirty="0" smtClean="0"/>
              <a:t>icensing Boards are within the executive branch of government.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The mission of the health-related licensing boards is to provide assurance to the public that regulated healthcare providers have the necessary education and training to provide care competently, safely and ethically.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7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Health-related Licensing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Behavioral Health and Therapy</a:t>
            </a:r>
          </a:p>
          <a:p>
            <a:r>
              <a:rPr lang="en-US" dirty="0" smtClean="0"/>
              <a:t>Chiropractic Medicine</a:t>
            </a:r>
          </a:p>
          <a:p>
            <a:r>
              <a:rPr lang="en-US" dirty="0" smtClean="0"/>
              <a:t>Dentistry</a:t>
            </a:r>
          </a:p>
          <a:p>
            <a:r>
              <a:rPr lang="en-US" dirty="0" smtClean="0"/>
              <a:t>Dietetics and Nutrition</a:t>
            </a:r>
          </a:p>
          <a:p>
            <a:r>
              <a:rPr lang="en-US" dirty="0" smtClean="0"/>
              <a:t>Examiners of Nursing Home Administrators</a:t>
            </a:r>
          </a:p>
          <a:p>
            <a:r>
              <a:rPr lang="en-US" dirty="0" smtClean="0"/>
              <a:t>Marriage and Family Therapy</a:t>
            </a:r>
          </a:p>
          <a:p>
            <a:r>
              <a:rPr lang="en-US" dirty="0" smtClean="0"/>
              <a:t>Medical Practice</a:t>
            </a:r>
          </a:p>
          <a:p>
            <a:r>
              <a:rPr lang="en-US" dirty="0" smtClean="0"/>
              <a:t>Nursing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Occupational Therapy</a:t>
            </a:r>
          </a:p>
          <a:p>
            <a:r>
              <a:rPr lang="en-US" dirty="0" smtClean="0"/>
              <a:t>Optometry</a:t>
            </a:r>
          </a:p>
          <a:p>
            <a:r>
              <a:rPr lang="en-US" dirty="0" smtClean="0"/>
              <a:t>Pharmacy</a:t>
            </a:r>
          </a:p>
          <a:p>
            <a:r>
              <a:rPr lang="en-US" dirty="0" smtClean="0"/>
              <a:t>Physical Therapy</a:t>
            </a:r>
          </a:p>
          <a:p>
            <a:r>
              <a:rPr lang="en-US" dirty="0"/>
              <a:t>Podiatric </a:t>
            </a:r>
            <a:r>
              <a:rPr lang="en-US" dirty="0" smtClean="0"/>
              <a:t>Medicine</a:t>
            </a:r>
          </a:p>
          <a:p>
            <a:r>
              <a:rPr lang="en-US" dirty="0" smtClean="0"/>
              <a:t>Psychology</a:t>
            </a:r>
          </a:p>
          <a:p>
            <a:r>
              <a:rPr lang="en-US" dirty="0" smtClean="0"/>
              <a:t>Social Work</a:t>
            </a:r>
          </a:p>
          <a:p>
            <a:r>
              <a:rPr lang="en-US" dirty="0" smtClean="0"/>
              <a:t>Veterinary Medicine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3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494364" cy="914400"/>
          </a:xfrm>
        </p:spPr>
        <p:txBody>
          <a:bodyPr/>
          <a:lstStyle/>
          <a:p>
            <a:r>
              <a:rPr lang="en-US" dirty="0" smtClean="0"/>
              <a:t>HLB 101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Statutory authority</a:t>
            </a:r>
          </a:p>
          <a:p>
            <a:r>
              <a:rPr lang="en-US" sz="3200" dirty="0" smtClean="0"/>
              <a:t>Regulated professions</a:t>
            </a:r>
          </a:p>
          <a:p>
            <a:r>
              <a:rPr lang="en-US" sz="3200" dirty="0" smtClean="0"/>
              <a:t>Governance</a:t>
            </a:r>
          </a:p>
          <a:p>
            <a:r>
              <a:rPr lang="en-US" sz="3200" dirty="0" smtClean="0"/>
              <a:t>Regulatory functions</a:t>
            </a:r>
          </a:p>
          <a:p>
            <a:r>
              <a:rPr lang="en-US" sz="3200" dirty="0" smtClean="0"/>
              <a:t>Operations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1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Statutory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Practice Acts</a:t>
            </a:r>
          </a:p>
          <a:p>
            <a:r>
              <a:rPr lang="en-US" dirty="0" smtClean="0"/>
              <a:t>Chapter 214</a:t>
            </a:r>
          </a:p>
          <a:p>
            <a:r>
              <a:rPr lang="en-US" dirty="0" smtClean="0"/>
              <a:t>Other MN Statutes</a:t>
            </a:r>
          </a:p>
          <a:p>
            <a:pPr lvl="1"/>
            <a:r>
              <a:rPr lang="en-US" dirty="0" smtClean="0"/>
              <a:t>Administrative Procedures Act</a:t>
            </a:r>
          </a:p>
          <a:p>
            <a:pPr lvl="1"/>
            <a:r>
              <a:rPr lang="en-US" dirty="0" smtClean="0"/>
              <a:t>Government Data Practices Act</a:t>
            </a:r>
          </a:p>
          <a:p>
            <a:pPr lvl="1"/>
            <a:r>
              <a:rPr lang="en-US" dirty="0" smtClean="0"/>
              <a:t>Criminal Rehabilitation Act</a:t>
            </a:r>
          </a:p>
          <a:p>
            <a:pPr lvl="1"/>
            <a:r>
              <a:rPr lang="en-US" dirty="0" smtClean="0"/>
              <a:t>Others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5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Non-cabinet</a:t>
            </a:r>
          </a:p>
          <a:p>
            <a:r>
              <a:rPr lang="en-US" dirty="0" smtClean="0"/>
              <a:t>Composition (public and professional)</a:t>
            </a:r>
          </a:p>
          <a:p>
            <a:r>
              <a:rPr lang="en-US" dirty="0" smtClean="0"/>
              <a:t>Governor appointees</a:t>
            </a:r>
          </a:p>
          <a:p>
            <a:r>
              <a:rPr lang="en-US" dirty="0" smtClean="0"/>
              <a:t>Fee funded</a:t>
            </a:r>
          </a:p>
          <a:p>
            <a:r>
              <a:rPr lang="en-US" dirty="0" smtClean="0"/>
              <a:t>Powers: Executive – Legislative – Judiciary</a:t>
            </a:r>
          </a:p>
          <a:p>
            <a:r>
              <a:rPr lang="en-US" dirty="0" smtClean="0"/>
              <a:t>Accountability</a:t>
            </a:r>
          </a:p>
          <a:p>
            <a:r>
              <a:rPr lang="en-US" dirty="0" smtClean="0"/>
              <a:t>Relationship to professional association and unions</a:t>
            </a:r>
          </a:p>
          <a:p>
            <a:r>
              <a:rPr lang="en-US" dirty="0" smtClean="0"/>
              <a:t>Board/Agency: Directors/Staff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Structure</a:t>
            </a:r>
          </a:p>
          <a:p>
            <a:r>
              <a:rPr lang="en-US" sz="3600" dirty="0" smtClean="0"/>
              <a:t>Strategic initiatives</a:t>
            </a:r>
          </a:p>
          <a:p>
            <a:r>
              <a:rPr lang="en-US" sz="3600" dirty="0" smtClean="0"/>
              <a:t>Collaboration</a:t>
            </a:r>
          </a:p>
          <a:p>
            <a:r>
              <a:rPr lang="en-US" sz="3600" dirty="0" smtClean="0"/>
              <a:t>Conflict of interest</a:t>
            </a:r>
          </a:p>
          <a:p>
            <a:r>
              <a:rPr lang="en-US" sz="3600" dirty="0" smtClean="0"/>
              <a:t>Joint efforts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4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Regulatory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Protect the public by assuring individuals who practice</a:t>
            </a:r>
          </a:p>
          <a:p>
            <a:pPr marL="0" indent="0">
              <a:buNone/>
            </a:pPr>
            <a:r>
              <a:rPr lang="en-US" dirty="0" smtClean="0"/>
              <a:t> are educated, competent, safe and ethical</a:t>
            </a:r>
            <a:endParaRPr lang="en-US" dirty="0"/>
          </a:p>
          <a:p>
            <a:pPr lvl="3"/>
            <a:r>
              <a:rPr lang="en-US" sz="3200" dirty="0" smtClean="0"/>
              <a:t>Licensure</a:t>
            </a:r>
          </a:p>
          <a:p>
            <a:pPr lvl="3"/>
            <a:r>
              <a:rPr lang="en-US" sz="3200" dirty="0" smtClean="0"/>
              <a:t>Discipline</a:t>
            </a:r>
          </a:p>
          <a:p>
            <a:pPr lvl="3"/>
            <a:r>
              <a:rPr lang="en-US" sz="3200" dirty="0" smtClean="0"/>
              <a:t>Education</a:t>
            </a:r>
          </a:p>
          <a:p>
            <a:pPr lvl="3"/>
            <a:r>
              <a:rPr lang="en-US" sz="3200" dirty="0" smtClean="0"/>
              <a:t>Inspection</a:t>
            </a:r>
          </a:p>
          <a:p>
            <a:pPr lvl="3"/>
            <a:r>
              <a:rPr lang="en-US" sz="3200" dirty="0" smtClean="0"/>
              <a:t>Data Services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8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Board Operations/Expenditures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Board Operations</a:t>
            </a:r>
          </a:p>
          <a:p>
            <a:r>
              <a:rPr lang="en-US" dirty="0" smtClean="0"/>
              <a:t>Other </a:t>
            </a:r>
          </a:p>
          <a:p>
            <a:pPr lvl="1"/>
            <a:r>
              <a:rPr lang="en-US" dirty="0" smtClean="0"/>
              <a:t>Statewide Indirect </a:t>
            </a:r>
          </a:p>
          <a:p>
            <a:pPr lvl="1"/>
            <a:r>
              <a:rPr lang="en-US" dirty="0" smtClean="0"/>
              <a:t>Attorney General’s Office</a:t>
            </a:r>
          </a:p>
          <a:p>
            <a:pPr lvl="1"/>
            <a:r>
              <a:rPr lang="en-US" dirty="0" smtClean="0"/>
              <a:t>Health Professionals Services Program</a:t>
            </a:r>
          </a:p>
          <a:p>
            <a:pPr lvl="1"/>
            <a:r>
              <a:rPr lang="en-US" dirty="0" smtClean="0"/>
              <a:t>Voluntary Healthcare Provider Insurance Program</a:t>
            </a:r>
          </a:p>
          <a:p>
            <a:pPr lvl="1"/>
            <a:r>
              <a:rPr lang="en-US" dirty="0" smtClean="0"/>
              <a:t>Infection Control Program</a:t>
            </a:r>
          </a:p>
          <a:p>
            <a:pPr lvl="1"/>
            <a:r>
              <a:rPr lang="en-US" dirty="0" smtClean="0"/>
              <a:t>Prescription Monitoring Program</a:t>
            </a:r>
          </a:p>
          <a:p>
            <a:pPr lvl="1"/>
            <a:r>
              <a:rPr lang="en-US" dirty="0" smtClean="0"/>
              <a:t>Administrative Services Unit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F8F1-2AFA-4DA8-B4C5-8502B3C5E6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 template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 template" id="{1A8A3FCE-F2B2-41D1-9478-5B9B512133BF}" vid="{9192FF4E-7AB3-4F42-8926-A9C3F6C4AB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MN template</Template>
  <TotalTime>0</TotalTime>
  <Words>309</Words>
  <Application>Microsoft Office PowerPoint</Application>
  <PresentationFormat>Widescreen</PresentationFormat>
  <Paragraphs>103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MN template</vt:lpstr>
      <vt:lpstr> Ruth M. Martinez, MA, CMBE Shirley A. Brekken, MS, RN, FAAN </vt:lpstr>
      <vt:lpstr>The health-related licensing Boards are within the executive branch of government.  The mission of the health-related licensing boards is to provide assurance to the public that regulated healthcare providers have the necessary education and training to provide care competently, safely and ethically.</vt:lpstr>
      <vt:lpstr>Health-related Licensing Boards</vt:lpstr>
      <vt:lpstr>HLB 101 Content</vt:lpstr>
      <vt:lpstr>Statutory Authority</vt:lpstr>
      <vt:lpstr>Governance</vt:lpstr>
      <vt:lpstr>Governance</vt:lpstr>
      <vt:lpstr>Regulatory Functions</vt:lpstr>
      <vt:lpstr>Board Operations/Expenditures</vt:lpstr>
      <vt:lpstr>What’s Ahead?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2019-01-22T15:05:32Z</dcterms:created>
  <dcterms:modified xsi:type="dcterms:W3CDTF">2019-01-26T03:59:32Z</dcterms:modified>
</cp:coreProperties>
</file>