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0" r:id="rId4"/>
  </p:sldMasterIdLst>
  <p:notesMasterIdLst>
    <p:notesMasterId r:id="rId22"/>
  </p:notesMasterIdLst>
  <p:handoutMasterIdLst>
    <p:handoutMasterId r:id="rId23"/>
  </p:handoutMasterIdLst>
  <p:sldIdLst>
    <p:sldId id="256" r:id="rId5"/>
    <p:sldId id="483" r:id="rId6"/>
    <p:sldId id="498" r:id="rId7"/>
    <p:sldId id="484" r:id="rId8"/>
    <p:sldId id="485" r:id="rId9"/>
    <p:sldId id="486" r:id="rId10"/>
    <p:sldId id="487" r:id="rId11"/>
    <p:sldId id="488" r:id="rId12"/>
    <p:sldId id="494" r:id="rId13"/>
    <p:sldId id="495" r:id="rId14"/>
    <p:sldId id="496" r:id="rId15"/>
    <p:sldId id="497" r:id="rId16"/>
    <p:sldId id="489" r:id="rId17"/>
    <p:sldId id="490" r:id="rId18"/>
    <p:sldId id="492" r:id="rId19"/>
    <p:sldId id="493" r:id="rId20"/>
    <p:sldId id="481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ane Rydrych" initials="DR" lastIdx="1" clrIdx="0">
    <p:extLst>
      <p:ext uri="{19B8F6BF-5375-455C-9EA6-DF929625EA0E}">
        <p15:presenceInfo xmlns:p15="http://schemas.microsoft.com/office/powerpoint/2012/main" userId="Diane Rydrych" providerId="None"/>
      </p:ext>
    </p:extLst>
  </p:cmAuthor>
  <p:cmAuthor id="2" name="Jokela, Rachel (MDH)" initials="JR(" lastIdx="1" clrIdx="1">
    <p:extLst>
      <p:ext uri="{19B8F6BF-5375-455C-9EA6-DF929625EA0E}">
        <p15:presenceInfo xmlns:p15="http://schemas.microsoft.com/office/powerpoint/2012/main" userId="S-1-5-21-1314793539-288207475-437156019-1578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3865"/>
    <a:srgbClr val="78BE21"/>
    <a:srgbClr val="0D0D0D"/>
    <a:srgbClr val="E8E8E8"/>
    <a:srgbClr val="B20738"/>
    <a:srgbClr val="00A3E2"/>
    <a:srgbClr val="2C2C2C"/>
    <a:srgbClr val="F5F5F5"/>
    <a:srgbClr val="3838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3209" autoAdjust="0"/>
  </p:normalViewPr>
  <p:slideViewPr>
    <p:cSldViewPr snapToGrid="0">
      <p:cViewPr varScale="1">
        <p:scale>
          <a:sx n="73" d="100"/>
          <a:sy n="73" d="100"/>
        </p:scale>
        <p:origin x="254" y="58"/>
      </p:cViewPr>
      <p:guideLst/>
    </p:cSldViewPr>
  </p:slideViewPr>
  <p:outlineViewPr>
    <p:cViewPr>
      <p:scale>
        <a:sx n="33" d="100"/>
        <a:sy n="33" d="100"/>
      </p:scale>
      <p:origin x="0" y="-2028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260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NeueHaasGroteskText Std" panose="020B05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04DE5-F1A9-4D45-BF54-BEFDBA739CA2}" type="datetimeFigureOut">
              <a:rPr lang="en-US" smtClean="0">
                <a:latin typeface="NeueHaasGroteskText Std" panose="020B0504020202020204" pitchFamily="34" charset="0"/>
              </a:rPr>
              <a:t>3/7/2018</a:t>
            </a:fld>
            <a:endParaRPr lang="en-US" dirty="0">
              <a:latin typeface="NeueHaasGroteskText Std" panose="020B05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NeueHaasGroteskText Std" panose="020B05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886E1E-70B3-41D2-AD41-BEE4979EC759}" type="slidenum">
              <a:rPr lang="en-US" smtClean="0">
                <a:latin typeface="NeueHaasGroteskText Std" panose="020B0504020202020204" pitchFamily="34" charset="0"/>
              </a:rPr>
              <a:t>‹#›</a:t>
            </a:fld>
            <a:endParaRPr lang="en-US" dirty="0">
              <a:latin typeface="NeueHaasGroteskText Std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61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NeueHaasGroteskText Std" panose="020B05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NeueHaasGroteskText Std" panose="020B0504020202020204" pitchFamily="34" charset="0"/>
              </a:defRPr>
            </a:lvl1pPr>
          </a:lstStyle>
          <a:p>
            <a:fld id="{A50CD39D-89B0-4C68-805A-35C75A7C20C8}" type="datetimeFigureOut">
              <a:rPr lang="en-US" smtClean="0"/>
              <a:pPr/>
              <a:t>3/7/2018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NeueHaasGroteskText Std" panose="020B05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NeueHaasGroteskText Std" panose="020B0504020202020204" pitchFamily="34" charset="0"/>
              </a:defRPr>
            </a:lvl1pPr>
          </a:lstStyle>
          <a:p>
            <a:fld id="{F9F08466-AEA7-4FC0-9459-6A32F61DA29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786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2035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Most often, injury/death</a:t>
            </a:r>
            <a:r>
              <a:rPr lang="en-US" baseline="0" dirty="0" smtClean="0"/>
              <a:t> is associated with falls.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5902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Also – ED rooms not equipped with fall prevention equipment</a:t>
            </a:r>
            <a:r>
              <a:rPr lang="en-US" baseline="0" dirty="0" smtClean="0"/>
              <a:t> in same was as inpatient units.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843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Logo Only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188564"/>
            <a:ext cx="12192000" cy="1199223"/>
          </a:xfrm>
          <a:solidFill>
            <a:schemeClr val="accent2"/>
          </a:solidFill>
        </p:spPr>
        <p:txBody>
          <a:bodyPr wrap="square" lIns="182880" tIns="91440" rIns="182880" bIns="91440" spcCol="0" anchor="ctr">
            <a:normAutofit/>
          </a:bodyPr>
          <a:lstStyle>
            <a:lvl1pPr algn="ctr">
              <a:lnSpc>
                <a:spcPct val="90000"/>
              </a:lnSpc>
              <a:defRPr sz="36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enter the slideshow title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5387786"/>
            <a:ext cx="12192000" cy="14702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02467" y="5644884"/>
            <a:ext cx="6587067" cy="903062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1000"/>
              </a:spcAft>
              <a:buNone/>
              <a:defRPr sz="1800" baseline="0"/>
            </a:lvl1pPr>
          </a:lstStyle>
          <a:p>
            <a:r>
              <a:rPr lang="en-US" sz="1800" dirty="0" err="1" smtClean="0"/>
              <a:t>Firstname</a:t>
            </a:r>
            <a:r>
              <a:rPr lang="en-US" sz="1800" dirty="0" smtClean="0"/>
              <a:t> </a:t>
            </a:r>
            <a:r>
              <a:rPr lang="en-US" sz="1800" dirty="0" err="1" smtClean="0"/>
              <a:t>Lastname</a:t>
            </a:r>
            <a:r>
              <a:rPr lang="en-US" sz="1800" dirty="0" smtClean="0"/>
              <a:t> | Job Title</a:t>
            </a:r>
          </a:p>
          <a:p>
            <a:r>
              <a:rPr lang="en-US" sz="1800" dirty="0" smtClean="0"/>
              <a:t>Date</a:t>
            </a:r>
            <a:endParaRPr lang="en-US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56BBF28-F58E-47A7-B6F6-4C6689659A61}" type="datetime1">
              <a:rPr lang="en-US" smtClean="0"/>
              <a:t>3/7/2018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3892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Overlay, Gra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9" name="Picture Placeholder 1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219198"/>
            <a:ext cx="12192000" cy="5638802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0" y="2609242"/>
            <a:ext cx="5683624" cy="2858714"/>
          </a:xfrm>
          <a:solidFill>
            <a:schemeClr val="tx1">
              <a:alpha val="88000"/>
            </a:schemeClr>
          </a:solidFill>
        </p:spPr>
        <p:txBody>
          <a:bodyPr rIns="274320" anchor="ctr"/>
          <a:lstStyle>
            <a:lvl1pPr marL="685800" indent="-22860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defRPr sz="2500">
                <a:solidFill>
                  <a:schemeClr val="bg1"/>
                </a:solidFill>
              </a:defRPr>
            </a:lvl1pPr>
            <a:lvl2pPr marL="1143000" indent="-228600">
              <a:lnSpc>
                <a:spcPct val="100000"/>
              </a:lnSpc>
              <a:buClr>
                <a:schemeClr val="accent2"/>
              </a:buClr>
              <a:defRPr sz="2100">
                <a:solidFill>
                  <a:schemeClr val="bg1"/>
                </a:solidFill>
              </a:defRPr>
            </a:lvl2pPr>
            <a:lvl3pPr marL="16002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3pPr>
            <a:lvl4pPr marL="20574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4pPr>
            <a:lvl5pPr marL="25146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C645F-C8A9-436B-9330-859CD53B0894}" type="datetime1">
              <a:rPr lang="en-US" smtClean="0"/>
              <a:t>3/7/2018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233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Overlay, Whit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9" name="Picture Placeholder 1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219198"/>
            <a:ext cx="12192000" cy="563880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0" y="2609242"/>
            <a:ext cx="5683624" cy="2858714"/>
          </a:xfrm>
          <a:solidFill>
            <a:schemeClr val="tx1">
              <a:alpha val="88000"/>
            </a:schemeClr>
          </a:solidFill>
        </p:spPr>
        <p:txBody>
          <a:bodyPr rIns="274320" anchor="ctr"/>
          <a:lstStyle>
            <a:lvl1pPr marL="685800" indent="-22860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 marL="1143000" indent="-22860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 marL="1600200" indent="-22860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 marL="2057400" indent="-22860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 marL="2514600" indent="-22860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82E56-3CFF-4842-BAEE-79D1F3A6FF67}" type="datetime1">
              <a:rPr lang="en-US" smtClean="0"/>
              <a:t>3/7/2018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488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Whit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10515600" cy="478839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/>
          <a:p>
            <a:fld id="{558021C2-99A5-45E1-9A16-C70B64B1A87B}" type="datetime1">
              <a:rPr lang="en-US" smtClean="0"/>
              <a:t>3/7/2018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765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10515600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586BD59-4275-4A13-ABF7-0FFA4EF9CC28}" type="datetime1">
              <a:rPr lang="en-US" smtClean="0"/>
              <a:t>3/7/2018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2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981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(Solid Dark)">
    <p:bg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10515600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D4AB631-5C03-435E-AE9A-671DF2DD6A4C}" type="datetime1">
              <a:rPr lang="en-US" smtClean="0"/>
              <a:t>3/7/2018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2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25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Lt Gray)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10515600" cy="478839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3585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CF05727-E0C2-4BDC-BB07-6CDE9D462360}" type="datetime1">
              <a:rPr lang="en-US" smtClean="0"/>
              <a:t>3/7/2018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1132" y="6356350"/>
            <a:ext cx="14626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8708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1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6234953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653566" y="1364826"/>
            <a:ext cx="4538434" cy="4538434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BE19528-2960-460E-B826-80855C3446BF}" type="datetime1">
              <a:rPr lang="en-US" smtClean="0"/>
              <a:t>3/7/2018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2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987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 (Solid Dark)">
    <p:bg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0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6234953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653566" y="1364826"/>
            <a:ext cx="4538434" cy="4538434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65821C9-CD22-43E0-A670-0C5EEBB0AE10}" type="datetime1">
              <a:rPr lang="en-US" smtClean="0"/>
              <a:t>3/7/2018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2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5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(Solid Lt Gray)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7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6234953" cy="4788393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653566" y="1364826"/>
            <a:ext cx="4538434" cy="4538434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3585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000C046-44CC-428E-8C78-5904C07BDB27}" type="datetime1">
              <a:rPr lang="en-US" smtClean="0"/>
              <a:t>3/7/2018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1132" y="6356350"/>
            <a:ext cx="14626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490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(4 U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1981899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81719" y="434514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3646176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3421563" y="434514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6486020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6261407" y="434514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9325864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9101251" y="4341161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BF366-B780-496F-8CAA-04F2F4C68F0E}" type="datetime1">
              <a:rPr lang="en-US" smtClean="0"/>
              <a:t>3/7/2018</a:t>
            </a:fld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32780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(Logo Only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188564"/>
            <a:ext cx="12192000" cy="1199223"/>
          </a:xfrm>
          <a:solidFill>
            <a:schemeClr val="accent1"/>
          </a:solidFill>
        </p:spPr>
        <p:txBody>
          <a:bodyPr wrap="square" lIns="182880" tIns="91440" rIns="182880" bIns="91440" spcCol="0" anchor="ctr">
            <a:normAutofit/>
          </a:bodyPr>
          <a:lstStyle>
            <a:lvl1pPr algn="ctr">
              <a:lnSpc>
                <a:spcPct val="90000"/>
              </a:lnSpc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enter the slideshow title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5387786"/>
            <a:ext cx="12192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02467" y="5644884"/>
            <a:ext cx="6587067" cy="903062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1000"/>
              </a:spcAft>
              <a:buNone/>
              <a:defRPr sz="1800" baseline="0"/>
            </a:lvl1pPr>
          </a:lstStyle>
          <a:p>
            <a:r>
              <a:rPr lang="en-US" sz="1800" dirty="0" err="1" smtClean="0"/>
              <a:t>Firstname</a:t>
            </a:r>
            <a:r>
              <a:rPr lang="en-US" sz="1800" dirty="0" smtClean="0"/>
              <a:t> </a:t>
            </a:r>
            <a:r>
              <a:rPr lang="en-US" sz="1800" dirty="0" err="1" smtClean="0"/>
              <a:t>Lastname</a:t>
            </a:r>
            <a:r>
              <a:rPr lang="en-US" sz="1800" dirty="0" smtClean="0"/>
              <a:t> | Job Title</a:t>
            </a:r>
          </a:p>
          <a:p>
            <a:r>
              <a:rPr lang="en-US" sz="1800" dirty="0" smtClean="0"/>
              <a:t>Date</a:t>
            </a:r>
            <a:endParaRPr lang="en-US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D0824AD7-FF5F-472F-BA9F-89E1547D8672}" type="datetime1">
              <a:rPr lang="en-US" smtClean="0"/>
              <a:t>3/7/2018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MN.IT Services Logo" descr="Minnesota Department of Health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2377" y="1776213"/>
            <a:ext cx="5447246" cy="778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119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(3 U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1572814" y="1964392"/>
            <a:ext cx="2332190" cy="233219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146922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4824541" y="1964392"/>
            <a:ext cx="2317864" cy="231786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71223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8067551" y="1964392"/>
            <a:ext cx="2317864" cy="231786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795524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E30CE-BE95-4416-9756-5F83D5D009CE}" type="datetime1">
              <a:rPr lang="en-US" smtClean="0"/>
              <a:t>3/7/2018</a:t>
            </a:fld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9608245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4-Up Whi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1981899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81719" y="4345146"/>
            <a:ext cx="2542477" cy="162385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3646176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3421563" y="4345147"/>
            <a:ext cx="2542477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6486020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6261407" y="4345147"/>
            <a:ext cx="2542477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9325864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9101251" y="4341161"/>
            <a:ext cx="2542477" cy="1627838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E2405-A684-4E12-B9E9-288A8C1C907A}" type="datetime1">
              <a:rPr lang="en-US" smtClean="0"/>
              <a:t>3/7/2018</a:t>
            </a:fld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23646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4-Up Gray BG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167477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876550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806331" y="393936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876550" y="3939361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199805" y="167477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8270023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19" hasCustomPrompt="1"/>
          </p:nvPr>
        </p:nvSpPr>
        <p:spPr>
          <a:xfrm>
            <a:off x="6199805" y="393936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8270023" y="3939360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1F204-524F-4777-A225-D32508C83F1B}" type="datetime1">
              <a:rPr lang="en-US" smtClean="0"/>
              <a:t>3/7/2018</a:t>
            </a:fld>
            <a:endParaRPr lang="en-US" dirty="0"/>
          </a:p>
        </p:txBody>
      </p:sp>
      <p:sp>
        <p:nvSpPr>
          <p:cNvPr id="2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2632564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4 Up White BG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167477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876550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806331" y="393936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876550" y="3939361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199805" y="167477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8270023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8" name="Picture Placeholder 2"/>
          <p:cNvSpPr>
            <a:spLocks noGrp="1"/>
          </p:cNvSpPr>
          <p:nvPr>
            <p:ph type="pic" sz="quarter" idx="19" hasCustomPrompt="1"/>
          </p:nvPr>
        </p:nvSpPr>
        <p:spPr>
          <a:xfrm>
            <a:off x="6199805" y="393936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8270023" y="393936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3D808-8D1F-45DC-9FDB-06E7F0DD8F7E}" type="datetime1">
              <a:rPr lang="en-US" smtClean="0"/>
              <a:t>3/7/2018</a:t>
            </a:fld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402069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Duo Gray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2571729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876550" y="257173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199805" y="2571729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8270023" y="257173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5EFF9-DC72-44BF-8DB6-C88F608AA79B}" type="datetime1">
              <a:rPr lang="en-US" smtClean="0"/>
              <a:t>3/7/2018</a:t>
            </a:fld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434532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2 Up White BG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2800328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876550" y="2800329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199805" y="2800328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8270023" y="2800329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C7D8D-FEFA-4406-95CD-0B95DA347AE1}" type="datetime1">
              <a:rPr lang="en-US" smtClean="0"/>
              <a:t>3/7/2018</a:t>
            </a:fld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9228129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Red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12192000" cy="6857998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" y="5638801"/>
            <a:ext cx="12192000" cy="1219200"/>
          </a:xfrm>
          <a:solidFill>
            <a:srgbClr val="003865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/>
          <a:p>
            <a:fld id="{F690616A-12CA-49C3-A327-694BE6E26907}" type="datetime1">
              <a:rPr lang="en-US" smtClean="0"/>
              <a:t>3/7/2018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2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1126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Black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12192000" cy="6857999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" y="5638801"/>
            <a:ext cx="12192000" cy="1219200"/>
          </a:xfrm>
          <a:solidFill>
            <a:srgbClr val="0D0D0D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9A2501D-EA36-4E58-99CC-7816CC1F8383}" type="datetime1">
              <a:rPr lang="en-US" smtClean="0"/>
              <a:t>3/7/2018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8873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Blue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12192000" cy="6857999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" y="5638800"/>
            <a:ext cx="12192000" cy="1219200"/>
          </a:xfrm>
          <a:solidFill>
            <a:srgbClr val="78BE21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/>
          <a:p>
            <a:fld id="{EBA44A74-9379-4AF0-A4DA-E81DD7EADF1A}" type="datetime1">
              <a:rPr lang="en-US" smtClean="0"/>
              <a:t>3/7/2018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2373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 - Gray Background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12192000" cy="1159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Code Demo (Click to Edit)</a:t>
            </a:r>
            <a:endParaRPr lang="en-US" dirty="0"/>
          </a:p>
        </p:txBody>
      </p:sp>
      <p:sp>
        <p:nvSpPr>
          <p:cNvPr id="10" name="Table Placeholder 8"/>
          <p:cNvSpPr>
            <a:spLocks noGrp="1"/>
          </p:cNvSpPr>
          <p:nvPr>
            <p:ph type="tbl" sz="quarter" idx="13"/>
          </p:nvPr>
        </p:nvSpPr>
        <p:spPr>
          <a:xfrm>
            <a:off x="2032000" y="2233262"/>
            <a:ext cx="8128000" cy="2966751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/>
          <a:p>
            <a:fld id="{0639DCE0-31E3-4068-9B7D-9407411C95D9}" type="datetime1">
              <a:rPr lang="en-US" smtClean="0"/>
              <a:t>3/7/2018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0615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Photo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3477837"/>
            <a:ext cx="12192000" cy="1295182"/>
          </a:xfrm>
          <a:solidFill>
            <a:schemeClr val="accent1"/>
          </a:solidFill>
        </p:spPr>
        <p:txBody>
          <a:bodyPr wrap="square" lIns="182880" tIns="91440" rIns="182880" bIns="91440" anchor="ctr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enter the slideshow title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4773019"/>
            <a:ext cx="12192000" cy="2084981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02467" y="5041204"/>
            <a:ext cx="6587067" cy="1097128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baseline="0"/>
            </a:lvl1pPr>
          </a:lstStyle>
          <a:p>
            <a:r>
              <a:rPr lang="en-US" sz="1800" dirty="0" err="1" smtClean="0"/>
              <a:t>Firstname</a:t>
            </a:r>
            <a:r>
              <a:rPr lang="en-US" sz="1800" dirty="0" smtClean="0"/>
              <a:t> </a:t>
            </a:r>
            <a:r>
              <a:rPr lang="en-US" sz="1800" dirty="0" err="1" smtClean="0"/>
              <a:t>Lastname</a:t>
            </a:r>
            <a:r>
              <a:rPr lang="en-US" sz="1800" dirty="0" smtClean="0"/>
              <a:t> | Job Title</a:t>
            </a:r>
          </a:p>
          <a:p>
            <a:r>
              <a:rPr lang="en-US" sz="1800" dirty="0" smtClean="0"/>
              <a:t>Date</a:t>
            </a:r>
            <a:endParaRPr lang="en-US" dirty="0"/>
          </a:p>
        </p:txBody>
      </p:sp>
      <p:pic>
        <p:nvPicPr>
          <p:cNvPr id="4" name="MN.IT Services Logo" descr="Minnesota Department of Health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53" y="5964408"/>
            <a:ext cx="2968836" cy="424119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53560" y="6138332"/>
            <a:ext cx="5587647" cy="365125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12192000" cy="3380732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824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 (Solid Dark)">
    <p:bg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12192000" cy="1159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Code Demo (Click to Edit)</a:t>
            </a:r>
            <a:endParaRPr lang="en-US" dirty="0"/>
          </a:p>
        </p:txBody>
      </p:sp>
      <p:sp>
        <p:nvSpPr>
          <p:cNvPr id="14" name="Table Placeholder 8"/>
          <p:cNvSpPr>
            <a:spLocks noGrp="1"/>
          </p:cNvSpPr>
          <p:nvPr>
            <p:ph type="tbl" sz="quarter" idx="13"/>
          </p:nvPr>
        </p:nvSpPr>
        <p:spPr>
          <a:xfrm>
            <a:off x="2032000" y="2233262"/>
            <a:ext cx="8128000" cy="2966751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table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5B0D367-B10E-4D8C-89E1-8A584222AE26}" type="datetime1">
              <a:rPr lang="en-US" smtClean="0"/>
              <a:t>3/7/2018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2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512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15897" y="287066"/>
            <a:ext cx="3521927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15975" y="3211513"/>
            <a:ext cx="3521849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787" y="504855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4976787" y="1067565"/>
            <a:ext cx="9516215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EA9221-A184-4BF7-A370-637CDB4C0A95}" type="datetime1">
              <a:rPr lang="en-US" smtClean="0"/>
              <a:t>3/7/2018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2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6012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15895" y="1365203"/>
            <a:ext cx="10555696" cy="156718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458" y="3222702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1373459" y="3771871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>
          <a:xfrm>
            <a:off x="838200" y="6356350"/>
            <a:ext cx="1358590" cy="365125"/>
          </a:xfrm>
        </p:spPr>
        <p:txBody>
          <a:bodyPr/>
          <a:lstStyle/>
          <a:p>
            <a:fld id="{7F529CB7-C1B6-4008-9219-44D990741AF3}" type="datetime1">
              <a:rPr lang="en-US" smtClean="0"/>
              <a:t>3/7/2018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915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Light Background Horizontal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815897" y="287066"/>
            <a:ext cx="3521927" cy="2734914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815975" y="3211513"/>
            <a:ext cx="3521849" cy="247560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787" y="504855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4976787" y="1067565"/>
            <a:ext cx="9516215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2"/>
          </p:nvPr>
        </p:nvSpPr>
        <p:spPr>
          <a:xfrm>
            <a:off x="838200" y="6356350"/>
            <a:ext cx="1358590" cy="365125"/>
          </a:xfrm>
        </p:spPr>
        <p:txBody>
          <a:bodyPr/>
          <a:lstStyle/>
          <a:p>
            <a:fld id="{E9C1587A-A466-4770-9630-68482721A85F}" type="datetime1">
              <a:rPr lang="en-US" smtClean="0"/>
              <a:t>3/7/2018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0378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Light Background Vertical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815895" y="1365203"/>
            <a:ext cx="10555696" cy="156718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458" y="3222702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Picture Placeholder 12"/>
          <p:cNvSpPr>
            <a:spLocks noGrp="1"/>
          </p:cNvSpPr>
          <p:nvPr>
            <p:ph type="pic" sz="quarter" idx="10" hasCustomPrompt="1"/>
          </p:nvPr>
        </p:nvSpPr>
        <p:spPr>
          <a:xfrm>
            <a:off x="1373459" y="3771871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>
          <a:xfrm>
            <a:off x="838200" y="6356350"/>
            <a:ext cx="1358590" cy="365125"/>
          </a:xfrm>
        </p:spPr>
        <p:txBody>
          <a:bodyPr/>
          <a:lstStyle/>
          <a:p>
            <a:fld id="{B8A15617-C2F6-4227-BF09-CD2F811F0A52}" type="datetime1">
              <a:rPr lang="en-US" smtClean="0"/>
              <a:t>3/7/2018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290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15897" y="287066"/>
            <a:ext cx="3521927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15975" y="3211513"/>
            <a:ext cx="3521849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4" name="Picture 13" descr="Computer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2851" y="434836"/>
            <a:ext cx="6828661" cy="6050713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15" name="Picture Placeholder 12"/>
          <p:cNvSpPr>
            <a:spLocks noGrp="1"/>
          </p:cNvSpPr>
          <p:nvPr>
            <p:ph type="pic" sz="quarter" idx="10" hasCustomPrompt="1"/>
          </p:nvPr>
        </p:nvSpPr>
        <p:spPr>
          <a:xfrm>
            <a:off x="4976787" y="691882"/>
            <a:ext cx="6300787" cy="341153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84082C7-87F7-472B-B4CB-5B9A7D6677C5}" type="datetime1">
              <a:rPr lang="en-US" smtClean="0"/>
              <a:t>3/7/2018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2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752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5222926-8B74-4F66-B00C-3C0ADA9EF28E}" type="datetime1">
              <a:rPr lang="en-US" smtClean="0"/>
              <a:t>3/7/2018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2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15897" y="287066"/>
            <a:ext cx="3521927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787" y="504855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15975" y="3211513"/>
            <a:ext cx="3521849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4976787" y="1067565"/>
            <a:ext cx="9516215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3263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15895" y="1365203"/>
            <a:ext cx="10555696" cy="156718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458" y="3222702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1373459" y="3771871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547A621-BE2E-4182-8FE6-42978B725FD6}" type="datetime1">
              <a:rPr lang="en-US" smtClean="0"/>
              <a:t>3/7/2018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2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028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ular Callout 11"/>
          <p:cNvSpPr/>
          <p:nvPr userDrawn="1"/>
        </p:nvSpPr>
        <p:spPr>
          <a:xfrm>
            <a:off x="866887" y="601818"/>
            <a:ext cx="105156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387736" y="1438507"/>
            <a:ext cx="9488245" cy="2219093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500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“Click to edit quote.”</a:t>
            </a:r>
            <a:endParaRPr lang="en-US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387736" y="4126416"/>
            <a:ext cx="9488245" cy="10157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- Click to edit name or subtext</a:t>
            </a:r>
            <a:endParaRPr lang="en-US" dirty="0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CF3ADEF-27F7-45C6-827C-35CF61714E24}" type="datetime1">
              <a:rPr lang="en-US" smtClean="0"/>
              <a:t>3/7/2018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2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966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ular Callout 11"/>
          <p:cNvSpPr/>
          <p:nvPr userDrawn="1"/>
        </p:nvSpPr>
        <p:spPr>
          <a:xfrm>
            <a:off x="866887" y="601818"/>
            <a:ext cx="105156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1387736" y="1438507"/>
            <a:ext cx="9488245" cy="2219093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500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“Click to edit quote.”</a:t>
            </a:r>
            <a:endParaRPr lang="en-US" dirty="0"/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387736" y="4126416"/>
            <a:ext cx="9488245" cy="10157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- Click to edit name or subtext</a:t>
            </a:r>
            <a:endParaRPr lang="en-US" dirty="0"/>
          </a:p>
        </p:txBody>
      </p:sp>
      <p:sp>
        <p:nvSpPr>
          <p:cNvPr id="16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C1000FC-F5DD-4EFC-A258-DB4AD24749A9}" type="datetime1">
              <a:rPr lang="en-US" smtClean="0"/>
              <a:t>3/7/2018</a:t>
            </a:fld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2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411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12" name="Table Placeholder 9"/>
          <p:cNvSpPr>
            <a:spLocks noGrp="1"/>
          </p:cNvSpPr>
          <p:nvPr>
            <p:ph type="tbl" sz="quarter" idx="13"/>
          </p:nvPr>
        </p:nvSpPr>
        <p:spPr>
          <a:xfrm>
            <a:off x="838200" y="1335088"/>
            <a:ext cx="10515600" cy="484187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0478C-52B5-4AE9-9172-DA4A13F0C283}" type="datetime1">
              <a:rPr lang="en-US" smtClean="0"/>
              <a:t>3/7/2018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799644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Black Circle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46624" y="685800"/>
            <a:ext cx="5486400" cy="5486400"/>
          </a:xfrm>
          <a:prstGeom prst="ellipse">
            <a:avLst/>
          </a:prstGeo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tabLst>
                <a:tab pos="2341563" algn="l"/>
                <a:tab pos="3770313" algn="l"/>
              </a:tabLst>
              <a:defRPr sz="55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420B40B-B009-42E3-9044-FE9D7E08B5FC}" type="datetime1">
              <a:rPr lang="en-US" smtClean="0"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2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2583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Multiple Circle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20397" y="912530"/>
            <a:ext cx="4661388" cy="4661388"/>
          </a:xfrm>
          <a:prstGeom prst="ellipse">
            <a:avLst/>
          </a:prstGeo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45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9544816" y="524007"/>
            <a:ext cx="2155300" cy="2155300"/>
          </a:xfrm>
          <a:prstGeom prst="ellipse">
            <a:avLst/>
          </a:prstGeom>
          <a:solidFill>
            <a:srgbClr val="78BE21">
              <a:alpha val="87843"/>
            </a:srgb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50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Second Point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9251002" y="3581845"/>
            <a:ext cx="2637978" cy="2637978"/>
          </a:xfrm>
          <a:prstGeom prst="ellipse">
            <a:avLst/>
          </a:prstGeom>
          <a:solidFill>
            <a:srgbClr val="000000">
              <a:alpha val="87843"/>
            </a:srgb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5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Third Point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612CCBF-72E8-42AC-867E-8446334987CB}" type="datetime1">
              <a:rPr lang="en-US" smtClean="0"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2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004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Black Box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99475" y="1609867"/>
            <a:ext cx="7593051" cy="3638266"/>
          </a:xfrm>
          <a:solidFill>
            <a:schemeClr val="tx1">
              <a:alpha val="88000"/>
            </a:schemeClr>
          </a:solidFill>
        </p:spPr>
        <p:txBody>
          <a:bodyPr>
            <a:noAutofit/>
          </a:bodyPr>
          <a:lstStyle>
            <a:lvl1pPr algn="ctr">
              <a:spcAft>
                <a:spcPts val="1000"/>
              </a:spcAft>
              <a:tabLst>
                <a:tab pos="3770313" algn="l"/>
              </a:tabLst>
              <a:defRPr sz="7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Quote or </a:t>
            </a:r>
            <a:br>
              <a:rPr lang="en-US" dirty="0" smtClean="0"/>
            </a:br>
            <a:r>
              <a:rPr lang="en-US" dirty="0" smtClean="0"/>
              <a:t>Statement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0885DC7-9433-4112-876C-A3E986FF4BA3}" type="datetime1">
              <a:rPr lang="en-US" smtClean="0"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2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717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olid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389685"/>
            <a:ext cx="10515600" cy="1340989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Quote or Statement</a:t>
            </a:r>
            <a:endParaRPr lang="en-US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2925699"/>
            <a:ext cx="105156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Make a secondary statement here.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932D3B2-F9FA-4D98-9C8A-85C6176CC40B}" type="datetime1">
              <a:rPr lang="en-US" smtClean="0"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2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537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Solid Light Background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1389685"/>
            <a:ext cx="12192000" cy="1340989"/>
          </a:xfrm>
          <a:solidFill>
            <a:schemeClr val="tx1"/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Quote or Statement</a:t>
            </a:r>
            <a:endParaRPr lang="en-US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2925699"/>
            <a:ext cx="105156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Make a secondary statement here.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5C73-96BC-4724-994C-E1EEBA72D6A5}" type="datetime1">
              <a:rPr lang="en-US" smtClean="0"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915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Full Image 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edit background picture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389685"/>
            <a:ext cx="10515600" cy="1340989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Quote or Statement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2925699"/>
            <a:ext cx="105156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Make a secondary statement here.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E63FA9-1769-4E6F-B09F-C8FB97C1A8EA}" type="datetime1">
              <a:rPr lang="en-US" smtClean="0"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2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260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Number - Image 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24138" y="624469"/>
            <a:ext cx="5198328" cy="5072440"/>
          </a:xfrm>
          <a:prstGeom prst="ellipse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1005465" y="0"/>
            <a:ext cx="3986213" cy="5086350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40000" i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EE45473-82BE-4E9F-B164-B5FAA8B502A5}" type="datetime1">
              <a:rPr lang="en-US" smtClean="0"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2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447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Number -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24138" y="624469"/>
            <a:ext cx="5198328" cy="5072440"/>
          </a:xfrm>
          <a:prstGeom prst="ellipse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title.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1005465" y="0"/>
            <a:ext cx="3986213" cy="5086350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40000" i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91B9C4C-AAA4-46C7-BCAE-CD2CDF1DDFDC}" type="datetime1">
              <a:rPr lang="en-US" smtClean="0"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2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2116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ote Solid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212733"/>
            <a:ext cx="10515600" cy="1472163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3684897"/>
            <a:ext cx="10515600" cy="251760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firstname.lastname@state.mn.us</a:t>
            </a:r>
          </a:p>
          <a:p>
            <a:pPr lvl="0"/>
            <a:r>
              <a:rPr lang="en-US" dirty="0" smtClean="0"/>
              <a:t>555-555-5555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1CD69A8-75A1-4F4B-BE4D-5A2778AE24A3}" type="datetime1">
              <a:rPr lang="en-US" smtClean="0"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2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65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MN.IT Services Logo" descr="Minnesota Department of Health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41" y="318901"/>
            <a:ext cx="2968836" cy="424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963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Quote Solid Light Background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1651380"/>
            <a:ext cx="12192000" cy="1733266"/>
          </a:xfrm>
          <a:solidFill>
            <a:schemeClr val="tx1"/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3521123"/>
            <a:ext cx="10515600" cy="2681374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firstname.lastname@state.mn.us</a:t>
            </a:r>
          </a:p>
          <a:p>
            <a:pPr lvl="0"/>
            <a:r>
              <a:rPr lang="en-US" dirty="0" smtClean="0"/>
              <a:t>555-555-5555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CA5E79-D851-4D6B-BB73-2FFF7A70DEFA}" type="datetime1">
              <a:rPr lang="en-US" smtClean="0"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>
                <a:solidFill>
                  <a:schemeClr val="tx2"/>
                </a:solidFill>
              </a:rPr>
              <a:t>Optional Tagline Goes Here</a:t>
            </a:r>
            <a:r>
              <a:rPr lang="en-US" smtClean="0"/>
              <a:t>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</a:t>
            </a:r>
            <a:r>
              <a:rPr lang="en-US" smtClean="0">
                <a:solidFill>
                  <a:schemeClr val="tx2"/>
                </a:solidFill>
              </a:rPr>
              <a:t>mn.gov/websiteurl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2192000" cy="165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MN.IT Services Logo" descr="Minnesota Department of Health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41" y="318901"/>
            <a:ext cx="2968836" cy="424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89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188564"/>
            <a:ext cx="12192000" cy="1199223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5387786"/>
            <a:ext cx="12192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02467" y="5644884"/>
            <a:ext cx="6587067" cy="440970"/>
          </a:xfrm>
        </p:spPr>
        <p:txBody>
          <a:bodyPr>
            <a:normAutofit/>
          </a:bodyPr>
          <a:lstStyle>
            <a:lvl1pPr marL="0" indent="0" algn="ctr">
              <a:buNone/>
              <a:defRPr sz="1800" baseline="0"/>
            </a:lvl1pPr>
          </a:lstStyle>
          <a:p>
            <a:r>
              <a:rPr lang="en-US" sz="1800" dirty="0" err="1" smtClean="0"/>
              <a:t>Firstname</a:t>
            </a:r>
            <a:r>
              <a:rPr lang="en-US" sz="1800" dirty="0" smtClean="0"/>
              <a:t> </a:t>
            </a:r>
            <a:r>
              <a:rPr lang="en-US" sz="1800" dirty="0" err="1" smtClean="0"/>
              <a:t>Lastname</a:t>
            </a:r>
            <a:r>
              <a:rPr lang="en-US" sz="1800" dirty="0" smtClean="0"/>
              <a:t> | Job Title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789113"/>
            <a:ext cx="12192000" cy="229870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6807520-0CFE-4AD2-9515-32EFDB8B2340}" type="datetime1">
              <a:rPr lang="en-US" smtClean="0"/>
              <a:t>3/7/2018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MN.IT Services Logo" descr="Minnesota Department of Health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41" y="318901"/>
            <a:ext cx="2968836" cy="424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2502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33F31-DDE5-463C-BE6C-4277EA2E7B93}" type="datetime1">
              <a:rPr lang="en-US" smtClean="0"/>
              <a:t>3/7/2018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5324997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plit White BG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94624"/>
            <a:ext cx="51816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94624"/>
            <a:ext cx="51816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ACC8E-1766-4D36-BA16-2F7ED9D0315C}" type="datetime1">
              <a:rPr lang="en-US" smtClean="0"/>
              <a:t>3/7/2018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610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 (Boxed)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5281"/>
            <a:ext cx="10515600" cy="4841682"/>
          </a:xfrm>
          <a:solidFill>
            <a:schemeClr val="bg1"/>
          </a:solidFill>
        </p:spPr>
        <p:txBody>
          <a:bodyPr lIns="228600" tIns="548640" rIns="274320"/>
          <a:lstStyle>
            <a:lvl1pPr marL="342900" indent="-34290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500"/>
            </a:lvl1pPr>
            <a:lvl2pPr marL="800100" indent="-34290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100"/>
            </a:lvl2pPr>
            <a:lvl3pPr marL="1200150" indent="-28575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/>
            </a:lvl3pPr>
            <a:lvl4pPr marL="1657350" indent="-28575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/>
            </a:lvl4pPr>
            <a:lvl5pPr marL="2114550" indent="-28575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49476-6A45-41B6-869B-2C4771EC4FAA}" type="datetime1">
              <a:rPr lang="en-US" smtClean="0"/>
              <a:t>3/7/2018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48584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plit Boxed)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94624"/>
            <a:ext cx="51816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94624"/>
            <a:ext cx="51816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1429E-1F39-4394-A68F-02EADF4317F0}" type="datetime1">
              <a:rPr lang="en-US" smtClean="0"/>
              <a:t>3/7/2018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801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3585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94BA884-EA0F-49E8-A72B-248E3FC90C91}" type="datetime1">
              <a:rPr lang="en-US" smtClean="0"/>
              <a:t>3/7/2018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1132" y="6356350"/>
            <a:ext cx="14626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62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99" r:id="rId2"/>
    <p:sldLayoutId id="2147483787" r:id="rId3"/>
    <p:sldLayoutId id="2147483795" r:id="rId4"/>
    <p:sldLayoutId id="2147483711" r:id="rId5"/>
    <p:sldLayoutId id="2147483712" r:id="rId6"/>
    <p:sldLayoutId id="2147483790" r:id="rId7"/>
    <p:sldLayoutId id="2147483789" r:id="rId8"/>
    <p:sldLayoutId id="2147483714" r:id="rId9"/>
    <p:sldLayoutId id="2147483738" r:id="rId10"/>
    <p:sldLayoutId id="2147483739" r:id="rId11"/>
    <p:sldLayoutId id="2147483780" r:id="rId12"/>
    <p:sldLayoutId id="2147483773" r:id="rId13"/>
    <p:sldLayoutId id="2147483800" r:id="rId14"/>
    <p:sldLayoutId id="2147483688" r:id="rId15"/>
    <p:sldLayoutId id="2147483801" r:id="rId16"/>
    <p:sldLayoutId id="2147483802" r:id="rId17"/>
    <p:sldLayoutId id="2147483803" r:id="rId18"/>
    <p:sldLayoutId id="2147483744" r:id="rId19"/>
    <p:sldLayoutId id="2147483793" r:id="rId20"/>
    <p:sldLayoutId id="2147483772" r:id="rId21"/>
    <p:sldLayoutId id="2147483767" r:id="rId22"/>
    <p:sldLayoutId id="2147483769" r:id="rId23"/>
    <p:sldLayoutId id="2147483771" r:id="rId24"/>
    <p:sldLayoutId id="2147483770" r:id="rId25"/>
    <p:sldLayoutId id="2147483732" r:id="rId26"/>
    <p:sldLayoutId id="2147483794" r:id="rId27"/>
    <p:sldLayoutId id="2147483733" r:id="rId28"/>
    <p:sldLayoutId id="2147483747" r:id="rId29"/>
    <p:sldLayoutId id="2147483818" r:id="rId30"/>
    <p:sldLayoutId id="2147483805" r:id="rId31"/>
    <p:sldLayoutId id="2147483806" r:id="rId32"/>
    <p:sldLayoutId id="2147483750" r:id="rId33"/>
    <p:sldLayoutId id="2147483765" r:id="rId34"/>
    <p:sldLayoutId id="2147483781" r:id="rId35"/>
    <p:sldLayoutId id="2147483809" r:id="rId36"/>
    <p:sldLayoutId id="2147483808" r:id="rId37"/>
    <p:sldLayoutId id="2147483807" r:id="rId38"/>
    <p:sldLayoutId id="2147483819" r:id="rId39"/>
    <p:sldLayoutId id="2147483754" r:id="rId40"/>
    <p:sldLayoutId id="2147483755" r:id="rId41"/>
    <p:sldLayoutId id="2147483759" r:id="rId42"/>
    <p:sldLayoutId id="2147483753" r:id="rId43"/>
    <p:sldLayoutId id="2147483763" r:id="rId44"/>
    <p:sldLayoutId id="2147483762" r:id="rId45"/>
    <p:sldLayoutId id="2147483758" r:id="rId46"/>
    <p:sldLayoutId id="2147483756" r:id="rId47"/>
    <p:sldLayoutId id="2147483798" r:id="rId48"/>
    <p:sldLayoutId id="2147483797" r:id="rId4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Diane.rydrych@state.mn.us" TargetMode="External"/><Relationship Id="rId2" Type="http://schemas.openxmlformats.org/officeDocument/2006/relationships/hyperlink" Target="http://www.health.state.mn.us/patientsafety" TargetMode="External"/><Relationship Id="rId1" Type="http://schemas.openxmlformats.org/officeDocument/2006/relationships/slideLayout" Target="../slideLayouts/slideLayout4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0" y="4187952"/>
            <a:ext cx="12192000" cy="1199223"/>
          </a:xfrm>
        </p:spPr>
        <p:txBody>
          <a:bodyPr/>
          <a:lstStyle/>
          <a:p>
            <a:r>
              <a:rPr lang="en-US" dirty="0" smtClean="0"/>
              <a:t>Adverse Health Events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Diane Rydrych: Division Director, Health Policy</a:t>
            </a:r>
            <a:endParaRPr lang="en-US" dirty="0"/>
          </a:p>
          <a:p>
            <a:r>
              <a:rPr lang="en-US" dirty="0" smtClean="0"/>
              <a:t>March 8, 2018</a:t>
            </a:r>
            <a:endParaRPr lang="en-US" dirty="0"/>
          </a:p>
        </p:txBody>
      </p:sp>
      <p:pic>
        <p:nvPicPr>
          <p:cNvPr id="5" name="MN.IT Services Logo" descr="Minnesota Department of Health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0710" y="1775421"/>
            <a:ext cx="5670580" cy="813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2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Reported events by category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10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0389" y="1763800"/>
            <a:ext cx="7870743" cy="4730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0182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Harm from adverse events 2008-2017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11</a:t>
            </a:fld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41714" y="1380606"/>
            <a:ext cx="7916091" cy="4764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6505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Adverse event related deaths 2003-2017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12</a:t>
            </a:fld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4595" y="1535101"/>
            <a:ext cx="7776754" cy="4674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0859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Common root </a:t>
            </a:r>
            <a:r>
              <a:rPr lang="en-US" dirty="0"/>
              <a:t>c</a:t>
            </a:r>
            <a:r>
              <a:rPr lang="en-US" dirty="0" smtClean="0"/>
              <a:t>ause </a:t>
            </a:r>
            <a:r>
              <a:rPr lang="en-US" dirty="0"/>
              <a:t>a</a:t>
            </a:r>
            <a:r>
              <a:rPr lang="en-US" dirty="0" smtClean="0"/>
              <a:t>nalyses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37211"/>
            <a:ext cx="10515600" cy="4539752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  <a:defRPr/>
            </a:pPr>
            <a:r>
              <a:rPr lang="en-US" sz="2900" b="1" dirty="0">
                <a:latin typeface="Arial" charset="0"/>
              </a:rPr>
              <a:t>Pressure </a:t>
            </a:r>
            <a:r>
              <a:rPr lang="en-US" sz="2900" b="1" dirty="0" smtClean="0">
                <a:latin typeface="Arial" charset="0"/>
              </a:rPr>
              <a:t>Ulcers</a:t>
            </a:r>
          </a:p>
          <a:p>
            <a:pPr>
              <a:lnSpc>
                <a:spcPct val="120000"/>
              </a:lnSpc>
              <a:defRPr/>
            </a:pPr>
            <a:r>
              <a:rPr lang="en-US" dirty="0" smtClean="0">
                <a:latin typeface="Arial" charset="0"/>
              </a:rPr>
              <a:t>Failure </a:t>
            </a:r>
            <a:r>
              <a:rPr lang="en-US" dirty="0">
                <a:latin typeface="Arial" charset="0"/>
              </a:rPr>
              <a:t>of staff to reposition a patient who was physically </a:t>
            </a:r>
            <a:r>
              <a:rPr lang="en-US" dirty="0" smtClean="0">
                <a:latin typeface="Arial" charset="0"/>
              </a:rPr>
              <a:t>unable to reposition </a:t>
            </a:r>
            <a:r>
              <a:rPr lang="en-US" dirty="0" smtClean="0">
                <a:latin typeface="Arial" charset="0"/>
              </a:rPr>
              <a:t>themselves</a:t>
            </a:r>
            <a:endParaRPr lang="en-US" dirty="0">
              <a:latin typeface="Arial" charset="0"/>
            </a:endParaRPr>
          </a:p>
          <a:p>
            <a:pPr marL="285750" indent="-285750">
              <a:lnSpc>
                <a:spcPct val="120000"/>
              </a:lnSpc>
              <a:defRPr/>
            </a:pPr>
            <a:r>
              <a:rPr lang="en-US" dirty="0">
                <a:latin typeface="Arial" charset="0"/>
              </a:rPr>
              <a:t>Lack of standard skin inspection process around respiratory equipment led to breakdown under tracheostomy tube</a:t>
            </a:r>
          </a:p>
          <a:p>
            <a:pPr marL="285750" indent="-285750">
              <a:lnSpc>
                <a:spcPct val="120000"/>
              </a:lnSpc>
              <a:defRPr/>
            </a:pPr>
            <a:r>
              <a:rPr lang="en-US" dirty="0">
                <a:latin typeface="Arial" charset="0"/>
              </a:rPr>
              <a:t>Patient’s high risk status not communicated to oncoming </a:t>
            </a:r>
            <a:r>
              <a:rPr lang="en-US" dirty="0" smtClean="0">
                <a:latin typeface="Arial" charset="0"/>
              </a:rPr>
              <a:t>staff</a:t>
            </a:r>
            <a:endParaRPr lang="en-US" dirty="0">
              <a:latin typeface="Arial" charset="0"/>
            </a:endParaRPr>
          </a:p>
          <a:p>
            <a:pPr marL="0" indent="0">
              <a:lnSpc>
                <a:spcPct val="120000"/>
              </a:lnSpc>
              <a:buNone/>
              <a:defRPr/>
            </a:pPr>
            <a:r>
              <a:rPr lang="en-US" b="1" dirty="0">
                <a:latin typeface="Arial" charset="0"/>
              </a:rPr>
              <a:t>Falls</a:t>
            </a:r>
          </a:p>
          <a:p>
            <a:pPr marL="285750" indent="-285750">
              <a:lnSpc>
                <a:spcPct val="120000"/>
              </a:lnSpc>
              <a:defRPr/>
            </a:pPr>
            <a:r>
              <a:rPr lang="en-US" dirty="0">
                <a:latin typeface="Arial" charset="0"/>
              </a:rPr>
              <a:t>Incomplete hand-off of patient’s fall risk status</a:t>
            </a:r>
          </a:p>
          <a:p>
            <a:pPr marL="285750" indent="-285750">
              <a:lnSpc>
                <a:spcPct val="120000"/>
              </a:lnSpc>
              <a:defRPr/>
            </a:pPr>
            <a:r>
              <a:rPr lang="en-US" dirty="0">
                <a:latin typeface="Arial" charset="0"/>
              </a:rPr>
              <a:t>Failure of staff to follow fall prevention plan (e.g. allowing patient to ambulate </a:t>
            </a:r>
            <a:r>
              <a:rPr lang="en-US" dirty="0" smtClean="0">
                <a:latin typeface="Arial" charset="0"/>
              </a:rPr>
              <a:t>unassisted)</a:t>
            </a:r>
            <a:endParaRPr lang="en-US" dirty="0">
              <a:latin typeface="Arial" charset="0"/>
            </a:endParaRPr>
          </a:p>
          <a:p>
            <a:pPr marL="285750" indent="-285750">
              <a:lnSpc>
                <a:spcPct val="120000"/>
              </a:lnSpc>
              <a:defRPr/>
            </a:pPr>
            <a:r>
              <a:rPr lang="en-US" dirty="0">
                <a:latin typeface="Arial" charset="0"/>
              </a:rPr>
              <a:t>Patient not screened for fall risk upon admission</a:t>
            </a:r>
          </a:p>
          <a:p>
            <a:pPr marL="285750" indent="-285750">
              <a:defRPr/>
            </a:pPr>
            <a:endParaRPr lang="en-US" dirty="0">
              <a:latin typeface="Arial" charset="0"/>
            </a:endParaRP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1660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Common root cause </a:t>
            </a:r>
            <a:r>
              <a:rPr lang="en-US" dirty="0"/>
              <a:t>a</a:t>
            </a:r>
            <a:r>
              <a:rPr lang="en-US" dirty="0" smtClean="0"/>
              <a:t>nalyses, continued...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14</a:t>
            </a:fld>
            <a:endParaRPr lang="en-US" dirty="0"/>
          </a:p>
        </p:txBody>
      </p:sp>
      <p:sp>
        <p:nvSpPr>
          <p:cNvPr id="7" name="Content Placeholder 6"/>
          <p:cNvSpPr txBox="1">
            <a:spLocks noGrp="1"/>
          </p:cNvSpPr>
          <p:nvPr>
            <p:ph idx="1"/>
          </p:nvPr>
        </p:nvSpPr>
        <p:spPr>
          <a:xfrm>
            <a:off x="759822" y="1625328"/>
            <a:ext cx="10515600" cy="623760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indent="0" eaLnBrk="1" hangingPunct="1">
              <a:buNone/>
              <a:defRPr/>
            </a:pPr>
            <a:r>
              <a:rPr lang="en-US" sz="1800" b="1" dirty="0">
                <a:latin typeface="Arial" charset="0"/>
                <a:cs typeface="+mn-cs"/>
              </a:rPr>
              <a:t>Retention of Foreign Object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Arial" charset="0"/>
                <a:cs typeface="+mn-cs"/>
              </a:rPr>
              <a:t>Inadequate counting process for sponges used during surgery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Arial" charset="0"/>
                <a:cs typeface="+mn-cs"/>
              </a:rPr>
              <a:t>Surgeon did not communicate ‘tucked item’ status to staff caring for patient after surgery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Arial" charset="0"/>
                <a:cs typeface="+mn-cs"/>
              </a:rPr>
              <a:t>Instrument not intact upon removal-lack of process to verify intactness of instruments</a:t>
            </a:r>
          </a:p>
          <a:p>
            <a:pPr eaLnBrk="1" hangingPunct="1">
              <a:defRPr/>
            </a:pPr>
            <a:endParaRPr lang="en-US" sz="1800" dirty="0">
              <a:latin typeface="Arial" charset="0"/>
              <a:cs typeface="+mn-cs"/>
            </a:endParaRPr>
          </a:p>
          <a:p>
            <a:pPr marL="0" indent="0" eaLnBrk="1" hangingPunct="1">
              <a:buNone/>
              <a:defRPr/>
            </a:pPr>
            <a:r>
              <a:rPr lang="en-US" sz="1800" b="1" dirty="0">
                <a:latin typeface="Arial" charset="0"/>
                <a:cs typeface="+mn-cs"/>
              </a:rPr>
              <a:t>Wrong Site Surgery/Invasive Procedure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Arial" charset="0"/>
                <a:cs typeface="+mn-cs"/>
              </a:rPr>
              <a:t>Process not followed for surgeon to mark the site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Arial" charset="0"/>
                <a:cs typeface="+mn-cs"/>
              </a:rPr>
              <a:t>Process not followed to visualize a site mark during the Time Out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Arial" charset="0"/>
                <a:cs typeface="+mn-cs"/>
              </a:rPr>
              <a:t>Process not followed for confirming procedure with source documents during the Time Out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endParaRPr lang="en-US" sz="1800" dirty="0">
              <a:latin typeface="Arial" charset="0"/>
              <a:cs typeface="+mn-cs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endParaRPr lang="en-US" sz="1800" dirty="0">
              <a:latin typeface="Arial" charset="0"/>
              <a:cs typeface="+mn-cs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endParaRPr lang="en-US" sz="1800" dirty="0"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60317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Resources and Tools: Data sharing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“Data Sharing Database” of events</a:t>
            </a:r>
          </a:p>
          <a:p>
            <a:r>
              <a:rPr lang="en-US" dirty="0" smtClean="0"/>
              <a:t>Annual case study surveys to increase awareness of reporting requirements</a:t>
            </a:r>
          </a:p>
          <a:p>
            <a:r>
              <a:rPr lang="en-US" dirty="0" smtClean="0"/>
              <a:t>Safety alerts</a:t>
            </a:r>
          </a:p>
          <a:p>
            <a:r>
              <a:rPr lang="en-US" dirty="0" smtClean="0"/>
              <a:t>Learning </a:t>
            </a:r>
            <a:r>
              <a:rPr lang="en-US" dirty="0" err="1" smtClean="0"/>
              <a:t>collaboratives</a:t>
            </a:r>
            <a:r>
              <a:rPr lang="en-US" dirty="0" smtClean="0"/>
              <a:t>/workgroups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9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2700">
            <a:solidFill>
              <a:schemeClr val="accent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altLang="en-US" b="1" dirty="0"/>
              <a:t>Recent Safety </a:t>
            </a:r>
            <a:r>
              <a:rPr lang="en-US" altLang="en-US" b="1" dirty="0" smtClean="0"/>
              <a:t>Alerts</a:t>
            </a:r>
            <a:endParaRPr lang="en-US" altLang="en-US" b="1" dirty="0"/>
          </a:p>
          <a:p>
            <a:pPr lvl="1"/>
            <a:r>
              <a:rPr lang="en-US" altLang="en-US" dirty="0"/>
              <a:t>Epinephrine medication errors on the rise</a:t>
            </a:r>
          </a:p>
          <a:p>
            <a:pPr lvl="1"/>
            <a:r>
              <a:rPr lang="en-US" altLang="en-US" dirty="0"/>
              <a:t>Ensuring patients are not discharged from ED prior to review of test results</a:t>
            </a:r>
          </a:p>
          <a:p>
            <a:pPr lvl="1"/>
            <a:r>
              <a:rPr lang="en-US" altLang="en-US" dirty="0"/>
              <a:t>Accountability for objects used during gynecological procedures</a:t>
            </a:r>
          </a:p>
          <a:p>
            <a:pPr lvl="1"/>
            <a:r>
              <a:rPr lang="en-US" altLang="en-US" dirty="0"/>
              <a:t>Implant verification</a:t>
            </a:r>
          </a:p>
          <a:p>
            <a:pPr lvl="1"/>
            <a:r>
              <a:rPr lang="en-US" altLang="en-US" dirty="0"/>
              <a:t>Spine level localization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975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16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06866" y="1399380"/>
            <a:ext cx="10515600" cy="5322095"/>
          </a:xfrm>
        </p:spPr>
        <p:txBody>
          <a:bodyPr>
            <a:normAutofit/>
          </a:bodyPr>
          <a:lstStyle/>
          <a:p>
            <a:pPr marL="547687" lvl="2" indent="0">
              <a:buFont typeface="Arial" charset="0"/>
              <a:buNone/>
              <a:defRPr/>
            </a:pPr>
            <a:endParaRPr lang="en-US" dirty="0" smtClean="0"/>
          </a:p>
          <a:p>
            <a:pPr lvl="1">
              <a:buFont typeface="Arial" charset="0"/>
              <a:buChar char="•"/>
              <a:defRPr/>
            </a:pPr>
            <a:r>
              <a:rPr lang="en-US" dirty="0" smtClean="0"/>
              <a:t>Need </a:t>
            </a:r>
            <a:r>
              <a:rPr lang="en-US" dirty="0"/>
              <a:t>senior leadership on board with allocation of time and resources for their </a:t>
            </a:r>
            <a:r>
              <a:rPr lang="en-US" dirty="0" smtClean="0"/>
              <a:t>staff</a:t>
            </a:r>
          </a:p>
          <a:p>
            <a:pPr lvl="1">
              <a:buFont typeface="Arial" charset="0"/>
              <a:buChar char="•"/>
              <a:defRPr/>
            </a:pPr>
            <a:r>
              <a:rPr lang="en-US" dirty="0"/>
              <a:t>Much of this work is </a:t>
            </a:r>
            <a:r>
              <a:rPr lang="en-US" u="sng" dirty="0"/>
              <a:t>culture change</a:t>
            </a:r>
            <a:r>
              <a:rPr lang="en-US" dirty="0"/>
              <a:t>, which does not happen quickly. It takes </a:t>
            </a:r>
            <a:r>
              <a:rPr lang="en-US" dirty="0" smtClean="0"/>
              <a:t>dedication, patience, consistency and accountability</a:t>
            </a:r>
            <a:endParaRPr lang="en-US" dirty="0"/>
          </a:p>
          <a:p>
            <a:pPr lvl="1">
              <a:buFont typeface="Arial" charset="0"/>
              <a:buChar char="•"/>
              <a:defRPr/>
            </a:pPr>
            <a:r>
              <a:rPr lang="en-US" dirty="0" smtClean="0"/>
              <a:t>As we fix one “issue” another “issue” comes up</a:t>
            </a:r>
          </a:p>
          <a:p>
            <a:pPr lvl="2">
              <a:buFont typeface="Arial" charset="0"/>
              <a:buChar char="•"/>
              <a:defRPr/>
            </a:pPr>
            <a:r>
              <a:rPr lang="en-US" dirty="0" smtClean="0"/>
              <a:t>Ex. Doing better at retained objects but now seeing more wrong-site surgery</a:t>
            </a:r>
            <a:endParaRPr lang="en-US" dirty="0"/>
          </a:p>
          <a:p>
            <a:pPr lvl="1">
              <a:buFont typeface="Arial" charset="0"/>
              <a:buChar char="•"/>
              <a:defRPr/>
            </a:pPr>
            <a:r>
              <a:rPr lang="en-US" dirty="0" smtClean="0"/>
              <a:t>Transparency is good. But transparency that leads to improvement is better.</a:t>
            </a:r>
          </a:p>
          <a:p>
            <a:pPr lvl="1">
              <a:buFont typeface="Arial" charset="0"/>
              <a:buChar char="•"/>
              <a:defRPr/>
            </a:pPr>
            <a:r>
              <a:rPr lang="en-US" dirty="0" smtClean="0"/>
              <a:t>“Preventability” is a moving target.</a:t>
            </a:r>
          </a:p>
          <a:p>
            <a:pPr lvl="1">
              <a:buFont typeface="Arial" charset="0"/>
              <a:buChar char="•"/>
              <a:defRPr/>
            </a:pPr>
            <a:r>
              <a:rPr lang="en-US" dirty="0" smtClean="0"/>
              <a:t>We </a:t>
            </a:r>
            <a:r>
              <a:rPr lang="en-US" dirty="0"/>
              <a:t>are </a:t>
            </a:r>
            <a:r>
              <a:rPr lang="en-US" dirty="0" smtClean="0"/>
              <a:t>still learning about these events. But we have to guard against complacency.</a:t>
            </a:r>
            <a:endParaRPr lang="en-US" dirty="0"/>
          </a:p>
          <a:p>
            <a:pPr lvl="2">
              <a:buFont typeface="Arial" charset="0"/>
              <a:buChar char="•"/>
              <a:defRPr/>
            </a:pPr>
            <a:endParaRPr lang="en-US" dirty="0" smtClean="0"/>
          </a:p>
          <a:p>
            <a:pPr lvl="2">
              <a:buFont typeface="Arial" charset="0"/>
              <a:buChar char="•"/>
              <a:defRPr/>
            </a:pPr>
            <a:endParaRPr lang="en-US" dirty="0"/>
          </a:p>
          <a:p>
            <a:pPr lvl="2">
              <a:buFont typeface="Arial" charset="0"/>
              <a:buChar char="•"/>
              <a:defRPr/>
            </a:pPr>
            <a:endParaRPr lang="en-US" dirty="0" smtClean="0"/>
          </a:p>
          <a:p>
            <a:pPr lvl="1">
              <a:buFont typeface="Arial" charset="0"/>
              <a:buChar char="•"/>
              <a:defRPr/>
            </a:pPr>
            <a:endParaRPr lang="en-US" dirty="0" smtClean="0"/>
          </a:p>
          <a:p>
            <a:pPr marL="274637" lvl="1" indent="0">
              <a:buFont typeface="Arial" charset="0"/>
              <a:buNone/>
              <a:defRPr/>
            </a:pPr>
            <a:endParaRPr lang="en-US" dirty="0"/>
          </a:p>
          <a:p>
            <a:pPr marL="274637" lvl="1" indent="0">
              <a:buFont typeface="Arial" charset="0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42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6"/>
          <p:cNvSpPr>
            <a:spLocks noGrp="1"/>
          </p:cNvSpPr>
          <p:nvPr>
            <p:ph type="title"/>
          </p:nvPr>
        </p:nvSpPr>
        <p:spPr>
          <a:xfrm>
            <a:off x="0" y="1651380"/>
            <a:ext cx="12192000" cy="1733266"/>
          </a:xfrm>
        </p:spPr>
        <p:txBody>
          <a:bodyPr/>
          <a:lstStyle/>
          <a:p>
            <a:r>
              <a:rPr lang="en-US" sz="4800" dirty="0" smtClean="0"/>
              <a:t>Questions and Answers </a:t>
            </a:r>
            <a:endParaRPr lang="en-US" sz="4800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838200" y="3521123"/>
            <a:ext cx="10515600" cy="268137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000" dirty="0">
                <a:solidFill>
                  <a:srgbClr val="000000"/>
                </a:solidFill>
                <a:hlinkClick r:id="rId2"/>
              </a:rPr>
              <a:t>www.health.state.mn.us/patientsafety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</a:p>
          <a:p>
            <a:pPr>
              <a:defRPr/>
            </a:pPr>
            <a:r>
              <a:rPr lang="en-US" sz="2000" dirty="0" smtClean="0">
                <a:solidFill>
                  <a:srgbClr val="000000"/>
                </a:solidFill>
              </a:rPr>
              <a:t>Diane Rydrych</a:t>
            </a:r>
            <a:endParaRPr lang="en-US" sz="2000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sz="2000" dirty="0">
                <a:solidFill>
                  <a:srgbClr val="000000"/>
                </a:solidFill>
              </a:rPr>
              <a:t>Minnesota Department of Health </a:t>
            </a:r>
          </a:p>
          <a:p>
            <a:pPr>
              <a:defRPr/>
            </a:pPr>
            <a:r>
              <a:rPr lang="en-US" sz="2000" dirty="0" smtClean="0">
                <a:solidFill>
                  <a:srgbClr val="000000"/>
                </a:solidFill>
                <a:hlinkClick r:id="rId3"/>
              </a:rPr>
              <a:t>Diane.rydrych@state.mn.us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138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 fontAlgn="base"/>
            <a:r>
              <a:rPr lang="en-US" sz="2800" dirty="0"/>
              <a:t>Minnesota Adverse Health Care Events Reporting </a:t>
            </a:r>
            <a:r>
              <a:rPr lang="en-US" sz="2800" dirty="0" smtClean="0"/>
              <a:t>Act: M.S. 144.706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2000" dirty="0" smtClean="0">
                <a:solidFill>
                  <a:srgbClr val="C00000"/>
                </a:solidFill>
              </a:rPr>
              <a:t>Nation-leading program </a:t>
            </a:r>
            <a:r>
              <a:rPr lang="en-US" sz="2000" dirty="0" smtClean="0"/>
              <a:t>established </a:t>
            </a:r>
            <a:r>
              <a:rPr lang="en-US" sz="2000" dirty="0"/>
              <a:t>in 2003</a:t>
            </a:r>
          </a:p>
          <a:p>
            <a:pPr lvl="1">
              <a:defRPr/>
            </a:pPr>
            <a:r>
              <a:rPr lang="en-US" sz="2000" dirty="0"/>
              <a:t>Hospitals (except federal) and licensed surgery centers</a:t>
            </a:r>
          </a:p>
          <a:p>
            <a:pPr lvl="1">
              <a:defRPr/>
            </a:pPr>
            <a:r>
              <a:rPr lang="en-US" sz="2000" dirty="0"/>
              <a:t>Funded by per-facility and per-bed fees</a:t>
            </a:r>
          </a:p>
          <a:p>
            <a:pPr lvl="1">
              <a:defRPr/>
            </a:pPr>
            <a:r>
              <a:rPr lang="en-US" sz="2000" dirty="0"/>
              <a:t>Separate from MDH regulatory </a:t>
            </a:r>
            <a:r>
              <a:rPr lang="en-US" sz="2000" dirty="0" smtClean="0"/>
              <a:t>function</a:t>
            </a:r>
            <a:endParaRPr lang="en-US" sz="2000" dirty="0"/>
          </a:p>
          <a:p>
            <a:pPr>
              <a:defRPr/>
            </a:pPr>
            <a:r>
              <a:rPr lang="en-US" sz="2000" dirty="0"/>
              <a:t>Annual report each </a:t>
            </a:r>
            <a:r>
              <a:rPr lang="en-US" sz="2000" dirty="0" smtClean="0"/>
              <a:t>February</a:t>
            </a:r>
            <a:endParaRPr lang="en-US" sz="2000" dirty="0"/>
          </a:p>
          <a:p>
            <a:pPr lvl="1">
              <a:defRPr/>
            </a:pPr>
            <a:r>
              <a:rPr lang="en-US" sz="2000" dirty="0"/>
              <a:t>Facility-specific</a:t>
            </a:r>
          </a:p>
          <a:p>
            <a:pPr lvl="1">
              <a:defRPr/>
            </a:pPr>
            <a:r>
              <a:rPr lang="en-US" sz="2000" dirty="0"/>
              <a:t>Events by </a:t>
            </a:r>
            <a:r>
              <a:rPr lang="en-US" sz="2000" dirty="0" smtClean="0"/>
              <a:t>category, </a:t>
            </a:r>
            <a:r>
              <a:rPr lang="en-US" sz="2000" dirty="0"/>
              <a:t>outcome of each event (no additional detail) </a:t>
            </a:r>
          </a:p>
          <a:p>
            <a:pPr lvl="1">
              <a:defRPr/>
            </a:pPr>
            <a:r>
              <a:rPr lang="en-US" sz="2000" dirty="0"/>
              <a:t>Analysis of trends </a:t>
            </a:r>
          </a:p>
          <a:p>
            <a:endParaRPr lang="en-US" sz="2000" dirty="0"/>
          </a:p>
        </p:txBody>
      </p:sp>
      <p:pic>
        <p:nvPicPr>
          <p:cNvPr id="5" name="Content Placeholder 4" descr="File:US Navy midwife checks on a mom.jpg - Wikimedia Commons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2144998"/>
            <a:ext cx="4876800" cy="3480816"/>
          </a:xfr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4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AHE Reporting Nationwide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3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0428" y="1447051"/>
            <a:ext cx="9553903" cy="5410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73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Goals of the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>
              <a:spcAft>
                <a:spcPts val="0"/>
              </a:spcAft>
              <a:defRPr/>
            </a:pPr>
            <a:r>
              <a:rPr lang="en-US" b="1" dirty="0" smtClean="0"/>
              <a:t>Not </a:t>
            </a:r>
            <a:r>
              <a:rPr lang="en-US" sz="2000" dirty="0" smtClean="0"/>
              <a:t>to </a:t>
            </a:r>
            <a:r>
              <a:rPr lang="en-US" sz="2000" dirty="0"/>
              <a:t>punish errors by doctors, nurses, or other healthcare providers</a:t>
            </a:r>
          </a:p>
          <a:p>
            <a:pPr>
              <a:spcAft>
                <a:spcPts val="0"/>
              </a:spcAft>
              <a:defRPr/>
            </a:pPr>
            <a:r>
              <a:rPr lang="en-US" b="1" dirty="0"/>
              <a:t>Instead</a:t>
            </a:r>
            <a:r>
              <a:rPr lang="en-US" dirty="0"/>
              <a:t>…</a:t>
            </a:r>
          </a:p>
          <a:p>
            <a:pPr marL="640080" lvl="1">
              <a:spcAft>
                <a:spcPts val="0"/>
              </a:spcAft>
              <a:defRPr/>
            </a:pPr>
            <a:r>
              <a:rPr lang="en-US" dirty="0"/>
              <a:t>T</a:t>
            </a:r>
            <a:r>
              <a:rPr lang="en-US" dirty="0" smtClean="0"/>
              <a:t>o </a:t>
            </a:r>
            <a:r>
              <a:rPr lang="en-US" dirty="0"/>
              <a:t>hold organizations </a:t>
            </a:r>
            <a:r>
              <a:rPr lang="en-US" dirty="0" smtClean="0"/>
              <a:t>publicly accountable </a:t>
            </a:r>
            <a:r>
              <a:rPr lang="en-US" dirty="0"/>
              <a:t>for addressing problems</a:t>
            </a:r>
          </a:p>
          <a:p>
            <a:pPr marL="640080" lvl="1">
              <a:spcAft>
                <a:spcPts val="0"/>
              </a:spcAft>
              <a:defRPr/>
            </a:pPr>
            <a:endParaRPr lang="en-US" sz="1100" dirty="0"/>
          </a:p>
          <a:p>
            <a:pPr marL="640080" lvl="1">
              <a:spcAft>
                <a:spcPts val="0"/>
              </a:spcAft>
              <a:defRPr/>
            </a:pPr>
            <a:r>
              <a:rPr lang="en-US" dirty="0"/>
              <a:t>To increase transparency </a:t>
            </a:r>
            <a:r>
              <a:rPr lang="en-US" dirty="0" smtClean="0"/>
              <a:t>and openness about </a:t>
            </a:r>
            <a:r>
              <a:rPr lang="en-US" dirty="0"/>
              <a:t>safety</a:t>
            </a:r>
          </a:p>
          <a:p>
            <a:pPr marL="640080" lvl="1">
              <a:spcAft>
                <a:spcPts val="0"/>
              </a:spcAft>
              <a:defRPr/>
            </a:pPr>
            <a:endParaRPr lang="en-US" sz="1100" dirty="0"/>
          </a:p>
          <a:p>
            <a:pPr marL="640080" lvl="1">
              <a:spcAft>
                <a:spcPts val="0"/>
              </a:spcAft>
              <a:defRPr/>
            </a:pPr>
            <a:r>
              <a:rPr lang="en-US" dirty="0"/>
              <a:t>To learn as much as we can about how to prevent these events</a:t>
            </a:r>
            <a:r>
              <a:rPr lang="en-US" dirty="0" smtClean="0"/>
              <a:t>.</a:t>
            </a:r>
          </a:p>
          <a:p>
            <a:pPr marL="411480" lvl="1" indent="0">
              <a:spcAft>
                <a:spcPts val="0"/>
              </a:spcAft>
              <a:buNone/>
              <a:defRPr/>
            </a:pPr>
            <a:endParaRPr lang="en-US" sz="700" dirty="0" smtClean="0"/>
          </a:p>
          <a:p>
            <a:pPr marL="640080" lvl="1">
              <a:spcAft>
                <a:spcPts val="0"/>
              </a:spcAft>
              <a:defRPr/>
            </a:pPr>
            <a:r>
              <a:rPr lang="en-US" dirty="0" smtClean="0"/>
              <a:t>To share that learning with organizations, so they can strengthen their processes</a:t>
            </a: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4</a:t>
            </a:fld>
            <a:endParaRPr lang="en-US" dirty="0"/>
          </a:p>
        </p:txBody>
      </p:sp>
      <p:pic>
        <p:nvPicPr>
          <p:cNvPr id="14" name="Content Placeholder 1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2509" y="1769424"/>
            <a:ext cx="5734109" cy="3860034"/>
          </a:xfrm>
        </p:spPr>
      </p:pic>
    </p:spTree>
    <p:extLst>
      <p:ext uri="{BB962C8B-B14F-4D97-AF65-F5344CB8AC3E}">
        <p14:creationId xmlns:p14="http://schemas.microsoft.com/office/powerpoint/2010/main" val="1471151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2069"/>
            <a:ext cx="10515600" cy="9144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Examples of reportable events</a:t>
            </a:r>
            <a:br>
              <a:rPr lang="en-US" dirty="0" smtClean="0"/>
            </a:br>
            <a:r>
              <a:rPr lang="en-US" sz="2000" dirty="0"/>
              <a:t>(from list of 29 Serious Reportable Events created by </a:t>
            </a:r>
            <a:r>
              <a:rPr lang="en-US" sz="2000" dirty="0" smtClean="0"/>
              <a:t>the National Quality Forum)</a:t>
            </a:r>
            <a:r>
              <a:rPr lang="en-US" sz="4000" dirty="0" smtClean="0"/>
              <a:t> 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z="1400" smtClean="0"/>
              <a:t>5</a:t>
            </a:fld>
            <a:endParaRPr lang="en-US" sz="1400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1308464" y="1499529"/>
            <a:ext cx="3429000" cy="5221946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1800" dirty="0" smtClean="0">
                <a:latin typeface="+mj-lt"/>
              </a:rPr>
              <a:t>Surgical/Invasive Procedure Events</a:t>
            </a:r>
          </a:p>
          <a:p>
            <a:pPr marL="640080" lvl="1" eaLnBrk="1" fontAlgn="auto" hangingPunct="1">
              <a:spcAft>
                <a:spcPts val="0"/>
              </a:spcAft>
              <a:defRPr/>
            </a:pPr>
            <a:r>
              <a:rPr lang="en-US" sz="1800" dirty="0" smtClean="0">
                <a:latin typeface="+mj-lt"/>
              </a:rPr>
              <a:t>Wrong surgery</a:t>
            </a:r>
          </a:p>
          <a:p>
            <a:pPr marL="640080" lvl="1" eaLnBrk="1" fontAlgn="auto" hangingPunct="1">
              <a:spcAft>
                <a:spcPts val="0"/>
              </a:spcAft>
              <a:defRPr/>
            </a:pPr>
            <a:r>
              <a:rPr lang="en-US" sz="1800" dirty="0" smtClean="0">
                <a:latin typeface="+mj-lt"/>
              </a:rPr>
              <a:t>Surgery on wrong body part</a:t>
            </a:r>
          </a:p>
          <a:p>
            <a:pPr marL="640080" lvl="1" eaLnBrk="1" fontAlgn="auto" hangingPunct="1">
              <a:spcAft>
                <a:spcPts val="0"/>
              </a:spcAft>
              <a:defRPr/>
            </a:pPr>
            <a:r>
              <a:rPr lang="en-US" sz="1800" dirty="0" smtClean="0">
                <a:latin typeface="+mj-lt"/>
              </a:rPr>
              <a:t>Retention of foreign object</a:t>
            </a:r>
          </a:p>
          <a:p>
            <a:pPr>
              <a:spcAft>
                <a:spcPts val="0"/>
              </a:spcAft>
              <a:defRPr/>
            </a:pPr>
            <a:r>
              <a:rPr lang="en-US" sz="1800" dirty="0" smtClean="0">
                <a:latin typeface="+mj-lt"/>
              </a:rPr>
              <a:t>Product or Device </a:t>
            </a:r>
          </a:p>
          <a:p>
            <a:pPr marL="640080" lvl="1" eaLnBrk="1" fontAlgn="auto" hangingPunct="1">
              <a:spcAft>
                <a:spcPts val="0"/>
              </a:spcAft>
              <a:defRPr/>
            </a:pPr>
            <a:r>
              <a:rPr lang="en-US" sz="1800" dirty="0" smtClean="0">
                <a:latin typeface="+mj-lt"/>
              </a:rPr>
              <a:t>Contaminated drugs or blood</a:t>
            </a:r>
          </a:p>
          <a:p>
            <a:pPr marL="640080" lvl="1" eaLnBrk="1" fontAlgn="auto" hangingPunct="1">
              <a:spcAft>
                <a:spcPts val="0"/>
              </a:spcAft>
              <a:defRPr/>
            </a:pPr>
            <a:r>
              <a:rPr lang="en-US" sz="1800" dirty="0" smtClean="0">
                <a:latin typeface="+mj-lt"/>
              </a:rPr>
              <a:t>Air embolism</a:t>
            </a:r>
          </a:p>
          <a:p>
            <a:pPr>
              <a:spcAft>
                <a:spcPts val="0"/>
              </a:spcAft>
              <a:defRPr/>
            </a:pPr>
            <a:r>
              <a:rPr lang="en-US" sz="1800" dirty="0" smtClean="0">
                <a:latin typeface="+mj-lt"/>
              </a:rPr>
              <a:t>Potentially </a:t>
            </a:r>
            <a:r>
              <a:rPr lang="en-US" sz="1800" dirty="0" smtClean="0"/>
              <a:t>Criminal </a:t>
            </a:r>
            <a:r>
              <a:rPr lang="en-US" sz="1800" dirty="0"/>
              <a:t>Events</a:t>
            </a:r>
          </a:p>
          <a:p>
            <a:pPr marL="640080" lvl="1" eaLnBrk="1" fontAlgn="auto" hangingPunct="1">
              <a:spcAft>
                <a:spcPts val="0"/>
              </a:spcAft>
              <a:defRPr/>
            </a:pPr>
            <a:r>
              <a:rPr lang="en-US" sz="1800" dirty="0"/>
              <a:t>Abduction</a:t>
            </a:r>
          </a:p>
          <a:p>
            <a:pPr marL="640080" lvl="1" eaLnBrk="1" fontAlgn="auto" hangingPunct="1">
              <a:spcAft>
                <a:spcPts val="0"/>
              </a:spcAft>
              <a:defRPr/>
            </a:pPr>
            <a:r>
              <a:rPr lang="en-US" sz="1800" dirty="0"/>
              <a:t>Sexual </a:t>
            </a:r>
            <a:r>
              <a:rPr lang="en-US" sz="1800" dirty="0" smtClean="0"/>
              <a:t>assault</a:t>
            </a:r>
          </a:p>
          <a:p>
            <a:pPr marL="640080" lvl="1" eaLnBrk="1" fontAlgn="auto" hangingPunct="1">
              <a:spcAft>
                <a:spcPts val="0"/>
              </a:spcAft>
              <a:defRPr/>
            </a:pPr>
            <a:r>
              <a:rPr lang="en-US" sz="1800" dirty="0" smtClean="0"/>
              <a:t>Physical assault</a:t>
            </a:r>
            <a:endParaRPr lang="en-US" sz="1800" dirty="0"/>
          </a:p>
          <a:p>
            <a:pPr marL="640080" lvl="1" eaLnBrk="1" fontAlgn="auto" hangingPunct="1">
              <a:spcAft>
                <a:spcPts val="0"/>
              </a:spcAft>
              <a:defRPr/>
            </a:pPr>
            <a:endParaRPr lang="en-US" sz="1800" dirty="0" smtClean="0">
              <a:latin typeface="+mj-lt"/>
            </a:endParaRPr>
          </a:p>
          <a:p>
            <a:pPr marL="640080" lvl="1" eaLnBrk="1" fontAlgn="auto" hangingPunct="1">
              <a:spcAft>
                <a:spcPts val="0"/>
              </a:spcAft>
              <a:defRPr/>
            </a:pPr>
            <a:endParaRPr lang="en-US" sz="1800" dirty="0" smtClean="0"/>
          </a:p>
          <a:p>
            <a:pPr marL="640080" lvl="1" eaLnBrk="1" fontAlgn="auto" hangingPunct="1">
              <a:spcAft>
                <a:spcPts val="0"/>
              </a:spcAft>
              <a:defRPr/>
            </a:pPr>
            <a:endParaRPr lang="en-US" sz="1800" dirty="0" smtClean="0"/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5880650" y="1499529"/>
            <a:ext cx="3810000" cy="4648200"/>
          </a:xfrm>
          <a:prstGeom prst="rect">
            <a:avLst/>
          </a:prstGeom>
        </p:spPr>
        <p:txBody>
          <a:bodyPr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  <a:defRPr/>
            </a:pPr>
            <a:r>
              <a:rPr lang="en-US" sz="1800" dirty="0" smtClean="0">
                <a:latin typeface="+mj-lt"/>
              </a:rPr>
              <a:t>Care Management</a:t>
            </a:r>
          </a:p>
          <a:p>
            <a:pPr marL="640080" lvl="1">
              <a:spcAft>
                <a:spcPts val="0"/>
              </a:spcAft>
              <a:defRPr/>
            </a:pPr>
            <a:r>
              <a:rPr lang="en-US" sz="1800" dirty="0" smtClean="0">
                <a:latin typeface="+mj-lt"/>
              </a:rPr>
              <a:t>Medication error</a:t>
            </a:r>
          </a:p>
          <a:p>
            <a:pPr marL="640080" lvl="1">
              <a:spcAft>
                <a:spcPts val="0"/>
              </a:spcAft>
              <a:defRPr/>
            </a:pPr>
            <a:r>
              <a:rPr lang="en-US" sz="1800" dirty="0" smtClean="0">
                <a:latin typeface="+mj-lt"/>
              </a:rPr>
              <a:t>Maternal and/or neonatal death</a:t>
            </a:r>
          </a:p>
          <a:p>
            <a:pPr marL="640080" lvl="1">
              <a:spcAft>
                <a:spcPts val="0"/>
              </a:spcAft>
              <a:defRPr/>
            </a:pPr>
            <a:r>
              <a:rPr lang="en-US" sz="1800" dirty="0" smtClean="0">
                <a:latin typeface="+mj-lt"/>
              </a:rPr>
              <a:t>Stage 3, 4 or </a:t>
            </a:r>
            <a:r>
              <a:rPr lang="en-US" sz="1800" dirty="0" err="1" smtClean="0">
                <a:latin typeface="+mj-lt"/>
              </a:rPr>
              <a:t>unstageable</a:t>
            </a:r>
            <a:r>
              <a:rPr lang="en-US" sz="1800" dirty="0" smtClean="0">
                <a:latin typeface="+mj-lt"/>
              </a:rPr>
              <a:t> pressure ulcers</a:t>
            </a:r>
          </a:p>
          <a:p>
            <a:pPr marL="640080" lvl="1">
              <a:spcAft>
                <a:spcPts val="0"/>
              </a:spcAft>
              <a:defRPr/>
            </a:pPr>
            <a:r>
              <a:rPr lang="en-US" sz="1800" dirty="0" smtClean="0">
                <a:latin typeface="+mj-lt"/>
              </a:rPr>
              <a:t>Serious falls</a:t>
            </a:r>
          </a:p>
          <a:p>
            <a:pPr>
              <a:spcAft>
                <a:spcPts val="0"/>
              </a:spcAft>
              <a:defRPr/>
            </a:pPr>
            <a:r>
              <a:rPr lang="en-US" sz="1800" dirty="0" smtClean="0">
                <a:latin typeface="+mj-lt"/>
              </a:rPr>
              <a:t>Environmental Events</a:t>
            </a:r>
          </a:p>
          <a:p>
            <a:pPr marL="640080" lvl="1">
              <a:spcAft>
                <a:spcPts val="0"/>
              </a:spcAft>
              <a:defRPr/>
            </a:pPr>
            <a:r>
              <a:rPr lang="en-US" sz="1800" dirty="0" smtClean="0">
                <a:latin typeface="+mj-lt"/>
              </a:rPr>
              <a:t>Death from electric shock</a:t>
            </a:r>
          </a:p>
          <a:p>
            <a:pPr marL="640080" lvl="1">
              <a:spcAft>
                <a:spcPts val="0"/>
              </a:spcAft>
              <a:defRPr/>
            </a:pPr>
            <a:r>
              <a:rPr lang="en-US" sz="1800" dirty="0" smtClean="0">
                <a:latin typeface="+mj-lt"/>
              </a:rPr>
              <a:t>Wrong gas delivered</a:t>
            </a:r>
          </a:p>
          <a:p>
            <a:pPr marL="640080" lvl="1">
              <a:spcAft>
                <a:spcPts val="0"/>
              </a:spcAft>
              <a:defRPr/>
            </a:pPr>
            <a:r>
              <a:rPr lang="en-US" sz="1800" dirty="0" smtClean="0">
                <a:latin typeface="+mj-lt"/>
              </a:rPr>
              <a:t>Serious burns</a:t>
            </a:r>
            <a:endParaRPr lang="en-US" sz="1800" dirty="0">
              <a:latin typeface="+mj-lt"/>
            </a:endParaRPr>
          </a:p>
          <a:p>
            <a:pPr>
              <a:spcAft>
                <a:spcPts val="0"/>
              </a:spcAft>
              <a:defRPr/>
            </a:pPr>
            <a:r>
              <a:rPr lang="en-US" sz="1800" dirty="0"/>
              <a:t>Patient Protection</a:t>
            </a:r>
          </a:p>
          <a:p>
            <a:pPr marL="640080" lvl="1">
              <a:spcAft>
                <a:spcPts val="0"/>
              </a:spcAft>
              <a:defRPr/>
            </a:pPr>
            <a:r>
              <a:rPr lang="en-US" sz="1800" dirty="0"/>
              <a:t>Patient </a:t>
            </a:r>
            <a:r>
              <a:rPr lang="en-US" sz="1800" dirty="0" smtClean="0"/>
              <a:t>elopement</a:t>
            </a:r>
          </a:p>
          <a:p>
            <a:pPr marL="640080" lvl="1">
              <a:spcAft>
                <a:spcPts val="0"/>
              </a:spcAft>
              <a:defRPr/>
            </a:pPr>
            <a:r>
              <a:rPr lang="en-US" sz="1800" dirty="0" smtClean="0"/>
              <a:t>Suicide/attempted suicide/self harm</a:t>
            </a:r>
            <a:endParaRPr lang="en-US" sz="1800" dirty="0"/>
          </a:p>
          <a:p>
            <a:pPr marL="640080" lvl="1">
              <a:spcAft>
                <a:spcPts val="0"/>
              </a:spcAft>
              <a:defRPr/>
            </a:pPr>
            <a:endParaRPr lang="en-US" sz="1800" dirty="0" smtClean="0">
              <a:latin typeface="+mj-lt"/>
            </a:endParaRPr>
          </a:p>
          <a:p>
            <a:pPr marL="411480" lvl="1" indent="0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1800" dirty="0" smtClean="0">
              <a:latin typeface="+mj-lt"/>
            </a:endParaRPr>
          </a:p>
          <a:p>
            <a:pPr marL="640080" lvl="1">
              <a:spcAft>
                <a:spcPts val="0"/>
              </a:spcAft>
              <a:defRPr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75580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How does the system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0" y="1594624"/>
            <a:ext cx="5181600" cy="458233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>
                <a:cs typeface="Times New Roman" pitchFamily="18" charset="0"/>
              </a:rPr>
              <a:t>Secure, web-based registry</a:t>
            </a:r>
          </a:p>
          <a:p>
            <a:pPr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>
                <a:cs typeface="Times New Roman" pitchFamily="18" charset="0"/>
              </a:rPr>
              <a:t>Team review of all RCA/CAP info</a:t>
            </a:r>
          </a:p>
          <a:p>
            <a:pPr lvl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 smtClean="0">
                <a:cs typeface="Times New Roman" pitchFamily="18" charset="0"/>
              </a:rPr>
              <a:t>TA/coaching offered to facilities as needed</a:t>
            </a:r>
          </a:p>
          <a:p>
            <a:pPr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 smtClean="0">
                <a:cs typeface="Times New Roman" pitchFamily="18" charset="0"/>
              </a:rPr>
              <a:t>Focus </a:t>
            </a:r>
            <a:r>
              <a:rPr lang="en-US" dirty="0">
                <a:cs typeface="Times New Roman" pitchFamily="18" charset="0"/>
              </a:rPr>
              <a:t>on learning and quality improvement</a:t>
            </a:r>
          </a:p>
          <a:p>
            <a:pPr marL="640080" lvl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>
                <a:cs typeface="Times New Roman" pitchFamily="18" charset="0"/>
              </a:rPr>
              <a:t>Trends </a:t>
            </a:r>
          </a:p>
          <a:p>
            <a:pPr marL="640080" lvl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>
                <a:cs typeface="Times New Roman" pitchFamily="18" charset="0"/>
              </a:rPr>
              <a:t>Safety alerts </a:t>
            </a:r>
          </a:p>
          <a:p>
            <a:pPr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>
                <a:cs typeface="Times New Roman" pitchFamily="18" charset="0"/>
              </a:rPr>
              <a:t>Existing MDH regulatory responsibilities still in place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227" y="2303813"/>
            <a:ext cx="5093242" cy="3016331"/>
          </a:xfr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278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What must be reported?</a:t>
            </a:r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838199" y="1594624"/>
            <a:ext cx="5978237" cy="4582339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400" dirty="0"/>
              <a:t>Time, location, </a:t>
            </a:r>
            <a:r>
              <a:rPr lang="en-US" sz="2400" dirty="0" smtClean="0"/>
              <a:t>injury</a:t>
            </a:r>
          </a:p>
          <a:p>
            <a:pPr eaLnBrk="1" hangingPunct="1">
              <a:defRPr/>
            </a:pPr>
            <a:r>
              <a:rPr lang="en-US" sz="2400" dirty="0" smtClean="0"/>
              <a:t>Root Cause Analysis findings</a:t>
            </a:r>
          </a:p>
          <a:p>
            <a:pPr eaLnBrk="1" hangingPunct="1">
              <a:defRPr/>
            </a:pPr>
            <a:r>
              <a:rPr lang="en-US" sz="2400" dirty="0" smtClean="0"/>
              <a:t>Corrective action plan &amp; measurement strategy</a:t>
            </a:r>
            <a:endParaRPr lang="en-US" sz="2400" dirty="0"/>
          </a:p>
          <a:p>
            <a:pPr eaLnBrk="1" hangingPunct="1">
              <a:defRPr/>
            </a:pPr>
            <a:r>
              <a:rPr lang="en-US" sz="2400" dirty="0"/>
              <a:t>Other event-specific questions</a:t>
            </a:r>
          </a:p>
          <a:p>
            <a:pPr lvl="1" eaLnBrk="1" hangingPunct="1">
              <a:defRPr/>
            </a:pPr>
            <a:r>
              <a:rPr lang="en-US" sz="2400" dirty="0"/>
              <a:t>Falls</a:t>
            </a:r>
          </a:p>
          <a:p>
            <a:pPr lvl="1" eaLnBrk="1" hangingPunct="1">
              <a:defRPr/>
            </a:pPr>
            <a:r>
              <a:rPr lang="en-US" sz="2400" dirty="0"/>
              <a:t>Pressure Ulcers</a:t>
            </a:r>
          </a:p>
          <a:p>
            <a:pPr lvl="1" eaLnBrk="1" hangingPunct="1">
              <a:defRPr/>
            </a:pPr>
            <a:r>
              <a:rPr lang="en-US" sz="2400" dirty="0"/>
              <a:t>Surgical </a:t>
            </a:r>
            <a:r>
              <a:rPr lang="en-US" sz="2400" dirty="0" smtClean="0"/>
              <a:t>Events</a:t>
            </a:r>
            <a:endParaRPr lang="en-US" sz="2400" dirty="0" smtClean="0">
              <a:latin typeface="+mj-lt"/>
            </a:endParaRPr>
          </a:p>
          <a:p>
            <a:pPr eaLnBrk="1" hangingPunct="1">
              <a:defRPr/>
            </a:pPr>
            <a:endParaRPr lang="en-US" sz="2400" dirty="0" smtClean="0">
              <a:latin typeface="+mj-lt"/>
            </a:endParaRPr>
          </a:p>
          <a:p>
            <a:pPr eaLnBrk="1" hangingPunct="1">
              <a:defRPr/>
            </a:pPr>
            <a:endParaRPr lang="en-US" sz="2400" dirty="0" smtClean="0">
              <a:latin typeface="+mj-lt"/>
            </a:endParaRPr>
          </a:p>
        </p:txBody>
      </p:sp>
      <p:pic>
        <p:nvPicPr>
          <p:cNvPr id="4" name="Content Placeholder 3" descr="PROFESSORES LUSOS: Concurso nacional de docentes 2011 ...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9968" y="2100916"/>
            <a:ext cx="4164712" cy="3569753"/>
          </a:xfr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016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Protection of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0"/>
              </a:spcAft>
              <a:defRPr/>
            </a:pPr>
            <a:r>
              <a:rPr lang="en-US" sz="2800" dirty="0"/>
              <a:t>Adverse events do </a:t>
            </a:r>
            <a:r>
              <a:rPr lang="en-US" sz="2800" b="1" dirty="0"/>
              <a:t>not</a:t>
            </a:r>
            <a:r>
              <a:rPr lang="en-US" sz="2800" dirty="0"/>
              <a:t> constitute abuse/ neglect/maltreatment under the MN Vulnerable Adults </a:t>
            </a:r>
            <a:r>
              <a:rPr lang="en-US" sz="2800" dirty="0" smtClean="0"/>
              <a:t>Act *if* reported timely</a:t>
            </a:r>
            <a:endParaRPr lang="en-US" sz="2800" dirty="0"/>
          </a:p>
          <a:p>
            <a:pPr marL="343217">
              <a:spcAft>
                <a:spcPts val="0"/>
              </a:spcAft>
              <a:defRPr/>
            </a:pPr>
            <a:r>
              <a:rPr lang="en-US" sz="2800" dirty="0" smtClean="0"/>
              <a:t>Data classified as nonpublic: reporting facility is the subject.</a:t>
            </a:r>
          </a:p>
          <a:p>
            <a:pPr marL="343217">
              <a:spcAft>
                <a:spcPts val="0"/>
              </a:spcAft>
              <a:defRPr/>
            </a:pPr>
            <a:r>
              <a:rPr lang="en-US" sz="2800" dirty="0" smtClean="0"/>
              <a:t>System does not collect information </a:t>
            </a:r>
            <a:r>
              <a:rPr lang="en-US" sz="2800" dirty="0"/>
              <a:t>about individual providers or patients</a:t>
            </a:r>
          </a:p>
          <a:p>
            <a:pPr marL="343217">
              <a:spcAft>
                <a:spcPts val="0"/>
              </a:spcAft>
              <a:defRPr/>
            </a:pPr>
            <a:r>
              <a:rPr lang="en-US" sz="2800" dirty="0"/>
              <a:t>Facilities can provide data to MDH without violating peer review protection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4444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Reported Events 2008-2017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9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6151" y="1656212"/>
            <a:ext cx="7819697" cy="4700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870569"/>
      </p:ext>
    </p:extLst>
  </p:cSld>
  <p:clrMapOvr>
    <a:masterClrMapping/>
  </p:clrMapOvr>
</p:sld>
</file>

<file path=ppt/theme/theme1.xml><?xml version="1.0" encoding="utf-8"?>
<a:theme xmlns:a="http://schemas.openxmlformats.org/drawingml/2006/main" name="MN.IT">
  <a:themeElements>
    <a:clrScheme name="Minnesota Brand Colors">
      <a:dk1>
        <a:srgbClr val="003865"/>
      </a:dk1>
      <a:lt1>
        <a:srgbClr val="FFFFFF"/>
      </a:lt1>
      <a:dk2>
        <a:srgbClr val="000000"/>
      </a:dk2>
      <a:lt2>
        <a:srgbClr val="DDDDDA"/>
      </a:lt2>
      <a:accent1>
        <a:srgbClr val="003865"/>
      </a:accent1>
      <a:accent2>
        <a:srgbClr val="78BE21"/>
      </a:accent2>
      <a:accent3>
        <a:srgbClr val="008EAA"/>
      </a:accent3>
      <a:accent4>
        <a:srgbClr val="8D3F2B"/>
      </a:accent4>
      <a:accent5>
        <a:srgbClr val="0D5257"/>
      </a:accent5>
      <a:accent6>
        <a:srgbClr val="5D295F"/>
      </a:accent6>
      <a:hlink>
        <a:srgbClr val="0563C1"/>
      </a:hlink>
      <a:folHlink>
        <a:srgbClr val="5D295F"/>
      </a:folHlink>
    </a:clrScheme>
    <a:fontScheme name="MN Secondary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DH PowerPoint" id="{77A571C1-30E7-4DA3-AE01-D70EB1FA1994}" vid="{ACB131C9-D5E5-440B-BC5E-D73CF3BD21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35CA28FE4C634AB2EACB2DFA3883BB" ma:contentTypeVersion="21" ma:contentTypeDescription="Create a new document." ma:contentTypeScope="" ma:versionID="52b23a731b08794c84540975134bd5fa">
  <xsd:schema xmlns:xsd="http://www.w3.org/2001/XMLSchema" xmlns:xs="http://www.w3.org/2001/XMLSchema" xmlns:p="http://schemas.microsoft.com/office/2006/metadata/properties" xmlns:ns2="dd8f8787-b10e-4741-9568-2be63ee8e951" xmlns:ns3="8c69579f-706b-4aa6-b4df-44f813ad6abb" targetNamespace="http://schemas.microsoft.com/office/2006/metadata/properties" ma:root="true" ma:fieldsID="c58eef811fddc84421e0676ea75e35f0" ns2:_="" ns3:_="">
    <xsd:import namespace="dd8f8787-b10e-4741-9568-2be63ee8e951"/>
    <xsd:import namespace="8c69579f-706b-4aa6-b4df-44f813ad6abb"/>
    <xsd:element name="properties">
      <xsd:complexType>
        <xsd:sequence>
          <xsd:element name="documentManagement">
            <xsd:complexType>
              <xsd:all>
                <xsd:element ref="ns2:Topic" minOccurs="0"/>
                <xsd:element ref="ns3:SharedWithUsers" minOccurs="0"/>
                <xsd:element ref="ns3:SharedWithDetails" minOccurs="0"/>
                <xsd:element ref="ns2:Year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8f8787-b10e-4741-9568-2be63ee8e951" elementFormDefault="qualified">
    <xsd:import namespace="http://schemas.microsoft.com/office/2006/documentManagement/types"/>
    <xsd:import namespace="http://schemas.microsoft.com/office/infopath/2007/PartnerControls"/>
    <xsd:element name="Topic" ma:index="8" nillable="true" ma:displayName="Topic" ma:internalName="Topic">
      <xsd:simpleType>
        <xsd:restriction base="dms:Text">
          <xsd:maxLength value="255"/>
        </xsd:restriction>
      </xsd:simpleType>
    </xsd:element>
    <xsd:element name="Year" ma:index="11" nillable="true" ma:displayName="Year" ma:default="2017" ma:description="Legislative session year" ma:format="Dropdown" ma:internalName="Year">
      <xsd:simpleType>
        <xsd:restriction base="dms:Choice">
          <xsd:enumeration value="2016"/>
          <xsd:enumeration value="2017"/>
          <xsd:enumeration value="2018"/>
          <xsd:enumeration value="2019"/>
          <xsd:enumeration value="2020"/>
        </xsd:restriction>
      </xsd:simpleType>
    </xsd:element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69579f-706b-4aa6-b4df-44f813ad6abb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dd8f8787-b10e-4741-9568-2be63ee8e951">2017</Year>
    <Topic xmlns="dd8f8787-b10e-4741-9568-2be63ee8e95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F880C45-0714-4A8D-8B1D-280E39EEB4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d8f8787-b10e-4741-9568-2be63ee8e951"/>
    <ds:schemaRef ds:uri="8c69579f-706b-4aa6-b4df-44f813ad6a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26A1386-9537-4EA6-B9A3-FB7D154FAC23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dd8f8787-b10e-4741-9568-2be63ee8e951"/>
    <ds:schemaRef ds:uri="8c69579f-706b-4aa6-b4df-44f813ad6abb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2617A5B-38EC-4037-96F9-B81D9FB1B3A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MDH PowerPoint</Template>
  <TotalTime>246</TotalTime>
  <Words>727</Words>
  <Application>Microsoft Office PowerPoint</Application>
  <PresentationFormat>Widescreen</PresentationFormat>
  <Paragraphs>144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NeueHaasGroteskText Std</vt:lpstr>
      <vt:lpstr>Times New Roman</vt:lpstr>
      <vt:lpstr>MN.IT</vt:lpstr>
      <vt:lpstr>Adverse Health Events</vt:lpstr>
      <vt:lpstr>Minnesota Adverse Health Care Events Reporting Act: M.S. 144.706</vt:lpstr>
      <vt:lpstr>AHE Reporting Nationwide</vt:lpstr>
      <vt:lpstr>Goals of the law</vt:lpstr>
      <vt:lpstr>Examples of reportable events (from list of 29 Serious Reportable Events created by the National Quality Forum) </vt:lpstr>
      <vt:lpstr>How does the system work?</vt:lpstr>
      <vt:lpstr>What must be reported?</vt:lpstr>
      <vt:lpstr>Protection of Data</vt:lpstr>
      <vt:lpstr>Reported Events 2008-2017</vt:lpstr>
      <vt:lpstr>Reported events by category 2017</vt:lpstr>
      <vt:lpstr>Harm from adverse events 2008-2017</vt:lpstr>
      <vt:lpstr>Adverse event related deaths 2003-2017</vt:lpstr>
      <vt:lpstr>Common root cause analyses</vt:lpstr>
      <vt:lpstr>Common root cause analyses, continued...</vt:lpstr>
      <vt:lpstr>Resources and Tools: Data sharing database</vt:lpstr>
      <vt:lpstr>Lessons Learned</vt:lpstr>
      <vt:lpstr>Questions and Answers </vt:lpstr>
    </vt:vector>
  </TitlesOfParts>
  <Company>State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Adverse Health Events Leg Cmte presentation</dc:title>
  <dc:subject>PowerPoint Template</dc:subject>
  <dc:creator>Jokela, Rachel (MDH)</dc:creator>
  <cp:keywords>PowerPoint, Template</cp:keywords>
  <dc:description>Version 1.1, Released 8-2016</dc:description>
  <cp:lastModifiedBy>Rydrych, Diane (MDH)</cp:lastModifiedBy>
  <cp:revision>21</cp:revision>
  <dcterms:created xsi:type="dcterms:W3CDTF">2018-03-02T15:48:47Z</dcterms:created>
  <dcterms:modified xsi:type="dcterms:W3CDTF">2018-03-08T03:45:35Z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0x010100D135CA28FE4C634AB2EACB2DFA3883BB</vt:lpwstr>
  </property>
  <property fmtid="{D5CDD505-2E9C-101B-9397-08002B2CF9AE}" pid="3" name="_dlc_DocIdItemGuid">
    <vt:lpwstr>51612d0f-3fe8-4978-a8d9-f384c5e0293e</vt:lpwstr>
  </property>
</Properties>
</file>