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22"/>
  </p:notesMasterIdLst>
  <p:handoutMasterIdLst>
    <p:handoutMasterId r:id="rId23"/>
  </p:handoutMasterIdLst>
  <p:sldIdLst>
    <p:sldId id="256" r:id="rId5"/>
    <p:sldId id="483" r:id="rId6"/>
    <p:sldId id="498" r:id="rId7"/>
    <p:sldId id="484" r:id="rId8"/>
    <p:sldId id="485" r:id="rId9"/>
    <p:sldId id="486" r:id="rId10"/>
    <p:sldId id="487" r:id="rId11"/>
    <p:sldId id="488" r:id="rId12"/>
    <p:sldId id="494" r:id="rId13"/>
    <p:sldId id="495" r:id="rId14"/>
    <p:sldId id="496" r:id="rId15"/>
    <p:sldId id="497" r:id="rId16"/>
    <p:sldId id="489" r:id="rId17"/>
    <p:sldId id="490" r:id="rId18"/>
    <p:sldId id="492" r:id="rId19"/>
    <p:sldId id="493" r:id="rId20"/>
    <p:sldId id="4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e Rydrych" initials="DR" lastIdx="1" clrIdx="0">
    <p:extLst>
      <p:ext uri="{19B8F6BF-5375-455C-9EA6-DF929625EA0E}">
        <p15:presenceInfo xmlns:p15="http://schemas.microsoft.com/office/powerpoint/2012/main" userId="Diane Rydrych" providerId="None"/>
      </p:ext>
    </p:extLst>
  </p:cmAuthor>
  <p:cmAuthor id="2" name="Jokela, Rachel (MDH)" initials="JR(" lastIdx="1" clrIdx="1">
    <p:extLst>
      <p:ext uri="{19B8F6BF-5375-455C-9EA6-DF929625EA0E}">
        <p15:presenceInfo xmlns:p15="http://schemas.microsoft.com/office/powerpoint/2012/main" userId="S-1-5-21-1314793539-288207475-437156019-157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865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209" autoAdjust="0"/>
  </p:normalViewPr>
  <p:slideViewPr>
    <p:cSldViewPr snapToGrid="0">
      <p:cViewPr varScale="1">
        <p:scale>
          <a:sx n="73" d="100"/>
          <a:sy n="73" d="100"/>
        </p:scale>
        <p:origin x="254" y="58"/>
      </p:cViewPr>
      <p:guideLst/>
    </p:cSldViewPr>
  </p:slideViewPr>
  <p:outlineViewPr>
    <p:cViewPr>
      <p:scale>
        <a:sx n="33" d="100"/>
        <a:sy n="33" d="100"/>
      </p:scale>
      <p:origin x="0" y="-202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3/7/2018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3/7/2018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203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often, injury/death</a:t>
            </a:r>
            <a:r>
              <a:rPr lang="en-US" baseline="0" dirty="0" smtClean="0"/>
              <a:t> is associated with falls.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90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 – ED rooms not equipped with fall prevention equipment</a:t>
            </a:r>
            <a:r>
              <a:rPr lang="en-US" baseline="0" dirty="0" smtClean="0"/>
              <a:t> in same was as inpatient units.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843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56BBF28-F58E-47A7-B6F6-4C6689659A61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2500"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 sz="2100"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 sz="17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645F-C8A9-436B-9330-859CD53B0894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12192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5683624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685800" indent="-22860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11430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6002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20574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2514600" indent="-22860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2E56-3CFF-4842-BAEE-79D1F3A6FF67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558021C2-99A5-45E1-9A16-C70B64B1A87B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586BD59-4275-4A13-ABF7-0FFA4EF9CC28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4AB631-5C03-435E-AE9A-671DF2DD6A4C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105156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CF05727-E0C2-4BDC-BB07-6CDE9D462360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E19528-2960-460E-B826-80855C3446BF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65821C9-CD22-43E0-A670-0C5EEBB0AE10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838200" y="1366345"/>
            <a:ext cx="6234953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653566" y="1364826"/>
            <a:ext cx="4538434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000C046-44CC-428E-8C78-5904C07BDB27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F366-B780-496F-8CAA-04F2F4C68F0E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000"/>
              </a:spcAft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0824AD7-FF5F-472F-BA9F-89E1547D8672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2377" y="1776213"/>
            <a:ext cx="5447246" cy="77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572814" y="1964392"/>
            <a:ext cx="2332190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46922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482454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71223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067551" y="1964392"/>
            <a:ext cx="2317864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7955245" y="4564988"/>
            <a:ext cx="2542477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E30CE-BE95-4416-9756-5F83D5D009CE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E2405-A684-4E12-B9E9-288A8C1C907A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1F204-524F-4777-A225-D32508C83F1B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167477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1674772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3D808-8D1F-45DC-9FDB-06E7F0DD8F7E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12192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571729"/>
            <a:ext cx="1858809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57173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EFF9-DC72-44BF-8DB6-C88F608AA79B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806332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876550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199805" y="2800328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8270023" y="2800329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C7D8D-FEFA-4406-95CD-0B95DA347AE1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F690616A-12CA-49C3-A327-694BE6E26907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12192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A2501D-EA36-4E58-99CC-7816CC1F838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12192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12192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EBA44A74-9379-4AF0-A4DA-E81DD7EADF1A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0639DCE0-31E3-4068-9B7D-9407411C95D9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  <a:p>
            <a:r>
              <a:rPr lang="en-US" sz="1800" dirty="0" smtClean="0"/>
              <a:t>Date</a:t>
            </a:r>
            <a:endParaRPr lang="en-US" dirty="0"/>
          </a:p>
        </p:txBody>
      </p:sp>
      <p:pic>
        <p:nvPicPr>
          <p:cNvPr id="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53" y="5964408"/>
            <a:ext cx="2968836" cy="42411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338073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12192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2032000" y="2233262"/>
            <a:ext cx="8128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icon to add table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B0D367-B10E-4D8C-89E1-8A584222AE26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EA9221-A184-4BF7-A370-637CDB4C0A95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7F529CB7-C1B6-4008-9219-44D990741AF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E9C1587A-A466-4770-9630-68482721A85F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838200" y="6356350"/>
            <a:ext cx="1358590" cy="365125"/>
          </a:xfrm>
        </p:spPr>
        <p:txBody>
          <a:bodyPr/>
          <a:lstStyle/>
          <a:p>
            <a:fld id="{B8A15617-C2F6-4227-BF09-CD2F811F0A52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989113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851" y="434836"/>
            <a:ext cx="6828661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691882"/>
            <a:ext cx="6300787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4082C7-87F7-472B-B4CB-5B9A7D6677C5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5222926-8B74-4F66-B00C-3C0ADA9EF28E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15897" y="287066"/>
            <a:ext cx="3521927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787" y="504855"/>
            <a:ext cx="961892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975" y="3211513"/>
            <a:ext cx="3521849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4976787" y="1067565"/>
            <a:ext cx="9516215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895" y="1365203"/>
            <a:ext cx="10555696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458" y="3222702"/>
            <a:ext cx="9387470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373459" y="3771871"/>
            <a:ext cx="9287236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547A621-BE2E-4182-8FE6-42978B725FD6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F3ADEF-27F7-45C6-827C-35CF61714E24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866887" y="601818"/>
            <a:ext cx="105156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387736" y="1438507"/>
            <a:ext cx="9488245" cy="221909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5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87736" y="4126416"/>
            <a:ext cx="9488245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838200" y="6356350"/>
            <a:ext cx="135859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C1000FC-F5DD-4EFC-A258-DB4AD24749A9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91132" y="6356350"/>
            <a:ext cx="146266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38200" y="1335088"/>
            <a:ext cx="10515600" cy="4841875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478C-52B5-4AE9-9172-DA4A13F0C28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46624" y="685800"/>
            <a:ext cx="54864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341563" algn="l"/>
                <a:tab pos="3770313" algn="l"/>
              </a:tabLst>
              <a:defRPr sz="5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0B40B-B009-42E3-9044-FE9D7E08B5FC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20397" y="912530"/>
            <a:ext cx="4661388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5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9544816" y="524007"/>
            <a:ext cx="2155300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9251002" y="3581845"/>
            <a:ext cx="2637978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5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612CCBF-72E8-42AC-867E-8446334987CB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9475" y="1609867"/>
            <a:ext cx="7593051" cy="3638266"/>
          </a:xfrm>
          <a:solidFill>
            <a:schemeClr val="tx1">
              <a:alpha val="88000"/>
            </a:schemeClr>
          </a:solidFill>
        </p:spPr>
        <p:txBody>
          <a:bodyPr>
            <a:noAutofit/>
          </a:bodyPr>
          <a:lstStyle>
            <a:lvl1pPr algn="ctr">
              <a:spcAft>
                <a:spcPts val="1000"/>
              </a:spcAft>
              <a:tabLst>
                <a:tab pos="3770313" algn="l"/>
              </a:tabLst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885DC7-9433-4112-876C-A3E986FF4BA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32D3B2-F9FA-4D98-9C8A-85C6176CC40B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5"/>
            <a:ext cx="12192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A5C73-96BC-4724-994C-E1EEBA72D6A5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389685"/>
            <a:ext cx="10515600" cy="1340989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25699"/>
            <a:ext cx="105156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CE63FA9-1769-4E6F-B09F-C8FB97C1A8EA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EE45473-82BE-4E9F-B164-B5FAA8B502A5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4138" y="624469"/>
            <a:ext cx="5198328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60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005465" y="0"/>
            <a:ext cx="3986213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40000" i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91B9C4C-AAA4-46C7-BCAE-CD2CDF1DDFDC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2733"/>
            <a:ext cx="10515600" cy="1472163"/>
          </a:xfrm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4897"/>
            <a:ext cx="105156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CD69A8-75A1-4F4B-BE4D-5A2778AE24A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12192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CA5E79-D851-4D6B-BB73-2FFF7A70DEFA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>
                <a:solidFill>
                  <a:schemeClr val="tx2"/>
                </a:solidFill>
              </a:rPr>
              <a:t>Optional Tagline Goes Here</a:t>
            </a:r>
            <a:r>
              <a:rPr lang="en-US" smtClean="0"/>
              <a:t>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</a:t>
            </a:r>
            <a:r>
              <a:rPr lang="en-US" smtClean="0">
                <a:solidFill>
                  <a:schemeClr val="tx2"/>
                </a:solidFill>
              </a:rPr>
              <a:t>mn.gov/websiteurl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4"/>
            <a:ext cx="12192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6"/>
            <a:ext cx="12192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802467" y="5644884"/>
            <a:ext cx="6587067" cy="440970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/>
            </a:lvl1pPr>
          </a:lstStyle>
          <a:p>
            <a:r>
              <a:rPr lang="en-US" sz="1800" dirty="0" err="1" smtClean="0"/>
              <a:t>Firstname</a:t>
            </a:r>
            <a:r>
              <a:rPr lang="en-US" sz="1800" dirty="0" smtClean="0"/>
              <a:t> </a:t>
            </a:r>
            <a:r>
              <a:rPr lang="en-US" sz="1800" dirty="0" err="1" smtClean="0"/>
              <a:t>Lastname</a:t>
            </a:r>
            <a:r>
              <a:rPr lang="en-US" sz="180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12192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6807520-0CFE-4AD2-9515-32EFDB8B2340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MN.IT Services Logo" descr="Minnesota Department of Health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41" y="318901"/>
            <a:ext cx="2968836" cy="42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33F31-DDE5-463C-BE6C-4277EA2E7B93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CC8E-1766-4D36-BA16-2F7ED9D0315C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281"/>
            <a:ext cx="10515600" cy="4841682"/>
          </a:xfrm>
          <a:solidFill>
            <a:schemeClr val="bg1"/>
          </a:solidFill>
        </p:spPr>
        <p:txBody>
          <a:bodyPr lIns="228600" tIns="548640" rIns="274320"/>
          <a:lstStyle>
            <a:lvl1pPr marL="3429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/>
            </a:lvl1pPr>
            <a:lvl2pPr marL="800100" indent="-3429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/>
            </a:lvl2pPr>
            <a:lvl3pPr marL="12001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3pPr>
            <a:lvl4pPr marL="16573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4pPr>
            <a:lvl5pPr marL="2114550" indent="-28575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49476-6A45-41B6-869B-2C4771EC4FAA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12192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52400"/>
            <a:ext cx="10515600" cy="91440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94624"/>
            <a:ext cx="51816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1429E-1F39-4394-A68F-02EADF4317F0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94BA884-EA0F-49E8-A72B-248E3FC90C91}" type="datetime1">
              <a:rPr lang="en-US" smtClean="0"/>
              <a:t>3/7/2018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91132" y="635635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Diane.rydrych@state.mn.us" TargetMode="External"/><Relationship Id="rId2" Type="http://schemas.openxmlformats.org/officeDocument/2006/relationships/hyperlink" Target="http://www.health.state.mn.us/patientsafety" TargetMode="External"/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4187952"/>
            <a:ext cx="12192000" cy="1199223"/>
          </a:xfrm>
        </p:spPr>
        <p:txBody>
          <a:bodyPr/>
          <a:lstStyle/>
          <a:p>
            <a:r>
              <a:rPr lang="en-US" dirty="0" smtClean="0"/>
              <a:t>Adverse Health Events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Diane Rydrych: Division Director, Health Policy</a:t>
            </a:r>
            <a:endParaRPr lang="en-US" dirty="0"/>
          </a:p>
          <a:p>
            <a:r>
              <a:rPr lang="en-US" dirty="0" smtClean="0"/>
              <a:t>March 8, 2018</a:t>
            </a:r>
            <a:endParaRPr lang="en-US" dirty="0"/>
          </a:p>
        </p:txBody>
      </p:sp>
      <p:pic>
        <p:nvPicPr>
          <p:cNvPr id="5" name="MN.IT Services Logo" descr="Minnesota Department of Health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710" y="1775421"/>
            <a:ext cx="5670580" cy="813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2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Reported events by category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389" y="1763800"/>
            <a:ext cx="7870743" cy="4730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1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Harm from adverse events 2008-2017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41714" y="1380606"/>
            <a:ext cx="7916091" cy="4764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50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Adverse event related deaths 2003-2017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4595" y="1535101"/>
            <a:ext cx="7776754" cy="467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85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Common root </a:t>
            </a:r>
            <a:r>
              <a:rPr lang="en-US" dirty="0"/>
              <a:t>c</a:t>
            </a:r>
            <a:r>
              <a:rPr lang="en-US" dirty="0" smtClean="0"/>
              <a:t>ause </a:t>
            </a:r>
            <a:r>
              <a:rPr lang="en-US" dirty="0"/>
              <a:t>a</a:t>
            </a:r>
            <a:r>
              <a:rPr lang="en-US" dirty="0" smtClean="0"/>
              <a:t>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7211"/>
            <a:ext cx="10515600" cy="453975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en-US" sz="2900" b="1" dirty="0">
                <a:latin typeface="Arial" charset="0"/>
              </a:rPr>
              <a:t>Pressure </a:t>
            </a:r>
            <a:r>
              <a:rPr lang="en-US" sz="2900" b="1" dirty="0" smtClean="0">
                <a:latin typeface="Arial" charset="0"/>
              </a:rPr>
              <a:t>Ulcers</a:t>
            </a:r>
          </a:p>
          <a:p>
            <a:pPr>
              <a:lnSpc>
                <a:spcPct val="120000"/>
              </a:lnSpc>
              <a:defRPr/>
            </a:pPr>
            <a:r>
              <a:rPr lang="en-US" dirty="0" smtClean="0">
                <a:latin typeface="Arial" charset="0"/>
              </a:rPr>
              <a:t>Failure </a:t>
            </a:r>
            <a:r>
              <a:rPr lang="en-US" dirty="0">
                <a:latin typeface="Arial" charset="0"/>
              </a:rPr>
              <a:t>of staff to reposition a patient who was physically </a:t>
            </a:r>
            <a:r>
              <a:rPr lang="en-US" dirty="0" smtClean="0">
                <a:latin typeface="Arial" charset="0"/>
              </a:rPr>
              <a:t>unable to reposition </a:t>
            </a:r>
            <a:r>
              <a:rPr lang="en-US" dirty="0" smtClean="0">
                <a:latin typeface="Arial" charset="0"/>
              </a:rPr>
              <a:t>themselves</a:t>
            </a:r>
            <a:endParaRPr lang="en-US" dirty="0">
              <a:latin typeface="Arial" charset="0"/>
            </a:endParaRPr>
          </a:p>
          <a:p>
            <a:pPr marL="285750" indent="-285750">
              <a:lnSpc>
                <a:spcPct val="120000"/>
              </a:lnSpc>
              <a:defRPr/>
            </a:pPr>
            <a:r>
              <a:rPr lang="en-US" dirty="0">
                <a:latin typeface="Arial" charset="0"/>
              </a:rPr>
              <a:t>Lack of standard skin inspection process around respiratory equipment led to breakdown under tracheostomy tube</a:t>
            </a:r>
          </a:p>
          <a:p>
            <a:pPr marL="285750" indent="-285750">
              <a:lnSpc>
                <a:spcPct val="120000"/>
              </a:lnSpc>
              <a:defRPr/>
            </a:pPr>
            <a:r>
              <a:rPr lang="en-US" dirty="0">
                <a:latin typeface="Arial" charset="0"/>
              </a:rPr>
              <a:t>Patient’s high risk status not communicated to oncoming </a:t>
            </a:r>
            <a:r>
              <a:rPr lang="en-US" dirty="0" smtClean="0">
                <a:latin typeface="Arial" charset="0"/>
              </a:rPr>
              <a:t>staff</a:t>
            </a:r>
            <a:endParaRPr lang="en-US" dirty="0">
              <a:latin typeface="Arial" charset="0"/>
            </a:endParaRP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b="1" dirty="0">
                <a:latin typeface="Arial" charset="0"/>
              </a:rPr>
              <a:t>Falls</a:t>
            </a:r>
          </a:p>
          <a:p>
            <a:pPr marL="285750" indent="-285750">
              <a:lnSpc>
                <a:spcPct val="120000"/>
              </a:lnSpc>
              <a:defRPr/>
            </a:pPr>
            <a:r>
              <a:rPr lang="en-US" dirty="0">
                <a:latin typeface="Arial" charset="0"/>
              </a:rPr>
              <a:t>Incomplete hand-off of patient’s fall risk status</a:t>
            </a:r>
          </a:p>
          <a:p>
            <a:pPr marL="285750" indent="-285750">
              <a:lnSpc>
                <a:spcPct val="120000"/>
              </a:lnSpc>
              <a:defRPr/>
            </a:pPr>
            <a:r>
              <a:rPr lang="en-US" dirty="0">
                <a:latin typeface="Arial" charset="0"/>
              </a:rPr>
              <a:t>Failure of staff to follow fall prevention plan (e.g. allowing patient to ambulate </a:t>
            </a:r>
            <a:r>
              <a:rPr lang="en-US" dirty="0" smtClean="0">
                <a:latin typeface="Arial" charset="0"/>
              </a:rPr>
              <a:t>unassisted)</a:t>
            </a:r>
            <a:endParaRPr lang="en-US" dirty="0">
              <a:latin typeface="Arial" charset="0"/>
            </a:endParaRPr>
          </a:p>
          <a:p>
            <a:pPr marL="285750" indent="-285750">
              <a:lnSpc>
                <a:spcPct val="120000"/>
              </a:lnSpc>
              <a:defRPr/>
            </a:pPr>
            <a:r>
              <a:rPr lang="en-US" dirty="0">
                <a:latin typeface="Arial" charset="0"/>
              </a:rPr>
              <a:t>Patient not screened for fall risk upon admission</a:t>
            </a:r>
          </a:p>
          <a:p>
            <a:pPr marL="285750" indent="-285750">
              <a:defRPr/>
            </a:pPr>
            <a:endParaRPr lang="en-US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166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Common root cause </a:t>
            </a:r>
            <a:r>
              <a:rPr lang="en-US" dirty="0"/>
              <a:t>a</a:t>
            </a:r>
            <a:r>
              <a:rPr lang="en-US" dirty="0" smtClean="0"/>
              <a:t>nalyses, continued...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Content Placeholder 6"/>
          <p:cNvSpPr txBox="1">
            <a:spLocks noGrp="1"/>
          </p:cNvSpPr>
          <p:nvPr>
            <p:ph idx="1"/>
          </p:nvPr>
        </p:nvSpPr>
        <p:spPr>
          <a:xfrm>
            <a:off x="759822" y="1625328"/>
            <a:ext cx="10515600" cy="62376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None/>
              <a:defRPr/>
            </a:pPr>
            <a:r>
              <a:rPr lang="en-US" sz="1800" b="1" dirty="0">
                <a:latin typeface="Arial" charset="0"/>
                <a:cs typeface="+mn-cs"/>
              </a:rPr>
              <a:t>Retention of Foreign Object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Inadequate counting process for sponges used during surgery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Surgeon did not communicate ‘tucked item’ status to staff caring for patient after surgery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Instrument not intact upon removal-lack of process to verify intactness of instruments</a:t>
            </a:r>
          </a:p>
          <a:p>
            <a:pPr eaLnBrk="1" hangingPunct="1">
              <a:defRPr/>
            </a:pPr>
            <a:endParaRPr lang="en-US" sz="1800" dirty="0">
              <a:latin typeface="Arial" charset="0"/>
              <a:cs typeface="+mn-cs"/>
            </a:endParaRPr>
          </a:p>
          <a:p>
            <a:pPr marL="0" indent="0" eaLnBrk="1" hangingPunct="1">
              <a:buNone/>
              <a:defRPr/>
            </a:pPr>
            <a:r>
              <a:rPr lang="en-US" sz="1800" b="1" dirty="0">
                <a:latin typeface="Arial" charset="0"/>
                <a:cs typeface="+mn-cs"/>
              </a:rPr>
              <a:t>Wrong Site Surgery/Invasive Procedure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Process not followed for surgeon to mark the site 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Process not followed to visualize a site mark during the Time Out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Arial" charset="0"/>
                <a:cs typeface="+mn-cs"/>
              </a:rPr>
              <a:t>Process not followed for confirming procedure with source documents during the Time Out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Arial" charset="0"/>
              <a:cs typeface="+mn-cs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Arial" charset="0"/>
              <a:cs typeface="+mn-cs"/>
            </a:endParaRP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Arial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6031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Resources and Tools: Data sharing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“Data Sharing Database” of events</a:t>
            </a:r>
          </a:p>
          <a:p>
            <a:r>
              <a:rPr lang="en-US" dirty="0" smtClean="0"/>
              <a:t>Annual case study surveys to increase awareness of reporting requirements</a:t>
            </a:r>
          </a:p>
          <a:p>
            <a:r>
              <a:rPr lang="en-US" dirty="0" smtClean="0"/>
              <a:t>Safety alerts</a:t>
            </a:r>
          </a:p>
          <a:p>
            <a:r>
              <a:rPr lang="en-US" dirty="0" smtClean="0"/>
              <a:t>Learning </a:t>
            </a:r>
            <a:r>
              <a:rPr lang="en-US" dirty="0" err="1" smtClean="0"/>
              <a:t>collaboratives</a:t>
            </a:r>
            <a:r>
              <a:rPr lang="en-US" dirty="0" smtClean="0"/>
              <a:t>/workgroups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9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27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altLang="en-US" b="1" dirty="0"/>
              <a:t>Recent Safety </a:t>
            </a:r>
            <a:r>
              <a:rPr lang="en-US" altLang="en-US" b="1" dirty="0" smtClean="0"/>
              <a:t>Alerts</a:t>
            </a:r>
            <a:endParaRPr lang="en-US" altLang="en-US" b="1" dirty="0"/>
          </a:p>
          <a:p>
            <a:pPr lvl="1"/>
            <a:r>
              <a:rPr lang="en-US" altLang="en-US" dirty="0"/>
              <a:t>Epinephrine medication errors on the rise</a:t>
            </a:r>
          </a:p>
          <a:p>
            <a:pPr lvl="1"/>
            <a:r>
              <a:rPr lang="en-US" altLang="en-US" dirty="0"/>
              <a:t>Ensuring patients are not discharged from ED prior to review of test results</a:t>
            </a:r>
          </a:p>
          <a:p>
            <a:pPr lvl="1"/>
            <a:r>
              <a:rPr lang="en-US" altLang="en-US" dirty="0"/>
              <a:t>Accountability for objects used during gynecological procedures</a:t>
            </a:r>
          </a:p>
          <a:p>
            <a:pPr lvl="1"/>
            <a:r>
              <a:rPr lang="en-US" altLang="en-US" dirty="0"/>
              <a:t>Implant verification</a:t>
            </a:r>
          </a:p>
          <a:p>
            <a:pPr lvl="1"/>
            <a:r>
              <a:rPr lang="en-US" altLang="en-US" dirty="0"/>
              <a:t>Spine level localization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97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6866" y="1399380"/>
            <a:ext cx="10515600" cy="5322095"/>
          </a:xfrm>
        </p:spPr>
        <p:txBody>
          <a:bodyPr>
            <a:normAutofit/>
          </a:bodyPr>
          <a:lstStyle/>
          <a:p>
            <a:pPr marL="547687" lvl="2" indent="0">
              <a:buFont typeface="Arial" charset="0"/>
              <a:buNone/>
              <a:defRPr/>
            </a:pPr>
            <a:endParaRPr lang="en-US" dirty="0" smtClean="0"/>
          </a:p>
          <a:p>
            <a:pPr lvl="1">
              <a:buFont typeface="Arial" charset="0"/>
              <a:buChar char="•"/>
              <a:defRPr/>
            </a:pPr>
            <a:r>
              <a:rPr lang="en-US" dirty="0" smtClean="0"/>
              <a:t>Need </a:t>
            </a:r>
            <a:r>
              <a:rPr lang="en-US" dirty="0"/>
              <a:t>senior leadership on board with allocation of time and resources for their </a:t>
            </a:r>
            <a:r>
              <a:rPr lang="en-US" dirty="0" smtClean="0"/>
              <a:t>staff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/>
              <a:t>Much of this work is </a:t>
            </a:r>
            <a:r>
              <a:rPr lang="en-US" u="sng" dirty="0"/>
              <a:t>culture change</a:t>
            </a:r>
            <a:r>
              <a:rPr lang="en-US" dirty="0"/>
              <a:t>, which does not happen quickly. It takes </a:t>
            </a:r>
            <a:r>
              <a:rPr lang="en-US" dirty="0" smtClean="0"/>
              <a:t>dedication, patience, consistency and accountability</a:t>
            </a:r>
            <a:endParaRPr lang="en-US" dirty="0"/>
          </a:p>
          <a:p>
            <a:pPr lvl="1">
              <a:buFont typeface="Arial" charset="0"/>
              <a:buChar char="•"/>
              <a:defRPr/>
            </a:pPr>
            <a:r>
              <a:rPr lang="en-US" dirty="0" smtClean="0"/>
              <a:t>As we fix one “issue” another “issue” comes up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 smtClean="0"/>
              <a:t>Ex. Doing better at retained objects but now seeing more wrong-site surgery</a:t>
            </a:r>
            <a:endParaRPr lang="en-US" dirty="0"/>
          </a:p>
          <a:p>
            <a:pPr lvl="1">
              <a:buFont typeface="Arial" charset="0"/>
              <a:buChar char="•"/>
              <a:defRPr/>
            </a:pPr>
            <a:r>
              <a:rPr lang="en-US" dirty="0" smtClean="0"/>
              <a:t>Transparency is good. But transparency that leads to improvement is better.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 smtClean="0"/>
              <a:t>“Preventability” is a moving target.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 smtClean="0"/>
              <a:t>We </a:t>
            </a:r>
            <a:r>
              <a:rPr lang="en-US" dirty="0"/>
              <a:t>are </a:t>
            </a:r>
            <a:r>
              <a:rPr lang="en-US" dirty="0" smtClean="0"/>
              <a:t>still learning about these events. But we have to guard against complacency.</a:t>
            </a:r>
            <a:endParaRPr lang="en-US" dirty="0"/>
          </a:p>
          <a:p>
            <a:pPr lvl="2">
              <a:buFont typeface="Arial" charset="0"/>
              <a:buChar char="•"/>
              <a:defRPr/>
            </a:pPr>
            <a:endParaRPr lang="en-US" dirty="0" smtClean="0"/>
          </a:p>
          <a:p>
            <a:pPr lvl="2">
              <a:buFont typeface="Arial" charset="0"/>
              <a:buChar char="•"/>
              <a:defRPr/>
            </a:pPr>
            <a:endParaRPr lang="en-US" dirty="0"/>
          </a:p>
          <a:p>
            <a:pPr lvl="2">
              <a:buFont typeface="Arial" charset="0"/>
              <a:buChar char="•"/>
              <a:defRPr/>
            </a:pPr>
            <a:endParaRPr lang="en-US" dirty="0" smtClean="0"/>
          </a:p>
          <a:p>
            <a:pPr lvl="1">
              <a:buFont typeface="Arial" charset="0"/>
              <a:buChar char="•"/>
              <a:defRPr/>
            </a:pPr>
            <a:endParaRPr lang="en-US" dirty="0" smtClean="0"/>
          </a:p>
          <a:p>
            <a:pPr marL="274637" lvl="1" indent="0">
              <a:buFont typeface="Arial" charset="0"/>
              <a:buNone/>
              <a:defRPr/>
            </a:pPr>
            <a:endParaRPr lang="en-US" dirty="0"/>
          </a:p>
          <a:p>
            <a:pPr marL="274637" lvl="1" indent="0">
              <a:buFont typeface="Arial" charset="0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2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6"/>
          <p:cNvSpPr>
            <a:spLocks noGrp="1"/>
          </p:cNvSpPr>
          <p:nvPr>
            <p:ph type="title"/>
          </p:nvPr>
        </p:nvSpPr>
        <p:spPr>
          <a:xfrm>
            <a:off x="0" y="1651380"/>
            <a:ext cx="12192000" cy="1733266"/>
          </a:xfrm>
        </p:spPr>
        <p:txBody>
          <a:bodyPr/>
          <a:lstStyle/>
          <a:p>
            <a:r>
              <a:rPr lang="en-US" sz="4800" dirty="0" smtClean="0"/>
              <a:t>Questions and Answers </a:t>
            </a:r>
            <a:endParaRPr lang="en-US" sz="4800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38200" y="3521123"/>
            <a:ext cx="10515600" cy="26813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solidFill>
                  <a:srgbClr val="000000"/>
                </a:solidFill>
                <a:hlinkClick r:id="rId2"/>
              </a:rPr>
              <a:t>www.health.state.mn.us/patientsafety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</a:p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Diane Rydrych</a:t>
            </a:r>
            <a:endParaRPr lang="en-US" sz="20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00"/>
                </a:solidFill>
              </a:rPr>
              <a:t>Minnesota Department of Health </a:t>
            </a:r>
          </a:p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  <a:hlinkClick r:id="rId3"/>
              </a:rPr>
              <a:t>Diane.rydrych@state.mn.us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13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fontAlgn="base"/>
            <a:r>
              <a:rPr lang="en-US" sz="2800" dirty="0"/>
              <a:t>Minnesota Adverse Health Care Events Reporting </a:t>
            </a:r>
            <a:r>
              <a:rPr lang="en-US" sz="2800" dirty="0" smtClean="0"/>
              <a:t>Act: M.S. 144.706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000" dirty="0" smtClean="0">
                <a:solidFill>
                  <a:srgbClr val="C00000"/>
                </a:solidFill>
              </a:rPr>
              <a:t>Nation-leading program </a:t>
            </a:r>
            <a:r>
              <a:rPr lang="en-US" sz="2000" dirty="0" smtClean="0"/>
              <a:t>established </a:t>
            </a:r>
            <a:r>
              <a:rPr lang="en-US" sz="2000" dirty="0"/>
              <a:t>in 2003</a:t>
            </a:r>
          </a:p>
          <a:p>
            <a:pPr lvl="1">
              <a:defRPr/>
            </a:pPr>
            <a:r>
              <a:rPr lang="en-US" sz="2000" dirty="0"/>
              <a:t>Hospitals (except federal) and licensed surgery centers</a:t>
            </a:r>
          </a:p>
          <a:p>
            <a:pPr lvl="1">
              <a:defRPr/>
            </a:pPr>
            <a:r>
              <a:rPr lang="en-US" sz="2000" dirty="0"/>
              <a:t>Funded by per-facility and per-bed fees</a:t>
            </a:r>
          </a:p>
          <a:p>
            <a:pPr lvl="1">
              <a:defRPr/>
            </a:pPr>
            <a:r>
              <a:rPr lang="en-US" sz="2000" dirty="0"/>
              <a:t>Separate from MDH regulatory </a:t>
            </a:r>
            <a:r>
              <a:rPr lang="en-US" sz="2000" dirty="0" smtClean="0"/>
              <a:t>function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Annual report each </a:t>
            </a:r>
            <a:r>
              <a:rPr lang="en-US" sz="2000" dirty="0" smtClean="0"/>
              <a:t>February</a:t>
            </a:r>
            <a:endParaRPr lang="en-US" sz="2000" dirty="0"/>
          </a:p>
          <a:p>
            <a:pPr lvl="1">
              <a:defRPr/>
            </a:pPr>
            <a:r>
              <a:rPr lang="en-US" sz="2000" dirty="0"/>
              <a:t>Facility-specific</a:t>
            </a:r>
          </a:p>
          <a:p>
            <a:pPr lvl="1">
              <a:defRPr/>
            </a:pPr>
            <a:r>
              <a:rPr lang="en-US" sz="2000" dirty="0"/>
              <a:t>Events by </a:t>
            </a:r>
            <a:r>
              <a:rPr lang="en-US" sz="2000" dirty="0" smtClean="0"/>
              <a:t>category, </a:t>
            </a:r>
            <a:r>
              <a:rPr lang="en-US" sz="2000" dirty="0"/>
              <a:t>outcome of each event (no additional detail) </a:t>
            </a:r>
          </a:p>
          <a:p>
            <a:pPr lvl="1">
              <a:defRPr/>
            </a:pPr>
            <a:r>
              <a:rPr lang="en-US" sz="2000" dirty="0"/>
              <a:t>Analysis of trends </a:t>
            </a:r>
          </a:p>
          <a:p>
            <a:endParaRPr lang="en-US" sz="2000" dirty="0"/>
          </a:p>
        </p:txBody>
      </p:sp>
      <p:pic>
        <p:nvPicPr>
          <p:cNvPr id="5" name="Content Placeholder 4" descr="File:US Navy midwife checks on a mom.jpg - Wikimedia Commons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144998"/>
            <a:ext cx="4876800" cy="3480816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4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AHE Reporting Nationwide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428" y="1447051"/>
            <a:ext cx="9553903" cy="541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7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Goals of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0"/>
              </a:spcAft>
              <a:defRPr/>
            </a:pPr>
            <a:r>
              <a:rPr lang="en-US" b="1" dirty="0" smtClean="0"/>
              <a:t>Not </a:t>
            </a:r>
            <a:r>
              <a:rPr lang="en-US" sz="2000" dirty="0" smtClean="0"/>
              <a:t>to </a:t>
            </a:r>
            <a:r>
              <a:rPr lang="en-US" sz="2000" dirty="0"/>
              <a:t>punish errors by doctors, nurses, or other healthcare providers</a:t>
            </a:r>
          </a:p>
          <a:p>
            <a:pPr>
              <a:spcAft>
                <a:spcPts val="0"/>
              </a:spcAft>
              <a:defRPr/>
            </a:pPr>
            <a:r>
              <a:rPr lang="en-US" b="1" dirty="0"/>
              <a:t>Instead</a:t>
            </a:r>
            <a:r>
              <a:rPr lang="en-US" dirty="0"/>
              <a:t>…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hold organizations </a:t>
            </a:r>
            <a:r>
              <a:rPr lang="en-US" dirty="0" smtClean="0"/>
              <a:t>publicly accountable </a:t>
            </a:r>
            <a:r>
              <a:rPr lang="en-US" dirty="0"/>
              <a:t>for addressing problems</a:t>
            </a:r>
          </a:p>
          <a:p>
            <a:pPr marL="640080" lvl="1">
              <a:spcAft>
                <a:spcPts val="0"/>
              </a:spcAft>
              <a:defRPr/>
            </a:pPr>
            <a:endParaRPr lang="en-US" sz="1100" dirty="0"/>
          </a:p>
          <a:p>
            <a:pPr marL="640080" lvl="1">
              <a:spcAft>
                <a:spcPts val="0"/>
              </a:spcAft>
              <a:defRPr/>
            </a:pPr>
            <a:r>
              <a:rPr lang="en-US" dirty="0"/>
              <a:t>To increase transparency </a:t>
            </a:r>
            <a:r>
              <a:rPr lang="en-US" dirty="0" smtClean="0"/>
              <a:t>and openness about </a:t>
            </a:r>
            <a:r>
              <a:rPr lang="en-US" dirty="0"/>
              <a:t>safety</a:t>
            </a:r>
          </a:p>
          <a:p>
            <a:pPr marL="640080" lvl="1">
              <a:spcAft>
                <a:spcPts val="0"/>
              </a:spcAft>
              <a:defRPr/>
            </a:pPr>
            <a:endParaRPr lang="en-US" sz="1100" dirty="0"/>
          </a:p>
          <a:p>
            <a:pPr marL="640080" lvl="1">
              <a:spcAft>
                <a:spcPts val="0"/>
              </a:spcAft>
              <a:defRPr/>
            </a:pPr>
            <a:r>
              <a:rPr lang="en-US" dirty="0"/>
              <a:t>To learn as much as we can about how to prevent these events</a:t>
            </a:r>
            <a:r>
              <a:rPr lang="en-US" dirty="0" smtClean="0"/>
              <a:t>.</a:t>
            </a:r>
          </a:p>
          <a:p>
            <a:pPr marL="411480" lvl="1" indent="0">
              <a:spcAft>
                <a:spcPts val="0"/>
              </a:spcAft>
              <a:buNone/>
              <a:defRPr/>
            </a:pPr>
            <a:endParaRPr lang="en-US" sz="700" dirty="0" smtClean="0"/>
          </a:p>
          <a:p>
            <a:pPr marL="640080" lvl="1">
              <a:spcAft>
                <a:spcPts val="0"/>
              </a:spcAft>
              <a:defRPr/>
            </a:pPr>
            <a:r>
              <a:rPr lang="en-US" dirty="0" smtClean="0"/>
              <a:t>To share that learning with organizations, so they can strengthen their processes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509" y="1769424"/>
            <a:ext cx="5734109" cy="3860034"/>
          </a:xfrm>
        </p:spPr>
      </p:pic>
    </p:spTree>
    <p:extLst>
      <p:ext uri="{BB962C8B-B14F-4D97-AF65-F5344CB8AC3E}">
        <p14:creationId xmlns:p14="http://schemas.microsoft.com/office/powerpoint/2010/main" val="147115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069"/>
            <a:ext cx="10515600" cy="914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Examples of reportable events</a:t>
            </a:r>
            <a:br>
              <a:rPr lang="en-US" dirty="0" smtClean="0"/>
            </a:br>
            <a:r>
              <a:rPr lang="en-US" sz="2000" dirty="0"/>
              <a:t>(from list of 29 Serious Reportable Events created by </a:t>
            </a:r>
            <a:r>
              <a:rPr lang="en-US" sz="2000" dirty="0" smtClean="0"/>
              <a:t>the National Quality Forum)</a:t>
            </a:r>
            <a:r>
              <a:rPr lang="en-US" sz="4000" dirty="0" smtClean="0"/>
              <a:t> 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z="1400" smtClean="0"/>
              <a:t>5</a:t>
            </a:fld>
            <a:endParaRPr lang="en-US" sz="1400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1308464" y="1499529"/>
            <a:ext cx="3429000" cy="522194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Surgical/Invasive Procedure Events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Wrong surgery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Surgery on wrong body part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Retention of foreign object</a:t>
            </a:r>
          </a:p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Product or Device 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Contaminated drugs or blood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Air embolism</a:t>
            </a:r>
          </a:p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Potentially </a:t>
            </a:r>
            <a:r>
              <a:rPr lang="en-US" sz="1800" dirty="0" smtClean="0"/>
              <a:t>Criminal </a:t>
            </a:r>
            <a:r>
              <a:rPr lang="en-US" sz="1800" dirty="0"/>
              <a:t>Events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/>
              <a:t>Abduction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/>
              <a:t>Sexual </a:t>
            </a:r>
            <a:r>
              <a:rPr lang="en-US" sz="1800" dirty="0" smtClean="0"/>
              <a:t>assault</a:t>
            </a:r>
          </a:p>
          <a:p>
            <a:pPr marL="640080" lvl="1" eaLnBrk="1" fontAlgn="auto" hangingPunct="1">
              <a:spcAft>
                <a:spcPts val="0"/>
              </a:spcAft>
              <a:defRPr/>
            </a:pPr>
            <a:r>
              <a:rPr lang="en-US" sz="1800" dirty="0" smtClean="0"/>
              <a:t>Physical assault</a:t>
            </a:r>
            <a:endParaRPr lang="en-US" sz="1800" dirty="0"/>
          </a:p>
          <a:p>
            <a:pPr marL="640080" lvl="1" eaLnBrk="1" fontAlgn="auto" hangingPunct="1">
              <a:spcAft>
                <a:spcPts val="0"/>
              </a:spcAft>
              <a:defRPr/>
            </a:pPr>
            <a:endParaRPr lang="en-US" sz="1800" dirty="0" smtClean="0">
              <a:latin typeface="+mj-lt"/>
            </a:endParaRPr>
          </a:p>
          <a:p>
            <a:pPr marL="640080" lvl="1" eaLnBrk="1" fontAlgn="auto" hangingPunct="1">
              <a:spcAft>
                <a:spcPts val="0"/>
              </a:spcAft>
              <a:defRPr/>
            </a:pPr>
            <a:endParaRPr lang="en-US" sz="1800" dirty="0" smtClean="0"/>
          </a:p>
          <a:p>
            <a:pPr marL="640080" lvl="1" eaLnBrk="1" fontAlgn="auto" hangingPunct="1">
              <a:spcAft>
                <a:spcPts val="0"/>
              </a:spcAft>
              <a:defRPr/>
            </a:pPr>
            <a:endParaRPr lang="en-US" sz="1800" dirty="0" smtClean="0"/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5880650" y="1499529"/>
            <a:ext cx="3810000" cy="4648200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Care Management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Medication error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Maternal and/or neonatal death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Stage 3, 4 or </a:t>
            </a:r>
            <a:r>
              <a:rPr lang="en-US" sz="1800" dirty="0" err="1" smtClean="0">
                <a:latin typeface="+mj-lt"/>
              </a:rPr>
              <a:t>unstageable</a:t>
            </a:r>
            <a:r>
              <a:rPr lang="en-US" sz="1800" dirty="0" smtClean="0">
                <a:latin typeface="+mj-lt"/>
              </a:rPr>
              <a:t> pressure ulcers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Serious falls</a:t>
            </a:r>
          </a:p>
          <a:p>
            <a:pPr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Environmental Events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Death from electric shock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Wrong gas delivered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>
                <a:latin typeface="+mj-lt"/>
              </a:rPr>
              <a:t>Serious burns</a:t>
            </a:r>
            <a:endParaRPr lang="en-US" sz="1800" dirty="0">
              <a:latin typeface="+mj-lt"/>
            </a:endParaRPr>
          </a:p>
          <a:p>
            <a:pPr>
              <a:spcAft>
                <a:spcPts val="0"/>
              </a:spcAft>
              <a:defRPr/>
            </a:pPr>
            <a:r>
              <a:rPr lang="en-US" sz="1800" dirty="0"/>
              <a:t>Patient Protection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/>
              <a:t>Patient </a:t>
            </a:r>
            <a:r>
              <a:rPr lang="en-US" sz="1800" dirty="0" smtClean="0"/>
              <a:t>elopement</a:t>
            </a:r>
          </a:p>
          <a:p>
            <a:pPr marL="640080" lvl="1">
              <a:spcAft>
                <a:spcPts val="0"/>
              </a:spcAft>
              <a:defRPr/>
            </a:pPr>
            <a:r>
              <a:rPr lang="en-US" sz="1800" dirty="0" smtClean="0"/>
              <a:t>Suicide/attempted suicide/self harm</a:t>
            </a:r>
            <a:endParaRPr lang="en-US" sz="1800" dirty="0"/>
          </a:p>
          <a:p>
            <a:pPr marL="640080" lvl="1">
              <a:spcAft>
                <a:spcPts val="0"/>
              </a:spcAft>
              <a:defRPr/>
            </a:pPr>
            <a:endParaRPr lang="en-US" sz="1800" dirty="0" smtClean="0">
              <a:latin typeface="+mj-lt"/>
            </a:endParaRPr>
          </a:p>
          <a:p>
            <a:pPr marL="411480" lvl="1" indent="0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800" dirty="0" smtClean="0">
              <a:latin typeface="+mj-lt"/>
            </a:endParaRPr>
          </a:p>
          <a:p>
            <a:pPr marL="640080" lvl="1">
              <a:spcAft>
                <a:spcPts val="0"/>
              </a:spcAft>
              <a:defRPr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75580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How does the system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0" y="1594624"/>
            <a:ext cx="5181600" cy="458233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Secure, web-based registry</a:t>
            </a: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Team review of all RCA/CAP info</a:t>
            </a:r>
          </a:p>
          <a:p>
            <a:pPr lvl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cs typeface="Times New Roman" pitchFamily="18" charset="0"/>
              </a:rPr>
              <a:t>TA/coaching offered to facilities as needed</a:t>
            </a: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cs typeface="Times New Roman" pitchFamily="18" charset="0"/>
              </a:rPr>
              <a:t>Focus </a:t>
            </a:r>
            <a:r>
              <a:rPr lang="en-US" dirty="0">
                <a:cs typeface="Times New Roman" pitchFamily="18" charset="0"/>
              </a:rPr>
              <a:t>on learning and quality improvement</a:t>
            </a:r>
          </a:p>
          <a:p>
            <a:pPr marL="640080" lvl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Trends </a:t>
            </a:r>
          </a:p>
          <a:p>
            <a:pPr marL="640080" lvl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Safety alerts </a:t>
            </a:r>
          </a:p>
          <a:p>
            <a:pPr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>
                <a:cs typeface="Times New Roman" pitchFamily="18" charset="0"/>
              </a:rPr>
              <a:t>Existing MDH regulatory responsibilities still in place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27" y="2303813"/>
            <a:ext cx="5093242" cy="3016331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78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What must be reported?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38199" y="1594624"/>
            <a:ext cx="5978237" cy="4582339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400" dirty="0"/>
              <a:t>Time, location, </a:t>
            </a:r>
            <a:r>
              <a:rPr lang="en-US" sz="2400" dirty="0" smtClean="0"/>
              <a:t>injury</a:t>
            </a:r>
          </a:p>
          <a:p>
            <a:pPr eaLnBrk="1" hangingPunct="1">
              <a:defRPr/>
            </a:pPr>
            <a:r>
              <a:rPr lang="en-US" sz="2400" dirty="0" smtClean="0"/>
              <a:t>Root Cause Analysis findings</a:t>
            </a:r>
          </a:p>
          <a:p>
            <a:pPr eaLnBrk="1" hangingPunct="1">
              <a:defRPr/>
            </a:pPr>
            <a:r>
              <a:rPr lang="en-US" sz="2400" dirty="0" smtClean="0"/>
              <a:t>Corrective action plan &amp; measurement strategy</a:t>
            </a:r>
            <a:endParaRPr lang="en-US" sz="2400" dirty="0"/>
          </a:p>
          <a:p>
            <a:pPr eaLnBrk="1" hangingPunct="1">
              <a:defRPr/>
            </a:pPr>
            <a:r>
              <a:rPr lang="en-US" sz="2400" dirty="0"/>
              <a:t>Other event-specific questions</a:t>
            </a:r>
          </a:p>
          <a:p>
            <a:pPr lvl="1" eaLnBrk="1" hangingPunct="1">
              <a:defRPr/>
            </a:pPr>
            <a:r>
              <a:rPr lang="en-US" sz="2400" dirty="0"/>
              <a:t>Falls</a:t>
            </a:r>
          </a:p>
          <a:p>
            <a:pPr lvl="1" eaLnBrk="1" hangingPunct="1">
              <a:defRPr/>
            </a:pPr>
            <a:r>
              <a:rPr lang="en-US" sz="2400" dirty="0"/>
              <a:t>Pressure Ulcers</a:t>
            </a:r>
          </a:p>
          <a:p>
            <a:pPr lvl="1" eaLnBrk="1" hangingPunct="1">
              <a:defRPr/>
            </a:pPr>
            <a:r>
              <a:rPr lang="en-US" sz="2400" dirty="0"/>
              <a:t>Surgical </a:t>
            </a:r>
            <a:r>
              <a:rPr lang="en-US" sz="2400" dirty="0" smtClean="0"/>
              <a:t>Events</a:t>
            </a:r>
            <a:endParaRPr lang="en-US" sz="2400" dirty="0" smtClean="0">
              <a:latin typeface="+mj-lt"/>
            </a:endParaRPr>
          </a:p>
          <a:p>
            <a:pPr eaLnBrk="1" hangingPunct="1">
              <a:defRPr/>
            </a:pPr>
            <a:endParaRPr lang="en-US" sz="2400" dirty="0" smtClean="0">
              <a:latin typeface="+mj-lt"/>
            </a:endParaRPr>
          </a:p>
          <a:p>
            <a:pPr eaLnBrk="1" hangingPunct="1">
              <a:defRPr/>
            </a:pPr>
            <a:endParaRPr lang="en-US" sz="2400" dirty="0" smtClean="0">
              <a:latin typeface="+mj-lt"/>
            </a:endParaRPr>
          </a:p>
        </p:txBody>
      </p:sp>
      <p:pic>
        <p:nvPicPr>
          <p:cNvPr id="4" name="Content Placeholder 3" descr="PROFESSORES LUSOS: Concurso nacional de docentes 2011 ...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9968" y="2100916"/>
            <a:ext cx="4164712" cy="3569753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016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Protection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n-US" sz="2800" dirty="0"/>
              <a:t>Adverse events do </a:t>
            </a:r>
            <a:r>
              <a:rPr lang="en-US" sz="2800" b="1" dirty="0"/>
              <a:t>not</a:t>
            </a:r>
            <a:r>
              <a:rPr lang="en-US" sz="2800" dirty="0"/>
              <a:t> constitute abuse/ neglect/maltreatment under the MN Vulnerable Adults </a:t>
            </a:r>
            <a:r>
              <a:rPr lang="en-US" sz="2800" dirty="0" smtClean="0"/>
              <a:t>Act *if* reported timely</a:t>
            </a:r>
            <a:endParaRPr lang="en-US" sz="2800" dirty="0"/>
          </a:p>
          <a:p>
            <a:pPr marL="343217">
              <a:spcAft>
                <a:spcPts val="0"/>
              </a:spcAft>
              <a:defRPr/>
            </a:pPr>
            <a:r>
              <a:rPr lang="en-US" sz="2800" dirty="0" smtClean="0"/>
              <a:t>Data classified as nonpublic: reporting facility is the subject.</a:t>
            </a:r>
          </a:p>
          <a:p>
            <a:pPr marL="343217">
              <a:spcAft>
                <a:spcPts val="0"/>
              </a:spcAft>
              <a:defRPr/>
            </a:pPr>
            <a:r>
              <a:rPr lang="en-US" sz="2800" dirty="0" smtClean="0"/>
              <a:t>System does not collect information </a:t>
            </a:r>
            <a:r>
              <a:rPr lang="en-US" sz="2800" dirty="0"/>
              <a:t>about individual providers or patients</a:t>
            </a:r>
          </a:p>
          <a:p>
            <a:pPr marL="343217">
              <a:spcAft>
                <a:spcPts val="0"/>
              </a:spcAft>
              <a:defRPr/>
            </a:pPr>
            <a:r>
              <a:rPr lang="en-US" sz="2800" dirty="0"/>
              <a:t>Facilities can provide data to MDH without violating peer review protection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444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Reported Events 2008-2017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151" y="1656212"/>
            <a:ext cx="7819697" cy="470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870569"/>
      </p:ext>
    </p:extLst>
  </p:cSld>
  <p:clrMapOvr>
    <a:masterClrMapping/>
  </p:clrMapOvr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DH PowerPoint" id="{77A571C1-30E7-4DA3-AE01-D70EB1FA1994}" vid="{ACB131C9-D5E5-440B-BC5E-D73CF3BD21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35CA28FE4C634AB2EACB2DFA3883BB" ma:contentTypeVersion="21" ma:contentTypeDescription="Create a new document." ma:contentTypeScope="" ma:versionID="52b23a731b08794c84540975134bd5fa">
  <xsd:schema xmlns:xsd="http://www.w3.org/2001/XMLSchema" xmlns:xs="http://www.w3.org/2001/XMLSchema" xmlns:p="http://schemas.microsoft.com/office/2006/metadata/properties" xmlns:ns2="dd8f8787-b10e-4741-9568-2be63ee8e951" xmlns:ns3="8c69579f-706b-4aa6-b4df-44f813ad6abb" targetNamespace="http://schemas.microsoft.com/office/2006/metadata/properties" ma:root="true" ma:fieldsID="c58eef811fddc84421e0676ea75e35f0" ns2:_="" ns3:_="">
    <xsd:import namespace="dd8f8787-b10e-4741-9568-2be63ee8e951"/>
    <xsd:import namespace="8c69579f-706b-4aa6-b4df-44f813ad6abb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3:SharedWithUsers" minOccurs="0"/>
                <xsd:element ref="ns3:SharedWithDetails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8f8787-b10e-4741-9568-2be63ee8e951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internalName="Topic">
      <xsd:simpleType>
        <xsd:restriction base="dms:Text">
          <xsd:maxLength value="255"/>
        </xsd:restriction>
      </xsd:simpleType>
    </xsd:element>
    <xsd:element name="Year" ma:index="11" nillable="true" ma:displayName="Year" ma:default="2017" ma:description="Legislative session year" ma:format="Dropdown" ma:internalName="Year">
      <xsd:simpleType>
        <xsd:restriction base="dms:Choice">
          <xsd:enumeration value="2016"/>
          <xsd:enumeration value="2017"/>
          <xsd:enumeration value="2018"/>
          <xsd:enumeration value="2019"/>
          <xsd:enumeration value="2020"/>
        </xsd:restriction>
      </xsd:simpleType>
    </xsd:element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579f-706b-4aa6-b4df-44f813ad6ab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dd8f8787-b10e-4741-9568-2be63ee8e951">2017</Year>
    <Topic xmlns="dd8f8787-b10e-4741-9568-2be63ee8e95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880C45-0714-4A8D-8B1D-280E39EEB4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8f8787-b10e-4741-9568-2be63ee8e951"/>
    <ds:schemaRef ds:uri="8c69579f-706b-4aa6-b4df-44f813ad6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6A1386-9537-4EA6-B9A3-FB7D154FAC2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d8f8787-b10e-4741-9568-2be63ee8e951"/>
    <ds:schemaRef ds:uri="8c69579f-706b-4aa6-b4df-44f813ad6a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617A5B-38EC-4037-96F9-B81D9FB1B3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MDH PowerPoint</Template>
  <TotalTime>246</TotalTime>
  <Words>727</Words>
  <Application>Microsoft Office PowerPoint</Application>
  <PresentationFormat>Widescreen</PresentationFormat>
  <Paragraphs>144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NeueHaasGroteskText Std</vt:lpstr>
      <vt:lpstr>Times New Roman</vt:lpstr>
      <vt:lpstr>MN.IT</vt:lpstr>
      <vt:lpstr>Adverse Health Events</vt:lpstr>
      <vt:lpstr>Minnesota Adverse Health Care Events Reporting Act: M.S. 144.706</vt:lpstr>
      <vt:lpstr>AHE Reporting Nationwide</vt:lpstr>
      <vt:lpstr>Goals of the law</vt:lpstr>
      <vt:lpstr>Examples of reportable events (from list of 29 Serious Reportable Events created by the National Quality Forum) </vt:lpstr>
      <vt:lpstr>How does the system work?</vt:lpstr>
      <vt:lpstr>What must be reported?</vt:lpstr>
      <vt:lpstr>Protection of Data</vt:lpstr>
      <vt:lpstr>Reported Events 2008-2017</vt:lpstr>
      <vt:lpstr>Reported events by category 2017</vt:lpstr>
      <vt:lpstr>Harm from adverse events 2008-2017</vt:lpstr>
      <vt:lpstr>Adverse event related deaths 2003-2017</vt:lpstr>
      <vt:lpstr>Common root cause analyses</vt:lpstr>
      <vt:lpstr>Common root cause analyses, continued...</vt:lpstr>
      <vt:lpstr>Resources and Tools: Data sharing database</vt:lpstr>
      <vt:lpstr>Lessons Learned</vt:lpstr>
      <vt:lpstr>Questions and Answers 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Adverse Health Events Leg Cmte presentation</dc:title>
  <dc:subject>PowerPoint Template</dc:subject>
  <dc:creator>Jokela, Rachel (MDH)</dc:creator>
  <cp:keywords>PowerPoint, Template</cp:keywords>
  <dc:description>Version 1.1, Released 8-2016</dc:description>
  <cp:lastModifiedBy>Rydrych, Diane (MDH)</cp:lastModifiedBy>
  <cp:revision>21</cp:revision>
  <dcterms:created xsi:type="dcterms:W3CDTF">2018-03-02T15:48:47Z</dcterms:created>
  <dcterms:modified xsi:type="dcterms:W3CDTF">2018-03-08T03:45:35Z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0x010100D135CA28FE4C634AB2EACB2DFA3883BB</vt:lpwstr>
  </property>
  <property fmtid="{D5CDD505-2E9C-101B-9397-08002B2CF9AE}" pid="3" name="_dlc_DocIdItemGuid">
    <vt:lpwstr>51612d0f-3fe8-4978-a8d9-f384c5e0293e</vt:lpwstr>
  </property>
</Properties>
</file>