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7" r:id="rId2"/>
    <p:sldId id="264" r:id="rId3"/>
    <p:sldId id="317" r:id="rId4"/>
    <p:sldId id="304" r:id="rId5"/>
    <p:sldId id="318" r:id="rId6"/>
    <p:sldId id="300" r:id="rId7"/>
    <p:sldId id="307" r:id="rId8"/>
    <p:sldId id="311" r:id="rId9"/>
    <p:sldId id="260" r:id="rId10"/>
    <p:sldId id="308" r:id="rId11"/>
    <p:sldId id="267" r:id="rId12"/>
    <p:sldId id="268" r:id="rId13"/>
    <p:sldId id="305" r:id="rId14"/>
    <p:sldId id="269" r:id="rId15"/>
    <p:sldId id="270" r:id="rId16"/>
    <p:sldId id="271" r:id="rId17"/>
    <p:sldId id="309" r:id="rId18"/>
    <p:sldId id="312" r:id="rId19"/>
    <p:sldId id="277" r:id="rId20"/>
    <p:sldId id="278" r:id="rId21"/>
    <p:sldId id="286" r:id="rId22"/>
    <p:sldId id="280" r:id="rId23"/>
    <p:sldId id="294" r:id="rId24"/>
    <p:sldId id="314" r:id="rId25"/>
    <p:sldId id="313" r:id="rId26"/>
    <p:sldId id="272" r:id="rId27"/>
    <p:sldId id="322" r:id="rId28"/>
    <p:sldId id="323" r:id="rId29"/>
    <p:sldId id="320" r:id="rId30"/>
    <p:sldId id="284" r:id="rId31"/>
    <p:sldId id="324" r:id="rId32"/>
    <p:sldId id="26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R Gunnar PhD" initials="MRGP" lastIdx="1" clrIdx="0">
    <p:extLst>
      <p:ext uri="{19B8F6BF-5375-455C-9EA6-DF929625EA0E}">
        <p15:presenceInfo xmlns:p15="http://schemas.microsoft.com/office/powerpoint/2012/main" userId="S-1-5-21-1317685450-932939914-1801392649-153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0021"/>
    <a:srgbClr val="FFCC33"/>
    <a:srgbClr val="7A00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93"/>
    <p:restoredTop sz="83838"/>
  </p:normalViewPr>
  <p:slideViewPr>
    <p:cSldViewPr snapToGrid="0" snapToObjects="1">
      <p:cViewPr>
        <p:scale>
          <a:sx n="50" d="100"/>
          <a:sy n="50" d="100"/>
        </p:scale>
        <p:origin x="1540" y="204"/>
      </p:cViewPr>
      <p:guideLst/>
    </p:cSldViewPr>
  </p:slideViewPr>
  <p:notesTextViewPr>
    <p:cViewPr>
      <p:scale>
        <a:sx n="1" d="1"/>
        <a:sy n="1" d="1"/>
      </p:scale>
      <p:origin x="0" y="0"/>
    </p:cViewPr>
  </p:notesTextViewPr>
  <p:sorterViewPr>
    <p:cViewPr>
      <p:scale>
        <a:sx n="100" d="100"/>
        <a:sy n="100" d="100"/>
      </p:scale>
      <p:origin x="0" y="-96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cintosh%20HD:Users:labusers:Downloads:fypgraph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91168657797086"/>
          <c:y val="5.7147562582345199E-2"/>
          <c:w val="0.76285433070866204"/>
          <c:h val="0.74665406201695195"/>
        </c:manualLayout>
      </c:layout>
      <c:barChart>
        <c:barDir val="col"/>
        <c:grouping val="clustered"/>
        <c:varyColors val="0"/>
        <c:ser>
          <c:idx val="0"/>
          <c:order val="0"/>
          <c:tx>
            <c:strRef>
              <c:f>'Hippocampus Paper'!$A$36</c:f>
              <c:strCache>
                <c:ptCount val="1"/>
                <c:pt idx="0">
                  <c:v>control</c:v>
                </c:pt>
              </c:strCache>
            </c:strRef>
          </c:tx>
          <c:spPr>
            <a:solidFill>
              <a:schemeClr val="bg1">
                <a:lumMod val="95000"/>
              </a:schemeClr>
            </a:solidFill>
          </c:spPr>
          <c:invertIfNegative val="0"/>
          <c:errBars>
            <c:errBarType val="both"/>
            <c:errValType val="cust"/>
            <c:noEndCap val="0"/>
            <c:plus>
              <c:numRef>
                <c:f>'Hippocampus Paper'!$D$36:$E$36</c:f>
                <c:numCache>
                  <c:formatCode>General</c:formatCode>
                  <c:ptCount val="2"/>
                  <c:pt idx="0">
                    <c:v>51.431023837689487</c:v>
                  </c:pt>
                  <c:pt idx="1">
                    <c:v>54.72851256116904</c:v>
                  </c:pt>
                </c:numCache>
              </c:numRef>
            </c:plus>
            <c:minus>
              <c:numRef>
                <c:f>'Hippocampus Paper'!$D$36:$E$36</c:f>
                <c:numCache>
                  <c:formatCode>General</c:formatCode>
                  <c:ptCount val="2"/>
                  <c:pt idx="0">
                    <c:v>51.431023837689487</c:v>
                  </c:pt>
                  <c:pt idx="1">
                    <c:v>54.72851256116904</c:v>
                  </c:pt>
                </c:numCache>
              </c:numRef>
            </c:minus>
          </c:errBars>
          <c:cat>
            <c:strRef>
              <c:f>'Hippocampus Paper'!$A$18:$B$18</c:f>
              <c:strCache>
                <c:ptCount val="2"/>
                <c:pt idx="0">
                  <c:v>Left Hippocampus</c:v>
                </c:pt>
                <c:pt idx="1">
                  <c:v>Right Hippocampus</c:v>
                </c:pt>
              </c:strCache>
            </c:strRef>
          </c:cat>
          <c:val>
            <c:numRef>
              <c:f>'Hippocampus Paper'!$B$36:$C$36</c:f>
              <c:numCache>
                <c:formatCode>####.000</c:formatCode>
                <c:ptCount val="2"/>
                <c:pt idx="0">
                  <c:v>4411.026237494124</c:v>
                </c:pt>
                <c:pt idx="1">
                  <c:v>4364.3261067309204</c:v>
                </c:pt>
              </c:numCache>
            </c:numRef>
          </c:val>
          <c:extLst>
            <c:ext xmlns:c16="http://schemas.microsoft.com/office/drawing/2014/chart" uri="{C3380CC4-5D6E-409C-BE32-E72D297353CC}">
              <c16:uniqueId val="{00000000-688C-4DAD-A5CB-13390A61B504}"/>
            </c:ext>
          </c:extLst>
        </c:ser>
        <c:ser>
          <c:idx val="1"/>
          <c:order val="1"/>
          <c:tx>
            <c:strRef>
              <c:f>'Hippocampus Paper'!$A$37</c:f>
              <c:strCache>
                <c:ptCount val="1"/>
                <c:pt idx="0">
                  <c:v>PI-EA</c:v>
                </c:pt>
              </c:strCache>
            </c:strRef>
          </c:tx>
          <c:spPr>
            <a:solidFill>
              <a:srgbClr val="FFCA3A"/>
            </a:solidFill>
          </c:spPr>
          <c:invertIfNegative val="0"/>
          <c:errBars>
            <c:errBarType val="both"/>
            <c:errValType val="cust"/>
            <c:noEndCap val="0"/>
            <c:plus>
              <c:numRef>
                <c:f>'Hippocampus Paper'!$D$37:$E$37</c:f>
                <c:numCache>
                  <c:formatCode>General</c:formatCode>
                  <c:ptCount val="2"/>
                  <c:pt idx="0">
                    <c:v>52.326856310085859</c:v>
                  </c:pt>
                  <c:pt idx="1">
                    <c:v>55.681781134490741</c:v>
                  </c:pt>
                </c:numCache>
              </c:numRef>
            </c:plus>
            <c:minus>
              <c:numRef>
                <c:f>'Hippocampus Paper'!$D$37:$E$37</c:f>
                <c:numCache>
                  <c:formatCode>General</c:formatCode>
                  <c:ptCount val="2"/>
                  <c:pt idx="0">
                    <c:v>52.326856310085859</c:v>
                  </c:pt>
                  <c:pt idx="1">
                    <c:v>55.681781134490741</c:v>
                  </c:pt>
                </c:numCache>
              </c:numRef>
            </c:minus>
          </c:errBars>
          <c:cat>
            <c:strRef>
              <c:f>'Hippocampus Paper'!$A$18:$B$18</c:f>
              <c:strCache>
                <c:ptCount val="2"/>
                <c:pt idx="0">
                  <c:v>Left Hippocampus</c:v>
                </c:pt>
                <c:pt idx="1">
                  <c:v>Right Hippocampus</c:v>
                </c:pt>
              </c:strCache>
            </c:strRef>
          </c:cat>
          <c:val>
            <c:numRef>
              <c:f>'Hippocampus Paper'!$B$37:$C$37</c:f>
              <c:numCache>
                <c:formatCode>####.000</c:formatCode>
                <c:ptCount val="2"/>
                <c:pt idx="0">
                  <c:v>4285.3766183575344</c:v>
                </c:pt>
                <c:pt idx="1">
                  <c:v>4293.9209673368277</c:v>
                </c:pt>
              </c:numCache>
            </c:numRef>
          </c:val>
          <c:extLst>
            <c:ext xmlns:c16="http://schemas.microsoft.com/office/drawing/2014/chart" uri="{C3380CC4-5D6E-409C-BE32-E72D297353CC}">
              <c16:uniqueId val="{00000001-688C-4DAD-A5CB-13390A61B504}"/>
            </c:ext>
          </c:extLst>
        </c:ser>
        <c:ser>
          <c:idx val="2"/>
          <c:order val="2"/>
          <c:tx>
            <c:strRef>
              <c:f>'Hippocampus Paper'!$A$38</c:f>
              <c:strCache>
                <c:ptCount val="1"/>
                <c:pt idx="0">
                  <c:v>PI-LA</c:v>
                </c:pt>
              </c:strCache>
            </c:strRef>
          </c:tx>
          <c:spPr>
            <a:solidFill>
              <a:srgbClr val="800000"/>
            </a:solidFill>
          </c:spPr>
          <c:invertIfNegative val="0"/>
          <c:errBars>
            <c:errBarType val="both"/>
            <c:errValType val="cust"/>
            <c:noEndCap val="0"/>
            <c:plus>
              <c:numRef>
                <c:f>'Hippocampus Paper'!$D$38:$E$38</c:f>
                <c:numCache>
                  <c:formatCode>General</c:formatCode>
                  <c:ptCount val="2"/>
                  <c:pt idx="0">
                    <c:v>46.586374994502201</c:v>
                  </c:pt>
                  <c:pt idx="1">
                    <c:v>49.57325012840883</c:v>
                  </c:pt>
                </c:numCache>
              </c:numRef>
            </c:plus>
            <c:minus>
              <c:numRef>
                <c:f>'Hippocampus Paper'!$D$38:$E$38</c:f>
                <c:numCache>
                  <c:formatCode>General</c:formatCode>
                  <c:ptCount val="2"/>
                  <c:pt idx="0">
                    <c:v>46.586374994502201</c:v>
                  </c:pt>
                  <c:pt idx="1">
                    <c:v>49.57325012840883</c:v>
                  </c:pt>
                </c:numCache>
              </c:numRef>
            </c:minus>
          </c:errBars>
          <c:cat>
            <c:strRef>
              <c:f>'Hippocampus Paper'!$A$18:$B$18</c:f>
              <c:strCache>
                <c:ptCount val="2"/>
                <c:pt idx="0">
                  <c:v>Left Hippocampus</c:v>
                </c:pt>
                <c:pt idx="1">
                  <c:v>Right Hippocampus</c:v>
                </c:pt>
              </c:strCache>
            </c:strRef>
          </c:cat>
          <c:val>
            <c:numRef>
              <c:f>'Hippocampus Paper'!$B$38:$C$38</c:f>
              <c:numCache>
                <c:formatCode>####.000</c:formatCode>
                <c:ptCount val="2"/>
                <c:pt idx="0">
                  <c:v>4214.5838972190131</c:v>
                </c:pt>
                <c:pt idx="1">
                  <c:v>4176.013890577874</c:v>
                </c:pt>
              </c:numCache>
            </c:numRef>
          </c:val>
          <c:extLst>
            <c:ext xmlns:c16="http://schemas.microsoft.com/office/drawing/2014/chart" uri="{C3380CC4-5D6E-409C-BE32-E72D297353CC}">
              <c16:uniqueId val="{00000002-688C-4DAD-A5CB-13390A61B504}"/>
            </c:ext>
          </c:extLst>
        </c:ser>
        <c:dLbls>
          <c:showLegendKey val="0"/>
          <c:showVal val="0"/>
          <c:showCatName val="0"/>
          <c:showSerName val="0"/>
          <c:showPercent val="0"/>
          <c:showBubbleSize val="0"/>
        </c:dLbls>
        <c:gapWidth val="150"/>
        <c:axId val="-625017456"/>
        <c:axId val="-629139600"/>
      </c:barChart>
      <c:catAx>
        <c:axId val="-625017456"/>
        <c:scaling>
          <c:orientation val="minMax"/>
        </c:scaling>
        <c:delete val="0"/>
        <c:axPos val="b"/>
        <c:numFmt formatCode="General" sourceLinked="1"/>
        <c:majorTickMark val="out"/>
        <c:minorTickMark val="none"/>
        <c:tickLblPos val="nextTo"/>
        <c:txPr>
          <a:bodyPr/>
          <a:lstStyle/>
          <a:p>
            <a:pPr>
              <a:defRPr sz="1600" b="1"/>
            </a:pPr>
            <a:endParaRPr lang="en-US"/>
          </a:p>
        </c:txPr>
        <c:crossAx val="-629139600"/>
        <c:crosses val="autoZero"/>
        <c:auto val="1"/>
        <c:lblAlgn val="ctr"/>
        <c:lblOffset val="100"/>
        <c:noMultiLvlLbl val="0"/>
      </c:catAx>
      <c:valAx>
        <c:axId val="-629139600"/>
        <c:scaling>
          <c:orientation val="minMax"/>
        </c:scaling>
        <c:delete val="0"/>
        <c:axPos val="l"/>
        <c:majorGridlines/>
        <c:numFmt formatCode="#,##0" sourceLinked="0"/>
        <c:majorTickMark val="out"/>
        <c:minorTickMark val="none"/>
        <c:tickLblPos val="nextTo"/>
        <c:txPr>
          <a:bodyPr/>
          <a:lstStyle/>
          <a:p>
            <a:pPr>
              <a:defRPr b="1"/>
            </a:pPr>
            <a:endParaRPr lang="en-US"/>
          </a:p>
        </c:txPr>
        <c:crossAx val="-625017456"/>
        <c:crosses val="autoZero"/>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2</c:v>
                </c:pt>
              </c:strCache>
            </c:strRef>
          </c:tx>
          <c:spPr>
            <a:solidFill>
              <a:schemeClr val="accent1"/>
            </a:solidFill>
            <a:ln>
              <a:noFill/>
            </a:ln>
            <a:effectLst/>
          </c:spPr>
          <c:invertIfNegative val="0"/>
          <c:cat>
            <c:strRef>
              <c:f>Sheet1!$A$2:$A$4</c:f>
              <c:strCache>
                <c:ptCount val="3"/>
                <c:pt idx="0">
                  <c:v> </c:v>
                </c:pt>
                <c:pt idx="1">
                  <c:v> </c:v>
                </c:pt>
                <c:pt idx="2">
                  <c:v> </c:v>
                </c:pt>
              </c:strCache>
            </c:strRef>
          </c:cat>
          <c:val>
            <c:numRef>
              <c:f>Sheet1!$B$2:$B$4</c:f>
              <c:numCache>
                <c:formatCode>General</c:formatCode>
                <c:ptCount val="3"/>
                <c:pt idx="0">
                  <c:v>0.15</c:v>
                </c:pt>
                <c:pt idx="1">
                  <c:v>-0.04</c:v>
                </c:pt>
                <c:pt idx="2">
                  <c:v>0.2</c:v>
                </c:pt>
              </c:numCache>
            </c:numRef>
          </c:val>
          <c:extLst>
            <c:ext xmlns:c16="http://schemas.microsoft.com/office/drawing/2014/chart" uri="{C3380CC4-5D6E-409C-BE32-E72D297353CC}">
              <c16:uniqueId val="{00000000-BA30-4676-A830-9F12CDBEAEE9}"/>
            </c:ext>
          </c:extLst>
        </c:ser>
        <c:ser>
          <c:idx val="1"/>
          <c:order val="1"/>
          <c:tx>
            <c:strRef>
              <c:f>Sheet1!$C$1</c:f>
              <c:strCache>
                <c:ptCount val="1"/>
                <c:pt idx="0">
                  <c:v> 3</c:v>
                </c:pt>
              </c:strCache>
            </c:strRef>
          </c:tx>
          <c:spPr>
            <a:solidFill>
              <a:schemeClr val="accent2"/>
            </a:solidFill>
            <a:ln>
              <a:noFill/>
            </a:ln>
            <a:effectLst/>
          </c:spPr>
          <c:invertIfNegative val="0"/>
          <c:cat>
            <c:strRef>
              <c:f>Sheet1!$A$2:$A$4</c:f>
              <c:strCache>
                <c:ptCount val="3"/>
                <c:pt idx="0">
                  <c:v> </c:v>
                </c:pt>
                <c:pt idx="1">
                  <c:v> </c:v>
                </c:pt>
                <c:pt idx="2">
                  <c:v> </c:v>
                </c:pt>
              </c:strCache>
            </c:strRef>
          </c:cat>
          <c:val>
            <c:numRef>
              <c:f>Sheet1!$C$2:$C$4</c:f>
              <c:numCache>
                <c:formatCode>General</c:formatCode>
                <c:ptCount val="3"/>
                <c:pt idx="0">
                  <c:v>0.5</c:v>
                </c:pt>
                <c:pt idx="1">
                  <c:v>0.69</c:v>
                </c:pt>
                <c:pt idx="2">
                  <c:v>0.88</c:v>
                </c:pt>
              </c:numCache>
            </c:numRef>
          </c:val>
          <c:extLst>
            <c:ext xmlns:c16="http://schemas.microsoft.com/office/drawing/2014/chart" uri="{C3380CC4-5D6E-409C-BE32-E72D297353CC}">
              <c16:uniqueId val="{00000001-BA30-4676-A830-9F12CDBEAEE9}"/>
            </c:ext>
          </c:extLst>
        </c:ser>
        <c:ser>
          <c:idx val="2"/>
          <c:order val="2"/>
          <c:tx>
            <c:strRef>
              <c:f>Sheet1!$D$1</c:f>
              <c:strCache>
                <c:ptCount val="1"/>
                <c:pt idx="0">
                  <c:v> 4</c:v>
                </c:pt>
              </c:strCache>
            </c:strRef>
          </c:tx>
          <c:spPr>
            <a:solidFill>
              <a:schemeClr val="accent3"/>
            </a:solidFill>
            <a:ln>
              <a:noFill/>
            </a:ln>
            <a:effectLst/>
          </c:spPr>
          <c:invertIfNegative val="0"/>
          <c:cat>
            <c:strRef>
              <c:f>Sheet1!$A$2:$A$4</c:f>
              <c:strCache>
                <c:ptCount val="3"/>
                <c:pt idx="0">
                  <c:v> </c:v>
                </c:pt>
                <c:pt idx="1">
                  <c:v> </c:v>
                </c:pt>
                <c:pt idx="2">
                  <c:v> </c:v>
                </c:pt>
              </c:strCache>
            </c:strRef>
          </c:cat>
          <c:val>
            <c:numRef>
              <c:f>Sheet1!$D$2:$D$4</c:f>
              <c:numCache>
                <c:formatCode>General</c:formatCode>
                <c:ptCount val="3"/>
                <c:pt idx="0">
                  <c:v>-0.25</c:v>
                </c:pt>
                <c:pt idx="1">
                  <c:v>-0.17</c:v>
                </c:pt>
                <c:pt idx="2">
                  <c:v>-0.44</c:v>
                </c:pt>
              </c:numCache>
            </c:numRef>
          </c:val>
          <c:extLst>
            <c:ext xmlns:c16="http://schemas.microsoft.com/office/drawing/2014/chart" uri="{C3380CC4-5D6E-409C-BE32-E72D297353CC}">
              <c16:uniqueId val="{00000002-BA30-4676-A830-9F12CDBEAEE9}"/>
            </c:ext>
          </c:extLst>
        </c:ser>
        <c:dLbls>
          <c:showLegendKey val="0"/>
          <c:showVal val="0"/>
          <c:showCatName val="0"/>
          <c:showSerName val="0"/>
          <c:showPercent val="0"/>
          <c:showBubbleSize val="0"/>
        </c:dLbls>
        <c:gapWidth val="219"/>
        <c:overlap val="-27"/>
        <c:axId val="387412280"/>
        <c:axId val="387412608"/>
      </c:barChart>
      <c:catAx>
        <c:axId val="387412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7412608"/>
        <c:crosses val="autoZero"/>
        <c:auto val="1"/>
        <c:lblAlgn val="ctr"/>
        <c:lblOffset val="100"/>
        <c:noMultiLvlLbl val="0"/>
      </c:catAx>
      <c:valAx>
        <c:axId val="387412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7412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0.29924</cdr:x>
      <cdr:y>0.78189</cdr:y>
    </cdr:from>
    <cdr:to>
      <cdr:x>0.47879</cdr:x>
      <cdr:y>1</cdr:y>
    </cdr:to>
    <cdr:sp macro="" textlink="">
      <cdr:nvSpPr>
        <cdr:cNvPr id="2" name="TextBox 1"/>
        <cdr:cNvSpPr txBox="1"/>
      </cdr:nvSpPr>
      <cdr:spPr>
        <a:xfrm xmlns:a="http://schemas.openxmlformats.org/drawingml/2006/main">
          <a:off x="1524000" y="3657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0.43507</cdr:x>
      <cdr:y>0.92325</cdr:y>
    </cdr:from>
    <cdr:to>
      <cdr:x>0.57942</cdr:x>
      <cdr:y>0.97369</cdr:y>
    </cdr:to>
    <cdr:sp macro="" textlink="">
      <cdr:nvSpPr>
        <cdr:cNvPr id="2" name="Rectangle 1"/>
        <cdr:cNvSpPr/>
      </cdr:nvSpPr>
      <cdr:spPr>
        <a:xfrm xmlns:a="http://schemas.openxmlformats.org/drawingml/2006/main">
          <a:off x="4575048" y="4017391"/>
          <a:ext cx="1517904" cy="219456"/>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0.07855</cdr:x>
      <cdr:y>0.78986</cdr:y>
    </cdr:from>
    <cdr:to>
      <cdr:x>0.16551</cdr:x>
      <cdr:y>1</cdr:y>
    </cdr:to>
    <cdr:sp macro="" textlink="">
      <cdr:nvSpPr>
        <cdr:cNvPr id="3" name="TextBox 2"/>
        <cdr:cNvSpPr txBox="1"/>
      </cdr:nvSpPr>
      <cdr:spPr>
        <a:xfrm xmlns:a="http://schemas.openxmlformats.org/drawingml/2006/main">
          <a:off x="826008" y="408139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0742B-EEDC-DE44-8423-DB10EB6356C4}" type="datetimeFigureOut">
              <a:rPr lang="en-US" smtClean="0"/>
              <a:t>1/13/2019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89E7E-D7E6-E046-A787-22A71BD75E83}" type="slidenum">
              <a:rPr lang="en-US" smtClean="0"/>
              <a:t>‹#›</a:t>
            </a:fld>
            <a:endParaRPr lang="en-US"/>
          </a:p>
        </p:txBody>
      </p:sp>
    </p:spTree>
    <p:extLst>
      <p:ext uri="{BB962C8B-B14F-4D97-AF65-F5344CB8AC3E}">
        <p14:creationId xmlns:p14="http://schemas.microsoft.com/office/powerpoint/2010/main" val="3162013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kumimoji="1" lang="en-US" sz="1100" dirty="0">
                <a:latin typeface="Verdana" charset="0"/>
                <a:ea typeface="ＭＳ Ｐゴシック" charset="0"/>
                <a:cs typeface="ＭＳ Ｐゴシック" charset="0"/>
              </a:rPr>
              <a:t>The overarching message from the science you’re about to see is very simple: how children develop early in life matters later for all of us, because it forms the foundation of a prosperous and successful society. </a:t>
            </a:r>
          </a:p>
          <a:p>
            <a:pPr marL="0" lvl="1"/>
            <a:r>
              <a:rPr kumimoji="1" lang="en-US" sz="1100" dirty="0">
                <a:latin typeface="Verdana" charset="0"/>
                <a:ea typeface="ＭＳ Ｐゴシック" charset="0"/>
                <a:cs typeface="ＭＳ Ｐゴシック" charset="0"/>
              </a:rPr>
              <a:t>Why? Recent advances in neuroscience, molecular biology, genomics, the behavioral and social sciences, and hard economic analysis of human capital development all point to one conclusion: healthy development in the early years means children will be more successful in school, and as adults they will be more productive contributors to the economy, more responsible participants their communities, and they will lead healthier, longer lives. </a:t>
            </a:r>
          </a:p>
          <a:p>
            <a:pPr marL="0" lvl="1"/>
            <a:r>
              <a:rPr kumimoji="1" lang="en-US" sz="1100" dirty="0">
                <a:latin typeface="Verdana" charset="0"/>
                <a:ea typeface="ＭＳ Ｐゴシック" charset="0"/>
                <a:cs typeface="ＭＳ Ｐゴシック" charset="0"/>
              </a:rPr>
              <a:t>All of that means that when they are adults, the communities they live in will be stronger, the economy they participate in will be healthier, and they will be better parents of the next generation of children. That is the foundation of a successful society. And it’s all based on the early development of children’s brains and bodies, </a:t>
            </a:r>
          </a:p>
          <a:p>
            <a:endParaRPr lang="en-US" sz="1100" b="1" dirty="0">
              <a:latin typeface="Verdana" charset="0"/>
              <a:ea typeface="ＭＳ Ｐゴシック" charset="0"/>
              <a:cs typeface="Verdana" charset="0"/>
            </a:endParaRPr>
          </a:p>
          <a:p>
            <a:endParaRPr lang="en-US" sz="1100" dirty="0">
              <a:latin typeface="Verdana" charset="0"/>
              <a:ea typeface="ＭＳ Ｐゴシック" charset="0"/>
              <a:cs typeface="Verdana" charset="0"/>
            </a:endParaRPr>
          </a:p>
          <a:p>
            <a:endParaRPr lang="en-US" sz="1100" dirty="0">
              <a:latin typeface="Times" charset="0"/>
              <a:ea typeface="ＭＳ Ｐゴシック" charset="0"/>
              <a:cs typeface="ＭＳ Ｐゴシック" charset="0"/>
            </a:endParaRP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9778">
              <a:defRPr sz="2500">
                <a:solidFill>
                  <a:schemeClr val="tx1"/>
                </a:solidFill>
                <a:latin typeface="Times" charset="0"/>
                <a:ea typeface="ＭＳ Ｐゴシック" charset="0"/>
                <a:cs typeface="ＭＳ Ｐゴシック" charset="0"/>
              </a:defRPr>
            </a:lvl1pPr>
            <a:lvl2pPr marL="771864" indent="-296871" defTabSz="969778">
              <a:defRPr sz="2500">
                <a:solidFill>
                  <a:schemeClr val="tx1"/>
                </a:solidFill>
                <a:latin typeface="Times" charset="0"/>
                <a:ea typeface="ＭＳ Ｐゴシック" charset="0"/>
              </a:defRPr>
            </a:lvl2pPr>
            <a:lvl3pPr marL="1187483" indent="-237497" defTabSz="969778">
              <a:defRPr sz="2500">
                <a:solidFill>
                  <a:schemeClr val="tx1"/>
                </a:solidFill>
                <a:latin typeface="Times" charset="0"/>
                <a:ea typeface="ＭＳ Ｐゴシック" charset="0"/>
              </a:defRPr>
            </a:lvl3pPr>
            <a:lvl4pPr marL="1662477" indent="-237497" defTabSz="969778">
              <a:defRPr sz="2500">
                <a:solidFill>
                  <a:schemeClr val="tx1"/>
                </a:solidFill>
                <a:latin typeface="Times" charset="0"/>
                <a:ea typeface="ＭＳ Ｐゴシック" charset="0"/>
              </a:defRPr>
            </a:lvl4pPr>
            <a:lvl5pPr marL="2137470" indent="-237497" defTabSz="969778">
              <a:defRPr sz="2500">
                <a:solidFill>
                  <a:schemeClr val="tx1"/>
                </a:solidFill>
                <a:latin typeface="Times" charset="0"/>
                <a:ea typeface="ＭＳ Ｐゴシック" charset="0"/>
              </a:defRPr>
            </a:lvl5pPr>
            <a:lvl6pPr marL="2612463" indent="-237497" defTabSz="969778" eaLnBrk="0" fontAlgn="base" hangingPunct="0">
              <a:spcBef>
                <a:spcPct val="0"/>
              </a:spcBef>
              <a:spcAft>
                <a:spcPct val="0"/>
              </a:spcAft>
              <a:defRPr sz="2500">
                <a:solidFill>
                  <a:schemeClr val="tx1"/>
                </a:solidFill>
                <a:latin typeface="Times" charset="0"/>
                <a:ea typeface="ＭＳ Ｐゴシック" charset="0"/>
              </a:defRPr>
            </a:lvl6pPr>
            <a:lvl7pPr marL="3087456" indent="-237497" defTabSz="969778" eaLnBrk="0" fontAlgn="base" hangingPunct="0">
              <a:spcBef>
                <a:spcPct val="0"/>
              </a:spcBef>
              <a:spcAft>
                <a:spcPct val="0"/>
              </a:spcAft>
              <a:defRPr sz="2500">
                <a:solidFill>
                  <a:schemeClr val="tx1"/>
                </a:solidFill>
                <a:latin typeface="Times" charset="0"/>
                <a:ea typeface="ＭＳ Ｐゴシック" charset="0"/>
              </a:defRPr>
            </a:lvl7pPr>
            <a:lvl8pPr marL="3562449" indent="-237497" defTabSz="969778" eaLnBrk="0" fontAlgn="base" hangingPunct="0">
              <a:spcBef>
                <a:spcPct val="0"/>
              </a:spcBef>
              <a:spcAft>
                <a:spcPct val="0"/>
              </a:spcAft>
              <a:defRPr sz="2500">
                <a:solidFill>
                  <a:schemeClr val="tx1"/>
                </a:solidFill>
                <a:latin typeface="Times" charset="0"/>
                <a:ea typeface="ＭＳ Ｐゴシック" charset="0"/>
              </a:defRPr>
            </a:lvl8pPr>
            <a:lvl9pPr marL="4037442" indent="-237497" defTabSz="969778" eaLnBrk="0" fontAlgn="base" hangingPunct="0">
              <a:spcBef>
                <a:spcPct val="0"/>
              </a:spcBef>
              <a:spcAft>
                <a:spcPct val="0"/>
              </a:spcAft>
              <a:defRPr sz="2500">
                <a:solidFill>
                  <a:schemeClr val="tx1"/>
                </a:solidFill>
                <a:latin typeface="Times" charset="0"/>
                <a:ea typeface="ＭＳ Ｐゴシック" charset="0"/>
              </a:defRPr>
            </a:lvl9pPr>
          </a:lstStyle>
          <a:p>
            <a:fld id="{D518A2BE-815A-5D46-86EF-9B3D612E445C}" type="slidenum">
              <a:rPr lang="en-US" sz="1300">
                <a:solidFill>
                  <a:srgbClr val="000000"/>
                </a:solidFill>
                <a:latin typeface="Calibri" charset="0"/>
              </a:rPr>
              <a:pPr/>
              <a:t>2</a:t>
            </a:fld>
            <a:endParaRPr lang="en-US" sz="1300">
              <a:solidFill>
                <a:srgbClr val="000000"/>
              </a:solidFill>
              <a:latin typeface="Calibri" charset="0"/>
            </a:endParaRPr>
          </a:p>
        </p:txBody>
      </p:sp>
    </p:spTree>
    <p:extLst>
      <p:ext uri="{BB962C8B-B14F-4D97-AF65-F5344CB8AC3E}">
        <p14:creationId xmlns:p14="http://schemas.microsoft.com/office/powerpoint/2010/main" val="1182773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072" eaLnBrk="0" hangingPunct="0">
              <a:defRPr sz="2500">
                <a:solidFill>
                  <a:schemeClr val="tx1"/>
                </a:solidFill>
                <a:latin typeface="Times" charset="0"/>
                <a:ea typeface="ＭＳ Ｐゴシック" charset="-128"/>
              </a:defRPr>
            </a:lvl1pPr>
            <a:lvl2pPr marL="785372" indent="-302066" defTabSz="985072" eaLnBrk="0" hangingPunct="0">
              <a:defRPr sz="2500">
                <a:solidFill>
                  <a:schemeClr val="tx1"/>
                </a:solidFill>
                <a:latin typeface="Times" charset="0"/>
                <a:ea typeface="ＭＳ Ｐゴシック" charset="-128"/>
              </a:defRPr>
            </a:lvl2pPr>
            <a:lvl3pPr marL="1208265" indent="-241653" defTabSz="985072" eaLnBrk="0" hangingPunct="0">
              <a:defRPr sz="2500">
                <a:solidFill>
                  <a:schemeClr val="tx1"/>
                </a:solidFill>
                <a:latin typeface="Times" charset="0"/>
                <a:ea typeface="ＭＳ Ｐゴシック" charset="-128"/>
              </a:defRPr>
            </a:lvl3pPr>
            <a:lvl4pPr marL="1691571" indent="-241653" defTabSz="985072" eaLnBrk="0" hangingPunct="0">
              <a:defRPr sz="2500">
                <a:solidFill>
                  <a:schemeClr val="tx1"/>
                </a:solidFill>
                <a:latin typeface="Times" charset="0"/>
                <a:ea typeface="ＭＳ Ｐゴシック" charset="-128"/>
              </a:defRPr>
            </a:lvl4pPr>
            <a:lvl5pPr marL="2174878" indent="-241653" defTabSz="985072" eaLnBrk="0" hangingPunct="0">
              <a:defRPr sz="2500">
                <a:solidFill>
                  <a:schemeClr val="tx1"/>
                </a:solidFill>
                <a:latin typeface="Times" charset="0"/>
                <a:ea typeface="ＭＳ Ｐゴシック" charset="-128"/>
              </a:defRPr>
            </a:lvl5pPr>
            <a:lvl6pPr marL="2658184" indent="-241653" defTabSz="985072" eaLnBrk="0" fontAlgn="base" hangingPunct="0">
              <a:spcBef>
                <a:spcPct val="0"/>
              </a:spcBef>
              <a:spcAft>
                <a:spcPct val="0"/>
              </a:spcAft>
              <a:defRPr sz="2500">
                <a:solidFill>
                  <a:schemeClr val="tx1"/>
                </a:solidFill>
                <a:latin typeface="Times" charset="0"/>
                <a:ea typeface="ＭＳ Ｐゴシック" charset="-128"/>
              </a:defRPr>
            </a:lvl6pPr>
            <a:lvl7pPr marL="3141490" indent="-241653" defTabSz="985072" eaLnBrk="0" fontAlgn="base" hangingPunct="0">
              <a:spcBef>
                <a:spcPct val="0"/>
              </a:spcBef>
              <a:spcAft>
                <a:spcPct val="0"/>
              </a:spcAft>
              <a:defRPr sz="2500">
                <a:solidFill>
                  <a:schemeClr val="tx1"/>
                </a:solidFill>
                <a:latin typeface="Times" charset="0"/>
                <a:ea typeface="ＭＳ Ｐゴシック" charset="-128"/>
              </a:defRPr>
            </a:lvl7pPr>
            <a:lvl8pPr marL="3624796" indent="-241653" defTabSz="985072" eaLnBrk="0" fontAlgn="base" hangingPunct="0">
              <a:spcBef>
                <a:spcPct val="0"/>
              </a:spcBef>
              <a:spcAft>
                <a:spcPct val="0"/>
              </a:spcAft>
              <a:defRPr sz="2500">
                <a:solidFill>
                  <a:schemeClr val="tx1"/>
                </a:solidFill>
                <a:latin typeface="Times" charset="0"/>
                <a:ea typeface="ＭＳ Ｐゴシック" charset="-128"/>
              </a:defRPr>
            </a:lvl8pPr>
            <a:lvl9pPr marL="4108102" indent="-241653" defTabSz="985072" eaLnBrk="0" fontAlgn="base" hangingPunct="0">
              <a:spcBef>
                <a:spcPct val="0"/>
              </a:spcBef>
              <a:spcAft>
                <a:spcPct val="0"/>
              </a:spcAft>
              <a:defRPr sz="2500">
                <a:solidFill>
                  <a:schemeClr val="tx1"/>
                </a:solidFill>
                <a:latin typeface="Times" charset="0"/>
                <a:ea typeface="ＭＳ Ｐゴシック" charset="-128"/>
              </a:defRPr>
            </a:lvl9pPr>
          </a:lstStyle>
          <a:p>
            <a:fld id="{076B8D13-7637-7B41-9A89-088955C3F548}" type="slidenum">
              <a:rPr lang="en-US" altLang="en-US" sz="1300"/>
              <a:pPr/>
              <a:t>21</a:t>
            </a:fld>
            <a:endParaRPr lang="en-US" altLang="en-US" sz="13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charset="0"/>
                <a:ea typeface="ＭＳ Ｐゴシック" charset="-128"/>
              </a:rPr>
              <a:t>Brain architecture of memory and learning overlaps heavily with architecture of fear and anxiety. Can’t do one (teach academic skills) without paying attention to the other (emotions, fear, anxiety)</a:t>
            </a:r>
          </a:p>
        </p:txBody>
      </p:sp>
    </p:spTree>
    <p:extLst>
      <p:ext uri="{BB962C8B-B14F-4D97-AF65-F5344CB8AC3E}">
        <p14:creationId xmlns:p14="http://schemas.microsoft.com/office/powerpoint/2010/main" val="1337526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charset="0"/>
                <a:ea typeface="MS PGothic" charset="-128"/>
              </a:rPr>
              <a:t>From my own lab, early deprivation associated with smaller brain volumes, especially hippocampus and important area for learning and memory. This is the case even though since about age 2 these teens have lived in highly resourced homes in the US. The hippocampus is highly sensitive to stress and in animal models stress is what reduces its size.</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072" eaLnBrk="0" hangingPunct="0">
              <a:spcBef>
                <a:spcPct val="30000"/>
              </a:spcBef>
              <a:defRPr sz="1300">
                <a:solidFill>
                  <a:schemeClr val="tx1"/>
                </a:solidFill>
                <a:latin typeface="Times" charset="0"/>
                <a:ea typeface="MS PGothic" charset="-128"/>
              </a:defRPr>
            </a:lvl1pPr>
            <a:lvl2pPr marL="785372" indent="-302066" defTabSz="985072" eaLnBrk="0" hangingPunct="0">
              <a:spcBef>
                <a:spcPct val="30000"/>
              </a:spcBef>
              <a:defRPr sz="1300">
                <a:solidFill>
                  <a:schemeClr val="tx1"/>
                </a:solidFill>
                <a:latin typeface="Times" charset="0"/>
                <a:ea typeface="MS PGothic" charset="-128"/>
              </a:defRPr>
            </a:lvl2pPr>
            <a:lvl3pPr marL="1208265" indent="-241653" defTabSz="985072" eaLnBrk="0" hangingPunct="0">
              <a:spcBef>
                <a:spcPct val="30000"/>
              </a:spcBef>
              <a:defRPr sz="1300">
                <a:solidFill>
                  <a:schemeClr val="tx1"/>
                </a:solidFill>
                <a:latin typeface="Times" charset="0"/>
                <a:ea typeface="MS PGothic" charset="-128"/>
              </a:defRPr>
            </a:lvl3pPr>
            <a:lvl4pPr marL="1691571" indent="-241653" defTabSz="985072" eaLnBrk="0" hangingPunct="0">
              <a:spcBef>
                <a:spcPct val="30000"/>
              </a:spcBef>
              <a:defRPr sz="1300">
                <a:solidFill>
                  <a:schemeClr val="tx1"/>
                </a:solidFill>
                <a:latin typeface="Times" charset="0"/>
                <a:ea typeface="MS PGothic" charset="-128"/>
              </a:defRPr>
            </a:lvl4pPr>
            <a:lvl5pPr marL="2174878" indent="-241653" defTabSz="985072" eaLnBrk="0" hangingPunct="0">
              <a:spcBef>
                <a:spcPct val="30000"/>
              </a:spcBef>
              <a:defRPr sz="1300">
                <a:solidFill>
                  <a:schemeClr val="tx1"/>
                </a:solidFill>
                <a:latin typeface="Times" charset="0"/>
                <a:ea typeface="MS PGothic" charset="-128"/>
              </a:defRPr>
            </a:lvl5pPr>
            <a:lvl6pPr marL="2658184" indent="-241653" defTabSz="985072" eaLnBrk="0" fontAlgn="base" hangingPunct="0">
              <a:spcBef>
                <a:spcPct val="30000"/>
              </a:spcBef>
              <a:spcAft>
                <a:spcPct val="0"/>
              </a:spcAft>
              <a:defRPr sz="1300">
                <a:solidFill>
                  <a:schemeClr val="tx1"/>
                </a:solidFill>
                <a:latin typeface="Times" charset="0"/>
                <a:ea typeface="MS PGothic" charset="-128"/>
              </a:defRPr>
            </a:lvl6pPr>
            <a:lvl7pPr marL="3141490" indent="-241653" defTabSz="985072" eaLnBrk="0" fontAlgn="base" hangingPunct="0">
              <a:spcBef>
                <a:spcPct val="30000"/>
              </a:spcBef>
              <a:spcAft>
                <a:spcPct val="0"/>
              </a:spcAft>
              <a:defRPr sz="1300">
                <a:solidFill>
                  <a:schemeClr val="tx1"/>
                </a:solidFill>
                <a:latin typeface="Times" charset="0"/>
                <a:ea typeface="MS PGothic" charset="-128"/>
              </a:defRPr>
            </a:lvl7pPr>
            <a:lvl8pPr marL="3624796" indent="-241653" defTabSz="985072" eaLnBrk="0" fontAlgn="base" hangingPunct="0">
              <a:spcBef>
                <a:spcPct val="30000"/>
              </a:spcBef>
              <a:spcAft>
                <a:spcPct val="0"/>
              </a:spcAft>
              <a:defRPr sz="1300">
                <a:solidFill>
                  <a:schemeClr val="tx1"/>
                </a:solidFill>
                <a:latin typeface="Times" charset="0"/>
                <a:ea typeface="MS PGothic" charset="-128"/>
              </a:defRPr>
            </a:lvl8pPr>
            <a:lvl9pPr marL="4108102" indent="-241653" defTabSz="985072" eaLnBrk="0" fontAlgn="base" hangingPunct="0">
              <a:spcBef>
                <a:spcPct val="30000"/>
              </a:spcBef>
              <a:spcAft>
                <a:spcPct val="0"/>
              </a:spcAft>
              <a:defRPr sz="1300">
                <a:solidFill>
                  <a:schemeClr val="tx1"/>
                </a:solidFill>
                <a:latin typeface="Times" charset="0"/>
                <a:ea typeface="MS PGothic" charset="-128"/>
              </a:defRPr>
            </a:lvl9pPr>
          </a:lstStyle>
          <a:p>
            <a:pPr>
              <a:spcBef>
                <a:spcPct val="0"/>
              </a:spcBef>
            </a:pPr>
            <a:fld id="{320672F4-2929-2547-BD09-02E0E78E43E5}" type="slidenum">
              <a:rPr lang="en-US" altLang="en-US"/>
              <a:pPr>
                <a:spcBef>
                  <a:spcPct val="0"/>
                </a:spcBef>
              </a:pPr>
              <a:t>22</a:t>
            </a:fld>
            <a:endParaRPr lang="en-US" altLang="en-US"/>
          </a:p>
        </p:txBody>
      </p:sp>
    </p:spTree>
    <p:extLst>
      <p:ext uri="{BB962C8B-B14F-4D97-AF65-F5344CB8AC3E}">
        <p14:creationId xmlns:p14="http://schemas.microsoft.com/office/powerpoint/2010/main" val="1164116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589E7E-D7E6-E046-A787-22A71BD75E83}" type="slidenum">
              <a:rPr lang="en-US" smtClean="0"/>
              <a:t>24</a:t>
            </a:fld>
            <a:endParaRPr lang="en-US"/>
          </a:p>
        </p:txBody>
      </p:sp>
    </p:spTree>
    <p:extLst>
      <p:ext uri="{BB962C8B-B14F-4D97-AF65-F5344CB8AC3E}">
        <p14:creationId xmlns:p14="http://schemas.microsoft.com/office/powerpoint/2010/main" val="1121301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072" eaLnBrk="0" hangingPunct="0">
              <a:spcBef>
                <a:spcPct val="30000"/>
              </a:spcBef>
              <a:defRPr sz="1300">
                <a:solidFill>
                  <a:schemeClr val="tx1"/>
                </a:solidFill>
                <a:latin typeface="Times" charset="0"/>
                <a:ea typeface="MS PGothic" charset="-128"/>
              </a:defRPr>
            </a:lvl1pPr>
            <a:lvl2pPr marL="785372" indent="-302066" defTabSz="985072" eaLnBrk="0" hangingPunct="0">
              <a:spcBef>
                <a:spcPct val="30000"/>
              </a:spcBef>
              <a:defRPr sz="1300">
                <a:solidFill>
                  <a:schemeClr val="tx1"/>
                </a:solidFill>
                <a:latin typeface="Times" charset="0"/>
                <a:ea typeface="MS PGothic" charset="-128"/>
              </a:defRPr>
            </a:lvl2pPr>
            <a:lvl3pPr marL="1208265" indent="-241653" defTabSz="985072" eaLnBrk="0" hangingPunct="0">
              <a:spcBef>
                <a:spcPct val="30000"/>
              </a:spcBef>
              <a:defRPr sz="1300">
                <a:solidFill>
                  <a:schemeClr val="tx1"/>
                </a:solidFill>
                <a:latin typeface="Times" charset="0"/>
                <a:ea typeface="MS PGothic" charset="-128"/>
              </a:defRPr>
            </a:lvl3pPr>
            <a:lvl4pPr marL="1691571" indent="-241653" defTabSz="985072" eaLnBrk="0" hangingPunct="0">
              <a:spcBef>
                <a:spcPct val="30000"/>
              </a:spcBef>
              <a:defRPr sz="1300">
                <a:solidFill>
                  <a:schemeClr val="tx1"/>
                </a:solidFill>
                <a:latin typeface="Times" charset="0"/>
                <a:ea typeface="MS PGothic" charset="-128"/>
              </a:defRPr>
            </a:lvl4pPr>
            <a:lvl5pPr marL="2174878" indent="-241653" defTabSz="985072" eaLnBrk="0" hangingPunct="0">
              <a:spcBef>
                <a:spcPct val="30000"/>
              </a:spcBef>
              <a:defRPr sz="1300">
                <a:solidFill>
                  <a:schemeClr val="tx1"/>
                </a:solidFill>
                <a:latin typeface="Times" charset="0"/>
                <a:ea typeface="MS PGothic" charset="-128"/>
              </a:defRPr>
            </a:lvl5pPr>
            <a:lvl6pPr marL="2658184" indent="-241653" defTabSz="985072" eaLnBrk="0" fontAlgn="base" hangingPunct="0">
              <a:spcBef>
                <a:spcPct val="30000"/>
              </a:spcBef>
              <a:spcAft>
                <a:spcPct val="0"/>
              </a:spcAft>
              <a:defRPr sz="1300">
                <a:solidFill>
                  <a:schemeClr val="tx1"/>
                </a:solidFill>
                <a:latin typeface="Times" charset="0"/>
                <a:ea typeface="MS PGothic" charset="-128"/>
              </a:defRPr>
            </a:lvl6pPr>
            <a:lvl7pPr marL="3141490" indent="-241653" defTabSz="985072" eaLnBrk="0" fontAlgn="base" hangingPunct="0">
              <a:spcBef>
                <a:spcPct val="30000"/>
              </a:spcBef>
              <a:spcAft>
                <a:spcPct val="0"/>
              </a:spcAft>
              <a:defRPr sz="1300">
                <a:solidFill>
                  <a:schemeClr val="tx1"/>
                </a:solidFill>
                <a:latin typeface="Times" charset="0"/>
                <a:ea typeface="MS PGothic" charset="-128"/>
              </a:defRPr>
            </a:lvl7pPr>
            <a:lvl8pPr marL="3624796" indent="-241653" defTabSz="985072" eaLnBrk="0" fontAlgn="base" hangingPunct="0">
              <a:spcBef>
                <a:spcPct val="30000"/>
              </a:spcBef>
              <a:spcAft>
                <a:spcPct val="0"/>
              </a:spcAft>
              <a:defRPr sz="1300">
                <a:solidFill>
                  <a:schemeClr val="tx1"/>
                </a:solidFill>
                <a:latin typeface="Times" charset="0"/>
                <a:ea typeface="MS PGothic" charset="-128"/>
              </a:defRPr>
            </a:lvl8pPr>
            <a:lvl9pPr marL="4108102" indent="-241653" defTabSz="985072" eaLnBrk="0" fontAlgn="base" hangingPunct="0">
              <a:spcBef>
                <a:spcPct val="30000"/>
              </a:spcBef>
              <a:spcAft>
                <a:spcPct val="0"/>
              </a:spcAft>
              <a:defRPr sz="1300">
                <a:solidFill>
                  <a:schemeClr val="tx1"/>
                </a:solidFill>
                <a:latin typeface="Times" charset="0"/>
                <a:ea typeface="MS PGothic" charset="-128"/>
              </a:defRPr>
            </a:lvl9pPr>
          </a:lstStyle>
          <a:p>
            <a:pPr>
              <a:spcBef>
                <a:spcPct val="0"/>
              </a:spcBef>
            </a:pPr>
            <a:fld id="{08A8C7F8-6282-4A4A-BD39-9AE7F37E1132}" type="slidenum">
              <a:rPr lang="en-US" altLang="en-US"/>
              <a:pPr>
                <a:spcBef>
                  <a:spcPct val="0"/>
                </a:spcBef>
              </a:pPr>
              <a:t>26</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charset="0"/>
                <a:ea typeface="MS PGothic" charset="-128"/>
              </a:rPr>
              <a:t>Brain volume associated with poverty, but this emerges over time. </a:t>
            </a:r>
          </a:p>
        </p:txBody>
      </p:sp>
    </p:spTree>
    <p:extLst>
      <p:ext uri="{BB962C8B-B14F-4D97-AF65-F5344CB8AC3E}">
        <p14:creationId xmlns:p14="http://schemas.microsoft.com/office/powerpoint/2010/main" val="1077314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imes" panose="02020603050405020304" pitchFamily="18" charset="0"/>
                <a:ea typeface="MS PGothic" panose="020B0600070205080204" pitchFamily="34" charset="-128"/>
              </a:defRPr>
            </a:lvl1pPr>
            <a:lvl2pPr marL="742950" indent="-285750" defTabSz="931863" eaLnBrk="0" hangingPunct="0">
              <a:defRPr sz="2400">
                <a:solidFill>
                  <a:schemeClr val="tx1"/>
                </a:solidFill>
                <a:latin typeface="Times" panose="02020603050405020304" pitchFamily="18" charset="0"/>
                <a:ea typeface="MS PGothic" panose="020B0600070205080204" pitchFamily="34" charset="-128"/>
              </a:defRPr>
            </a:lvl2pPr>
            <a:lvl3pPr marL="1143000" indent="-228600" defTabSz="931863" eaLnBrk="0" hangingPunct="0">
              <a:defRPr sz="2400">
                <a:solidFill>
                  <a:schemeClr val="tx1"/>
                </a:solidFill>
                <a:latin typeface="Times" panose="02020603050405020304" pitchFamily="18" charset="0"/>
                <a:ea typeface="MS PGothic" panose="020B0600070205080204" pitchFamily="34" charset="-128"/>
              </a:defRPr>
            </a:lvl3pPr>
            <a:lvl4pPr marL="1600200" indent="-228600" defTabSz="931863" eaLnBrk="0" hangingPunct="0">
              <a:defRPr sz="2400">
                <a:solidFill>
                  <a:schemeClr val="tx1"/>
                </a:solidFill>
                <a:latin typeface="Times" panose="02020603050405020304" pitchFamily="18" charset="0"/>
                <a:ea typeface="MS PGothic" panose="020B0600070205080204" pitchFamily="34" charset="-128"/>
              </a:defRPr>
            </a:lvl4pPr>
            <a:lvl5pPr marL="2057400" indent="-228600" defTabSz="931863" eaLnBrk="0" hangingPunct="0">
              <a:defRPr sz="2400">
                <a:solidFill>
                  <a:schemeClr val="tx1"/>
                </a:solidFill>
                <a:latin typeface="Times"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F7B972F8-0950-4005-9541-900062A0B6D1}" type="slidenum">
              <a:rPr lang="en-US" altLang="en-US" sz="1200"/>
              <a:pPr/>
              <a:t>27</a:t>
            </a:fld>
            <a:endParaRPr lang="en-US" altLang="en-US" sz="1200"/>
          </a:p>
        </p:txBody>
      </p:sp>
      <p:sp>
        <p:nvSpPr>
          <p:cNvPr id="73731" name="Rectangle 2"/>
          <p:cNvSpPr>
            <a:spLocks noGrp="1" noRot="1" noChangeAspect="1" noChangeArrowheads="1" noTextEdit="1"/>
          </p:cNvSpPr>
          <p:nvPr>
            <p:ph type="sldImg"/>
          </p:nvPr>
        </p:nvSpPr>
        <p:spPr>
          <a:xfrm>
            <a:off x="406400" y="700088"/>
            <a:ext cx="6197600" cy="3486150"/>
          </a:xfrm>
          <a:ln/>
        </p:spPr>
      </p:sp>
      <p:sp>
        <p:nvSpPr>
          <p:cNvPr id="73732" name="Rectangle 3"/>
          <p:cNvSpPr>
            <a:spLocks noGrp="1" noChangeArrowheads="1"/>
          </p:cNvSpPr>
          <p:nvPr>
            <p:ph type="body" idx="1"/>
          </p:nvPr>
        </p:nvSpPr>
        <p:spPr>
          <a:xfrm>
            <a:off x="935038" y="4416425"/>
            <a:ext cx="5140325"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1" rIns="93541"/>
          <a:lstStyle/>
          <a:p>
            <a:pPr eaLnBrk="1" hangingPunct="1"/>
            <a:endParaRPr lang="en-US" altLang="en-US" smtClean="0">
              <a:latin typeface="Verdana" panose="020B0604030504040204" pitchFamily="34" charset="0"/>
            </a:endParaRPr>
          </a:p>
        </p:txBody>
      </p:sp>
    </p:spTree>
    <p:extLst>
      <p:ext uri="{BB962C8B-B14F-4D97-AF65-F5344CB8AC3E}">
        <p14:creationId xmlns:p14="http://schemas.microsoft.com/office/powerpoint/2010/main" val="1879482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072" eaLnBrk="0" hangingPunct="0">
              <a:spcBef>
                <a:spcPct val="30000"/>
              </a:spcBef>
              <a:defRPr sz="1300">
                <a:solidFill>
                  <a:schemeClr val="tx1"/>
                </a:solidFill>
                <a:latin typeface="Times" charset="0"/>
                <a:ea typeface="MS PGothic" charset="-128"/>
              </a:defRPr>
            </a:lvl1pPr>
            <a:lvl2pPr marL="785372" indent="-302066" defTabSz="985072" eaLnBrk="0" hangingPunct="0">
              <a:spcBef>
                <a:spcPct val="30000"/>
              </a:spcBef>
              <a:defRPr sz="1300">
                <a:solidFill>
                  <a:schemeClr val="tx1"/>
                </a:solidFill>
                <a:latin typeface="Times" charset="0"/>
                <a:ea typeface="MS PGothic" charset="-128"/>
              </a:defRPr>
            </a:lvl2pPr>
            <a:lvl3pPr marL="1208265" indent="-241653" defTabSz="985072" eaLnBrk="0" hangingPunct="0">
              <a:spcBef>
                <a:spcPct val="30000"/>
              </a:spcBef>
              <a:defRPr sz="1300">
                <a:solidFill>
                  <a:schemeClr val="tx1"/>
                </a:solidFill>
                <a:latin typeface="Times" charset="0"/>
                <a:ea typeface="MS PGothic" charset="-128"/>
              </a:defRPr>
            </a:lvl3pPr>
            <a:lvl4pPr marL="1691571" indent="-241653" defTabSz="985072" eaLnBrk="0" hangingPunct="0">
              <a:spcBef>
                <a:spcPct val="30000"/>
              </a:spcBef>
              <a:defRPr sz="1300">
                <a:solidFill>
                  <a:schemeClr val="tx1"/>
                </a:solidFill>
                <a:latin typeface="Times" charset="0"/>
                <a:ea typeface="MS PGothic" charset="-128"/>
              </a:defRPr>
            </a:lvl4pPr>
            <a:lvl5pPr marL="2174878" indent="-241653" defTabSz="985072" eaLnBrk="0" hangingPunct="0">
              <a:spcBef>
                <a:spcPct val="30000"/>
              </a:spcBef>
              <a:defRPr sz="1300">
                <a:solidFill>
                  <a:schemeClr val="tx1"/>
                </a:solidFill>
                <a:latin typeface="Times" charset="0"/>
                <a:ea typeface="MS PGothic" charset="-128"/>
              </a:defRPr>
            </a:lvl5pPr>
            <a:lvl6pPr marL="2658184" indent="-241653" defTabSz="985072" eaLnBrk="0" fontAlgn="base" hangingPunct="0">
              <a:spcBef>
                <a:spcPct val="30000"/>
              </a:spcBef>
              <a:spcAft>
                <a:spcPct val="0"/>
              </a:spcAft>
              <a:defRPr sz="1300">
                <a:solidFill>
                  <a:schemeClr val="tx1"/>
                </a:solidFill>
                <a:latin typeface="Times" charset="0"/>
                <a:ea typeface="MS PGothic" charset="-128"/>
              </a:defRPr>
            </a:lvl6pPr>
            <a:lvl7pPr marL="3141490" indent="-241653" defTabSz="985072" eaLnBrk="0" fontAlgn="base" hangingPunct="0">
              <a:spcBef>
                <a:spcPct val="30000"/>
              </a:spcBef>
              <a:spcAft>
                <a:spcPct val="0"/>
              </a:spcAft>
              <a:defRPr sz="1300">
                <a:solidFill>
                  <a:schemeClr val="tx1"/>
                </a:solidFill>
                <a:latin typeface="Times" charset="0"/>
                <a:ea typeface="MS PGothic" charset="-128"/>
              </a:defRPr>
            </a:lvl7pPr>
            <a:lvl8pPr marL="3624796" indent="-241653" defTabSz="985072" eaLnBrk="0" fontAlgn="base" hangingPunct="0">
              <a:spcBef>
                <a:spcPct val="30000"/>
              </a:spcBef>
              <a:spcAft>
                <a:spcPct val="0"/>
              </a:spcAft>
              <a:defRPr sz="1300">
                <a:solidFill>
                  <a:schemeClr val="tx1"/>
                </a:solidFill>
                <a:latin typeface="Times" charset="0"/>
                <a:ea typeface="MS PGothic" charset="-128"/>
              </a:defRPr>
            </a:lvl8pPr>
            <a:lvl9pPr marL="4108102" indent="-241653" defTabSz="985072" eaLnBrk="0" fontAlgn="base" hangingPunct="0">
              <a:spcBef>
                <a:spcPct val="30000"/>
              </a:spcBef>
              <a:spcAft>
                <a:spcPct val="0"/>
              </a:spcAft>
              <a:defRPr sz="1300">
                <a:solidFill>
                  <a:schemeClr val="tx1"/>
                </a:solidFill>
                <a:latin typeface="Times" charset="0"/>
                <a:ea typeface="MS PGothic" charset="-128"/>
              </a:defRPr>
            </a:lvl9pPr>
          </a:lstStyle>
          <a:p>
            <a:pPr>
              <a:spcBef>
                <a:spcPct val="0"/>
              </a:spcBef>
            </a:pPr>
            <a:fld id="{A1BBFAB3-0585-BC49-8B9D-6D6495893D6F}" type="slidenum">
              <a:rPr lang="en-US" altLang="en-US"/>
              <a:pPr>
                <a:spcBef>
                  <a:spcPct val="0"/>
                </a:spcBef>
              </a:pPr>
              <a:t>30</a:t>
            </a:fld>
            <a:endParaRPr lang="en-US" altLang="en-US"/>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Verdana" charset="0"/>
              <a:ea typeface="MS PGothic" charset="-128"/>
            </a:endParaRPr>
          </a:p>
          <a:p>
            <a:pPr eaLnBrk="1" hangingPunct="1"/>
            <a:r>
              <a:rPr lang="en-US" altLang="en-US">
                <a:latin typeface="Verdana" charset="0"/>
                <a:ea typeface="MS PGothic" charset="-128"/>
              </a:rPr>
              <a:t>Return on investment may seem like a cold way to think about early childhood, but it’s a measure that, as responsible managers of society’s money and programs, policymkaers must consider. What is the return we will get from investing in programs for young children?</a:t>
            </a:r>
          </a:p>
          <a:p>
            <a:pPr eaLnBrk="1" hangingPunct="1"/>
            <a:endParaRPr lang="en-US" altLang="en-US">
              <a:latin typeface="Verdana" charset="0"/>
              <a:ea typeface="MS PGothic" charset="-128"/>
            </a:endParaRPr>
          </a:p>
          <a:p>
            <a:pPr eaLnBrk="1" hangingPunct="1"/>
            <a:r>
              <a:rPr lang="en-US" altLang="en-US">
                <a:latin typeface="Verdana" charset="0"/>
                <a:ea typeface="MS PGothic" charset="-128"/>
              </a:rPr>
              <a:t>Fortunately, both neuroscience and economics arrive at the same conclusion: it is less expensive to get things right at the beginning than to try to fix them later. Less costly for brains in terms of the sheer energy required to work around a weak foundation, and less costly for society in many ways.</a:t>
            </a:r>
          </a:p>
        </p:txBody>
      </p:sp>
    </p:spTree>
    <p:extLst>
      <p:ext uri="{BB962C8B-B14F-4D97-AF65-F5344CB8AC3E}">
        <p14:creationId xmlns:p14="http://schemas.microsoft.com/office/powerpoint/2010/main" val="152606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9D5EE3E-9DC9-4D46-9366-6C5316A09A2E}" type="slidenum">
              <a:rPr lang="en-US" altLang="en-US" sz="1200"/>
              <a:pPr/>
              <a:t>31</a:t>
            </a:fld>
            <a:endParaRPr lang="en-US" altLang="en-US" sz="1200"/>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Verdana" panose="020B0604030504040204" pitchFamily="34" charset="0"/>
            </a:endParaRPr>
          </a:p>
          <a:p>
            <a:pPr eaLnBrk="1" hangingPunct="1"/>
            <a:r>
              <a:rPr lang="en-US" altLang="en-US" smtClean="0">
                <a:latin typeface="Verdana" panose="020B0604030504040204" pitchFamily="34" charset="0"/>
              </a:rPr>
              <a:t>He created this theoretical model to show what he found: the early years are by far the smartest investment. It’s important to note that this model is based on interventions for disadvantaged kids, not school or college for average kids.</a:t>
            </a:r>
          </a:p>
          <a:p>
            <a:pPr eaLnBrk="1" hangingPunct="1"/>
            <a:endParaRPr lang="en-US" altLang="en-US" smtClean="0">
              <a:latin typeface="Verdana" panose="020B0604030504040204" pitchFamily="34" charset="0"/>
            </a:endParaRPr>
          </a:p>
          <a:p>
            <a:pPr eaLnBrk="1" hangingPunct="1"/>
            <a:r>
              <a:rPr lang="en-US" altLang="en-US" smtClean="0">
                <a:latin typeface="Verdana" panose="020B0604030504040204" pitchFamily="34" charset="0"/>
              </a:rPr>
              <a:t>So it’s not intended to indicate that investments at the other times are not worthwhile or important -- only that we might need to invest less in remediation if we invest more up front. The kids who need help the most later in life will be served better -- and will ultimately benefit society’s bottom line better -- if we serve their developmental needs in the earliest years instead of playing catch-up down the road.</a:t>
            </a:r>
          </a:p>
          <a:p>
            <a:pPr eaLnBrk="1" hangingPunct="1">
              <a:spcBef>
                <a:spcPct val="0"/>
              </a:spcBef>
            </a:pPr>
            <a:r>
              <a:rPr lang="en-US" altLang="en-US" sz="1400" smtClean="0">
                <a:latin typeface="Arial" panose="020B0604020202020204" pitchFamily="34" charset="0"/>
              </a:rPr>
              <a:t>Heckman, J. “Investing in Disadvantaged Young Children Is Good Economics and Good Public Policy,” Testimony before the Joint Economic Committee, Washington D.C., June 27, 2007</a:t>
            </a:r>
          </a:p>
          <a:p>
            <a:pPr eaLnBrk="1" hangingPunct="1">
              <a:spcBef>
                <a:spcPct val="50000"/>
              </a:spcBef>
            </a:pPr>
            <a:endParaRPr lang="en-US" altLang="en-US" sz="1400" smtClean="0">
              <a:latin typeface="Arial" panose="020B0604020202020204" pitchFamily="34" charset="0"/>
            </a:endParaRPr>
          </a:p>
          <a:p>
            <a:pPr eaLnBrk="1" hangingPunct="1"/>
            <a:endParaRPr lang="en-US" altLang="en-US" smtClean="0">
              <a:latin typeface="Verdana" panose="020B0604030504040204" pitchFamily="34" charset="0"/>
            </a:endParaRPr>
          </a:p>
        </p:txBody>
      </p:sp>
    </p:spTree>
    <p:extLst>
      <p:ext uri="{BB962C8B-B14F-4D97-AF65-F5344CB8AC3E}">
        <p14:creationId xmlns:p14="http://schemas.microsoft.com/office/powerpoint/2010/main" val="2649190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589E7E-D7E6-E046-A787-22A71BD75E83}" type="slidenum">
              <a:rPr lang="en-US" smtClean="0"/>
              <a:t>32</a:t>
            </a:fld>
            <a:endParaRPr lang="en-US"/>
          </a:p>
        </p:txBody>
      </p:sp>
    </p:spTree>
    <p:extLst>
      <p:ext uri="{BB962C8B-B14F-4D97-AF65-F5344CB8AC3E}">
        <p14:creationId xmlns:p14="http://schemas.microsoft.com/office/powerpoint/2010/main" val="3288784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485775" y="730250"/>
            <a:ext cx="6507163" cy="3660775"/>
          </a:xfrm>
          <a:ln/>
        </p:spPr>
      </p:sp>
      <p:sp>
        <p:nvSpPr>
          <p:cNvPr id="35843" name="Rectangle 3"/>
          <p:cNvSpPr>
            <a:spLocks noGrp="1" noChangeArrowheads="1"/>
          </p:cNvSpPr>
          <p:nvPr>
            <p:ph type="body" idx="1"/>
          </p:nvPr>
        </p:nvSpPr>
        <p:spPr>
          <a:xfrm>
            <a:off x="997375" y="4637246"/>
            <a:ext cx="5483013" cy="43938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Verdana" charset="0"/>
                <a:ea typeface="MS PGothic" charset="-128"/>
              </a:rPr>
              <a:t>700 synapses formed per second</a:t>
            </a:r>
          </a:p>
          <a:p>
            <a:pPr eaLnBrk="1" hangingPunct="1">
              <a:spcBef>
                <a:spcPct val="0"/>
              </a:spcBef>
            </a:pPr>
            <a:endParaRPr lang="en-US" altLang="en-US">
              <a:latin typeface="Verdana" charset="0"/>
              <a:ea typeface="MS PGothic" charset="-128"/>
            </a:endParaRPr>
          </a:p>
          <a:p>
            <a:pPr eaLnBrk="1" hangingPunct="1">
              <a:spcBef>
                <a:spcPct val="0"/>
              </a:spcBef>
            </a:pPr>
            <a:r>
              <a:rPr lang="en-US" altLang="en-US">
                <a:latin typeface="Verdana" charset="0"/>
                <a:ea typeface="MS PGothic" charset="-128"/>
              </a:rPr>
              <a:t>As you can see, during childhood and adolescence these </a:t>
            </a:r>
            <a:r>
              <a:rPr lang="en-US" altLang="en-US" b="1" i="1">
                <a:latin typeface="Verdana" charset="0"/>
                <a:ea typeface="MS PGothic" charset="-128"/>
              </a:rPr>
              <a:t>neural connections are reduced through experience </a:t>
            </a:r>
            <a:r>
              <a:rPr lang="en-US" altLang="en-US">
                <a:latin typeface="Verdana" charset="0"/>
                <a:ea typeface="MS PGothic" charset="-128"/>
              </a:rPr>
              <a:t>(which is necessary; even if our entire hereditary makeup were devoted . . . ).</a:t>
            </a:r>
          </a:p>
          <a:p>
            <a:pPr eaLnBrk="1" hangingPunct="1">
              <a:spcBef>
                <a:spcPct val="0"/>
              </a:spcBef>
            </a:pPr>
            <a:r>
              <a:rPr lang="en-US" altLang="en-US">
                <a:latin typeface="Verdana" charset="0"/>
                <a:ea typeface="MS PGothic" charset="-128"/>
              </a:rPr>
              <a:t>This helps to ensure that the neural connections that are most useful to the developing mind are retained.  “Use it or lose it.”</a:t>
            </a:r>
          </a:p>
          <a:p>
            <a:pPr eaLnBrk="1" hangingPunct="1">
              <a:spcBef>
                <a:spcPct val="0"/>
              </a:spcBef>
            </a:pPr>
            <a:r>
              <a:rPr lang="en-US" altLang="en-US">
                <a:latin typeface="Verdana" charset="0"/>
                <a:ea typeface="MS PGothic" charset="-128"/>
              </a:rPr>
              <a:t>But this is a </a:t>
            </a:r>
            <a:r>
              <a:rPr lang="en-US" altLang="en-US" b="1" i="1">
                <a:latin typeface="Verdana" charset="0"/>
                <a:ea typeface="MS PGothic" charset="-128"/>
              </a:rPr>
              <a:t>double-edged sword</a:t>
            </a:r>
            <a:r>
              <a:rPr lang="en-US" altLang="en-US">
                <a:latin typeface="Verdana" charset="0"/>
                <a:ea typeface="MS PGothic" charset="-128"/>
              </a:rPr>
              <a:t>.  On the one hand, positive, healthy, growth-promoting experiences help to develop brains that are efficient and sophisticated (</a:t>
            </a:r>
            <a:r>
              <a:rPr lang="en-US" altLang="en-US" u="sng">
                <a:latin typeface="Verdana" charset="0"/>
                <a:ea typeface="MS PGothic" charset="-128"/>
              </a:rPr>
              <a:t>language</a:t>
            </a:r>
            <a:r>
              <a:rPr lang="en-US" altLang="en-US">
                <a:latin typeface="Verdana" charset="0"/>
                <a:ea typeface="MS PGothic" charset="-128"/>
              </a:rPr>
              <a:t>, sight, movement in gravity).  But for some young children, their developing brains are incorporating experiences that are abusive or profoundly neglectful, and these alter the brain’s processing sometimes for life (Seth Pollock’s work on sensitivity to anger expressions).  These influences begin early, even </a:t>
            </a:r>
            <a:r>
              <a:rPr lang="en-US" altLang="en-US" b="1" i="1">
                <a:latin typeface="Verdana" charset="0"/>
                <a:ea typeface="MS PGothic" charset="-128"/>
              </a:rPr>
              <a:t>prenatally</a:t>
            </a:r>
            <a:r>
              <a:rPr lang="en-US" altLang="en-US">
                <a:latin typeface="Verdana" charset="0"/>
                <a:ea typeface="MS PGothic" charset="-128"/>
              </a:rPr>
              <a:t>.    </a:t>
            </a:r>
          </a:p>
        </p:txBody>
      </p:sp>
    </p:spTree>
    <p:extLst>
      <p:ext uri="{BB962C8B-B14F-4D97-AF65-F5344CB8AC3E}">
        <p14:creationId xmlns:p14="http://schemas.microsoft.com/office/powerpoint/2010/main" val="2214767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485775" y="730250"/>
            <a:ext cx="6507163" cy="3660775"/>
          </a:xfrm>
          <a:ln/>
        </p:spPr>
      </p:sp>
      <p:sp>
        <p:nvSpPr>
          <p:cNvPr id="36867" name="Rectangle 3"/>
          <p:cNvSpPr>
            <a:spLocks noGrp="1" noChangeArrowheads="1"/>
          </p:cNvSpPr>
          <p:nvPr>
            <p:ph type="body" idx="1"/>
          </p:nvPr>
        </p:nvSpPr>
        <p:spPr>
          <a:xfrm>
            <a:off x="997375" y="4637246"/>
            <a:ext cx="5483013" cy="43938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charset="0"/>
                <a:ea typeface="MS PGothic" charset="-128"/>
              </a:rPr>
              <a:t>Use this to build the argument that brains are built from the bottom up that earlier developing abilities impact later developing abilities and that the first years of life are critical</a:t>
            </a:r>
          </a:p>
        </p:txBody>
      </p:sp>
    </p:spTree>
    <p:extLst>
      <p:ext uri="{BB962C8B-B14F-4D97-AF65-F5344CB8AC3E}">
        <p14:creationId xmlns:p14="http://schemas.microsoft.com/office/powerpoint/2010/main" val="1217957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Gabaergic</a:t>
            </a:r>
            <a:r>
              <a:rPr lang="en-US" dirty="0" smtClean="0"/>
              <a:t> neurons (inhibitory</a:t>
            </a:r>
            <a:r>
              <a:rPr lang="en-US" baseline="0" dirty="0" smtClean="0"/>
              <a:t> interneurons) that express </a:t>
            </a:r>
            <a:r>
              <a:rPr lang="en-US" baseline="0" dirty="0" err="1" smtClean="0"/>
              <a:t>parvalbumin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4589E7E-D7E6-E046-A787-22A71BD75E83}" type="slidenum">
              <a:rPr lang="en-US" smtClean="0"/>
              <a:t>13</a:t>
            </a:fld>
            <a:endParaRPr lang="en-US"/>
          </a:p>
        </p:txBody>
      </p:sp>
    </p:spTree>
    <p:extLst>
      <p:ext uri="{BB962C8B-B14F-4D97-AF65-F5344CB8AC3E}">
        <p14:creationId xmlns:p14="http://schemas.microsoft.com/office/powerpoint/2010/main" val="3742452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charset="0"/>
                <a:ea typeface="MS PGothic" charset="-128"/>
              </a:rPr>
              <a:t>Human brain requires experience in order to develop</a:t>
            </a:r>
          </a:p>
          <a:p>
            <a:endParaRPr lang="en-US" altLang="en-US">
              <a:latin typeface="Times" charset="0"/>
              <a:ea typeface="MS PGothic" charset="-128"/>
            </a:endParaRPr>
          </a:p>
          <a:p>
            <a:r>
              <a:rPr lang="en-US" altLang="en-US">
                <a:latin typeface="Times" charset="0"/>
                <a:ea typeface="MS PGothic" charset="-128"/>
              </a:rPr>
              <a:t>Human infant is among the most helpless of mammals. Cannot supply even the most rudimentary types of experiences for many months; indeed, cannot survive on its own for many years</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3394" eaLnBrk="0" hangingPunct="0">
              <a:spcBef>
                <a:spcPct val="30000"/>
              </a:spcBef>
              <a:defRPr sz="1300">
                <a:solidFill>
                  <a:schemeClr val="tx1"/>
                </a:solidFill>
                <a:latin typeface="Times" charset="0"/>
                <a:ea typeface="MS PGothic" charset="-128"/>
              </a:defRPr>
            </a:lvl1pPr>
            <a:lvl2pPr marL="785372" indent="-302066" defTabSz="983394" eaLnBrk="0" hangingPunct="0">
              <a:spcBef>
                <a:spcPct val="30000"/>
              </a:spcBef>
              <a:defRPr sz="1300">
                <a:solidFill>
                  <a:schemeClr val="tx1"/>
                </a:solidFill>
                <a:latin typeface="Times" charset="0"/>
                <a:ea typeface="MS PGothic" charset="-128"/>
              </a:defRPr>
            </a:lvl2pPr>
            <a:lvl3pPr marL="1208265" indent="-241653" defTabSz="983394" eaLnBrk="0" hangingPunct="0">
              <a:spcBef>
                <a:spcPct val="30000"/>
              </a:spcBef>
              <a:defRPr sz="1300">
                <a:solidFill>
                  <a:schemeClr val="tx1"/>
                </a:solidFill>
                <a:latin typeface="Times" charset="0"/>
                <a:ea typeface="MS PGothic" charset="-128"/>
              </a:defRPr>
            </a:lvl3pPr>
            <a:lvl4pPr marL="1691571" indent="-241653" defTabSz="983394" eaLnBrk="0" hangingPunct="0">
              <a:spcBef>
                <a:spcPct val="30000"/>
              </a:spcBef>
              <a:defRPr sz="1300">
                <a:solidFill>
                  <a:schemeClr val="tx1"/>
                </a:solidFill>
                <a:latin typeface="Times" charset="0"/>
                <a:ea typeface="MS PGothic" charset="-128"/>
              </a:defRPr>
            </a:lvl4pPr>
            <a:lvl5pPr marL="2174878" indent="-241653" defTabSz="983394" eaLnBrk="0" hangingPunct="0">
              <a:spcBef>
                <a:spcPct val="30000"/>
              </a:spcBef>
              <a:defRPr sz="1300">
                <a:solidFill>
                  <a:schemeClr val="tx1"/>
                </a:solidFill>
                <a:latin typeface="Times" charset="0"/>
                <a:ea typeface="MS PGothic" charset="-128"/>
              </a:defRPr>
            </a:lvl5pPr>
            <a:lvl6pPr marL="2658184" indent="-241653" defTabSz="983394" eaLnBrk="0" fontAlgn="base" hangingPunct="0">
              <a:spcBef>
                <a:spcPct val="30000"/>
              </a:spcBef>
              <a:spcAft>
                <a:spcPct val="0"/>
              </a:spcAft>
              <a:defRPr sz="1300">
                <a:solidFill>
                  <a:schemeClr val="tx1"/>
                </a:solidFill>
                <a:latin typeface="Times" charset="0"/>
                <a:ea typeface="MS PGothic" charset="-128"/>
              </a:defRPr>
            </a:lvl6pPr>
            <a:lvl7pPr marL="3141490" indent="-241653" defTabSz="983394" eaLnBrk="0" fontAlgn="base" hangingPunct="0">
              <a:spcBef>
                <a:spcPct val="30000"/>
              </a:spcBef>
              <a:spcAft>
                <a:spcPct val="0"/>
              </a:spcAft>
              <a:defRPr sz="1300">
                <a:solidFill>
                  <a:schemeClr val="tx1"/>
                </a:solidFill>
                <a:latin typeface="Times" charset="0"/>
                <a:ea typeface="MS PGothic" charset="-128"/>
              </a:defRPr>
            </a:lvl7pPr>
            <a:lvl8pPr marL="3624796" indent="-241653" defTabSz="983394" eaLnBrk="0" fontAlgn="base" hangingPunct="0">
              <a:spcBef>
                <a:spcPct val="30000"/>
              </a:spcBef>
              <a:spcAft>
                <a:spcPct val="0"/>
              </a:spcAft>
              <a:defRPr sz="1300">
                <a:solidFill>
                  <a:schemeClr val="tx1"/>
                </a:solidFill>
                <a:latin typeface="Times" charset="0"/>
                <a:ea typeface="MS PGothic" charset="-128"/>
              </a:defRPr>
            </a:lvl8pPr>
            <a:lvl9pPr marL="4108102" indent="-241653" defTabSz="983394" eaLnBrk="0" fontAlgn="base" hangingPunct="0">
              <a:spcBef>
                <a:spcPct val="30000"/>
              </a:spcBef>
              <a:spcAft>
                <a:spcPct val="0"/>
              </a:spcAft>
              <a:defRPr sz="1300">
                <a:solidFill>
                  <a:schemeClr val="tx1"/>
                </a:solidFill>
                <a:latin typeface="Times" charset="0"/>
                <a:ea typeface="MS PGothic" charset="-128"/>
              </a:defRPr>
            </a:lvl9pPr>
          </a:lstStyle>
          <a:p>
            <a:pPr>
              <a:spcBef>
                <a:spcPct val="0"/>
              </a:spcBef>
            </a:pPr>
            <a:fld id="{BAC49391-F841-394F-8263-CEF8E0405441}" type="slidenum">
              <a:rPr lang="en-US" altLang="en-US"/>
              <a:pPr>
                <a:spcBef>
                  <a:spcPct val="0"/>
                </a:spcBef>
              </a:pPr>
              <a:t>14</a:t>
            </a:fld>
            <a:endParaRPr lang="en-US" altLang="en-US"/>
          </a:p>
        </p:txBody>
      </p:sp>
    </p:spTree>
    <p:extLst>
      <p:ext uri="{BB962C8B-B14F-4D97-AF65-F5344CB8AC3E}">
        <p14:creationId xmlns:p14="http://schemas.microsoft.com/office/powerpoint/2010/main" val="2678408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1665F4-64D7-4096-8DF4-835B60EC27F3}" type="slidenum">
              <a:rPr lang="en-US" smtClean="0"/>
              <a:t>15</a:t>
            </a:fld>
            <a:endParaRPr lang="en-US"/>
          </a:p>
        </p:txBody>
      </p:sp>
    </p:spTree>
    <p:extLst>
      <p:ext uri="{BB962C8B-B14F-4D97-AF65-F5344CB8AC3E}">
        <p14:creationId xmlns:p14="http://schemas.microsoft.com/office/powerpoint/2010/main" val="420373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charset="0"/>
                <a:ea typeface="MS PGothic" charset="-128"/>
              </a:rPr>
              <a:t>Human brain requires experience in order to develop</a:t>
            </a:r>
          </a:p>
          <a:p>
            <a:endParaRPr lang="en-US" altLang="en-US">
              <a:latin typeface="Times" charset="0"/>
              <a:ea typeface="MS PGothic" charset="-128"/>
            </a:endParaRPr>
          </a:p>
          <a:p>
            <a:r>
              <a:rPr lang="en-US" altLang="en-US">
                <a:latin typeface="Times" charset="0"/>
                <a:ea typeface="MS PGothic" charset="-128"/>
              </a:rPr>
              <a:t>Human infant is among the most helpless of mammals. Cannot supply even the most rudimentary types of experiences for many months; indeed, cannot survive on its own for many years</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3394" eaLnBrk="0" hangingPunct="0">
              <a:spcBef>
                <a:spcPct val="30000"/>
              </a:spcBef>
              <a:defRPr sz="1300">
                <a:solidFill>
                  <a:schemeClr val="tx1"/>
                </a:solidFill>
                <a:latin typeface="Times" charset="0"/>
                <a:ea typeface="MS PGothic" charset="-128"/>
              </a:defRPr>
            </a:lvl1pPr>
            <a:lvl2pPr marL="785372" indent="-302066" defTabSz="983394" eaLnBrk="0" hangingPunct="0">
              <a:spcBef>
                <a:spcPct val="30000"/>
              </a:spcBef>
              <a:defRPr sz="1300">
                <a:solidFill>
                  <a:schemeClr val="tx1"/>
                </a:solidFill>
                <a:latin typeface="Times" charset="0"/>
                <a:ea typeface="MS PGothic" charset="-128"/>
              </a:defRPr>
            </a:lvl2pPr>
            <a:lvl3pPr marL="1208265" indent="-241653" defTabSz="983394" eaLnBrk="0" hangingPunct="0">
              <a:spcBef>
                <a:spcPct val="30000"/>
              </a:spcBef>
              <a:defRPr sz="1300">
                <a:solidFill>
                  <a:schemeClr val="tx1"/>
                </a:solidFill>
                <a:latin typeface="Times" charset="0"/>
                <a:ea typeface="MS PGothic" charset="-128"/>
              </a:defRPr>
            </a:lvl3pPr>
            <a:lvl4pPr marL="1691571" indent="-241653" defTabSz="983394" eaLnBrk="0" hangingPunct="0">
              <a:spcBef>
                <a:spcPct val="30000"/>
              </a:spcBef>
              <a:defRPr sz="1300">
                <a:solidFill>
                  <a:schemeClr val="tx1"/>
                </a:solidFill>
                <a:latin typeface="Times" charset="0"/>
                <a:ea typeface="MS PGothic" charset="-128"/>
              </a:defRPr>
            </a:lvl4pPr>
            <a:lvl5pPr marL="2174878" indent="-241653" defTabSz="983394" eaLnBrk="0" hangingPunct="0">
              <a:spcBef>
                <a:spcPct val="30000"/>
              </a:spcBef>
              <a:defRPr sz="1300">
                <a:solidFill>
                  <a:schemeClr val="tx1"/>
                </a:solidFill>
                <a:latin typeface="Times" charset="0"/>
                <a:ea typeface="MS PGothic" charset="-128"/>
              </a:defRPr>
            </a:lvl5pPr>
            <a:lvl6pPr marL="2658184" indent="-241653" defTabSz="983394" eaLnBrk="0" fontAlgn="base" hangingPunct="0">
              <a:spcBef>
                <a:spcPct val="30000"/>
              </a:spcBef>
              <a:spcAft>
                <a:spcPct val="0"/>
              </a:spcAft>
              <a:defRPr sz="1300">
                <a:solidFill>
                  <a:schemeClr val="tx1"/>
                </a:solidFill>
                <a:latin typeface="Times" charset="0"/>
                <a:ea typeface="MS PGothic" charset="-128"/>
              </a:defRPr>
            </a:lvl6pPr>
            <a:lvl7pPr marL="3141490" indent="-241653" defTabSz="983394" eaLnBrk="0" fontAlgn="base" hangingPunct="0">
              <a:spcBef>
                <a:spcPct val="30000"/>
              </a:spcBef>
              <a:spcAft>
                <a:spcPct val="0"/>
              </a:spcAft>
              <a:defRPr sz="1300">
                <a:solidFill>
                  <a:schemeClr val="tx1"/>
                </a:solidFill>
                <a:latin typeface="Times" charset="0"/>
                <a:ea typeface="MS PGothic" charset="-128"/>
              </a:defRPr>
            </a:lvl7pPr>
            <a:lvl8pPr marL="3624796" indent="-241653" defTabSz="983394" eaLnBrk="0" fontAlgn="base" hangingPunct="0">
              <a:spcBef>
                <a:spcPct val="30000"/>
              </a:spcBef>
              <a:spcAft>
                <a:spcPct val="0"/>
              </a:spcAft>
              <a:defRPr sz="1300">
                <a:solidFill>
                  <a:schemeClr val="tx1"/>
                </a:solidFill>
                <a:latin typeface="Times" charset="0"/>
                <a:ea typeface="MS PGothic" charset="-128"/>
              </a:defRPr>
            </a:lvl8pPr>
            <a:lvl9pPr marL="4108102" indent="-241653" defTabSz="983394" eaLnBrk="0" fontAlgn="base" hangingPunct="0">
              <a:spcBef>
                <a:spcPct val="30000"/>
              </a:spcBef>
              <a:spcAft>
                <a:spcPct val="0"/>
              </a:spcAft>
              <a:defRPr sz="1300">
                <a:solidFill>
                  <a:schemeClr val="tx1"/>
                </a:solidFill>
                <a:latin typeface="Times" charset="0"/>
                <a:ea typeface="MS PGothic" charset="-128"/>
              </a:defRPr>
            </a:lvl9pPr>
          </a:lstStyle>
          <a:p>
            <a:pPr>
              <a:spcBef>
                <a:spcPct val="0"/>
              </a:spcBef>
            </a:pPr>
            <a:fld id="{1F6083BC-759F-924E-993C-6760E331915E}" type="slidenum">
              <a:rPr lang="en-US" altLang="en-US"/>
              <a:pPr>
                <a:spcBef>
                  <a:spcPct val="0"/>
                </a:spcBef>
              </a:pPr>
              <a:t>16</a:t>
            </a:fld>
            <a:endParaRPr lang="en-US" altLang="en-US"/>
          </a:p>
        </p:txBody>
      </p:sp>
    </p:spTree>
    <p:extLst>
      <p:ext uri="{BB962C8B-B14F-4D97-AF65-F5344CB8AC3E}">
        <p14:creationId xmlns:p14="http://schemas.microsoft.com/office/powerpoint/2010/main" val="3088342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072" eaLnBrk="0" hangingPunct="0">
              <a:spcBef>
                <a:spcPct val="30000"/>
              </a:spcBef>
              <a:defRPr sz="1300">
                <a:solidFill>
                  <a:schemeClr val="tx1"/>
                </a:solidFill>
                <a:latin typeface="Times" charset="0"/>
                <a:ea typeface="MS PGothic" charset="-128"/>
              </a:defRPr>
            </a:lvl1pPr>
            <a:lvl2pPr marL="785372" indent="-302066" defTabSz="985072" eaLnBrk="0" hangingPunct="0">
              <a:spcBef>
                <a:spcPct val="30000"/>
              </a:spcBef>
              <a:defRPr sz="1300">
                <a:solidFill>
                  <a:schemeClr val="tx1"/>
                </a:solidFill>
                <a:latin typeface="Times" charset="0"/>
                <a:ea typeface="MS PGothic" charset="-128"/>
              </a:defRPr>
            </a:lvl2pPr>
            <a:lvl3pPr marL="1208265" indent="-241653" defTabSz="985072" eaLnBrk="0" hangingPunct="0">
              <a:spcBef>
                <a:spcPct val="30000"/>
              </a:spcBef>
              <a:defRPr sz="1300">
                <a:solidFill>
                  <a:schemeClr val="tx1"/>
                </a:solidFill>
                <a:latin typeface="Times" charset="0"/>
                <a:ea typeface="MS PGothic" charset="-128"/>
              </a:defRPr>
            </a:lvl3pPr>
            <a:lvl4pPr marL="1691571" indent="-241653" defTabSz="985072" eaLnBrk="0" hangingPunct="0">
              <a:spcBef>
                <a:spcPct val="30000"/>
              </a:spcBef>
              <a:defRPr sz="1300">
                <a:solidFill>
                  <a:schemeClr val="tx1"/>
                </a:solidFill>
                <a:latin typeface="Times" charset="0"/>
                <a:ea typeface="MS PGothic" charset="-128"/>
              </a:defRPr>
            </a:lvl4pPr>
            <a:lvl5pPr marL="2174878" indent="-241653" defTabSz="985072" eaLnBrk="0" hangingPunct="0">
              <a:spcBef>
                <a:spcPct val="30000"/>
              </a:spcBef>
              <a:defRPr sz="1300">
                <a:solidFill>
                  <a:schemeClr val="tx1"/>
                </a:solidFill>
                <a:latin typeface="Times" charset="0"/>
                <a:ea typeface="MS PGothic" charset="-128"/>
              </a:defRPr>
            </a:lvl5pPr>
            <a:lvl6pPr marL="2658184" indent="-241653" defTabSz="985072" eaLnBrk="0" fontAlgn="base" hangingPunct="0">
              <a:spcBef>
                <a:spcPct val="30000"/>
              </a:spcBef>
              <a:spcAft>
                <a:spcPct val="0"/>
              </a:spcAft>
              <a:defRPr sz="1300">
                <a:solidFill>
                  <a:schemeClr val="tx1"/>
                </a:solidFill>
                <a:latin typeface="Times" charset="0"/>
                <a:ea typeface="MS PGothic" charset="-128"/>
              </a:defRPr>
            </a:lvl6pPr>
            <a:lvl7pPr marL="3141490" indent="-241653" defTabSz="985072" eaLnBrk="0" fontAlgn="base" hangingPunct="0">
              <a:spcBef>
                <a:spcPct val="30000"/>
              </a:spcBef>
              <a:spcAft>
                <a:spcPct val="0"/>
              </a:spcAft>
              <a:defRPr sz="1300">
                <a:solidFill>
                  <a:schemeClr val="tx1"/>
                </a:solidFill>
                <a:latin typeface="Times" charset="0"/>
                <a:ea typeface="MS PGothic" charset="-128"/>
              </a:defRPr>
            </a:lvl7pPr>
            <a:lvl8pPr marL="3624796" indent="-241653" defTabSz="985072" eaLnBrk="0" fontAlgn="base" hangingPunct="0">
              <a:spcBef>
                <a:spcPct val="30000"/>
              </a:spcBef>
              <a:spcAft>
                <a:spcPct val="0"/>
              </a:spcAft>
              <a:defRPr sz="1300">
                <a:solidFill>
                  <a:schemeClr val="tx1"/>
                </a:solidFill>
                <a:latin typeface="Times" charset="0"/>
                <a:ea typeface="MS PGothic" charset="-128"/>
              </a:defRPr>
            </a:lvl8pPr>
            <a:lvl9pPr marL="4108102" indent="-241653" defTabSz="985072" eaLnBrk="0" fontAlgn="base" hangingPunct="0">
              <a:spcBef>
                <a:spcPct val="30000"/>
              </a:spcBef>
              <a:spcAft>
                <a:spcPct val="0"/>
              </a:spcAft>
              <a:defRPr sz="1300">
                <a:solidFill>
                  <a:schemeClr val="tx1"/>
                </a:solidFill>
                <a:latin typeface="Times" charset="0"/>
                <a:ea typeface="MS PGothic" charset="-128"/>
              </a:defRPr>
            </a:lvl9pPr>
          </a:lstStyle>
          <a:p>
            <a:pPr>
              <a:spcBef>
                <a:spcPct val="0"/>
              </a:spcBef>
            </a:pPr>
            <a:fld id="{7212E9A6-596D-AF44-8D23-E3F7AA81E704}" type="slidenum">
              <a:rPr lang="en-US" altLang="en-US"/>
              <a:pPr>
                <a:spcBef>
                  <a:spcPct val="0"/>
                </a:spcBef>
              </a:pPr>
              <a:t>19</a:t>
            </a:fld>
            <a:endParaRPr lang="en-US" altLang="en-US"/>
          </a:p>
        </p:txBody>
      </p:sp>
      <p:sp>
        <p:nvSpPr>
          <p:cNvPr id="45059" name="Rectangle 7"/>
          <p:cNvSpPr txBox="1">
            <a:spLocks noGrp="1" noChangeArrowheads="1"/>
          </p:cNvSpPr>
          <p:nvPr/>
        </p:nvSpPr>
        <p:spPr bwMode="auto">
          <a:xfrm>
            <a:off x="4238414" y="9274492"/>
            <a:ext cx="3239346" cy="48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87" tIns="49444" rIns="98887" bIns="49444" anchor="b"/>
          <a:lstStyle>
            <a:lvl1pPr defTabSz="933450" eaLnBrk="0" hangingPunct="0">
              <a:spcBef>
                <a:spcPct val="30000"/>
              </a:spcBef>
              <a:defRPr sz="1200">
                <a:solidFill>
                  <a:schemeClr val="tx1"/>
                </a:solidFill>
                <a:latin typeface="Times" charset="0"/>
                <a:ea typeface="MS PGothic" charset="-128"/>
              </a:defRPr>
            </a:lvl1pPr>
            <a:lvl2pPr marL="742950" indent="-285750" defTabSz="933450" eaLnBrk="0" hangingPunct="0">
              <a:spcBef>
                <a:spcPct val="30000"/>
              </a:spcBef>
              <a:defRPr sz="1200">
                <a:solidFill>
                  <a:schemeClr val="tx1"/>
                </a:solidFill>
                <a:latin typeface="Times" charset="0"/>
                <a:ea typeface="MS PGothic" charset="-128"/>
              </a:defRPr>
            </a:lvl2pPr>
            <a:lvl3pPr marL="1143000" indent="-228600" defTabSz="933450" eaLnBrk="0" hangingPunct="0">
              <a:spcBef>
                <a:spcPct val="30000"/>
              </a:spcBef>
              <a:defRPr sz="1200">
                <a:solidFill>
                  <a:schemeClr val="tx1"/>
                </a:solidFill>
                <a:latin typeface="Times" charset="0"/>
                <a:ea typeface="MS PGothic" charset="-128"/>
              </a:defRPr>
            </a:lvl3pPr>
            <a:lvl4pPr marL="1600200" indent="-228600" defTabSz="933450" eaLnBrk="0" hangingPunct="0">
              <a:spcBef>
                <a:spcPct val="30000"/>
              </a:spcBef>
              <a:defRPr sz="1200">
                <a:solidFill>
                  <a:schemeClr val="tx1"/>
                </a:solidFill>
                <a:latin typeface="Times" charset="0"/>
                <a:ea typeface="MS PGothic" charset="-128"/>
              </a:defRPr>
            </a:lvl4pPr>
            <a:lvl5pPr marL="2057400" indent="-228600" defTabSz="933450" eaLnBrk="0" hangingPunct="0">
              <a:spcBef>
                <a:spcPct val="30000"/>
              </a:spcBef>
              <a:defRPr sz="1200">
                <a:solidFill>
                  <a:schemeClr val="tx1"/>
                </a:solidFill>
                <a:latin typeface="Times" charset="0"/>
                <a:ea typeface="MS PGothic" charset="-128"/>
              </a:defRPr>
            </a:lvl5pPr>
            <a:lvl6pPr marL="2514600" indent="-228600" defTabSz="933450" eaLnBrk="0" fontAlgn="base" hangingPunct="0">
              <a:spcBef>
                <a:spcPct val="30000"/>
              </a:spcBef>
              <a:spcAft>
                <a:spcPct val="0"/>
              </a:spcAft>
              <a:defRPr sz="1200">
                <a:solidFill>
                  <a:schemeClr val="tx1"/>
                </a:solidFill>
                <a:latin typeface="Times" charset="0"/>
                <a:ea typeface="MS PGothic" charset="-128"/>
              </a:defRPr>
            </a:lvl6pPr>
            <a:lvl7pPr marL="2971800" indent="-228600" defTabSz="933450" eaLnBrk="0" fontAlgn="base" hangingPunct="0">
              <a:spcBef>
                <a:spcPct val="30000"/>
              </a:spcBef>
              <a:spcAft>
                <a:spcPct val="0"/>
              </a:spcAft>
              <a:defRPr sz="1200">
                <a:solidFill>
                  <a:schemeClr val="tx1"/>
                </a:solidFill>
                <a:latin typeface="Times" charset="0"/>
                <a:ea typeface="MS PGothic" charset="-128"/>
              </a:defRPr>
            </a:lvl7pPr>
            <a:lvl8pPr marL="3429000" indent="-228600" defTabSz="933450" eaLnBrk="0" fontAlgn="base" hangingPunct="0">
              <a:spcBef>
                <a:spcPct val="30000"/>
              </a:spcBef>
              <a:spcAft>
                <a:spcPct val="0"/>
              </a:spcAft>
              <a:defRPr sz="1200">
                <a:solidFill>
                  <a:schemeClr val="tx1"/>
                </a:solidFill>
                <a:latin typeface="Times" charset="0"/>
                <a:ea typeface="MS PGothic" charset="-128"/>
              </a:defRPr>
            </a:lvl8pPr>
            <a:lvl9pPr marL="3886200" indent="-228600" defTabSz="933450" eaLnBrk="0" fontAlgn="base" hangingPunct="0">
              <a:spcBef>
                <a:spcPct val="30000"/>
              </a:spcBef>
              <a:spcAft>
                <a:spcPct val="0"/>
              </a:spcAft>
              <a:defRPr sz="1200">
                <a:solidFill>
                  <a:schemeClr val="tx1"/>
                </a:solidFill>
                <a:latin typeface="Times" charset="0"/>
                <a:ea typeface="MS PGothic" charset="-128"/>
              </a:defRPr>
            </a:lvl9pPr>
          </a:lstStyle>
          <a:p>
            <a:pPr algn="r">
              <a:spcBef>
                <a:spcPct val="0"/>
              </a:spcBef>
            </a:pPr>
            <a:fld id="{8F94E4DE-E67C-B743-9E77-0684F0835DD0}" type="slidenum">
              <a:rPr lang="en-US" altLang="en-US"/>
              <a:pPr algn="r">
                <a:spcBef>
                  <a:spcPct val="0"/>
                </a:spcBef>
              </a:pPr>
              <a:t>19</a:t>
            </a:fld>
            <a:endParaRPr lang="en-US" altLang="en-US"/>
          </a:p>
        </p:txBody>
      </p:sp>
      <p:sp>
        <p:nvSpPr>
          <p:cNvPr id="45060" name="Rectangle 2"/>
          <p:cNvSpPr>
            <a:spLocks noGrp="1" noRot="1" noChangeAspect="1" noChangeArrowheads="1" noTextEdit="1"/>
          </p:cNvSpPr>
          <p:nvPr>
            <p:ph type="sldImg"/>
          </p:nvPr>
        </p:nvSpPr>
        <p:spPr>
          <a:xfrm>
            <a:off x="485775" y="733425"/>
            <a:ext cx="6507163" cy="3660775"/>
          </a:xfrm>
          <a:ln/>
        </p:spPr>
      </p:sp>
      <p:sp>
        <p:nvSpPr>
          <p:cNvPr id="45061" name="Rectangle 3"/>
          <p:cNvSpPr>
            <a:spLocks noGrp="1" noChangeArrowheads="1"/>
          </p:cNvSpPr>
          <p:nvPr>
            <p:ph type="body" idx="1"/>
          </p:nvPr>
        </p:nvSpPr>
        <p:spPr>
          <a:xfrm>
            <a:off x="997375" y="4637247"/>
            <a:ext cx="5483013" cy="43905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86" tIns="49244" rIns="98486" bIns="49244"/>
          <a:lstStyle/>
          <a:p>
            <a:pPr eaLnBrk="1" hangingPunct="1"/>
            <a:r>
              <a:rPr lang="en-US" altLang="en-US" sz="800">
                <a:latin typeface="Verdana" charset="0"/>
                <a:ea typeface="MS PGothic" charset="-128"/>
              </a:rPr>
              <a:t>We all know that stress is a part of life. Learning how to cope with stress is an important part of a child’s healthy development, whether it’s the stress of meeting new people, learning to walk, or dealing with problems.</a:t>
            </a:r>
          </a:p>
          <a:p>
            <a:pPr eaLnBrk="1" hangingPunct="1"/>
            <a:endParaRPr lang="en-US" altLang="en-US" sz="800">
              <a:latin typeface="Verdana" charset="0"/>
              <a:ea typeface="MS PGothic" charset="-128"/>
            </a:endParaRPr>
          </a:p>
          <a:p>
            <a:pPr eaLnBrk="1" hangingPunct="1"/>
            <a:r>
              <a:rPr lang="en-US" altLang="en-US" sz="800">
                <a:latin typeface="Verdana" charset="0"/>
                <a:ea typeface="MS PGothic" charset="-128"/>
              </a:rPr>
              <a:t>There is a range of physiological responses to stress, which most of us are familiar with: increased heart rate and fluctuations in stress hormone levels, such as cortisol. When stress occurs to a young child within an environment of supportive relationships with adults, these physiological effects are buffered and brought back down to baseline. The result is a healthy stress response system. </a:t>
            </a:r>
          </a:p>
          <a:p>
            <a:pPr eaLnBrk="1" hangingPunct="1"/>
            <a:endParaRPr lang="en-US" altLang="en-US" sz="800">
              <a:latin typeface="Verdana" charset="0"/>
              <a:ea typeface="MS PGothic" charset="-128"/>
            </a:endParaRPr>
          </a:p>
          <a:p>
            <a:pPr eaLnBrk="1" hangingPunct="1"/>
            <a:r>
              <a:rPr lang="en-US" altLang="en-US" sz="800">
                <a:latin typeface="Verdana" charset="0"/>
                <a:ea typeface="MS PGothic" charset="-128"/>
              </a:rPr>
              <a:t>For larger stressors -- such as the death or serious illness of a loved one, a frightening injury, the divorce of one’s parents, or a natural disaster -- these physiological responses are sustained for a longer period of time.</a:t>
            </a:r>
          </a:p>
          <a:p>
            <a:pPr eaLnBrk="1" hangingPunct="1"/>
            <a:r>
              <a:rPr lang="en-US" altLang="en-US" sz="800">
                <a:latin typeface="Verdana" charset="0"/>
                <a:ea typeface="MS PGothic" charset="-128"/>
              </a:rPr>
              <a:t>But still, the buffering effects of supportive adult relationships allow the brain to recover from what might otherwise be damaging effects. </a:t>
            </a:r>
          </a:p>
          <a:p>
            <a:pPr eaLnBrk="1" hangingPunct="1"/>
            <a:endParaRPr lang="en-US" altLang="en-US" sz="800">
              <a:latin typeface="Verdana" charset="0"/>
              <a:ea typeface="MS PGothic" charset="-128"/>
            </a:endParaRPr>
          </a:p>
          <a:p>
            <a:pPr eaLnBrk="1" hangingPunct="1"/>
            <a:r>
              <a:rPr lang="en-US" altLang="en-US" sz="800">
                <a:latin typeface="Verdana" charset="0"/>
                <a:ea typeface="MS PGothic" charset="-128"/>
              </a:rPr>
              <a:t>It’s when situations of extreme stress are prolonged and unrelenting, in the absence of supportive adults, that a child is affected by toxic stress. These situations can include extreme poverty, physical or emotional abuse, chronic neglect, severe maternal depression, substance abuse, or family violence. Without the support of a caring network of adults, toxic stress can disrupt brain architecture and lead to stress management systems that respond at relatively lower thresholds, thereby increasing the risk of stress-related physical and mental illness.</a:t>
            </a:r>
          </a:p>
          <a:p>
            <a:pPr eaLnBrk="1" hangingPunct="1"/>
            <a:endParaRPr lang="en-US" altLang="en-US" sz="800">
              <a:latin typeface="Verdana" charset="0"/>
              <a:ea typeface="MS PGothic" charset="-128"/>
            </a:endParaRPr>
          </a:p>
          <a:p>
            <a:pPr eaLnBrk="1" hangingPunct="1"/>
            <a:endParaRPr lang="en-US" altLang="en-US" sz="800">
              <a:latin typeface="Verdana" charset="0"/>
              <a:ea typeface="MS PGothic" charset="-128"/>
            </a:endParaRPr>
          </a:p>
          <a:p>
            <a:pPr eaLnBrk="1" hangingPunct="1"/>
            <a:endParaRPr lang="en-US" altLang="en-US" sz="800">
              <a:latin typeface="Times" charset="0"/>
              <a:ea typeface="MS PGothic" charset="-128"/>
            </a:endParaRPr>
          </a:p>
        </p:txBody>
      </p:sp>
    </p:spTree>
    <p:extLst>
      <p:ext uri="{BB962C8B-B14F-4D97-AF65-F5344CB8AC3E}">
        <p14:creationId xmlns:p14="http://schemas.microsoft.com/office/powerpoint/2010/main" val="3147668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072" eaLnBrk="0" hangingPunct="0">
              <a:spcBef>
                <a:spcPct val="30000"/>
              </a:spcBef>
              <a:defRPr sz="1300">
                <a:solidFill>
                  <a:schemeClr val="tx1"/>
                </a:solidFill>
                <a:latin typeface="Times" charset="0"/>
                <a:ea typeface="MS PGothic" charset="-128"/>
              </a:defRPr>
            </a:lvl1pPr>
            <a:lvl2pPr marL="785372" indent="-302066" defTabSz="985072" eaLnBrk="0" hangingPunct="0">
              <a:spcBef>
                <a:spcPct val="30000"/>
              </a:spcBef>
              <a:defRPr sz="1300">
                <a:solidFill>
                  <a:schemeClr val="tx1"/>
                </a:solidFill>
                <a:latin typeface="Times" charset="0"/>
                <a:ea typeface="MS PGothic" charset="-128"/>
              </a:defRPr>
            </a:lvl2pPr>
            <a:lvl3pPr marL="1208265" indent="-241653" defTabSz="985072" eaLnBrk="0" hangingPunct="0">
              <a:spcBef>
                <a:spcPct val="30000"/>
              </a:spcBef>
              <a:defRPr sz="1300">
                <a:solidFill>
                  <a:schemeClr val="tx1"/>
                </a:solidFill>
                <a:latin typeface="Times" charset="0"/>
                <a:ea typeface="MS PGothic" charset="-128"/>
              </a:defRPr>
            </a:lvl3pPr>
            <a:lvl4pPr marL="1691571" indent="-241653" defTabSz="985072" eaLnBrk="0" hangingPunct="0">
              <a:spcBef>
                <a:spcPct val="30000"/>
              </a:spcBef>
              <a:defRPr sz="1300">
                <a:solidFill>
                  <a:schemeClr val="tx1"/>
                </a:solidFill>
                <a:latin typeface="Times" charset="0"/>
                <a:ea typeface="MS PGothic" charset="-128"/>
              </a:defRPr>
            </a:lvl4pPr>
            <a:lvl5pPr marL="2174878" indent="-241653" defTabSz="985072" eaLnBrk="0" hangingPunct="0">
              <a:spcBef>
                <a:spcPct val="30000"/>
              </a:spcBef>
              <a:defRPr sz="1300">
                <a:solidFill>
                  <a:schemeClr val="tx1"/>
                </a:solidFill>
                <a:latin typeface="Times" charset="0"/>
                <a:ea typeface="MS PGothic" charset="-128"/>
              </a:defRPr>
            </a:lvl5pPr>
            <a:lvl6pPr marL="2658184" indent="-241653" defTabSz="985072" eaLnBrk="0" fontAlgn="base" hangingPunct="0">
              <a:spcBef>
                <a:spcPct val="30000"/>
              </a:spcBef>
              <a:spcAft>
                <a:spcPct val="0"/>
              </a:spcAft>
              <a:defRPr sz="1300">
                <a:solidFill>
                  <a:schemeClr val="tx1"/>
                </a:solidFill>
                <a:latin typeface="Times" charset="0"/>
                <a:ea typeface="MS PGothic" charset="-128"/>
              </a:defRPr>
            </a:lvl6pPr>
            <a:lvl7pPr marL="3141490" indent="-241653" defTabSz="985072" eaLnBrk="0" fontAlgn="base" hangingPunct="0">
              <a:spcBef>
                <a:spcPct val="30000"/>
              </a:spcBef>
              <a:spcAft>
                <a:spcPct val="0"/>
              </a:spcAft>
              <a:defRPr sz="1300">
                <a:solidFill>
                  <a:schemeClr val="tx1"/>
                </a:solidFill>
                <a:latin typeface="Times" charset="0"/>
                <a:ea typeface="MS PGothic" charset="-128"/>
              </a:defRPr>
            </a:lvl7pPr>
            <a:lvl8pPr marL="3624796" indent="-241653" defTabSz="985072" eaLnBrk="0" fontAlgn="base" hangingPunct="0">
              <a:spcBef>
                <a:spcPct val="30000"/>
              </a:spcBef>
              <a:spcAft>
                <a:spcPct val="0"/>
              </a:spcAft>
              <a:defRPr sz="1300">
                <a:solidFill>
                  <a:schemeClr val="tx1"/>
                </a:solidFill>
                <a:latin typeface="Times" charset="0"/>
                <a:ea typeface="MS PGothic" charset="-128"/>
              </a:defRPr>
            </a:lvl8pPr>
            <a:lvl9pPr marL="4108102" indent="-241653" defTabSz="985072" eaLnBrk="0" fontAlgn="base" hangingPunct="0">
              <a:spcBef>
                <a:spcPct val="30000"/>
              </a:spcBef>
              <a:spcAft>
                <a:spcPct val="0"/>
              </a:spcAft>
              <a:defRPr sz="1300">
                <a:solidFill>
                  <a:schemeClr val="tx1"/>
                </a:solidFill>
                <a:latin typeface="Times" charset="0"/>
                <a:ea typeface="MS PGothic" charset="-128"/>
              </a:defRPr>
            </a:lvl9pPr>
          </a:lstStyle>
          <a:p>
            <a:pPr>
              <a:spcBef>
                <a:spcPct val="0"/>
              </a:spcBef>
            </a:pPr>
            <a:fld id="{BF456362-7FD4-DC45-B94A-7A58638D7757}" type="slidenum">
              <a:rPr lang="en-US" altLang="en-US"/>
              <a:pPr>
                <a:spcBef>
                  <a:spcPct val="0"/>
                </a:spcBef>
              </a:pPr>
              <a:t>20</a:t>
            </a:fld>
            <a:endParaRPr lang="en-US" altLang="en-US"/>
          </a:p>
        </p:txBody>
      </p:sp>
      <p:sp>
        <p:nvSpPr>
          <p:cNvPr id="46083" name="Rectangle 2"/>
          <p:cNvSpPr>
            <a:spLocks noGrp="1" noRot="1" noChangeAspect="1" noChangeArrowheads="1" noTextEdit="1"/>
          </p:cNvSpPr>
          <p:nvPr>
            <p:ph type="sldImg"/>
          </p:nvPr>
        </p:nvSpPr>
        <p:spPr>
          <a:xfrm>
            <a:off x="485775" y="730250"/>
            <a:ext cx="6507163" cy="3660775"/>
          </a:xfrm>
          <a:ln/>
        </p:spPr>
      </p:sp>
      <p:sp>
        <p:nvSpPr>
          <p:cNvPr id="46084" name="Rectangle 3"/>
          <p:cNvSpPr>
            <a:spLocks noGrp="1" noChangeArrowheads="1"/>
          </p:cNvSpPr>
          <p:nvPr>
            <p:ph type="body" idx="1"/>
          </p:nvPr>
        </p:nvSpPr>
        <p:spPr>
          <a:xfrm>
            <a:off x="997375" y="4637246"/>
            <a:ext cx="5483013" cy="43938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83" tIns="49243" rIns="98483" bIns="49243"/>
          <a:lstStyle/>
          <a:p>
            <a:pPr eaLnBrk="1" hangingPunct="1"/>
            <a:r>
              <a:rPr lang="en-US" altLang="en-US">
                <a:latin typeface="Verdana" charset="0"/>
                <a:ea typeface="MS PGothic" charset="-128"/>
              </a:rPr>
              <a:t>Brain architecture is created by the formation of connections between neurons as a result of interactions with one’s environment, and then the pruning of connections that aren’t used. Neural connections in different areas of the brain are responsible for different kinds of activities. For example, the prefrontal cortex and hippocampus house activities related to memory and decision-making (executive function). As you can see from these depictions of neurons, brains subjected to chronic stress have </a:t>
            </a:r>
            <a:r>
              <a:rPr lang="en-US" altLang="en-US" i="1">
                <a:latin typeface="Verdana" charset="0"/>
                <a:ea typeface="MS PGothic" charset="-128"/>
              </a:rPr>
              <a:t>underdeveloped</a:t>
            </a:r>
            <a:r>
              <a:rPr lang="en-US" altLang="en-US">
                <a:latin typeface="Verdana" charset="0"/>
                <a:ea typeface="MS PGothic" charset="-128"/>
              </a:rPr>
              <a:t> connections in the areas of the brain most critical for success in school, work, and behavior.</a:t>
            </a:r>
          </a:p>
          <a:p>
            <a:pPr eaLnBrk="1" hangingPunct="1"/>
            <a:endParaRPr lang="en-US" altLang="en-US">
              <a:latin typeface="Verdana" charset="0"/>
              <a:ea typeface="MS PGothic" charset="-128"/>
            </a:endParaRPr>
          </a:p>
          <a:p>
            <a:pPr eaLnBrk="1" hangingPunct="1"/>
            <a:endParaRPr lang="en-US" altLang="en-US">
              <a:latin typeface="Verdana" charset="0"/>
              <a:ea typeface="MS PGothic" charset="-128"/>
            </a:endParaRPr>
          </a:p>
        </p:txBody>
      </p:sp>
    </p:spTree>
    <p:extLst>
      <p:ext uri="{BB962C8B-B14F-4D97-AF65-F5344CB8AC3E}">
        <p14:creationId xmlns:p14="http://schemas.microsoft.com/office/powerpoint/2010/main" val="954410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90002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5FC46-E9C1-EC4A-92AC-941D70084C99}"/>
              </a:ext>
            </a:extLst>
          </p:cNvPr>
          <p:cNvSpPr>
            <a:spLocks noGrp="1"/>
          </p:cNvSpPr>
          <p:nvPr>
            <p:ph type="ctrTitle"/>
          </p:nvPr>
        </p:nvSpPr>
        <p:spPr>
          <a:xfrm>
            <a:off x="1524000" y="1122363"/>
            <a:ext cx="9144000" cy="2387600"/>
          </a:xfrm>
        </p:spPr>
        <p:txBody>
          <a:bodyPr anchor="b"/>
          <a:lstStyle>
            <a:lvl1pPr algn="ctr">
              <a:defRPr sz="6000">
                <a:solidFill>
                  <a:srgbClr val="FFCC33"/>
                </a:solidFill>
              </a:defRPr>
            </a:lvl1pPr>
          </a:lstStyle>
          <a:p>
            <a:r>
              <a:rPr lang="en-US" dirty="0"/>
              <a:t>Click to edit Master title style</a:t>
            </a:r>
          </a:p>
        </p:txBody>
      </p:sp>
      <p:sp>
        <p:nvSpPr>
          <p:cNvPr id="3" name="Subtitle 2">
            <a:extLst>
              <a:ext uri="{FF2B5EF4-FFF2-40B4-BE49-F238E27FC236}">
                <a16:creationId xmlns:a16="http://schemas.microsoft.com/office/drawing/2014/main" id="{A540A44A-0ED4-3748-9D93-E1A1685C0CE8}"/>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3942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04DC1-C7CE-6046-BE5F-FF83967CE9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0C8D51-7C3B-2F4C-B3E0-EAC8B80F2D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5D9ED-E207-A342-83F7-3E3B3F858A5A}"/>
              </a:ext>
            </a:extLst>
          </p:cNvPr>
          <p:cNvSpPr>
            <a:spLocks noGrp="1"/>
          </p:cNvSpPr>
          <p:nvPr>
            <p:ph type="dt" sz="half" idx="10"/>
          </p:nvPr>
        </p:nvSpPr>
        <p:spPr/>
        <p:txBody>
          <a:bodyPr/>
          <a:lstStyle/>
          <a:p>
            <a:fld id="{BA28E39C-E6A1-D14D-88EA-CD70DBB352B4}" type="datetimeFigureOut">
              <a:rPr lang="en-US" smtClean="0"/>
              <a:t>1/13/2019</a:t>
            </a:fld>
            <a:endParaRPr lang="en-US"/>
          </a:p>
        </p:txBody>
      </p:sp>
      <p:sp>
        <p:nvSpPr>
          <p:cNvPr id="5" name="Footer Placeholder 4">
            <a:extLst>
              <a:ext uri="{FF2B5EF4-FFF2-40B4-BE49-F238E27FC236}">
                <a16:creationId xmlns:a16="http://schemas.microsoft.com/office/drawing/2014/main" id="{87E74D66-C686-8A42-AA0B-E6218D16E0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CFB373-C4D9-0F49-9FE9-F01E98798878}"/>
              </a:ext>
            </a:extLst>
          </p:cNvPr>
          <p:cNvSpPr>
            <a:spLocks noGrp="1"/>
          </p:cNvSpPr>
          <p:nvPr>
            <p:ph type="sldNum" sz="quarter" idx="12"/>
          </p:nvPr>
        </p:nvSpPr>
        <p:spPr/>
        <p:txBody>
          <a:bodyPr/>
          <a:lstStyle/>
          <a:p>
            <a:fld id="{76BDE997-F27B-1D42-9567-0BE0429F4E5B}" type="slidenum">
              <a:rPr lang="en-US" smtClean="0"/>
              <a:t>‹#›</a:t>
            </a:fld>
            <a:endParaRPr lang="en-US"/>
          </a:p>
        </p:txBody>
      </p:sp>
    </p:spTree>
    <p:extLst>
      <p:ext uri="{BB962C8B-B14F-4D97-AF65-F5344CB8AC3E}">
        <p14:creationId xmlns:p14="http://schemas.microsoft.com/office/powerpoint/2010/main" val="3272806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FEDE85-80A4-3349-BA85-21E4271FF5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ADC97E-A647-7A46-85AE-2DC055979D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43219-ECF3-6E4E-8755-77FD1E9ECD8A}"/>
              </a:ext>
            </a:extLst>
          </p:cNvPr>
          <p:cNvSpPr>
            <a:spLocks noGrp="1"/>
          </p:cNvSpPr>
          <p:nvPr>
            <p:ph type="dt" sz="half" idx="10"/>
          </p:nvPr>
        </p:nvSpPr>
        <p:spPr/>
        <p:txBody>
          <a:bodyPr/>
          <a:lstStyle/>
          <a:p>
            <a:fld id="{BA28E39C-E6A1-D14D-88EA-CD70DBB352B4}" type="datetimeFigureOut">
              <a:rPr lang="en-US" smtClean="0"/>
              <a:t>1/13/2019</a:t>
            </a:fld>
            <a:endParaRPr lang="en-US"/>
          </a:p>
        </p:txBody>
      </p:sp>
      <p:sp>
        <p:nvSpPr>
          <p:cNvPr id="5" name="Footer Placeholder 4">
            <a:extLst>
              <a:ext uri="{FF2B5EF4-FFF2-40B4-BE49-F238E27FC236}">
                <a16:creationId xmlns:a16="http://schemas.microsoft.com/office/drawing/2014/main" id="{DC5A35E2-8721-8844-B845-92D1367450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85B634-9C17-F140-BB26-CC1326A9494E}"/>
              </a:ext>
            </a:extLst>
          </p:cNvPr>
          <p:cNvSpPr>
            <a:spLocks noGrp="1"/>
          </p:cNvSpPr>
          <p:nvPr>
            <p:ph type="sldNum" sz="quarter" idx="12"/>
          </p:nvPr>
        </p:nvSpPr>
        <p:spPr/>
        <p:txBody>
          <a:bodyPr/>
          <a:lstStyle/>
          <a:p>
            <a:fld id="{76BDE997-F27B-1D42-9567-0BE0429F4E5B}" type="slidenum">
              <a:rPr lang="en-US" smtClean="0"/>
              <a:t>‹#›</a:t>
            </a:fld>
            <a:endParaRPr lang="en-US"/>
          </a:p>
        </p:txBody>
      </p:sp>
    </p:spTree>
    <p:extLst>
      <p:ext uri="{BB962C8B-B14F-4D97-AF65-F5344CB8AC3E}">
        <p14:creationId xmlns:p14="http://schemas.microsoft.com/office/powerpoint/2010/main" val="324204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84CA6-151C-F54B-A90A-CE4481EBC03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A20C45C-429C-1044-B231-9E6EF5551C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15BD97-EFC2-B246-B919-76CFC4F1ECFE}"/>
              </a:ext>
            </a:extLst>
          </p:cNvPr>
          <p:cNvSpPr>
            <a:spLocks noGrp="1"/>
          </p:cNvSpPr>
          <p:nvPr>
            <p:ph type="dt" sz="half" idx="10"/>
          </p:nvPr>
        </p:nvSpPr>
        <p:spPr/>
        <p:txBody>
          <a:bodyPr/>
          <a:lstStyle/>
          <a:p>
            <a:fld id="{BA28E39C-E6A1-D14D-88EA-CD70DBB352B4}" type="datetimeFigureOut">
              <a:rPr lang="en-US" smtClean="0"/>
              <a:t>1/13/2019</a:t>
            </a:fld>
            <a:endParaRPr lang="en-US"/>
          </a:p>
        </p:txBody>
      </p:sp>
      <p:sp>
        <p:nvSpPr>
          <p:cNvPr id="5" name="Footer Placeholder 4">
            <a:extLst>
              <a:ext uri="{FF2B5EF4-FFF2-40B4-BE49-F238E27FC236}">
                <a16:creationId xmlns:a16="http://schemas.microsoft.com/office/drawing/2014/main" id="{AA190C4D-68BF-D640-B55B-CF26AE8C18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91E686-F7B1-5446-9968-9BC5510D8B40}"/>
              </a:ext>
            </a:extLst>
          </p:cNvPr>
          <p:cNvSpPr>
            <a:spLocks noGrp="1"/>
          </p:cNvSpPr>
          <p:nvPr>
            <p:ph type="sldNum" sz="quarter" idx="12"/>
          </p:nvPr>
        </p:nvSpPr>
        <p:spPr/>
        <p:txBody>
          <a:bodyPr/>
          <a:lstStyle/>
          <a:p>
            <a:fld id="{76BDE997-F27B-1D42-9567-0BE0429F4E5B}" type="slidenum">
              <a:rPr lang="en-US" smtClean="0"/>
              <a:t>‹#›</a:t>
            </a:fld>
            <a:endParaRPr lang="en-US"/>
          </a:p>
        </p:txBody>
      </p:sp>
    </p:spTree>
    <p:extLst>
      <p:ext uri="{BB962C8B-B14F-4D97-AF65-F5344CB8AC3E}">
        <p14:creationId xmlns:p14="http://schemas.microsoft.com/office/powerpoint/2010/main" val="3748284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7A8F-C3C6-3146-B5AF-A4438027997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E86FE86-6E84-A544-87FF-124519D3BD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046024F6-A5C9-0C43-A3B4-10237CC43796}"/>
              </a:ext>
            </a:extLst>
          </p:cNvPr>
          <p:cNvSpPr>
            <a:spLocks noGrp="1"/>
          </p:cNvSpPr>
          <p:nvPr>
            <p:ph type="dt" sz="half" idx="10"/>
          </p:nvPr>
        </p:nvSpPr>
        <p:spPr/>
        <p:txBody>
          <a:bodyPr/>
          <a:lstStyle/>
          <a:p>
            <a:fld id="{BA28E39C-E6A1-D14D-88EA-CD70DBB352B4}" type="datetimeFigureOut">
              <a:rPr lang="en-US" smtClean="0"/>
              <a:t>1/13/2019</a:t>
            </a:fld>
            <a:endParaRPr lang="en-US"/>
          </a:p>
        </p:txBody>
      </p:sp>
      <p:sp>
        <p:nvSpPr>
          <p:cNvPr id="5" name="Footer Placeholder 4">
            <a:extLst>
              <a:ext uri="{FF2B5EF4-FFF2-40B4-BE49-F238E27FC236}">
                <a16:creationId xmlns:a16="http://schemas.microsoft.com/office/drawing/2014/main" id="{D08251D7-7AD4-EF49-94C0-887384239B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43070F-BF82-934E-9C52-FC7139381A34}"/>
              </a:ext>
            </a:extLst>
          </p:cNvPr>
          <p:cNvSpPr>
            <a:spLocks noGrp="1"/>
          </p:cNvSpPr>
          <p:nvPr>
            <p:ph type="sldNum" sz="quarter" idx="12"/>
          </p:nvPr>
        </p:nvSpPr>
        <p:spPr/>
        <p:txBody>
          <a:bodyPr/>
          <a:lstStyle/>
          <a:p>
            <a:fld id="{76BDE997-F27B-1D42-9567-0BE0429F4E5B}" type="slidenum">
              <a:rPr lang="en-US" smtClean="0"/>
              <a:t>‹#›</a:t>
            </a:fld>
            <a:endParaRPr lang="en-US"/>
          </a:p>
        </p:txBody>
      </p:sp>
    </p:spTree>
    <p:extLst>
      <p:ext uri="{BB962C8B-B14F-4D97-AF65-F5344CB8AC3E}">
        <p14:creationId xmlns:p14="http://schemas.microsoft.com/office/powerpoint/2010/main" val="1052671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9B114-844B-9F43-ACEC-0FD0A1D543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27D802-2CB8-D74A-8D55-B5439BD7FBA5}"/>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086284D-4717-7C4A-A162-8F26CAE5E83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4A49C2-0121-7948-A78A-F02D78900846}"/>
              </a:ext>
            </a:extLst>
          </p:cNvPr>
          <p:cNvSpPr>
            <a:spLocks noGrp="1"/>
          </p:cNvSpPr>
          <p:nvPr>
            <p:ph type="dt" sz="half" idx="10"/>
          </p:nvPr>
        </p:nvSpPr>
        <p:spPr/>
        <p:txBody>
          <a:bodyPr/>
          <a:lstStyle/>
          <a:p>
            <a:fld id="{BA28E39C-E6A1-D14D-88EA-CD70DBB352B4}" type="datetimeFigureOut">
              <a:rPr lang="en-US" smtClean="0"/>
              <a:t>1/13/2019</a:t>
            </a:fld>
            <a:endParaRPr lang="en-US"/>
          </a:p>
        </p:txBody>
      </p:sp>
      <p:sp>
        <p:nvSpPr>
          <p:cNvPr id="6" name="Footer Placeholder 5">
            <a:extLst>
              <a:ext uri="{FF2B5EF4-FFF2-40B4-BE49-F238E27FC236}">
                <a16:creationId xmlns:a16="http://schemas.microsoft.com/office/drawing/2014/main" id="{4235C374-13AD-6841-BBCC-E769C0C91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DE928D-D290-D74D-A316-FCEDDEAF6CB5}"/>
              </a:ext>
            </a:extLst>
          </p:cNvPr>
          <p:cNvSpPr>
            <a:spLocks noGrp="1"/>
          </p:cNvSpPr>
          <p:nvPr>
            <p:ph type="sldNum" sz="quarter" idx="12"/>
          </p:nvPr>
        </p:nvSpPr>
        <p:spPr/>
        <p:txBody>
          <a:bodyPr/>
          <a:lstStyle/>
          <a:p>
            <a:fld id="{76BDE997-F27B-1D42-9567-0BE0429F4E5B}" type="slidenum">
              <a:rPr lang="en-US" smtClean="0"/>
              <a:t>‹#›</a:t>
            </a:fld>
            <a:endParaRPr lang="en-US"/>
          </a:p>
        </p:txBody>
      </p:sp>
    </p:spTree>
    <p:extLst>
      <p:ext uri="{BB962C8B-B14F-4D97-AF65-F5344CB8AC3E}">
        <p14:creationId xmlns:p14="http://schemas.microsoft.com/office/powerpoint/2010/main" val="1328384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1500A-936B-F94A-88B7-2C3CB716E0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D926F6-AE98-CD41-B7B8-F963A1C90F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F44327D-92E5-9D41-ADD9-DC65160389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2C6C95-5E3A-7842-A2C8-EF59FF7878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425FF7-7C3B-B94B-B69C-690364FE4E7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C5697E-5C8F-2245-BCFF-A59C12833E1C}"/>
              </a:ext>
            </a:extLst>
          </p:cNvPr>
          <p:cNvSpPr>
            <a:spLocks noGrp="1"/>
          </p:cNvSpPr>
          <p:nvPr>
            <p:ph type="dt" sz="half" idx="10"/>
          </p:nvPr>
        </p:nvSpPr>
        <p:spPr/>
        <p:txBody>
          <a:bodyPr/>
          <a:lstStyle/>
          <a:p>
            <a:fld id="{BA28E39C-E6A1-D14D-88EA-CD70DBB352B4}" type="datetimeFigureOut">
              <a:rPr lang="en-US" smtClean="0"/>
              <a:t>1/13/2019</a:t>
            </a:fld>
            <a:endParaRPr lang="en-US"/>
          </a:p>
        </p:txBody>
      </p:sp>
      <p:sp>
        <p:nvSpPr>
          <p:cNvPr id="8" name="Footer Placeholder 7">
            <a:extLst>
              <a:ext uri="{FF2B5EF4-FFF2-40B4-BE49-F238E27FC236}">
                <a16:creationId xmlns:a16="http://schemas.microsoft.com/office/drawing/2014/main" id="{38F26B22-BDC6-094C-B77C-5B5F3C64DE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23E42D-0A7B-1E44-A6E6-DF20B9DAFC63}"/>
              </a:ext>
            </a:extLst>
          </p:cNvPr>
          <p:cNvSpPr>
            <a:spLocks noGrp="1"/>
          </p:cNvSpPr>
          <p:nvPr>
            <p:ph type="sldNum" sz="quarter" idx="12"/>
          </p:nvPr>
        </p:nvSpPr>
        <p:spPr/>
        <p:txBody>
          <a:bodyPr/>
          <a:lstStyle/>
          <a:p>
            <a:fld id="{76BDE997-F27B-1D42-9567-0BE0429F4E5B}" type="slidenum">
              <a:rPr lang="en-US" smtClean="0"/>
              <a:t>‹#›</a:t>
            </a:fld>
            <a:endParaRPr lang="en-US"/>
          </a:p>
        </p:txBody>
      </p:sp>
    </p:spTree>
    <p:extLst>
      <p:ext uri="{BB962C8B-B14F-4D97-AF65-F5344CB8AC3E}">
        <p14:creationId xmlns:p14="http://schemas.microsoft.com/office/powerpoint/2010/main" val="2513788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3F40C-F69B-CF48-850F-F063C45744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DEDD38-669C-8D45-B886-0F294D42E5E7}"/>
              </a:ext>
            </a:extLst>
          </p:cNvPr>
          <p:cNvSpPr>
            <a:spLocks noGrp="1"/>
          </p:cNvSpPr>
          <p:nvPr>
            <p:ph type="dt" sz="half" idx="10"/>
          </p:nvPr>
        </p:nvSpPr>
        <p:spPr/>
        <p:txBody>
          <a:bodyPr/>
          <a:lstStyle/>
          <a:p>
            <a:fld id="{BA28E39C-E6A1-D14D-88EA-CD70DBB352B4}" type="datetimeFigureOut">
              <a:rPr lang="en-US" smtClean="0"/>
              <a:t>1/13/2019</a:t>
            </a:fld>
            <a:endParaRPr lang="en-US"/>
          </a:p>
        </p:txBody>
      </p:sp>
      <p:sp>
        <p:nvSpPr>
          <p:cNvPr id="4" name="Footer Placeholder 3">
            <a:extLst>
              <a:ext uri="{FF2B5EF4-FFF2-40B4-BE49-F238E27FC236}">
                <a16:creationId xmlns:a16="http://schemas.microsoft.com/office/drawing/2014/main" id="{75B60F4A-1E49-E14F-AB42-33302AEC66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7CD37D-29B9-2349-B776-74B0E2B570AF}"/>
              </a:ext>
            </a:extLst>
          </p:cNvPr>
          <p:cNvSpPr>
            <a:spLocks noGrp="1"/>
          </p:cNvSpPr>
          <p:nvPr>
            <p:ph type="sldNum" sz="quarter" idx="12"/>
          </p:nvPr>
        </p:nvSpPr>
        <p:spPr/>
        <p:txBody>
          <a:bodyPr/>
          <a:lstStyle/>
          <a:p>
            <a:fld id="{76BDE997-F27B-1D42-9567-0BE0429F4E5B}" type="slidenum">
              <a:rPr lang="en-US" smtClean="0"/>
              <a:t>‹#›</a:t>
            </a:fld>
            <a:endParaRPr lang="en-US"/>
          </a:p>
        </p:txBody>
      </p:sp>
    </p:spTree>
    <p:extLst>
      <p:ext uri="{BB962C8B-B14F-4D97-AF65-F5344CB8AC3E}">
        <p14:creationId xmlns:p14="http://schemas.microsoft.com/office/powerpoint/2010/main" val="2269445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2579D7-0761-E645-BDD5-FE77451D8CFC}"/>
              </a:ext>
            </a:extLst>
          </p:cNvPr>
          <p:cNvSpPr>
            <a:spLocks noGrp="1"/>
          </p:cNvSpPr>
          <p:nvPr>
            <p:ph type="dt" sz="half" idx="10"/>
          </p:nvPr>
        </p:nvSpPr>
        <p:spPr/>
        <p:txBody>
          <a:bodyPr/>
          <a:lstStyle/>
          <a:p>
            <a:fld id="{BA28E39C-E6A1-D14D-88EA-CD70DBB352B4}" type="datetimeFigureOut">
              <a:rPr lang="en-US" smtClean="0"/>
              <a:t>1/13/2019</a:t>
            </a:fld>
            <a:endParaRPr lang="en-US"/>
          </a:p>
        </p:txBody>
      </p:sp>
      <p:sp>
        <p:nvSpPr>
          <p:cNvPr id="3" name="Footer Placeholder 2">
            <a:extLst>
              <a:ext uri="{FF2B5EF4-FFF2-40B4-BE49-F238E27FC236}">
                <a16:creationId xmlns:a16="http://schemas.microsoft.com/office/drawing/2014/main" id="{CC5E9AD5-CC13-0947-AB7D-CBCB58F2BB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1911BF-FE65-DA44-9BCB-49314A4D5147}"/>
              </a:ext>
            </a:extLst>
          </p:cNvPr>
          <p:cNvSpPr>
            <a:spLocks noGrp="1"/>
          </p:cNvSpPr>
          <p:nvPr>
            <p:ph type="sldNum" sz="quarter" idx="12"/>
          </p:nvPr>
        </p:nvSpPr>
        <p:spPr/>
        <p:txBody>
          <a:bodyPr/>
          <a:lstStyle/>
          <a:p>
            <a:fld id="{76BDE997-F27B-1D42-9567-0BE0429F4E5B}" type="slidenum">
              <a:rPr lang="en-US" smtClean="0"/>
              <a:t>‹#›</a:t>
            </a:fld>
            <a:endParaRPr lang="en-US"/>
          </a:p>
        </p:txBody>
      </p:sp>
    </p:spTree>
    <p:extLst>
      <p:ext uri="{BB962C8B-B14F-4D97-AF65-F5344CB8AC3E}">
        <p14:creationId xmlns:p14="http://schemas.microsoft.com/office/powerpoint/2010/main" val="571674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20F6D-7BB3-AF4E-B2A9-8820865D8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355354-28C7-2641-B2F1-BD898927C6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4ECCF4-8987-4C47-9599-015AA7322A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1152EC-17D2-F949-BFEE-98D8D64B81FF}"/>
              </a:ext>
            </a:extLst>
          </p:cNvPr>
          <p:cNvSpPr>
            <a:spLocks noGrp="1"/>
          </p:cNvSpPr>
          <p:nvPr>
            <p:ph type="dt" sz="half" idx="10"/>
          </p:nvPr>
        </p:nvSpPr>
        <p:spPr/>
        <p:txBody>
          <a:bodyPr/>
          <a:lstStyle/>
          <a:p>
            <a:fld id="{BA28E39C-E6A1-D14D-88EA-CD70DBB352B4}" type="datetimeFigureOut">
              <a:rPr lang="en-US" smtClean="0"/>
              <a:t>1/13/2019</a:t>
            </a:fld>
            <a:endParaRPr lang="en-US"/>
          </a:p>
        </p:txBody>
      </p:sp>
      <p:sp>
        <p:nvSpPr>
          <p:cNvPr id="6" name="Footer Placeholder 5">
            <a:extLst>
              <a:ext uri="{FF2B5EF4-FFF2-40B4-BE49-F238E27FC236}">
                <a16:creationId xmlns:a16="http://schemas.microsoft.com/office/drawing/2014/main" id="{366672D9-872B-0040-81CA-19A66E258F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74A2BD-0AF2-1A45-9734-08C712E18644}"/>
              </a:ext>
            </a:extLst>
          </p:cNvPr>
          <p:cNvSpPr>
            <a:spLocks noGrp="1"/>
          </p:cNvSpPr>
          <p:nvPr>
            <p:ph type="sldNum" sz="quarter" idx="12"/>
          </p:nvPr>
        </p:nvSpPr>
        <p:spPr/>
        <p:txBody>
          <a:bodyPr/>
          <a:lstStyle/>
          <a:p>
            <a:fld id="{76BDE997-F27B-1D42-9567-0BE0429F4E5B}" type="slidenum">
              <a:rPr lang="en-US" smtClean="0"/>
              <a:t>‹#›</a:t>
            </a:fld>
            <a:endParaRPr lang="en-US"/>
          </a:p>
        </p:txBody>
      </p:sp>
    </p:spTree>
    <p:extLst>
      <p:ext uri="{BB962C8B-B14F-4D97-AF65-F5344CB8AC3E}">
        <p14:creationId xmlns:p14="http://schemas.microsoft.com/office/powerpoint/2010/main" val="3970940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14587-76D6-4F4F-BD75-7A9CC0DFA6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64949E-8448-524D-B212-C316A172A2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837232-DEE8-784C-AC71-9E216BF4B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9320C0-A0A0-A04D-A102-BF291AA1F11E}"/>
              </a:ext>
            </a:extLst>
          </p:cNvPr>
          <p:cNvSpPr>
            <a:spLocks noGrp="1"/>
          </p:cNvSpPr>
          <p:nvPr>
            <p:ph type="dt" sz="half" idx="10"/>
          </p:nvPr>
        </p:nvSpPr>
        <p:spPr/>
        <p:txBody>
          <a:bodyPr/>
          <a:lstStyle/>
          <a:p>
            <a:fld id="{BA28E39C-E6A1-D14D-88EA-CD70DBB352B4}" type="datetimeFigureOut">
              <a:rPr lang="en-US" smtClean="0"/>
              <a:t>1/13/2019</a:t>
            </a:fld>
            <a:endParaRPr lang="en-US"/>
          </a:p>
        </p:txBody>
      </p:sp>
      <p:sp>
        <p:nvSpPr>
          <p:cNvPr id="6" name="Footer Placeholder 5">
            <a:extLst>
              <a:ext uri="{FF2B5EF4-FFF2-40B4-BE49-F238E27FC236}">
                <a16:creationId xmlns:a16="http://schemas.microsoft.com/office/drawing/2014/main" id="{AC902AD5-2FFA-7746-BF97-6A5AE79AE7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11A400-8742-624F-8FEF-1FE89CB44042}"/>
              </a:ext>
            </a:extLst>
          </p:cNvPr>
          <p:cNvSpPr>
            <a:spLocks noGrp="1"/>
          </p:cNvSpPr>
          <p:nvPr>
            <p:ph type="sldNum" sz="quarter" idx="12"/>
          </p:nvPr>
        </p:nvSpPr>
        <p:spPr/>
        <p:txBody>
          <a:bodyPr/>
          <a:lstStyle/>
          <a:p>
            <a:fld id="{76BDE997-F27B-1D42-9567-0BE0429F4E5B}" type="slidenum">
              <a:rPr lang="en-US" smtClean="0"/>
              <a:t>‹#›</a:t>
            </a:fld>
            <a:endParaRPr lang="en-US"/>
          </a:p>
        </p:txBody>
      </p:sp>
    </p:spTree>
    <p:extLst>
      <p:ext uri="{BB962C8B-B14F-4D97-AF65-F5344CB8AC3E}">
        <p14:creationId xmlns:p14="http://schemas.microsoft.com/office/powerpoint/2010/main" val="3440419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8086A5-21EB-F24D-8767-210E9A0DA9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BD17021-96E3-1B41-B347-E29225780F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749B5E6-014B-EC44-8D5A-E116200EDCDD}"/>
              </a:ext>
            </a:extLst>
          </p:cNvPr>
          <p:cNvSpPr>
            <a:spLocks noGrp="1"/>
          </p:cNvSpPr>
          <p:nvPr>
            <p:ph type="dt" sz="half" idx="2"/>
          </p:nvPr>
        </p:nvSpPr>
        <p:spPr>
          <a:xfrm>
            <a:off x="838200" y="6254156"/>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DIN Regular" pitchFamily="2" charset="0"/>
              </a:defRPr>
            </a:lvl1pPr>
          </a:lstStyle>
          <a:p>
            <a:fld id="{BA28E39C-E6A1-D14D-88EA-CD70DBB352B4}" type="datetimeFigureOut">
              <a:rPr lang="en-US" smtClean="0"/>
              <a:pPr/>
              <a:t>1/13/2019</a:t>
            </a:fld>
            <a:endParaRPr lang="en-US" dirty="0"/>
          </a:p>
        </p:txBody>
      </p:sp>
      <p:sp>
        <p:nvSpPr>
          <p:cNvPr id="5" name="Footer Placeholder 4">
            <a:extLst>
              <a:ext uri="{FF2B5EF4-FFF2-40B4-BE49-F238E27FC236}">
                <a16:creationId xmlns:a16="http://schemas.microsoft.com/office/drawing/2014/main" id="{2C909181-20C5-084C-B8D0-DE6D7E5B590E}"/>
              </a:ext>
            </a:extLst>
          </p:cNvPr>
          <p:cNvSpPr>
            <a:spLocks noGrp="1"/>
          </p:cNvSpPr>
          <p:nvPr>
            <p:ph type="ftr" sz="quarter" idx="3"/>
          </p:nvPr>
        </p:nvSpPr>
        <p:spPr>
          <a:xfrm>
            <a:off x="4038600" y="6254156"/>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DIN Regular" pitchFamily="2" charset="0"/>
              </a:defRPr>
            </a:lvl1pPr>
          </a:lstStyle>
          <a:p>
            <a:endParaRPr lang="en-US" dirty="0"/>
          </a:p>
        </p:txBody>
      </p:sp>
      <p:sp>
        <p:nvSpPr>
          <p:cNvPr id="6" name="Slide Number Placeholder 5">
            <a:extLst>
              <a:ext uri="{FF2B5EF4-FFF2-40B4-BE49-F238E27FC236}">
                <a16:creationId xmlns:a16="http://schemas.microsoft.com/office/drawing/2014/main" id="{8B493E4A-811E-6944-9E3C-0C5895F5AD42}"/>
              </a:ext>
            </a:extLst>
          </p:cNvPr>
          <p:cNvSpPr>
            <a:spLocks noGrp="1"/>
          </p:cNvSpPr>
          <p:nvPr>
            <p:ph type="sldNum" sz="quarter" idx="4"/>
          </p:nvPr>
        </p:nvSpPr>
        <p:spPr>
          <a:xfrm>
            <a:off x="8610600" y="6254156"/>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DIN Regular" pitchFamily="2" charset="0"/>
              </a:defRPr>
            </a:lvl1pPr>
          </a:lstStyle>
          <a:p>
            <a:fld id="{76BDE997-F27B-1D42-9567-0BE0429F4E5B}" type="slidenum">
              <a:rPr lang="en-US" smtClean="0"/>
              <a:pPr/>
              <a:t>‹#›</a:t>
            </a:fld>
            <a:endParaRPr lang="en-US" dirty="0"/>
          </a:p>
        </p:txBody>
      </p:sp>
      <p:sp>
        <p:nvSpPr>
          <p:cNvPr id="7" name="Rectangle 6">
            <a:extLst>
              <a:ext uri="{FF2B5EF4-FFF2-40B4-BE49-F238E27FC236}">
                <a16:creationId xmlns:a16="http://schemas.microsoft.com/office/drawing/2014/main" id="{97D282BD-5CD9-FF44-8535-3A899017935E}"/>
              </a:ext>
            </a:extLst>
          </p:cNvPr>
          <p:cNvSpPr/>
          <p:nvPr userDrawn="1"/>
        </p:nvSpPr>
        <p:spPr>
          <a:xfrm>
            <a:off x="0" y="6599816"/>
            <a:ext cx="12192000" cy="258184"/>
          </a:xfrm>
          <a:prstGeom prst="rect">
            <a:avLst/>
          </a:prstGeom>
          <a:solidFill>
            <a:srgbClr val="90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678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D-DIN" panose="020B050403020203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D-DIN" panose="020B050403020203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DIN" panose="020B050403020203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DIN" panose="020B050403020203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DIN" panose="020B050403020203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DIN" panose="020B050403020203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0.wmf"/><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6EBC2-1FE7-AF49-97B5-8E0C03190E90}"/>
              </a:ext>
            </a:extLst>
          </p:cNvPr>
          <p:cNvSpPr>
            <a:spLocks noGrp="1"/>
          </p:cNvSpPr>
          <p:nvPr>
            <p:ph type="ctrTitle"/>
          </p:nvPr>
        </p:nvSpPr>
        <p:spPr>
          <a:xfrm>
            <a:off x="762000" y="1122363"/>
            <a:ext cx="10820400" cy="2387600"/>
          </a:xfrm>
        </p:spPr>
        <p:txBody>
          <a:bodyPr>
            <a:normAutofit/>
          </a:bodyPr>
          <a:lstStyle/>
          <a:p>
            <a:r>
              <a:rPr lang="en-US" sz="5000" dirty="0"/>
              <a:t>The development of brain architecture: </a:t>
            </a:r>
            <a:r>
              <a:rPr lang="en-US" dirty="0"/>
              <a:t/>
            </a:r>
            <a:br>
              <a:rPr lang="en-US" dirty="0"/>
            </a:br>
            <a:r>
              <a:rPr lang="en-US" sz="4900" i="1" dirty="0"/>
              <a:t>The importance of the first years of life</a:t>
            </a:r>
          </a:p>
        </p:txBody>
      </p:sp>
      <p:sp>
        <p:nvSpPr>
          <p:cNvPr id="3" name="Subtitle 2">
            <a:extLst>
              <a:ext uri="{FF2B5EF4-FFF2-40B4-BE49-F238E27FC236}">
                <a16:creationId xmlns:a16="http://schemas.microsoft.com/office/drawing/2014/main" id="{B6044FE3-5526-4E46-9634-2AA060628779}"/>
              </a:ext>
            </a:extLst>
          </p:cNvPr>
          <p:cNvSpPr>
            <a:spLocks noGrp="1"/>
          </p:cNvSpPr>
          <p:nvPr>
            <p:ph type="subTitle" idx="1"/>
          </p:nvPr>
        </p:nvSpPr>
        <p:spPr/>
        <p:txBody>
          <a:bodyPr>
            <a:normAutofit fontScale="92500" lnSpcReduction="10000"/>
          </a:bodyPr>
          <a:lstStyle/>
          <a:p>
            <a:r>
              <a:rPr lang="en-US" dirty="0"/>
              <a:t>Megan R. Gunnar, PhD</a:t>
            </a:r>
          </a:p>
          <a:p>
            <a:r>
              <a:rPr lang="en-US" dirty="0"/>
              <a:t>Regents Professor and Distinguished McKnight University Professor</a:t>
            </a:r>
          </a:p>
          <a:p>
            <a:r>
              <a:rPr lang="en-US" dirty="0"/>
              <a:t>Director, Institute of Child Development</a:t>
            </a:r>
          </a:p>
          <a:p>
            <a:r>
              <a:rPr lang="en-US" dirty="0"/>
              <a:t>January 15, 2019</a:t>
            </a:r>
          </a:p>
        </p:txBody>
      </p:sp>
      <p:sp>
        <p:nvSpPr>
          <p:cNvPr id="8" name="TextBox 7">
            <a:extLst>
              <a:ext uri="{FF2B5EF4-FFF2-40B4-BE49-F238E27FC236}">
                <a16:creationId xmlns:a16="http://schemas.microsoft.com/office/drawing/2014/main" id="{5E5CD89B-7A9F-A14D-8215-FF5912462ACD}"/>
              </a:ext>
            </a:extLst>
          </p:cNvPr>
          <p:cNvSpPr txBox="1"/>
          <p:nvPr/>
        </p:nvSpPr>
        <p:spPr>
          <a:xfrm>
            <a:off x="242662" y="6361131"/>
            <a:ext cx="4625789" cy="246221"/>
          </a:xfrm>
          <a:prstGeom prst="rect">
            <a:avLst/>
          </a:prstGeom>
          <a:noFill/>
        </p:spPr>
        <p:txBody>
          <a:bodyPr wrap="square" rtlCol="0">
            <a:spAutoFit/>
          </a:bodyPr>
          <a:lstStyle/>
          <a:p>
            <a:r>
              <a:rPr lang="en-US" sz="1000" spc="20" dirty="0">
                <a:solidFill>
                  <a:schemeClr val="bg1"/>
                </a:solidFill>
                <a:latin typeface="D-DIN" panose="020B0504030202030204" pitchFamily="34" charset="77"/>
              </a:rPr>
              <a:t>College of Education and Human Development</a:t>
            </a:r>
          </a:p>
        </p:txBody>
      </p:sp>
      <p:pic>
        <p:nvPicPr>
          <p:cNvPr id="6" name="Picture 5">
            <a:extLst>
              <a:ext uri="{FF2B5EF4-FFF2-40B4-BE49-F238E27FC236}">
                <a16:creationId xmlns:a16="http://schemas.microsoft.com/office/drawing/2014/main" id="{056F13FD-DEF6-0942-A1F2-3309FE401DC7}"/>
              </a:ext>
            </a:extLst>
          </p:cNvPr>
          <p:cNvPicPr>
            <a:picLocks noChangeAspect="1"/>
          </p:cNvPicPr>
          <p:nvPr/>
        </p:nvPicPr>
        <p:blipFill>
          <a:blip r:embed="rId2"/>
          <a:stretch>
            <a:fillRect/>
          </a:stretch>
        </p:blipFill>
        <p:spPr>
          <a:xfrm>
            <a:off x="9956800" y="5671590"/>
            <a:ext cx="1892300" cy="850900"/>
          </a:xfrm>
          <a:prstGeom prst="rect">
            <a:avLst/>
          </a:prstGeom>
        </p:spPr>
      </p:pic>
      <p:pic>
        <p:nvPicPr>
          <p:cNvPr id="4" name="Picture 3"/>
          <p:cNvPicPr>
            <a:picLocks noChangeAspect="1"/>
          </p:cNvPicPr>
          <p:nvPr/>
        </p:nvPicPr>
        <p:blipFill>
          <a:blip r:embed="rId3"/>
          <a:stretch>
            <a:fillRect/>
          </a:stretch>
        </p:blipFill>
        <p:spPr>
          <a:xfrm>
            <a:off x="320802" y="278913"/>
            <a:ext cx="2121269" cy="1897541"/>
          </a:xfrm>
          <a:prstGeom prst="rect">
            <a:avLst/>
          </a:prstGeom>
        </p:spPr>
      </p:pic>
    </p:spTree>
    <p:extLst>
      <p:ext uri="{BB962C8B-B14F-4D97-AF65-F5344CB8AC3E}">
        <p14:creationId xmlns:p14="http://schemas.microsoft.com/office/powerpoint/2010/main" val="3223789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57401" y="304801"/>
            <a:ext cx="7775829" cy="5883299"/>
          </a:xfrm>
          <a:prstGeom prst="rect">
            <a:avLst/>
          </a:prstGeom>
        </p:spPr>
      </p:pic>
      <p:grpSp>
        <p:nvGrpSpPr>
          <p:cNvPr id="8" name="Group 7"/>
          <p:cNvGrpSpPr/>
          <p:nvPr/>
        </p:nvGrpSpPr>
        <p:grpSpPr>
          <a:xfrm>
            <a:off x="3360" y="6195153"/>
            <a:ext cx="12188639" cy="685530"/>
            <a:chOff x="3360" y="6195153"/>
            <a:chExt cx="12188639" cy="685530"/>
          </a:xfrm>
        </p:grpSpPr>
        <p:pic>
          <p:nvPicPr>
            <p:cNvPr id="9" name="Picture 8"/>
            <p:cNvPicPr>
              <a:picLocks noChangeAspect="1"/>
            </p:cNvPicPr>
            <p:nvPr/>
          </p:nvPicPr>
          <p:blipFill>
            <a:blip r:embed="rId3"/>
            <a:stretch>
              <a:fillRect/>
            </a:stretch>
          </p:blipFill>
          <p:spPr>
            <a:xfrm>
              <a:off x="3360" y="6195153"/>
              <a:ext cx="12188639" cy="685530"/>
            </a:xfrm>
            <a:prstGeom prst="rect">
              <a:avLst/>
            </a:prstGeom>
          </p:spPr>
        </p:pic>
        <p:sp>
          <p:nvSpPr>
            <p:cNvPr id="10" name="TextBox 9">
              <a:extLst>
                <a:ext uri="{FF2B5EF4-FFF2-40B4-BE49-F238E27FC236}">
                  <a16:creationId xmlns:a16="http://schemas.microsoft.com/office/drawing/2014/main" id="{5E5CD89B-7A9F-A14D-8215-FF5912462ACD}"/>
                </a:ext>
              </a:extLst>
            </p:cNvPr>
            <p:cNvSpPr txBox="1"/>
            <p:nvPr/>
          </p:nvSpPr>
          <p:spPr>
            <a:xfrm>
              <a:off x="3361" y="6442502"/>
              <a:ext cx="4625789" cy="338554"/>
            </a:xfrm>
            <a:prstGeom prst="rect">
              <a:avLst/>
            </a:prstGeom>
            <a:noFill/>
          </p:spPr>
          <p:txBody>
            <a:bodyPr wrap="square" rtlCol="0">
              <a:spAutoFit/>
            </a:bodyPr>
            <a:lstStyle/>
            <a:p>
              <a:r>
                <a:rPr lang="en-US" sz="1600" spc="20" dirty="0" smtClean="0">
                  <a:solidFill>
                    <a:schemeClr val="accent2">
                      <a:lumMod val="75000"/>
                    </a:schemeClr>
                  </a:solidFill>
                  <a:latin typeface="D-DIN" panose="020B0504030202030204" pitchFamily="34" charset="77"/>
                </a:rPr>
                <a:t>College of Education and Human Development</a:t>
              </a:r>
              <a:endParaRPr lang="en-US" sz="1600" spc="20" dirty="0">
                <a:solidFill>
                  <a:schemeClr val="accent2">
                    <a:lumMod val="75000"/>
                  </a:schemeClr>
                </a:solidFill>
                <a:latin typeface="D-DIN" panose="020B0504030202030204" pitchFamily="34" charset="77"/>
              </a:endParaRPr>
            </a:p>
          </p:txBody>
        </p:sp>
      </p:grpSp>
    </p:spTree>
    <p:extLst>
      <p:ext uri="{BB962C8B-B14F-4D97-AF65-F5344CB8AC3E}">
        <p14:creationId xmlns:p14="http://schemas.microsoft.com/office/powerpoint/2010/main" val="2941703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743200" y="5907088"/>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a:spcBef>
                <a:spcPct val="20000"/>
              </a:spcBef>
            </a:pPr>
            <a:r>
              <a:rPr lang="en-US" altLang="en-US" sz="1600" b="1" dirty="0">
                <a:latin typeface="Arial" panose="020B0604020202020204" pitchFamily="34" charset="0"/>
                <a:cs typeface="Arial" panose="020B0604020202020204" pitchFamily="34" charset="0"/>
              </a:rPr>
              <a:t>         birth         		6 years             	    14 years</a:t>
            </a:r>
          </a:p>
        </p:txBody>
      </p:sp>
      <p:sp>
        <p:nvSpPr>
          <p:cNvPr id="172035" name="Text Box 3"/>
          <p:cNvSpPr txBox="1">
            <a:spLocks noChangeArrowheads="1"/>
          </p:cNvSpPr>
          <p:nvPr/>
        </p:nvSpPr>
        <p:spPr bwMode="auto">
          <a:xfrm>
            <a:off x="1524000" y="695325"/>
            <a:ext cx="9296400" cy="1200150"/>
          </a:xfrm>
          <a:prstGeom prst="rect">
            <a:avLst/>
          </a:prstGeom>
          <a:noFill/>
          <a:ln w="9525">
            <a:noFill/>
            <a:miter lim="800000"/>
            <a:headEnd/>
            <a:tailEnd/>
          </a:ln>
          <a:effectLst/>
        </p:spPr>
        <p:txBody>
          <a:bodyPr>
            <a:spAutoFit/>
          </a:bodyPr>
          <a:lstStyle/>
          <a:p>
            <a:pPr algn="ctr" eaLnBrk="0" hangingPunct="0">
              <a:defRPr/>
            </a:pPr>
            <a:r>
              <a:rPr lang="en-US" sz="2800" dirty="0">
                <a:latin typeface="Arial" panose="020B0604020202020204" pitchFamily="34" charset="0"/>
                <a:ea typeface="ＭＳ Ｐゴシック" pitchFamily="28" charset="-128"/>
                <a:cs typeface="Arial" panose="020B0604020202020204" pitchFamily="34" charset="0"/>
              </a:rPr>
              <a:t>Experience shapes brain architecture by over-production followed by pruning</a:t>
            </a:r>
          </a:p>
          <a:p>
            <a:pPr algn="ctr" eaLnBrk="0" hangingPunct="0">
              <a:defRPr/>
            </a:pPr>
            <a:r>
              <a:rPr lang="en-US" sz="1600" dirty="0">
                <a:latin typeface="Arial" panose="020B0604020202020204" pitchFamily="34" charset="0"/>
                <a:ea typeface="ＭＳ Ｐゴシック" pitchFamily="28" charset="-128"/>
                <a:cs typeface="Arial" panose="020B0604020202020204" pitchFamily="34" charset="0"/>
              </a:rPr>
              <a:t>(700 synapses formed per second in the early years)</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t="13559"/>
          <a:stretch>
            <a:fillRect/>
          </a:stretch>
        </p:blipFill>
        <p:spPr bwMode="auto">
          <a:xfrm>
            <a:off x="3352800" y="2057401"/>
            <a:ext cx="5867400"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2038" name="Rectangle 6"/>
          <p:cNvSpPr>
            <a:spLocks noChangeArrowheads="1"/>
          </p:cNvSpPr>
          <p:nvPr/>
        </p:nvSpPr>
        <p:spPr bwMode="auto">
          <a:xfrm>
            <a:off x="7315200" y="2085975"/>
            <a:ext cx="1981200" cy="426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endParaRPr lang="en-US" altLang="en-US"/>
          </a:p>
        </p:txBody>
      </p:sp>
      <p:sp>
        <p:nvSpPr>
          <p:cNvPr id="172039" name="Rectangle 7"/>
          <p:cNvSpPr>
            <a:spLocks noChangeArrowheads="1"/>
          </p:cNvSpPr>
          <p:nvPr/>
        </p:nvSpPr>
        <p:spPr bwMode="auto">
          <a:xfrm>
            <a:off x="5334000" y="2092325"/>
            <a:ext cx="1981200" cy="426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endParaRPr lang="en-US" altLang="en-US"/>
          </a:p>
        </p:txBody>
      </p:sp>
      <p:grpSp>
        <p:nvGrpSpPr>
          <p:cNvPr id="11" name="Group 10"/>
          <p:cNvGrpSpPr/>
          <p:nvPr/>
        </p:nvGrpSpPr>
        <p:grpSpPr>
          <a:xfrm>
            <a:off x="3360" y="6195153"/>
            <a:ext cx="12188639" cy="685530"/>
            <a:chOff x="3360" y="6195153"/>
            <a:chExt cx="12188639" cy="685530"/>
          </a:xfrm>
        </p:grpSpPr>
        <p:pic>
          <p:nvPicPr>
            <p:cNvPr id="12" name="Picture 11"/>
            <p:cNvPicPr>
              <a:picLocks noChangeAspect="1"/>
            </p:cNvPicPr>
            <p:nvPr/>
          </p:nvPicPr>
          <p:blipFill>
            <a:blip r:embed="rId4"/>
            <a:stretch>
              <a:fillRect/>
            </a:stretch>
          </p:blipFill>
          <p:spPr>
            <a:xfrm>
              <a:off x="3360" y="6195153"/>
              <a:ext cx="12188639" cy="685530"/>
            </a:xfrm>
            <a:prstGeom prst="rect">
              <a:avLst/>
            </a:prstGeom>
          </p:spPr>
        </p:pic>
        <p:sp>
          <p:nvSpPr>
            <p:cNvPr id="13" name="TextBox 12">
              <a:extLst>
                <a:ext uri="{FF2B5EF4-FFF2-40B4-BE49-F238E27FC236}">
                  <a16:creationId xmlns:a16="http://schemas.microsoft.com/office/drawing/2014/main" id="{5E5CD89B-7A9F-A14D-8215-FF5912462ACD}"/>
                </a:ext>
              </a:extLst>
            </p:cNvPr>
            <p:cNvSpPr txBox="1"/>
            <p:nvPr/>
          </p:nvSpPr>
          <p:spPr>
            <a:xfrm>
              <a:off x="3361" y="6442502"/>
              <a:ext cx="4625789" cy="338554"/>
            </a:xfrm>
            <a:prstGeom prst="rect">
              <a:avLst/>
            </a:prstGeom>
            <a:noFill/>
          </p:spPr>
          <p:txBody>
            <a:bodyPr wrap="square" rtlCol="0">
              <a:spAutoFit/>
            </a:bodyPr>
            <a:lstStyle/>
            <a:p>
              <a:r>
                <a:rPr lang="en-US" sz="1600" spc="20" dirty="0" smtClean="0">
                  <a:solidFill>
                    <a:schemeClr val="accent2">
                      <a:lumMod val="75000"/>
                    </a:schemeClr>
                  </a:solidFill>
                  <a:latin typeface="D-DIN" panose="020B0504030202030204" pitchFamily="34" charset="77"/>
                </a:rPr>
                <a:t>College of Education and Human Development</a:t>
              </a:r>
              <a:endParaRPr lang="en-US" sz="1600" spc="20" dirty="0">
                <a:solidFill>
                  <a:schemeClr val="accent2">
                    <a:lumMod val="75000"/>
                  </a:schemeClr>
                </a:solidFill>
                <a:latin typeface="D-DIN" panose="020B0504030202030204" pitchFamily="34" charset="77"/>
              </a:endParaRPr>
            </a:p>
          </p:txBody>
        </p:sp>
      </p:grpSp>
    </p:spTree>
    <p:extLst>
      <p:ext uri="{BB962C8B-B14F-4D97-AF65-F5344CB8AC3E}">
        <p14:creationId xmlns:p14="http://schemas.microsoft.com/office/powerpoint/2010/main" val="813899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72039"/>
                                        </p:tgtEl>
                                      </p:cBhvr>
                                    </p:animEffect>
                                    <p:set>
                                      <p:cBhvr>
                                        <p:cTn id="7" dur="1" fill="hold">
                                          <p:stCondLst>
                                            <p:cond delay="499"/>
                                          </p:stCondLst>
                                        </p:cTn>
                                        <p:tgtEl>
                                          <p:spTgt spid="17203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0" nodeType="clickEffect">
                                  <p:stCondLst>
                                    <p:cond delay="0"/>
                                  </p:stCondLst>
                                  <p:childTnLst>
                                    <p:animEffect transition="out" filter="dissolve">
                                      <p:cBhvr>
                                        <p:cTn id="11" dur="500"/>
                                        <p:tgtEl>
                                          <p:spTgt spid="172038"/>
                                        </p:tgtEl>
                                      </p:cBhvr>
                                    </p:animEffect>
                                    <p:set>
                                      <p:cBhvr>
                                        <p:cTn id="12" dur="1" fill="hold">
                                          <p:stCondLst>
                                            <p:cond delay="499"/>
                                          </p:stCondLst>
                                        </p:cTn>
                                        <p:tgtEl>
                                          <p:spTgt spid="1720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8" grpId="0" animBg="1"/>
      <p:bldP spid="1720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1955800" y="895351"/>
            <a:ext cx="8229600" cy="876300"/>
          </a:xfrm>
          <a:prstGeom prst="rect">
            <a:avLst/>
          </a:prstGeom>
          <a:noFill/>
          <a:ln w="9525">
            <a:noFill/>
            <a:miter lim="800000"/>
            <a:headEnd/>
            <a:tailEnd/>
          </a:ln>
          <a:effectLst/>
        </p:spPr>
        <p:txBody>
          <a:bodyPr anchor="ctr"/>
          <a:lstStyle/>
          <a:p>
            <a:pPr algn="ctr" eaLnBrk="0" hangingPunct="0">
              <a:defRPr/>
            </a:pPr>
            <a:r>
              <a:rPr lang="en-US" sz="3000" dirty="0">
                <a:latin typeface="Arial" panose="020B0604020202020204" pitchFamily="34" charset="0"/>
                <a:ea typeface="ＭＳ Ｐゴシック" pitchFamily="28" charset="-128"/>
                <a:cs typeface="Arial" panose="020B0604020202020204" pitchFamily="34" charset="0"/>
              </a:rPr>
              <a:t>Neural circuits are wired in a </a:t>
            </a:r>
            <a:br>
              <a:rPr lang="en-US" sz="3000" dirty="0">
                <a:latin typeface="Arial" panose="020B0604020202020204" pitchFamily="34" charset="0"/>
                <a:ea typeface="ＭＳ Ｐゴシック" pitchFamily="28" charset="-128"/>
                <a:cs typeface="Arial" panose="020B0604020202020204" pitchFamily="34" charset="0"/>
              </a:rPr>
            </a:br>
            <a:r>
              <a:rPr lang="en-US" sz="3000" dirty="0">
                <a:latin typeface="Arial" panose="020B0604020202020204" pitchFamily="34" charset="0"/>
                <a:ea typeface="ＭＳ Ｐゴシック" pitchFamily="28" charset="-128"/>
                <a:cs typeface="Arial" panose="020B0604020202020204" pitchFamily="34" charset="0"/>
              </a:rPr>
              <a:t>bottom-up sequence </a:t>
            </a:r>
            <a:r>
              <a:rPr kumimoji="1" lang="en-US" dirty="0">
                <a:effectLst>
                  <a:outerShdw blurRad="38100" dist="38100" dir="2700000" algn="tl">
                    <a:srgbClr val="C0C0C0"/>
                  </a:outerShdw>
                </a:effectLst>
                <a:latin typeface="Verdana" pitchFamily="34" charset="0"/>
                <a:ea typeface="ＭＳ Ｐゴシック" pitchFamily="28" charset="-128"/>
              </a:rPr>
              <a:t/>
            </a:r>
            <a:br>
              <a:rPr kumimoji="1" lang="en-US" dirty="0">
                <a:effectLst>
                  <a:outerShdw blurRad="38100" dist="38100" dir="2700000" algn="tl">
                    <a:srgbClr val="C0C0C0"/>
                  </a:outerShdw>
                </a:effectLst>
                <a:latin typeface="Verdana" pitchFamily="34" charset="0"/>
                <a:ea typeface="ＭＳ Ｐゴシック" pitchFamily="28" charset="-128"/>
              </a:rPr>
            </a:br>
            <a:endParaRPr lang="en-US" sz="1600" b="1" dirty="0">
              <a:solidFill>
                <a:schemeClr val="tx2"/>
              </a:solidFill>
              <a:effectLst>
                <a:outerShdw blurRad="38100" dist="38100" dir="2700000" algn="tl">
                  <a:srgbClr val="C0C0C0"/>
                </a:outerShdw>
              </a:effectLst>
              <a:latin typeface="Verdana" pitchFamily="34" charset="0"/>
              <a:ea typeface="ＭＳ Ｐゴシック" pitchFamily="28" charset="-128"/>
            </a:endParaRPr>
          </a:p>
        </p:txBody>
      </p:sp>
      <p:sp>
        <p:nvSpPr>
          <p:cNvPr id="10243" name="Line 4"/>
          <p:cNvSpPr>
            <a:spLocks noChangeShapeType="1"/>
          </p:cNvSpPr>
          <p:nvPr/>
        </p:nvSpPr>
        <p:spPr bwMode="auto">
          <a:xfrm>
            <a:off x="2971800" y="5257800"/>
            <a:ext cx="6629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6133" name="Rectangle 5"/>
          <p:cNvSpPr>
            <a:spLocks noChangeArrowheads="1"/>
          </p:cNvSpPr>
          <p:nvPr/>
        </p:nvSpPr>
        <p:spPr bwMode="auto">
          <a:xfrm>
            <a:off x="4292600" y="3124200"/>
            <a:ext cx="2108200" cy="2209800"/>
          </a:xfrm>
          <a:prstGeom prst="rect">
            <a:avLst/>
          </a:prstGeom>
          <a:solidFill>
            <a:srgbClr val="BF2F37">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endParaRPr lang="en-US" altLang="en-US"/>
          </a:p>
        </p:txBody>
      </p:sp>
      <p:sp>
        <p:nvSpPr>
          <p:cNvPr id="176134" name="Text Box 6"/>
          <p:cNvSpPr txBox="1">
            <a:spLocks noChangeArrowheads="1"/>
          </p:cNvSpPr>
          <p:nvPr/>
        </p:nvSpPr>
        <p:spPr bwMode="auto">
          <a:xfrm>
            <a:off x="4572000" y="4953001"/>
            <a:ext cx="1676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algn="ctr">
              <a:spcBef>
                <a:spcPct val="50000"/>
              </a:spcBef>
            </a:pPr>
            <a:r>
              <a:rPr lang="en-US" altLang="en-US" sz="1400" b="1">
                <a:solidFill>
                  <a:srgbClr val="BF2F37"/>
                </a:solidFill>
                <a:latin typeface="Verdana" charset="0"/>
              </a:rPr>
              <a:t>FIRST YEARS</a:t>
            </a:r>
          </a:p>
        </p:txBody>
      </p:sp>
      <p:sp>
        <p:nvSpPr>
          <p:cNvPr id="10246" name="Line 7"/>
          <p:cNvSpPr>
            <a:spLocks noChangeShapeType="1"/>
          </p:cNvSpPr>
          <p:nvPr/>
        </p:nvSpPr>
        <p:spPr bwMode="auto">
          <a:xfrm>
            <a:off x="4292600" y="5257800"/>
            <a:ext cx="0" cy="304800"/>
          </a:xfrm>
          <a:prstGeom prst="line">
            <a:avLst/>
          </a:prstGeom>
          <a:noFill/>
          <a:ln w="25400">
            <a:solidFill>
              <a:schemeClr val="bg2">
                <a:alpha val="30196"/>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7" name="Line 8"/>
          <p:cNvSpPr>
            <a:spLocks noChangeShapeType="1"/>
          </p:cNvSpPr>
          <p:nvPr/>
        </p:nvSpPr>
        <p:spPr bwMode="auto">
          <a:xfrm flipH="1">
            <a:off x="6248400" y="5257800"/>
            <a:ext cx="12700" cy="914400"/>
          </a:xfrm>
          <a:prstGeom prst="line">
            <a:avLst/>
          </a:prstGeom>
          <a:noFill/>
          <a:ln w="25400">
            <a:solidFill>
              <a:schemeClr val="bg2">
                <a:alpha val="30196"/>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8" name="Text Box 9"/>
          <p:cNvSpPr txBox="1">
            <a:spLocks noChangeArrowheads="1"/>
          </p:cNvSpPr>
          <p:nvPr/>
        </p:nvSpPr>
        <p:spPr bwMode="auto">
          <a:xfrm>
            <a:off x="2133600" y="5410201"/>
            <a:ext cx="830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algn="ctr">
              <a:spcBef>
                <a:spcPct val="50000"/>
              </a:spcBef>
            </a:pPr>
            <a:r>
              <a:rPr lang="en-US" altLang="en-US" sz="1000" b="1">
                <a:latin typeface="Verdana" charset="0"/>
              </a:rPr>
              <a:t>-8 -7 -6 -5 -4 -3 -2 -1  1 2 3 4 5 6 7 8 9 10 11 1 2 3 4 5 6 7 8 9 10 11 12 13 14 15 16 17 18 19</a:t>
            </a:r>
          </a:p>
        </p:txBody>
      </p:sp>
      <p:sp>
        <p:nvSpPr>
          <p:cNvPr id="176138" name="Freeform 10"/>
          <p:cNvSpPr>
            <a:spLocks/>
          </p:cNvSpPr>
          <p:nvPr/>
        </p:nvSpPr>
        <p:spPr bwMode="auto">
          <a:xfrm>
            <a:off x="3810000" y="3429000"/>
            <a:ext cx="3124200" cy="1828800"/>
          </a:xfrm>
          <a:custGeom>
            <a:avLst/>
            <a:gdLst>
              <a:gd name="T0" fmla="*/ 0 w 1968"/>
              <a:gd name="T1" fmla="*/ 2147483647 h 1152"/>
              <a:gd name="T2" fmla="*/ 2147483647 w 1968"/>
              <a:gd name="T3" fmla="*/ 2147483647 h 1152"/>
              <a:gd name="T4" fmla="*/ 2147483647 w 1968"/>
              <a:gd name="T5" fmla="*/ 2147483647 h 1152"/>
              <a:gd name="T6" fmla="*/ 2147483647 w 1968"/>
              <a:gd name="T7" fmla="*/ 2147483647 h 1152"/>
              <a:gd name="T8" fmla="*/ 2147483647 w 1968"/>
              <a:gd name="T9" fmla="*/ 2147483647 h 1152"/>
              <a:gd name="T10" fmla="*/ 2147483647 w 1968"/>
              <a:gd name="T11" fmla="*/ 2147483647 h 1152"/>
              <a:gd name="T12" fmla="*/ 2147483647 w 1968"/>
              <a:gd name="T13" fmla="*/ 2147483647 h 1152"/>
              <a:gd name="T14" fmla="*/ 2147483647 w 1968"/>
              <a:gd name="T15" fmla="*/ 0 h 1152"/>
              <a:gd name="T16" fmla="*/ 2147483647 w 1968"/>
              <a:gd name="T17" fmla="*/ 2147483647 h 1152"/>
              <a:gd name="T18" fmla="*/ 2147483647 w 1968"/>
              <a:gd name="T19" fmla="*/ 2147483647 h 1152"/>
              <a:gd name="T20" fmla="*/ 2147483647 w 1968"/>
              <a:gd name="T21" fmla="*/ 2147483647 h 1152"/>
              <a:gd name="T22" fmla="*/ 2147483647 w 1968"/>
              <a:gd name="T23" fmla="*/ 2147483647 h 1152"/>
              <a:gd name="T24" fmla="*/ 2147483647 w 1968"/>
              <a:gd name="T25" fmla="*/ 2147483647 h 1152"/>
              <a:gd name="T26" fmla="*/ 2147483647 w 1968"/>
              <a:gd name="T27" fmla="*/ 2147483647 h 1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68"/>
              <a:gd name="T43" fmla="*/ 0 h 1152"/>
              <a:gd name="T44" fmla="*/ 1968 w 1968"/>
              <a:gd name="T45" fmla="*/ 1152 h 1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68" h="1152">
                <a:moveTo>
                  <a:pt x="0" y="1152"/>
                </a:moveTo>
                <a:cubicBezTo>
                  <a:pt x="48" y="1140"/>
                  <a:pt x="96" y="1128"/>
                  <a:pt x="144" y="1104"/>
                </a:cubicBezTo>
                <a:cubicBezTo>
                  <a:pt x="192" y="1080"/>
                  <a:pt x="256" y="1088"/>
                  <a:pt x="288" y="1008"/>
                </a:cubicBezTo>
                <a:cubicBezTo>
                  <a:pt x="320" y="928"/>
                  <a:pt x="320" y="736"/>
                  <a:pt x="336" y="624"/>
                </a:cubicBezTo>
                <a:cubicBezTo>
                  <a:pt x="352" y="512"/>
                  <a:pt x="368" y="416"/>
                  <a:pt x="384" y="336"/>
                </a:cubicBezTo>
                <a:cubicBezTo>
                  <a:pt x="400" y="256"/>
                  <a:pt x="408" y="192"/>
                  <a:pt x="432" y="144"/>
                </a:cubicBezTo>
                <a:cubicBezTo>
                  <a:pt x="456" y="96"/>
                  <a:pt x="488" y="72"/>
                  <a:pt x="528" y="48"/>
                </a:cubicBezTo>
                <a:cubicBezTo>
                  <a:pt x="568" y="24"/>
                  <a:pt x="624" y="0"/>
                  <a:pt x="672" y="0"/>
                </a:cubicBezTo>
                <a:cubicBezTo>
                  <a:pt x="720" y="0"/>
                  <a:pt x="752" y="8"/>
                  <a:pt x="816" y="48"/>
                </a:cubicBezTo>
                <a:cubicBezTo>
                  <a:pt x="880" y="88"/>
                  <a:pt x="952" y="152"/>
                  <a:pt x="1056" y="240"/>
                </a:cubicBezTo>
                <a:cubicBezTo>
                  <a:pt x="1160" y="328"/>
                  <a:pt x="1336" y="488"/>
                  <a:pt x="1440" y="576"/>
                </a:cubicBezTo>
                <a:cubicBezTo>
                  <a:pt x="1544" y="664"/>
                  <a:pt x="1600" y="720"/>
                  <a:pt x="1680" y="768"/>
                </a:cubicBezTo>
                <a:cubicBezTo>
                  <a:pt x="1760" y="816"/>
                  <a:pt x="1872" y="848"/>
                  <a:pt x="1920" y="864"/>
                </a:cubicBezTo>
                <a:cubicBezTo>
                  <a:pt x="1968" y="880"/>
                  <a:pt x="1968" y="872"/>
                  <a:pt x="1968" y="864"/>
                </a:cubicBezTo>
              </a:path>
            </a:pathLst>
          </a:custGeom>
          <a:noFill/>
          <a:ln w="88900">
            <a:solidFill>
              <a:srgbClr val="FFBE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6139" name="Freeform 11"/>
          <p:cNvSpPr>
            <a:spLocks/>
          </p:cNvSpPr>
          <p:nvPr/>
        </p:nvSpPr>
        <p:spPr bwMode="auto">
          <a:xfrm>
            <a:off x="3733800" y="3263900"/>
            <a:ext cx="3124200" cy="1993900"/>
          </a:xfrm>
          <a:custGeom>
            <a:avLst/>
            <a:gdLst>
              <a:gd name="T0" fmla="*/ 0 w 1968"/>
              <a:gd name="T1" fmla="*/ 2147483647 h 1256"/>
              <a:gd name="T2" fmla="*/ 2147483647 w 1968"/>
              <a:gd name="T3" fmla="*/ 2147483647 h 1256"/>
              <a:gd name="T4" fmla="*/ 2147483647 w 1968"/>
              <a:gd name="T5" fmla="*/ 2147483647 h 1256"/>
              <a:gd name="T6" fmla="*/ 2147483647 w 1968"/>
              <a:gd name="T7" fmla="*/ 2147483647 h 1256"/>
              <a:gd name="T8" fmla="*/ 2147483647 w 1968"/>
              <a:gd name="T9" fmla="*/ 2147483647 h 1256"/>
              <a:gd name="T10" fmla="*/ 2147483647 w 1968"/>
              <a:gd name="T11" fmla="*/ 2147483647 h 1256"/>
              <a:gd name="T12" fmla="*/ 2147483647 w 1968"/>
              <a:gd name="T13" fmla="*/ 2147483647 h 1256"/>
              <a:gd name="T14" fmla="*/ 2147483647 w 1968"/>
              <a:gd name="T15" fmla="*/ 2147483647 h 1256"/>
              <a:gd name="T16" fmla="*/ 2147483647 w 1968"/>
              <a:gd name="T17" fmla="*/ 2147483647 h 1256"/>
              <a:gd name="T18" fmla="*/ 2147483647 w 1968"/>
              <a:gd name="T19" fmla="*/ 2147483647 h 1256"/>
              <a:gd name="T20" fmla="*/ 2147483647 w 1968"/>
              <a:gd name="T21" fmla="*/ 2147483647 h 12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68"/>
              <a:gd name="T34" fmla="*/ 0 h 1256"/>
              <a:gd name="T35" fmla="*/ 1968 w 1968"/>
              <a:gd name="T36" fmla="*/ 1256 h 12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68" h="1256">
                <a:moveTo>
                  <a:pt x="0" y="1256"/>
                </a:moveTo>
                <a:cubicBezTo>
                  <a:pt x="68" y="1248"/>
                  <a:pt x="136" y="1240"/>
                  <a:pt x="192" y="1208"/>
                </a:cubicBezTo>
                <a:cubicBezTo>
                  <a:pt x="248" y="1176"/>
                  <a:pt x="280" y="1144"/>
                  <a:pt x="336" y="1064"/>
                </a:cubicBezTo>
                <a:cubicBezTo>
                  <a:pt x="392" y="984"/>
                  <a:pt x="448" y="872"/>
                  <a:pt x="528" y="728"/>
                </a:cubicBezTo>
                <a:cubicBezTo>
                  <a:pt x="608" y="584"/>
                  <a:pt x="744" y="312"/>
                  <a:pt x="816" y="200"/>
                </a:cubicBezTo>
                <a:cubicBezTo>
                  <a:pt x="888" y="88"/>
                  <a:pt x="904" y="88"/>
                  <a:pt x="960" y="56"/>
                </a:cubicBezTo>
                <a:cubicBezTo>
                  <a:pt x="1016" y="24"/>
                  <a:pt x="1096" y="0"/>
                  <a:pt x="1152" y="8"/>
                </a:cubicBezTo>
                <a:cubicBezTo>
                  <a:pt x="1208" y="16"/>
                  <a:pt x="1248" y="32"/>
                  <a:pt x="1296" y="104"/>
                </a:cubicBezTo>
                <a:cubicBezTo>
                  <a:pt x="1344" y="176"/>
                  <a:pt x="1376" y="328"/>
                  <a:pt x="1440" y="440"/>
                </a:cubicBezTo>
                <a:cubicBezTo>
                  <a:pt x="1504" y="552"/>
                  <a:pt x="1592" y="688"/>
                  <a:pt x="1680" y="776"/>
                </a:cubicBezTo>
                <a:cubicBezTo>
                  <a:pt x="1768" y="864"/>
                  <a:pt x="1920" y="936"/>
                  <a:pt x="1968" y="968"/>
                </a:cubicBezTo>
              </a:path>
            </a:pathLst>
          </a:custGeom>
          <a:noFill/>
          <a:ln w="88900">
            <a:solidFill>
              <a:srgbClr val="00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6140" name="Freeform 12"/>
          <p:cNvSpPr>
            <a:spLocks/>
          </p:cNvSpPr>
          <p:nvPr/>
        </p:nvSpPr>
        <p:spPr bwMode="auto">
          <a:xfrm>
            <a:off x="3733800" y="3124200"/>
            <a:ext cx="4800600" cy="2133600"/>
          </a:xfrm>
          <a:custGeom>
            <a:avLst/>
            <a:gdLst>
              <a:gd name="T0" fmla="*/ 0 w 3024"/>
              <a:gd name="T1" fmla="*/ 2147483647 h 1344"/>
              <a:gd name="T2" fmla="*/ 2147483647 w 3024"/>
              <a:gd name="T3" fmla="*/ 2147483647 h 1344"/>
              <a:gd name="T4" fmla="*/ 2147483647 w 3024"/>
              <a:gd name="T5" fmla="*/ 2147483647 h 1344"/>
              <a:gd name="T6" fmla="*/ 2147483647 w 3024"/>
              <a:gd name="T7" fmla="*/ 2147483647 h 1344"/>
              <a:gd name="T8" fmla="*/ 2147483647 w 3024"/>
              <a:gd name="T9" fmla="*/ 2147483647 h 1344"/>
              <a:gd name="T10" fmla="*/ 2147483647 w 3024"/>
              <a:gd name="T11" fmla="*/ 2147483647 h 1344"/>
              <a:gd name="T12" fmla="*/ 2147483647 w 3024"/>
              <a:gd name="T13" fmla="*/ 0 h 1344"/>
              <a:gd name="T14" fmla="*/ 2147483647 w 3024"/>
              <a:gd name="T15" fmla="*/ 2147483647 h 1344"/>
              <a:gd name="T16" fmla="*/ 2147483647 w 3024"/>
              <a:gd name="T17" fmla="*/ 2147483647 h 1344"/>
              <a:gd name="T18" fmla="*/ 2147483647 w 3024"/>
              <a:gd name="T19" fmla="*/ 2147483647 h 1344"/>
              <a:gd name="T20" fmla="*/ 2147483647 w 3024"/>
              <a:gd name="T21" fmla="*/ 2147483647 h 1344"/>
              <a:gd name="T22" fmla="*/ 2147483647 w 3024"/>
              <a:gd name="T23" fmla="*/ 2147483647 h 13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24"/>
              <a:gd name="T37" fmla="*/ 0 h 1344"/>
              <a:gd name="T38" fmla="*/ 3024 w 3024"/>
              <a:gd name="T39" fmla="*/ 1344 h 13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24" h="1344">
                <a:moveTo>
                  <a:pt x="0" y="1344"/>
                </a:moveTo>
                <a:cubicBezTo>
                  <a:pt x="80" y="1340"/>
                  <a:pt x="160" y="1336"/>
                  <a:pt x="240" y="1296"/>
                </a:cubicBezTo>
                <a:cubicBezTo>
                  <a:pt x="320" y="1256"/>
                  <a:pt x="392" y="1192"/>
                  <a:pt x="480" y="1104"/>
                </a:cubicBezTo>
                <a:cubicBezTo>
                  <a:pt x="568" y="1016"/>
                  <a:pt x="672" y="872"/>
                  <a:pt x="768" y="768"/>
                </a:cubicBezTo>
                <a:cubicBezTo>
                  <a:pt x="864" y="664"/>
                  <a:pt x="952" y="592"/>
                  <a:pt x="1056" y="480"/>
                </a:cubicBezTo>
                <a:cubicBezTo>
                  <a:pt x="1160" y="368"/>
                  <a:pt x="1296" y="176"/>
                  <a:pt x="1392" y="96"/>
                </a:cubicBezTo>
                <a:cubicBezTo>
                  <a:pt x="1488" y="16"/>
                  <a:pt x="1544" y="0"/>
                  <a:pt x="1632" y="0"/>
                </a:cubicBezTo>
                <a:cubicBezTo>
                  <a:pt x="1720" y="0"/>
                  <a:pt x="1816" y="32"/>
                  <a:pt x="1920" y="96"/>
                </a:cubicBezTo>
                <a:cubicBezTo>
                  <a:pt x="2024" y="160"/>
                  <a:pt x="2160" y="280"/>
                  <a:pt x="2256" y="384"/>
                </a:cubicBezTo>
                <a:cubicBezTo>
                  <a:pt x="2352" y="488"/>
                  <a:pt x="2408" y="600"/>
                  <a:pt x="2496" y="720"/>
                </a:cubicBezTo>
                <a:cubicBezTo>
                  <a:pt x="2584" y="840"/>
                  <a:pt x="2696" y="1024"/>
                  <a:pt x="2784" y="1104"/>
                </a:cubicBezTo>
                <a:cubicBezTo>
                  <a:pt x="2872" y="1184"/>
                  <a:pt x="2984" y="1184"/>
                  <a:pt x="3024" y="1200"/>
                </a:cubicBezTo>
              </a:path>
            </a:pathLst>
          </a:custGeom>
          <a:noFill/>
          <a:ln w="88900">
            <a:solidFill>
              <a:srgbClr val="BF2F37"/>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2" name="Text Box 13"/>
          <p:cNvSpPr txBox="1">
            <a:spLocks noChangeArrowheads="1"/>
          </p:cNvSpPr>
          <p:nvPr/>
        </p:nvSpPr>
        <p:spPr bwMode="auto">
          <a:xfrm>
            <a:off x="3886200" y="5791201"/>
            <a:ext cx="6030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r>
              <a:rPr lang="en-US" altLang="en-US" sz="1400" b="1" dirty="0">
                <a:latin typeface="Arial" panose="020B0604020202020204" pitchFamily="34" charset="0"/>
                <a:cs typeface="Arial" panose="020B0604020202020204" pitchFamily="34" charset="0"/>
              </a:rPr>
              <a:t>Birth</a:t>
            </a:r>
          </a:p>
        </p:txBody>
      </p:sp>
      <p:sp>
        <p:nvSpPr>
          <p:cNvPr id="10253" name="Text Box 14"/>
          <p:cNvSpPr txBox="1">
            <a:spLocks noChangeArrowheads="1"/>
          </p:cNvSpPr>
          <p:nvPr/>
        </p:nvSpPr>
        <p:spPr bwMode="auto">
          <a:xfrm>
            <a:off x="4953000" y="5791201"/>
            <a:ext cx="9380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r>
              <a:rPr lang="en-US" altLang="en-US" sz="1400" b="1" dirty="0">
                <a:latin typeface="Arial" panose="020B0604020202020204" pitchFamily="34" charset="0"/>
                <a:cs typeface="Arial" panose="020B0604020202020204" pitchFamily="34" charset="0"/>
              </a:rPr>
              <a:t>(Months)</a:t>
            </a:r>
          </a:p>
        </p:txBody>
      </p:sp>
      <p:sp>
        <p:nvSpPr>
          <p:cNvPr id="10254" name="Text Box 15"/>
          <p:cNvSpPr txBox="1">
            <a:spLocks noChangeArrowheads="1"/>
          </p:cNvSpPr>
          <p:nvPr/>
        </p:nvSpPr>
        <p:spPr bwMode="auto">
          <a:xfrm>
            <a:off x="6478589" y="5791201"/>
            <a:ext cx="7823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r>
              <a:rPr lang="en-US" altLang="en-US" sz="1400" b="1" dirty="0">
                <a:latin typeface="Arial" panose="020B0604020202020204" pitchFamily="34" charset="0"/>
                <a:cs typeface="Arial" panose="020B0604020202020204" pitchFamily="34" charset="0"/>
              </a:rPr>
              <a:t>(Years)</a:t>
            </a:r>
          </a:p>
        </p:txBody>
      </p:sp>
      <p:sp>
        <p:nvSpPr>
          <p:cNvPr id="176144" name="Text Box 16"/>
          <p:cNvSpPr txBox="1">
            <a:spLocks noChangeArrowheads="1"/>
          </p:cNvSpPr>
          <p:nvPr/>
        </p:nvSpPr>
        <p:spPr bwMode="auto">
          <a:xfrm>
            <a:off x="2667000" y="2590801"/>
            <a:ext cx="17668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r>
              <a:rPr lang="en-US" altLang="en-US" sz="1400" b="1" dirty="0">
                <a:latin typeface="Arial" panose="020B0604020202020204" pitchFamily="34" charset="0"/>
                <a:cs typeface="Arial" panose="020B0604020202020204" pitchFamily="34" charset="0"/>
              </a:rPr>
              <a:t>Sensory Pathways</a:t>
            </a:r>
          </a:p>
          <a:p>
            <a:r>
              <a:rPr lang="en-US" altLang="en-US" sz="1400" b="1" dirty="0">
                <a:latin typeface="Arial" panose="020B0604020202020204" pitchFamily="34" charset="0"/>
                <a:cs typeface="Arial" panose="020B0604020202020204" pitchFamily="34" charset="0"/>
              </a:rPr>
              <a:t>(Vision, Hearing)</a:t>
            </a:r>
          </a:p>
        </p:txBody>
      </p:sp>
      <p:sp>
        <p:nvSpPr>
          <p:cNvPr id="176145" name="Text Box 17"/>
          <p:cNvSpPr txBox="1">
            <a:spLocks noChangeArrowheads="1"/>
          </p:cNvSpPr>
          <p:nvPr/>
        </p:nvSpPr>
        <p:spPr bwMode="auto">
          <a:xfrm>
            <a:off x="4648200" y="2362201"/>
            <a:ext cx="10278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r>
              <a:rPr lang="en-US" altLang="en-US" sz="1400" b="1" dirty="0">
                <a:latin typeface="Arial" panose="020B0604020202020204" pitchFamily="34" charset="0"/>
                <a:cs typeface="Arial" panose="020B0604020202020204" pitchFamily="34" charset="0"/>
              </a:rPr>
              <a:t>Language</a:t>
            </a:r>
          </a:p>
        </p:txBody>
      </p:sp>
      <p:sp>
        <p:nvSpPr>
          <p:cNvPr id="176146" name="Text Box 18"/>
          <p:cNvSpPr txBox="1">
            <a:spLocks noChangeArrowheads="1"/>
          </p:cNvSpPr>
          <p:nvPr/>
        </p:nvSpPr>
        <p:spPr bwMode="auto">
          <a:xfrm>
            <a:off x="6781801" y="2514601"/>
            <a:ext cx="24192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r>
              <a:rPr lang="en-US" altLang="en-US" sz="1400" b="1" dirty="0">
                <a:latin typeface="Arial" panose="020B0604020202020204" pitchFamily="34" charset="0"/>
                <a:cs typeface="Arial" panose="020B0604020202020204" pitchFamily="34" charset="0"/>
              </a:rPr>
              <a:t>Higher Cognitive Function</a:t>
            </a:r>
          </a:p>
        </p:txBody>
      </p:sp>
      <p:sp>
        <p:nvSpPr>
          <p:cNvPr id="176147" name="Line 19"/>
          <p:cNvSpPr>
            <a:spLocks noChangeShapeType="1"/>
          </p:cNvSpPr>
          <p:nvPr/>
        </p:nvSpPr>
        <p:spPr bwMode="auto">
          <a:xfrm>
            <a:off x="3657600" y="3124200"/>
            <a:ext cx="7620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6148" name="Line 20"/>
          <p:cNvSpPr>
            <a:spLocks noChangeShapeType="1"/>
          </p:cNvSpPr>
          <p:nvPr/>
        </p:nvSpPr>
        <p:spPr bwMode="auto">
          <a:xfrm>
            <a:off x="5257800" y="2667000"/>
            <a:ext cx="762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6149" name="Line 21"/>
          <p:cNvSpPr>
            <a:spLocks noChangeShapeType="1"/>
          </p:cNvSpPr>
          <p:nvPr/>
        </p:nvSpPr>
        <p:spPr bwMode="auto">
          <a:xfrm flipH="1">
            <a:off x="6705600" y="2819400"/>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1" name="Text Box 22"/>
          <p:cNvSpPr txBox="1">
            <a:spLocks noChangeArrowheads="1"/>
          </p:cNvSpPr>
          <p:nvPr/>
        </p:nvSpPr>
        <p:spPr bwMode="auto">
          <a:xfrm>
            <a:off x="8153400" y="5699126"/>
            <a:ext cx="2286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a:spcBef>
                <a:spcPct val="50000"/>
              </a:spcBef>
            </a:pPr>
            <a:r>
              <a:rPr lang="en-US" altLang="en-US" sz="1000" dirty="0">
                <a:latin typeface="Arial" panose="020B0604020202020204" pitchFamily="34" charset="0"/>
                <a:cs typeface="Arial" panose="020B0604020202020204" pitchFamily="34" charset="0"/>
              </a:rPr>
              <a:t>Source: C.A. Nelson (2000) </a:t>
            </a:r>
          </a:p>
        </p:txBody>
      </p:sp>
      <p:grpSp>
        <p:nvGrpSpPr>
          <p:cNvPr id="26" name="Group 25"/>
          <p:cNvGrpSpPr/>
          <p:nvPr/>
        </p:nvGrpSpPr>
        <p:grpSpPr>
          <a:xfrm>
            <a:off x="3360" y="6195153"/>
            <a:ext cx="12188639" cy="685530"/>
            <a:chOff x="3360" y="6195153"/>
            <a:chExt cx="12188639" cy="685530"/>
          </a:xfrm>
        </p:grpSpPr>
        <p:pic>
          <p:nvPicPr>
            <p:cNvPr id="27" name="Picture 26"/>
            <p:cNvPicPr>
              <a:picLocks noChangeAspect="1"/>
            </p:cNvPicPr>
            <p:nvPr/>
          </p:nvPicPr>
          <p:blipFill>
            <a:blip r:embed="rId3"/>
            <a:stretch>
              <a:fillRect/>
            </a:stretch>
          </p:blipFill>
          <p:spPr>
            <a:xfrm>
              <a:off x="3360" y="6195153"/>
              <a:ext cx="12188639" cy="685530"/>
            </a:xfrm>
            <a:prstGeom prst="rect">
              <a:avLst/>
            </a:prstGeom>
          </p:spPr>
        </p:pic>
        <p:sp>
          <p:nvSpPr>
            <p:cNvPr id="28" name="TextBox 27">
              <a:extLst>
                <a:ext uri="{FF2B5EF4-FFF2-40B4-BE49-F238E27FC236}">
                  <a16:creationId xmlns:a16="http://schemas.microsoft.com/office/drawing/2014/main" id="{5E5CD89B-7A9F-A14D-8215-FF5912462ACD}"/>
                </a:ext>
              </a:extLst>
            </p:cNvPr>
            <p:cNvSpPr txBox="1"/>
            <p:nvPr/>
          </p:nvSpPr>
          <p:spPr>
            <a:xfrm>
              <a:off x="3361" y="6442502"/>
              <a:ext cx="4625789" cy="338554"/>
            </a:xfrm>
            <a:prstGeom prst="rect">
              <a:avLst/>
            </a:prstGeom>
            <a:noFill/>
          </p:spPr>
          <p:txBody>
            <a:bodyPr wrap="square" rtlCol="0">
              <a:spAutoFit/>
            </a:bodyPr>
            <a:lstStyle/>
            <a:p>
              <a:r>
                <a:rPr lang="en-US" sz="1600" spc="20" dirty="0" smtClean="0">
                  <a:solidFill>
                    <a:schemeClr val="accent2">
                      <a:lumMod val="75000"/>
                    </a:schemeClr>
                  </a:solidFill>
                  <a:latin typeface="D-DIN" panose="020B0504030202030204" pitchFamily="34" charset="77"/>
                </a:rPr>
                <a:t>College of Education and Human Development</a:t>
              </a:r>
              <a:endParaRPr lang="en-US" sz="1600" spc="20" dirty="0">
                <a:solidFill>
                  <a:schemeClr val="accent2">
                    <a:lumMod val="75000"/>
                  </a:schemeClr>
                </a:solidFill>
                <a:latin typeface="D-DIN" panose="020B0504030202030204" pitchFamily="34" charset="77"/>
              </a:endParaRPr>
            </a:p>
          </p:txBody>
        </p:sp>
      </p:grpSp>
    </p:spTree>
    <p:extLst>
      <p:ext uri="{BB962C8B-B14F-4D97-AF65-F5344CB8AC3E}">
        <p14:creationId xmlns:p14="http://schemas.microsoft.com/office/powerpoint/2010/main" val="3214277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6138"/>
                                        </p:tgtEl>
                                        <p:attrNameLst>
                                          <p:attrName>style.visibility</p:attrName>
                                        </p:attrNameLst>
                                      </p:cBhvr>
                                      <p:to>
                                        <p:strVal val="visible"/>
                                      </p:to>
                                    </p:set>
                                    <p:animEffect transition="in" filter="wipe(left)">
                                      <p:cBhvr>
                                        <p:cTn id="7" dur="2000"/>
                                        <p:tgtEl>
                                          <p:spTgt spid="17613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6144"/>
                                        </p:tgtEl>
                                        <p:attrNameLst>
                                          <p:attrName>style.visibility</p:attrName>
                                        </p:attrNameLst>
                                      </p:cBhvr>
                                      <p:to>
                                        <p:strVal val="visible"/>
                                      </p:to>
                                    </p:set>
                                    <p:animEffect transition="in" filter="dissolve">
                                      <p:cBhvr>
                                        <p:cTn id="10" dur="1000"/>
                                        <p:tgtEl>
                                          <p:spTgt spid="17614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6147"/>
                                        </p:tgtEl>
                                        <p:attrNameLst>
                                          <p:attrName>style.visibility</p:attrName>
                                        </p:attrNameLst>
                                      </p:cBhvr>
                                      <p:to>
                                        <p:strVal val="visible"/>
                                      </p:to>
                                    </p:set>
                                    <p:animEffect transition="in" filter="dissolve">
                                      <p:cBhvr>
                                        <p:cTn id="13" dur="1000"/>
                                        <p:tgtEl>
                                          <p:spTgt spid="17614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6139"/>
                                        </p:tgtEl>
                                        <p:attrNameLst>
                                          <p:attrName>style.visibility</p:attrName>
                                        </p:attrNameLst>
                                      </p:cBhvr>
                                      <p:to>
                                        <p:strVal val="visible"/>
                                      </p:to>
                                    </p:set>
                                    <p:animEffect transition="in" filter="wipe(left)">
                                      <p:cBhvr>
                                        <p:cTn id="18" dur="2000"/>
                                        <p:tgtEl>
                                          <p:spTgt spid="17613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76145"/>
                                        </p:tgtEl>
                                        <p:attrNameLst>
                                          <p:attrName>style.visibility</p:attrName>
                                        </p:attrNameLst>
                                      </p:cBhvr>
                                      <p:to>
                                        <p:strVal val="visible"/>
                                      </p:to>
                                    </p:set>
                                    <p:animEffect transition="in" filter="dissolve">
                                      <p:cBhvr>
                                        <p:cTn id="21" dur="1000"/>
                                        <p:tgtEl>
                                          <p:spTgt spid="17614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6148"/>
                                        </p:tgtEl>
                                        <p:attrNameLst>
                                          <p:attrName>style.visibility</p:attrName>
                                        </p:attrNameLst>
                                      </p:cBhvr>
                                      <p:to>
                                        <p:strVal val="visible"/>
                                      </p:to>
                                    </p:set>
                                    <p:animEffect transition="in" filter="dissolve">
                                      <p:cBhvr>
                                        <p:cTn id="24" dur="1000"/>
                                        <p:tgtEl>
                                          <p:spTgt spid="17614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6140"/>
                                        </p:tgtEl>
                                        <p:attrNameLst>
                                          <p:attrName>style.visibility</p:attrName>
                                        </p:attrNameLst>
                                      </p:cBhvr>
                                      <p:to>
                                        <p:strVal val="visible"/>
                                      </p:to>
                                    </p:set>
                                    <p:animEffect transition="in" filter="wipe(left)">
                                      <p:cBhvr>
                                        <p:cTn id="29" dur="2000"/>
                                        <p:tgtEl>
                                          <p:spTgt spid="176140"/>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76146"/>
                                        </p:tgtEl>
                                        <p:attrNameLst>
                                          <p:attrName>style.visibility</p:attrName>
                                        </p:attrNameLst>
                                      </p:cBhvr>
                                      <p:to>
                                        <p:strVal val="visible"/>
                                      </p:to>
                                    </p:set>
                                    <p:animEffect transition="in" filter="dissolve">
                                      <p:cBhvr>
                                        <p:cTn id="32" dur="1000"/>
                                        <p:tgtEl>
                                          <p:spTgt spid="17614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76149"/>
                                        </p:tgtEl>
                                        <p:attrNameLst>
                                          <p:attrName>style.visibility</p:attrName>
                                        </p:attrNameLst>
                                      </p:cBhvr>
                                      <p:to>
                                        <p:strVal val="visible"/>
                                      </p:to>
                                    </p:set>
                                    <p:animEffect transition="in" filter="dissolve">
                                      <p:cBhvr>
                                        <p:cTn id="35" dur="1000"/>
                                        <p:tgtEl>
                                          <p:spTgt spid="17614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76133"/>
                                        </p:tgtEl>
                                        <p:attrNameLst>
                                          <p:attrName>style.visibility</p:attrName>
                                        </p:attrNameLst>
                                      </p:cBhvr>
                                      <p:to>
                                        <p:strVal val="visible"/>
                                      </p:to>
                                    </p:set>
                                    <p:animEffect transition="in" filter="dissolve">
                                      <p:cBhvr>
                                        <p:cTn id="40" dur="1000"/>
                                        <p:tgtEl>
                                          <p:spTgt spid="176133"/>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76134"/>
                                        </p:tgtEl>
                                        <p:attrNameLst>
                                          <p:attrName>style.visibility</p:attrName>
                                        </p:attrNameLst>
                                      </p:cBhvr>
                                      <p:to>
                                        <p:strVal val="visible"/>
                                      </p:to>
                                    </p:set>
                                    <p:animEffect transition="in" filter="dissolve">
                                      <p:cBhvr>
                                        <p:cTn id="43" dur="1000"/>
                                        <p:tgtEl>
                                          <p:spTgt spid="176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3" grpId="0" animBg="1"/>
      <p:bldP spid="176134" grpId="0"/>
      <p:bldP spid="176138" grpId="0" animBg="1"/>
      <p:bldP spid="176139" grpId="0" animBg="1"/>
      <p:bldP spid="176140" grpId="0" animBg="1"/>
      <p:bldP spid="176144" grpId="0"/>
      <p:bldP spid="176145" grpId="0"/>
      <p:bldP spid="176146" grpId="0"/>
      <p:bldP spid="176147" grpId="0" animBg="1"/>
      <p:bldP spid="176148" grpId="0" animBg="1"/>
      <p:bldP spid="1761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Arial" panose="020B0604020202020204" pitchFamily="34" charset="0"/>
                <a:cs typeface="Arial" panose="020B0604020202020204" pitchFamily="34" charset="0"/>
              </a:rPr>
              <a:t>Sensitive periods: Times when different brain functions are established </a:t>
            </a:r>
          </a:p>
        </p:txBody>
      </p:sp>
      <p:pic>
        <p:nvPicPr>
          <p:cNvPr id="3" name="Picture 2"/>
          <p:cNvPicPr>
            <a:picLocks noChangeAspect="1"/>
          </p:cNvPicPr>
          <p:nvPr/>
        </p:nvPicPr>
        <p:blipFill>
          <a:blip r:embed="rId3"/>
          <a:stretch>
            <a:fillRect/>
          </a:stretch>
        </p:blipFill>
        <p:spPr>
          <a:xfrm>
            <a:off x="2286001" y="1981200"/>
            <a:ext cx="2501167" cy="3634938"/>
          </a:xfrm>
          <a:prstGeom prst="rect">
            <a:avLst/>
          </a:prstGeom>
        </p:spPr>
      </p:pic>
      <p:sp>
        <p:nvSpPr>
          <p:cNvPr id="4" name="TextBox 3"/>
          <p:cNvSpPr txBox="1"/>
          <p:nvPr/>
        </p:nvSpPr>
        <p:spPr>
          <a:xfrm>
            <a:off x="5399014" y="2514600"/>
            <a:ext cx="1326004" cy="1631216"/>
          </a:xfrm>
          <a:prstGeom prst="rect">
            <a:avLst/>
          </a:prstGeom>
          <a:noFill/>
        </p:spPr>
        <p:txBody>
          <a:bodyPr wrap="none" rtlCol="0">
            <a:spAutoFit/>
          </a:bodyPr>
          <a:lstStyle/>
          <a:p>
            <a:pPr algn="ctr"/>
            <a:r>
              <a:rPr lang="en-US" sz="2000" dirty="0">
                <a:latin typeface="Arial" panose="020B0604020202020204" pitchFamily="34" charset="0"/>
                <a:cs typeface="Arial" panose="020B0604020202020204" pitchFamily="34" charset="0"/>
              </a:rPr>
              <a:t>Chemical </a:t>
            </a:r>
          </a:p>
          <a:p>
            <a:pPr algn="ctr"/>
            <a:r>
              <a:rPr lang="en-US" sz="2000" dirty="0">
                <a:latin typeface="Arial" panose="020B0604020202020204" pitchFamily="34" charset="0"/>
                <a:cs typeface="Arial" panose="020B0604020202020204" pitchFamily="34" charset="0"/>
              </a:rPr>
              <a:t>triggers</a:t>
            </a:r>
          </a:p>
          <a:p>
            <a:pPr algn="ctr"/>
            <a:r>
              <a:rPr lang="en-US" sz="2000" dirty="0">
                <a:latin typeface="Arial" panose="020B0604020202020204" pitchFamily="34" charset="0"/>
                <a:cs typeface="Arial" panose="020B0604020202020204" pitchFamily="34" charset="0"/>
              </a:rPr>
              <a:t>open the</a:t>
            </a:r>
          </a:p>
          <a:p>
            <a:pPr algn="ctr"/>
            <a:r>
              <a:rPr lang="en-US" sz="2000" dirty="0">
                <a:latin typeface="Arial" panose="020B0604020202020204" pitchFamily="34" charset="0"/>
                <a:cs typeface="Arial" panose="020B0604020202020204" pitchFamily="34" charset="0"/>
              </a:rPr>
              <a:t>sensitive </a:t>
            </a:r>
          </a:p>
          <a:p>
            <a:pPr algn="ctr"/>
            <a:r>
              <a:rPr lang="en-US" sz="2000" dirty="0">
                <a:latin typeface="Arial" panose="020B0604020202020204" pitchFamily="34" charset="0"/>
                <a:cs typeface="Arial" panose="020B0604020202020204" pitchFamily="34" charset="0"/>
              </a:rPr>
              <a:t>  period</a:t>
            </a:r>
          </a:p>
        </p:txBody>
      </p:sp>
      <p:cxnSp>
        <p:nvCxnSpPr>
          <p:cNvPr id="6" name="Straight Arrow Connector 5"/>
          <p:cNvCxnSpPr/>
          <p:nvPr/>
        </p:nvCxnSpPr>
        <p:spPr>
          <a:xfrm>
            <a:off x="2438400" y="5943600"/>
            <a:ext cx="71628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45115" y="5420380"/>
            <a:ext cx="2151551"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Development</a:t>
            </a:r>
          </a:p>
        </p:txBody>
      </p:sp>
      <p:pic>
        <p:nvPicPr>
          <p:cNvPr id="8" name="Picture 7"/>
          <p:cNvPicPr>
            <a:picLocks noChangeAspect="1"/>
          </p:cNvPicPr>
          <p:nvPr/>
        </p:nvPicPr>
        <p:blipFill>
          <a:blip r:embed="rId4"/>
          <a:stretch>
            <a:fillRect/>
          </a:stretch>
        </p:blipFill>
        <p:spPr>
          <a:xfrm>
            <a:off x="7315201" y="1981200"/>
            <a:ext cx="2471065" cy="3452812"/>
          </a:xfrm>
          <a:prstGeom prst="rect">
            <a:avLst/>
          </a:prstGeom>
        </p:spPr>
      </p:pic>
      <p:sp>
        <p:nvSpPr>
          <p:cNvPr id="9" name="TextBox 8"/>
          <p:cNvSpPr txBox="1"/>
          <p:nvPr/>
        </p:nvSpPr>
        <p:spPr>
          <a:xfrm>
            <a:off x="7628011" y="5500460"/>
            <a:ext cx="1992853" cy="369332"/>
          </a:xfrm>
          <a:prstGeom prst="rect">
            <a:avLst/>
          </a:prstGeom>
          <a:noFill/>
        </p:spPr>
        <p:txBody>
          <a:bodyPr wrap="none" rtlCol="0">
            <a:spAutoFit/>
          </a:bodyPr>
          <a:lstStyle/>
          <a:p>
            <a:r>
              <a:rPr lang="en-US" dirty="0" err="1">
                <a:latin typeface="Arial" panose="020B0604020202020204" pitchFamily="34" charset="0"/>
                <a:cs typeface="Arial" panose="020B0604020202020204" pitchFamily="34" charset="0"/>
              </a:rPr>
              <a:t>Perineuronal</a:t>
            </a:r>
            <a:r>
              <a:rPr lang="en-US" dirty="0">
                <a:latin typeface="Arial" panose="020B0604020202020204" pitchFamily="34" charset="0"/>
                <a:cs typeface="Arial" panose="020B0604020202020204" pitchFamily="34" charset="0"/>
              </a:rPr>
              <a:t> nets</a:t>
            </a:r>
          </a:p>
        </p:txBody>
      </p:sp>
      <p:grpSp>
        <p:nvGrpSpPr>
          <p:cNvPr id="10" name="Group 9"/>
          <p:cNvGrpSpPr/>
          <p:nvPr/>
        </p:nvGrpSpPr>
        <p:grpSpPr>
          <a:xfrm>
            <a:off x="-5068" y="6192149"/>
            <a:ext cx="12197067" cy="712418"/>
            <a:chOff x="-5068" y="6192149"/>
            <a:chExt cx="12197067" cy="712418"/>
          </a:xfrm>
        </p:grpSpPr>
        <p:pic>
          <p:nvPicPr>
            <p:cNvPr id="11" name="Picture 10"/>
            <p:cNvPicPr>
              <a:picLocks noChangeAspect="1"/>
            </p:cNvPicPr>
            <p:nvPr/>
          </p:nvPicPr>
          <p:blipFill>
            <a:blip r:embed="rId5"/>
            <a:stretch>
              <a:fillRect/>
            </a:stretch>
          </p:blipFill>
          <p:spPr>
            <a:xfrm>
              <a:off x="-5068" y="6207095"/>
              <a:ext cx="11451592" cy="685530"/>
            </a:xfrm>
            <a:prstGeom prst="rect">
              <a:avLst/>
            </a:prstGeom>
          </p:spPr>
        </p:pic>
        <p:pic>
          <p:nvPicPr>
            <p:cNvPr id="12" name="Picture 11"/>
            <p:cNvPicPr>
              <a:picLocks noChangeAspect="1"/>
            </p:cNvPicPr>
            <p:nvPr/>
          </p:nvPicPr>
          <p:blipFill>
            <a:blip r:embed="rId6"/>
            <a:stretch>
              <a:fillRect/>
            </a:stretch>
          </p:blipFill>
          <p:spPr>
            <a:xfrm>
              <a:off x="11446524" y="6192149"/>
              <a:ext cx="745475" cy="712418"/>
            </a:xfrm>
            <a:prstGeom prst="rect">
              <a:avLst/>
            </a:prstGeom>
          </p:spPr>
        </p:pic>
      </p:grpSp>
      <p:sp>
        <p:nvSpPr>
          <p:cNvPr id="13" name="TextBox 12">
            <a:extLst>
              <a:ext uri="{FF2B5EF4-FFF2-40B4-BE49-F238E27FC236}">
                <a16:creationId xmlns:a16="http://schemas.microsoft.com/office/drawing/2014/main" id="{5E5CD89B-7A9F-A14D-8215-FF5912462ACD}"/>
              </a:ext>
            </a:extLst>
          </p:cNvPr>
          <p:cNvSpPr txBox="1"/>
          <p:nvPr/>
        </p:nvSpPr>
        <p:spPr>
          <a:xfrm>
            <a:off x="-26894" y="6410566"/>
            <a:ext cx="4625789" cy="307777"/>
          </a:xfrm>
          <a:prstGeom prst="rect">
            <a:avLst/>
          </a:prstGeom>
          <a:noFill/>
        </p:spPr>
        <p:txBody>
          <a:bodyPr wrap="square" rtlCol="0">
            <a:spAutoFit/>
          </a:bodyPr>
          <a:lstStyle/>
          <a:p>
            <a:r>
              <a:rPr lang="en-US" sz="1400" spc="20" dirty="0">
                <a:solidFill>
                  <a:schemeClr val="accent2">
                    <a:lumMod val="75000"/>
                  </a:schemeClr>
                </a:solidFill>
                <a:latin typeface="D-DIN" panose="020B0504030202030204" pitchFamily="34" charset="77"/>
              </a:rPr>
              <a:t>College of Education and Human Development</a:t>
            </a:r>
          </a:p>
        </p:txBody>
      </p:sp>
      <p:grpSp>
        <p:nvGrpSpPr>
          <p:cNvPr id="14" name="Group 13"/>
          <p:cNvGrpSpPr/>
          <p:nvPr/>
        </p:nvGrpSpPr>
        <p:grpSpPr>
          <a:xfrm>
            <a:off x="3360" y="6195153"/>
            <a:ext cx="12188639" cy="685530"/>
            <a:chOff x="3360" y="6195153"/>
            <a:chExt cx="12188639" cy="685530"/>
          </a:xfrm>
        </p:grpSpPr>
        <p:pic>
          <p:nvPicPr>
            <p:cNvPr id="15" name="Picture 14"/>
            <p:cNvPicPr>
              <a:picLocks noChangeAspect="1"/>
            </p:cNvPicPr>
            <p:nvPr/>
          </p:nvPicPr>
          <p:blipFill>
            <a:blip r:embed="rId5"/>
            <a:stretch>
              <a:fillRect/>
            </a:stretch>
          </p:blipFill>
          <p:spPr>
            <a:xfrm>
              <a:off x="3360" y="6195153"/>
              <a:ext cx="12188639" cy="685530"/>
            </a:xfrm>
            <a:prstGeom prst="rect">
              <a:avLst/>
            </a:prstGeom>
          </p:spPr>
        </p:pic>
        <p:sp>
          <p:nvSpPr>
            <p:cNvPr id="16" name="TextBox 15">
              <a:extLst>
                <a:ext uri="{FF2B5EF4-FFF2-40B4-BE49-F238E27FC236}">
                  <a16:creationId xmlns:a16="http://schemas.microsoft.com/office/drawing/2014/main" id="{5E5CD89B-7A9F-A14D-8215-FF5912462ACD}"/>
                </a:ext>
              </a:extLst>
            </p:cNvPr>
            <p:cNvSpPr txBox="1"/>
            <p:nvPr/>
          </p:nvSpPr>
          <p:spPr>
            <a:xfrm>
              <a:off x="3361" y="6442502"/>
              <a:ext cx="4625789" cy="338554"/>
            </a:xfrm>
            <a:prstGeom prst="rect">
              <a:avLst/>
            </a:prstGeom>
            <a:noFill/>
          </p:spPr>
          <p:txBody>
            <a:bodyPr wrap="square" rtlCol="0">
              <a:spAutoFit/>
            </a:bodyPr>
            <a:lstStyle/>
            <a:p>
              <a:r>
                <a:rPr lang="en-US" sz="1600" spc="20" dirty="0" smtClean="0">
                  <a:solidFill>
                    <a:schemeClr val="accent2">
                      <a:lumMod val="75000"/>
                    </a:schemeClr>
                  </a:solidFill>
                  <a:latin typeface="D-DIN" panose="020B0504030202030204" pitchFamily="34" charset="77"/>
                </a:rPr>
                <a:t>College of Education and Human Development</a:t>
              </a:r>
              <a:endParaRPr lang="en-US" sz="1600" spc="20" dirty="0">
                <a:solidFill>
                  <a:schemeClr val="accent2">
                    <a:lumMod val="75000"/>
                  </a:schemeClr>
                </a:solidFill>
                <a:latin typeface="D-DIN" panose="020B0504030202030204" pitchFamily="34" charset="77"/>
              </a:endParaRPr>
            </a:p>
          </p:txBody>
        </p:sp>
      </p:grpSp>
    </p:spTree>
    <p:extLst>
      <p:ext uri="{BB962C8B-B14F-4D97-AF65-F5344CB8AC3E}">
        <p14:creationId xmlns:p14="http://schemas.microsoft.com/office/powerpoint/2010/main" val="180620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TextBox 11"/>
          <p:cNvSpPr txBox="1">
            <a:spLocks noChangeArrowheads="1"/>
          </p:cNvSpPr>
          <p:nvPr/>
        </p:nvSpPr>
        <p:spPr bwMode="auto">
          <a:xfrm>
            <a:off x="5942154" y="4340563"/>
            <a:ext cx="444224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algn="ctr" eaLnBrk="1" hangingPunct="1"/>
            <a:r>
              <a:rPr lang="en-US" altLang="en-US" sz="2000" dirty="0">
                <a:latin typeface="Arial" panose="020B0604020202020204" pitchFamily="34" charset="0"/>
                <a:cs typeface="Arial" panose="020B0604020202020204" pitchFamily="34" charset="0"/>
              </a:rPr>
              <a:t>Human infant is unable to provide</a:t>
            </a:r>
          </a:p>
          <a:p>
            <a:pPr algn="ctr" eaLnBrk="1" hangingPunct="1"/>
            <a:r>
              <a:rPr lang="en-US" altLang="en-US" sz="2000" dirty="0">
                <a:latin typeface="Arial" panose="020B0604020202020204" pitchFamily="34" charset="0"/>
                <a:cs typeface="Arial" panose="020B0604020202020204" pitchFamily="34" charset="0"/>
              </a:rPr>
              <a:t>itself adequate stimulation for normal </a:t>
            </a:r>
          </a:p>
          <a:p>
            <a:pPr algn="ctr" eaLnBrk="1" hangingPunct="1"/>
            <a:r>
              <a:rPr lang="en-US" altLang="en-US" sz="2000" dirty="0">
                <a:latin typeface="Arial" panose="020B0604020202020204" pitchFamily="34" charset="0"/>
                <a:cs typeface="Arial" panose="020B0604020202020204" pitchFamily="34" charset="0"/>
              </a:rPr>
              <a:t>brain development</a:t>
            </a:r>
          </a:p>
          <a:p>
            <a:pPr eaLnBrk="1" hangingPunct="1"/>
            <a:r>
              <a:rPr lang="en-US" altLang="en-US" dirty="0"/>
              <a:t> </a:t>
            </a:r>
          </a:p>
        </p:txBody>
      </p:sp>
      <p:pic>
        <p:nvPicPr>
          <p:cNvPr id="11267" name="Picture 4" descr="http://t0.gstatic.com/images?q=tbn:iXOUZ6IjArm8jM:http://www.childrenscentralcal.org/HealthE/PublishingImages/em_0075.gif&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099" y="1241509"/>
            <a:ext cx="29083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12"/>
          <p:cNvSpPr txBox="1">
            <a:spLocks noChangeArrowheads="1"/>
          </p:cNvSpPr>
          <p:nvPr/>
        </p:nvSpPr>
        <p:spPr bwMode="auto">
          <a:xfrm>
            <a:off x="1506978" y="4335380"/>
            <a:ext cx="268054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algn="ctr" eaLnBrk="1" hangingPunct="1"/>
            <a:r>
              <a:rPr lang="en-US" altLang="en-US" sz="2000" dirty="0">
                <a:latin typeface="Arial" panose="020B0604020202020204" pitchFamily="34" charset="0"/>
                <a:cs typeface="Arial" panose="020B0604020202020204" pitchFamily="34" charset="0"/>
              </a:rPr>
              <a:t>Stimulation is needed</a:t>
            </a:r>
          </a:p>
          <a:p>
            <a:pPr algn="ctr" eaLnBrk="1" hangingPunct="1"/>
            <a:r>
              <a:rPr lang="en-US" altLang="en-US" sz="2000" dirty="0">
                <a:latin typeface="Arial" panose="020B0604020202020204" pitchFamily="34" charset="0"/>
                <a:cs typeface="Arial" panose="020B0604020202020204" pitchFamily="34" charset="0"/>
              </a:rPr>
              <a:t>in order for the brain </a:t>
            </a:r>
          </a:p>
          <a:p>
            <a:pPr algn="ctr" eaLnBrk="1" hangingPunct="1"/>
            <a:r>
              <a:rPr lang="en-US" altLang="en-US" sz="2000" dirty="0">
                <a:latin typeface="Arial" panose="020B0604020202020204" pitchFamily="34" charset="0"/>
                <a:cs typeface="Arial" panose="020B0604020202020204" pitchFamily="34" charset="0"/>
              </a:rPr>
              <a:t>to develop</a:t>
            </a:r>
          </a:p>
        </p:txBody>
      </p:sp>
      <p:grpSp>
        <p:nvGrpSpPr>
          <p:cNvPr id="11" name="Group 10"/>
          <p:cNvGrpSpPr/>
          <p:nvPr/>
        </p:nvGrpSpPr>
        <p:grpSpPr>
          <a:xfrm>
            <a:off x="3360" y="6195153"/>
            <a:ext cx="12188639" cy="685530"/>
            <a:chOff x="3360" y="6195153"/>
            <a:chExt cx="12188639" cy="685530"/>
          </a:xfrm>
        </p:grpSpPr>
        <p:pic>
          <p:nvPicPr>
            <p:cNvPr id="12" name="Picture 11"/>
            <p:cNvPicPr>
              <a:picLocks noChangeAspect="1"/>
            </p:cNvPicPr>
            <p:nvPr/>
          </p:nvPicPr>
          <p:blipFill>
            <a:blip r:embed="rId4"/>
            <a:stretch>
              <a:fillRect/>
            </a:stretch>
          </p:blipFill>
          <p:spPr>
            <a:xfrm>
              <a:off x="3360" y="6195153"/>
              <a:ext cx="12188639" cy="685530"/>
            </a:xfrm>
            <a:prstGeom prst="rect">
              <a:avLst/>
            </a:prstGeom>
          </p:spPr>
        </p:pic>
        <p:sp>
          <p:nvSpPr>
            <p:cNvPr id="13" name="TextBox 12">
              <a:extLst>
                <a:ext uri="{FF2B5EF4-FFF2-40B4-BE49-F238E27FC236}">
                  <a16:creationId xmlns:a16="http://schemas.microsoft.com/office/drawing/2014/main" id="{5E5CD89B-7A9F-A14D-8215-FF5912462ACD}"/>
                </a:ext>
              </a:extLst>
            </p:cNvPr>
            <p:cNvSpPr txBox="1"/>
            <p:nvPr/>
          </p:nvSpPr>
          <p:spPr>
            <a:xfrm>
              <a:off x="3361" y="6442502"/>
              <a:ext cx="4625789" cy="338554"/>
            </a:xfrm>
            <a:prstGeom prst="rect">
              <a:avLst/>
            </a:prstGeom>
            <a:noFill/>
          </p:spPr>
          <p:txBody>
            <a:bodyPr wrap="square" rtlCol="0">
              <a:spAutoFit/>
            </a:bodyPr>
            <a:lstStyle/>
            <a:p>
              <a:r>
                <a:rPr lang="en-US" sz="1600" spc="20" dirty="0" smtClean="0">
                  <a:solidFill>
                    <a:schemeClr val="accent2">
                      <a:lumMod val="75000"/>
                    </a:schemeClr>
                  </a:solidFill>
                  <a:latin typeface="D-DIN" panose="020B0504030202030204" pitchFamily="34" charset="77"/>
                </a:rPr>
                <a:t>College of Education and Human Development</a:t>
              </a:r>
              <a:endParaRPr lang="en-US" sz="1600" spc="20" dirty="0">
                <a:solidFill>
                  <a:schemeClr val="accent2">
                    <a:lumMod val="75000"/>
                  </a:schemeClr>
                </a:solidFill>
                <a:latin typeface="D-DIN" panose="020B0504030202030204" pitchFamily="34" charset="77"/>
              </a:endParaRPr>
            </a:p>
          </p:txBody>
        </p:sp>
      </p:grpSp>
      <p:pic>
        <p:nvPicPr>
          <p:cNvPr id="1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2154" y="1452563"/>
            <a:ext cx="4052887"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11283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8229600" cy="1143000"/>
          </a:xfrm>
        </p:spPr>
        <p:txBody>
          <a:bodyPr>
            <a:normAutofit fontScale="90000"/>
          </a:bodyPr>
          <a:lstStyle/>
          <a:p>
            <a:pPr algn="ctr">
              <a:defRPr/>
            </a:pPr>
            <a:r>
              <a:rPr lang="en-US" dirty="0">
                <a:latin typeface="Arial" panose="020B0604020202020204" pitchFamily="34" charset="0"/>
                <a:ea typeface="ＭＳ Ｐゴシック" pitchFamily="28" charset="-128"/>
                <a:cs typeface="Arial" panose="020B0604020202020204" pitchFamily="34" charset="0"/>
              </a:rPr>
              <a:t>The brain develops in the context of relationships</a:t>
            </a:r>
          </a:p>
        </p:txBody>
      </p:sp>
      <p:grpSp>
        <p:nvGrpSpPr>
          <p:cNvPr id="7" name="Group 6"/>
          <p:cNvGrpSpPr/>
          <p:nvPr/>
        </p:nvGrpSpPr>
        <p:grpSpPr>
          <a:xfrm>
            <a:off x="3360" y="6195153"/>
            <a:ext cx="12188639" cy="685530"/>
            <a:chOff x="3360" y="6195153"/>
            <a:chExt cx="12188639" cy="685530"/>
          </a:xfrm>
        </p:grpSpPr>
        <p:pic>
          <p:nvPicPr>
            <p:cNvPr id="8" name="Picture 7"/>
            <p:cNvPicPr>
              <a:picLocks noChangeAspect="1"/>
            </p:cNvPicPr>
            <p:nvPr/>
          </p:nvPicPr>
          <p:blipFill>
            <a:blip r:embed="rId3"/>
            <a:stretch>
              <a:fillRect/>
            </a:stretch>
          </p:blipFill>
          <p:spPr>
            <a:xfrm>
              <a:off x="3360" y="6195153"/>
              <a:ext cx="12188639" cy="685530"/>
            </a:xfrm>
            <a:prstGeom prst="rect">
              <a:avLst/>
            </a:prstGeom>
          </p:spPr>
        </p:pic>
        <p:sp>
          <p:nvSpPr>
            <p:cNvPr id="9" name="TextBox 8">
              <a:extLst>
                <a:ext uri="{FF2B5EF4-FFF2-40B4-BE49-F238E27FC236}">
                  <a16:creationId xmlns:a16="http://schemas.microsoft.com/office/drawing/2014/main" id="{5E5CD89B-7A9F-A14D-8215-FF5912462ACD}"/>
                </a:ext>
              </a:extLst>
            </p:cNvPr>
            <p:cNvSpPr txBox="1"/>
            <p:nvPr/>
          </p:nvSpPr>
          <p:spPr>
            <a:xfrm>
              <a:off x="3361" y="6442502"/>
              <a:ext cx="4625789" cy="338554"/>
            </a:xfrm>
            <a:prstGeom prst="rect">
              <a:avLst/>
            </a:prstGeom>
            <a:noFill/>
          </p:spPr>
          <p:txBody>
            <a:bodyPr wrap="square" rtlCol="0">
              <a:spAutoFit/>
            </a:bodyPr>
            <a:lstStyle/>
            <a:p>
              <a:r>
                <a:rPr lang="en-US" sz="1600" spc="20" dirty="0" smtClean="0">
                  <a:solidFill>
                    <a:schemeClr val="accent2">
                      <a:lumMod val="75000"/>
                    </a:schemeClr>
                  </a:solidFill>
                  <a:latin typeface="D-DIN" panose="020B0504030202030204" pitchFamily="34" charset="77"/>
                </a:rPr>
                <a:t>College of Education and Human Development</a:t>
              </a:r>
              <a:endParaRPr lang="en-US" sz="1600" spc="20" dirty="0">
                <a:solidFill>
                  <a:schemeClr val="accent2">
                    <a:lumMod val="75000"/>
                  </a:schemeClr>
                </a:solidFill>
                <a:latin typeface="D-DIN" panose="020B0504030202030204" pitchFamily="34" charset="77"/>
              </a:endParaRPr>
            </a:p>
          </p:txBody>
        </p:sp>
      </p:grpSp>
      <p:grpSp>
        <p:nvGrpSpPr>
          <p:cNvPr id="10" name="Group 9"/>
          <p:cNvGrpSpPr/>
          <p:nvPr/>
        </p:nvGrpSpPr>
        <p:grpSpPr>
          <a:xfrm>
            <a:off x="1673225" y="1441946"/>
            <a:ext cx="8270875" cy="4753207"/>
            <a:chOff x="334303" y="1981200"/>
            <a:chExt cx="8270875" cy="4753207"/>
          </a:xfrm>
        </p:grpSpPr>
        <p:pic>
          <p:nvPicPr>
            <p:cNvPr id="1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25" y="4840288"/>
              <a:ext cx="25908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27350" y="4013200"/>
              <a:ext cx="2881313"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4303" y="1981200"/>
              <a:ext cx="2590800"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55628" y="1981200"/>
              <a:ext cx="257175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07603" y="1981200"/>
              <a:ext cx="32480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55628" y="4113445"/>
              <a:ext cx="2749550"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04761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11" descr="C:\Users\gunnar\Desktop\Megan\Pictures Research\Purchased Pictures\Dollarphotoclub_163377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1295401"/>
            <a:ext cx="676275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89426" y="313668"/>
            <a:ext cx="9110186"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“Serve and Return” or “Call and Response” </a:t>
            </a:r>
          </a:p>
        </p:txBody>
      </p:sp>
      <p:grpSp>
        <p:nvGrpSpPr>
          <p:cNvPr id="8" name="Group 7"/>
          <p:cNvGrpSpPr/>
          <p:nvPr/>
        </p:nvGrpSpPr>
        <p:grpSpPr>
          <a:xfrm>
            <a:off x="3360" y="6195153"/>
            <a:ext cx="12188639" cy="685530"/>
            <a:chOff x="3360" y="6195153"/>
            <a:chExt cx="12188639" cy="685530"/>
          </a:xfrm>
        </p:grpSpPr>
        <p:pic>
          <p:nvPicPr>
            <p:cNvPr id="9" name="Picture 8"/>
            <p:cNvPicPr>
              <a:picLocks noChangeAspect="1"/>
            </p:cNvPicPr>
            <p:nvPr/>
          </p:nvPicPr>
          <p:blipFill>
            <a:blip r:embed="rId4"/>
            <a:stretch>
              <a:fillRect/>
            </a:stretch>
          </p:blipFill>
          <p:spPr>
            <a:xfrm>
              <a:off x="3360" y="6195153"/>
              <a:ext cx="12188639" cy="685530"/>
            </a:xfrm>
            <a:prstGeom prst="rect">
              <a:avLst/>
            </a:prstGeom>
          </p:spPr>
        </p:pic>
        <p:sp>
          <p:nvSpPr>
            <p:cNvPr id="10" name="TextBox 9">
              <a:extLst>
                <a:ext uri="{FF2B5EF4-FFF2-40B4-BE49-F238E27FC236}">
                  <a16:creationId xmlns:a16="http://schemas.microsoft.com/office/drawing/2014/main" id="{5E5CD89B-7A9F-A14D-8215-FF5912462ACD}"/>
                </a:ext>
              </a:extLst>
            </p:cNvPr>
            <p:cNvSpPr txBox="1"/>
            <p:nvPr/>
          </p:nvSpPr>
          <p:spPr>
            <a:xfrm>
              <a:off x="3361" y="6442502"/>
              <a:ext cx="4625789" cy="338554"/>
            </a:xfrm>
            <a:prstGeom prst="rect">
              <a:avLst/>
            </a:prstGeom>
            <a:noFill/>
          </p:spPr>
          <p:txBody>
            <a:bodyPr wrap="square" rtlCol="0">
              <a:spAutoFit/>
            </a:bodyPr>
            <a:lstStyle/>
            <a:p>
              <a:r>
                <a:rPr lang="en-US" sz="1600" spc="20" dirty="0" smtClean="0">
                  <a:solidFill>
                    <a:schemeClr val="accent2">
                      <a:lumMod val="75000"/>
                    </a:schemeClr>
                  </a:solidFill>
                  <a:latin typeface="D-DIN" panose="020B0504030202030204" pitchFamily="34" charset="77"/>
                </a:rPr>
                <a:t>College of Education and Human Development</a:t>
              </a:r>
              <a:endParaRPr lang="en-US" sz="1600" spc="20" dirty="0">
                <a:solidFill>
                  <a:schemeClr val="accent2">
                    <a:lumMod val="75000"/>
                  </a:schemeClr>
                </a:solidFill>
                <a:latin typeface="D-DIN" panose="020B0504030202030204" pitchFamily="34" charset="77"/>
              </a:endParaRPr>
            </a:p>
          </p:txBody>
        </p:sp>
      </p:grpSp>
    </p:spTree>
    <p:extLst>
      <p:ext uri="{BB962C8B-B14F-4D97-AF65-F5344CB8AC3E}">
        <p14:creationId xmlns:p14="http://schemas.microsoft.com/office/powerpoint/2010/main" val="296471715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What ‘Serve and Return’ provides</a:t>
            </a:r>
          </a:p>
        </p:txBody>
      </p:sp>
      <p:sp>
        <p:nvSpPr>
          <p:cNvPr id="3" name="Content Placeholder 2"/>
          <p:cNvSpPr>
            <a:spLocks noGrp="1"/>
          </p:cNvSpPr>
          <p:nvPr>
            <p:ph idx="1"/>
          </p:nvPr>
        </p:nvSpPr>
        <p:spPr>
          <a:xfrm>
            <a:off x="320408" y="1767251"/>
            <a:ext cx="10515600" cy="4351338"/>
          </a:xfrm>
        </p:spPr>
        <p:txBody>
          <a:bodyPr>
            <a:normAutofit/>
          </a:bodyPr>
          <a:lstStyle/>
          <a:p>
            <a:r>
              <a:rPr lang="en-US" sz="3600" dirty="0">
                <a:latin typeface="Arial" panose="020B0604020202020204" pitchFamily="34" charset="0"/>
                <a:cs typeface="Arial" panose="020B0604020202020204" pitchFamily="34" charset="0"/>
              </a:rPr>
              <a:t>Interesting things to think about and </a:t>
            </a:r>
            <a:r>
              <a:rPr lang="en-US" sz="3600" dirty="0" smtClean="0">
                <a:latin typeface="Arial" panose="020B0604020202020204" pitchFamily="34" charset="0"/>
                <a:cs typeface="Arial" panose="020B0604020202020204" pitchFamily="34" charset="0"/>
              </a:rPr>
              <a:t>do</a:t>
            </a:r>
          </a:p>
          <a:p>
            <a:pPr marL="0" indent="0">
              <a:buNone/>
            </a:pPr>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Communication rich </a:t>
            </a:r>
            <a:r>
              <a:rPr lang="en-US" sz="3600" dirty="0" smtClean="0">
                <a:latin typeface="Arial" panose="020B0604020202020204" pitchFamily="34" charset="0"/>
                <a:cs typeface="Arial" panose="020B0604020202020204" pitchFamily="34" charset="0"/>
              </a:rPr>
              <a:t>environment</a:t>
            </a:r>
          </a:p>
          <a:p>
            <a:pPr marL="0" indent="0">
              <a:buNone/>
            </a:pPr>
            <a:endParaRPr lang="en-US" sz="3600" dirty="0">
              <a:latin typeface="Arial" panose="020B0604020202020204" pitchFamily="34" charset="0"/>
              <a:cs typeface="Arial" panose="020B0604020202020204" pitchFamily="34" charset="0"/>
            </a:endParaRPr>
          </a:p>
          <a:p>
            <a:r>
              <a:rPr lang="en-US" sz="3600" dirty="0" smtClean="0">
                <a:latin typeface="Arial" panose="020B0604020202020204" pitchFamily="34" charset="0"/>
                <a:cs typeface="Arial" panose="020B0604020202020204" pitchFamily="34" charset="0"/>
              </a:rPr>
              <a:t>Warm not harsh or                                       not frightening interactions</a:t>
            </a: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7589474" y="3183875"/>
            <a:ext cx="4208386" cy="2786579"/>
          </a:xfrm>
          <a:prstGeom prst="rect">
            <a:avLst/>
          </a:prstGeom>
        </p:spPr>
      </p:pic>
      <p:grpSp>
        <p:nvGrpSpPr>
          <p:cNvPr id="9" name="Group 8"/>
          <p:cNvGrpSpPr/>
          <p:nvPr/>
        </p:nvGrpSpPr>
        <p:grpSpPr>
          <a:xfrm>
            <a:off x="3360" y="6195153"/>
            <a:ext cx="12188639" cy="685530"/>
            <a:chOff x="3360" y="6195153"/>
            <a:chExt cx="12188639" cy="685530"/>
          </a:xfrm>
        </p:grpSpPr>
        <p:pic>
          <p:nvPicPr>
            <p:cNvPr id="10" name="Picture 9"/>
            <p:cNvPicPr>
              <a:picLocks noChangeAspect="1"/>
            </p:cNvPicPr>
            <p:nvPr/>
          </p:nvPicPr>
          <p:blipFill>
            <a:blip r:embed="rId3"/>
            <a:stretch>
              <a:fillRect/>
            </a:stretch>
          </p:blipFill>
          <p:spPr>
            <a:xfrm>
              <a:off x="3360" y="6195153"/>
              <a:ext cx="12188639" cy="685530"/>
            </a:xfrm>
            <a:prstGeom prst="rect">
              <a:avLst/>
            </a:prstGeom>
          </p:spPr>
        </p:pic>
        <p:sp>
          <p:nvSpPr>
            <p:cNvPr id="11" name="TextBox 10">
              <a:extLst>
                <a:ext uri="{FF2B5EF4-FFF2-40B4-BE49-F238E27FC236}">
                  <a16:creationId xmlns:a16="http://schemas.microsoft.com/office/drawing/2014/main" id="{5E5CD89B-7A9F-A14D-8215-FF5912462ACD}"/>
                </a:ext>
              </a:extLst>
            </p:cNvPr>
            <p:cNvSpPr txBox="1"/>
            <p:nvPr/>
          </p:nvSpPr>
          <p:spPr>
            <a:xfrm>
              <a:off x="3361" y="6442502"/>
              <a:ext cx="4625789" cy="338554"/>
            </a:xfrm>
            <a:prstGeom prst="rect">
              <a:avLst/>
            </a:prstGeom>
            <a:noFill/>
          </p:spPr>
          <p:txBody>
            <a:bodyPr wrap="square" rtlCol="0">
              <a:spAutoFit/>
            </a:bodyPr>
            <a:lstStyle/>
            <a:p>
              <a:r>
                <a:rPr lang="en-US" sz="1600" spc="20" dirty="0" smtClean="0">
                  <a:solidFill>
                    <a:schemeClr val="accent2">
                      <a:lumMod val="75000"/>
                    </a:schemeClr>
                  </a:solidFill>
                  <a:latin typeface="D-DIN" panose="020B0504030202030204" pitchFamily="34" charset="77"/>
                </a:rPr>
                <a:t>College of Education and Human Development</a:t>
              </a:r>
              <a:endParaRPr lang="en-US" sz="1600" spc="20" dirty="0">
                <a:solidFill>
                  <a:schemeClr val="accent2">
                    <a:lumMod val="75000"/>
                  </a:schemeClr>
                </a:solidFill>
                <a:latin typeface="D-DIN" panose="020B0504030202030204" pitchFamily="34" charset="77"/>
              </a:endParaRPr>
            </a:p>
          </p:txBody>
        </p:sp>
      </p:grpSp>
    </p:spTree>
    <p:extLst>
      <p:ext uri="{BB962C8B-B14F-4D97-AF65-F5344CB8AC3E}">
        <p14:creationId xmlns:p14="http://schemas.microsoft.com/office/powerpoint/2010/main" val="2967419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‘Serve and Return’ and </a:t>
            </a:r>
            <a:r>
              <a:rPr lang="en-US" sz="4000" dirty="0" smtClean="0">
                <a:latin typeface="Arial" panose="020B0604020202020204" pitchFamily="34" charset="0"/>
                <a:cs typeface="Arial" panose="020B0604020202020204" pitchFamily="34" charset="0"/>
              </a:rPr>
              <a:t>Brain Development</a:t>
            </a:r>
            <a:endParaRPr lang="en-US" sz="4000" dirty="0">
              <a:latin typeface="Arial" panose="020B0604020202020204" pitchFamily="34" charset="0"/>
              <a:cs typeface="Arial" panose="020B0604020202020204" pitchFamily="34" charset="0"/>
            </a:endParaRPr>
          </a:p>
        </p:txBody>
      </p:sp>
      <p:sp>
        <p:nvSpPr>
          <p:cNvPr id="7" name="TextBox 6"/>
          <p:cNvSpPr txBox="1"/>
          <p:nvPr/>
        </p:nvSpPr>
        <p:spPr>
          <a:xfrm>
            <a:off x="9218286" y="5671730"/>
            <a:ext cx="2364750" cy="338554"/>
          </a:xfrm>
          <a:prstGeom prst="rect">
            <a:avLst/>
          </a:prstGeom>
          <a:noFill/>
        </p:spPr>
        <p:txBody>
          <a:bodyPr wrap="none" rtlCol="0">
            <a:spAutoFit/>
          </a:bodyPr>
          <a:lstStyle/>
          <a:p>
            <a:r>
              <a:rPr lang="en-US" sz="1600" dirty="0" err="1">
                <a:latin typeface="Arial" panose="020B0604020202020204" pitchFamily="34" charset="0"/>
                <a:cs typeface="Arial" panose="020B0604020202020204" pitchFamily="34" charset="0"/>
              </a:rPr>
              <a:t>Luby</a:t>
            </a:r>
            <a:r>
              <a:rPr lang="en-US" sz="1600" dirty="0">
                <a:latin typeface="Arial" panose="020B0604020202020204" pitchFamily="34" charset="0"/>
                <a:cs typeface="Arial" panose="020B0604020202020204" pitchFamily="34" charset="0"/>
              </a:rPr>
              <a:t> et al., 2013, JAMA</a:t>
            </a:r>
          </a:p>
        </p:txBody>
      </p:sp>
      <p:grpSp>
        <p:nvGrpSpPr>
          <p:cNvPr id="12" name="Group 11"/>
          <p:cNvGrpSpPr/>
          <p:nvPr/>
        </p:nvGrpSpPr>
        <p:grpSpPr>
          <a:xfrm>
            <a:off x="3360" y="6195153"/>
            <a:ext cx="12188639" cy="685530"/>
            <a:chOff x="3360" y="6195153"/>
            <a:chExt cx="12188639" cy="685530"/>
          </a:xfrm>
        </p:grpSpPr>
        <p:pic>
          <p:nvPicPr>
            <p:cNvPr id="13" name="Picture 12"/>
            <p:cNvPicPr>
              <a:picLocks noChangeAspect="1"/>
            </p:cNvPicPr>
            <p:nvPr/>
          </p:nvPicPr>
          <p:blipFill>
            <a:blip r:embed="rId2"/>
            <a:stretch>
              <a:fillRect/>
            </a:stretch>
          </p:blipFill>
          <p:spPr>
            <a:xfrm>
              <a:off x="3360" y="6195153"/>
              <a:ext cx="12188639" cy="685530"/>
            </a:xfrm>
            <a:prstGeom prst="rect">
              <a:avLst/>
            </a:prstGeom>
          </p:spPr>
        </p:pic>
        <p:sp>
          <p:nvSpPr>
            <p:cNvPr id="14" name="TextBox 13">
              <a:extLst>
                <a:ext uri="{FF2B5EF4-FFF2-40B4-BE49-F238E27FC236}">
                  <a16:creationId xmlns:a16="http://schemas.microsoft.com/office/drawing/2014/main" id="{5E5CD89B-7A9F-A14D-8215-FF5912462ACD}"/>
                </a:ext>
              </a:extLst>
            </p:cNvPr>
            <p:cNvSpPr txBox="1"/>
            <p:nvPr/>
          </p:nvSpPr>
          <p:spPr>
            <a:xfrm>
              <a:off x="3361" y="6442502"/>
              <a:ext cx="4625789" cy="338554"/>
            </a:xfrm>
            <a:prstGeom prst="rect">
              <a:avLst/>
            </a:prstGeom>
            <a:noFill/>
          </p:spPr>
          <p:txBody>
            <a:bodyPr wrap="square" rtlCol="0">
              <a:spAutoFit/>
            </a:bodyPr>
            <a:lstStyle/>
            <a:p>
              <a:r>
                <a:rPr lang="en-US" sz="1600" spc="20" dirty="0" smtClean="0">
                  <a:solidFill>
                    <a:schemeClr val="accent2">
                      <a:lumMod val="75000"/>
                    </a:schemeClr>
                  </a:solidFill>
                  <a:latin typeface="D-DIN" panose="020B0504030202030204" pitchFamily="34" charset="77"/>
                </a:rPr>
                <a:t>College of Education and Human Development</a:t>
              </a:r>
              <a:endParaRPr lang="en-US" sz="1600" spc="20" dirty="0">
                <a:solidFill>
                  <a:schemeClr val="accent2">
                    <a:lumMod val="75000"/>
                  </a:schemeClr>
                </a:solidFill>
                <a:latin typeface="D-DIN" panose="020B0504030202030204" pitchFamily="34" charset="77"/>
              </a:endParaRPr>
            </a:p>
          </p:txBody>
        </p:sp>
      </p:grpSp>
      <p:pic>
        <p:nvPicPr>
          <p:cNvPr id="16" name="Picture 15"/>
          <p:cNvPicPr>
            <a:picLocks noChangeAspect="1"/>
          </p:cNvPicPr>
          <p:nvPr/>
        </p:nvPicPr>
        <p:blipFill>
          <a:blip r:embed="rId3"/>
          <a:stretch>
            <a:fillRect/>
          </a:stretch>
        </p:blipFill>
        <p:spPr>
          <a:xfrm>
            <a:off x="4943826" y="1290501"/>
            <a:ext cx="2142551" cy="2330372"/>
          </a:xfrm>
          <a:prstGeom prst="rect">
            <a:avLst/>
          </a:prstGeom>
        </p:spPr>
      </p:pic>
      <p:sp>
        <p:nvSpPr>
          <p:cNvPr id="17" name="TextBox 16"/>
          <p:cNvSpPr txBox="1"/>
          <p:nvPr/>
        </p:nvSpPr>
        <p:spPr>
          <a:xfrm>
            <a:off x="4488144" y="3674175"/>
            <a:ext cx="3053913" cy="954107"/>
          </a:xfrm>
          <a:prstGeom prst="rect">
            <a:avLst/>
          </a:prstGeom>
          <a:noFill/>
        </p:spPr>
        <p:txBody>
          <a:bodyPr wrap="none" rtlCol="0">
            <a:spAutoFit/>
          </a:bodyPr>
          <a:lstStyle/>
          <a:p>
            <a:r>
              <a:rPr lang="en-US" sz="2800" dirty="0" smtClean="0"/>
              <a:t>Brain Development</a:t>
            </a:r>
          </a:p>
          <a:p>
            <a:r>
              <a:rPr lang="en-US" sz="2800" dirty="0" smtClean="0"/>
              <a:t>            Age 8</a:t>
            </a:r>
            <a:endParaRPr lang="en-US" sz="2800" dirty="0"/>
          </a:p>
        </p:txBody>
      </p:sp>
      <p:sp>
        <p:nvSpPr>
          <p:cNvPr id="18" name="TextBox 17"/>
          <p:cNvSpPr txBox="1"/>
          <p:nvPr/>
        </p:nvSpPr>
        <p:spPr>
          <a:xfrm>
            <a:off x="126873" y="4221048"/>
            <a:ext cx="3475439" cy="954107"/>
          </a:xfrm>
          <a:prstGeom prst="rect">
            <a:avLst/>
          </a:prstGeom>
          <a:noFill/>
        </p:spPr>
        <p:txBody>
          <a:bodyPr wrap="none" rtlCol="0">
            <a:spAutoFit/>
          </a:bodyPr>
          <a:lstStyle/>
          <a:p>
            <a:r>
              <a:rPr lang="en-US" sz="2800" dirty="0" smtClean="0"/>
              <a:t>Serve and Return Care</a:t>
            </a:r>
          </a:p>
          <a:p>
            <a:r>
              <a:rPr lang="en-US" sz="2800" dirty="0"/>
              <a:t> </a:t>
            </a:r>
            <a:r>
              <a:rPr lang="en-US" sz="2800" dirty="0" smtClean="0"/>
              <a:t>           Age 3 years</a:t>
            </a:r>
            <a:endParaRPr lang="en-US" sz="2800" dirty="0"/>
          </a:p>
        </p:txBody>
      </p:sp>
      <p:grpSp>
        <p:nvGrpSpPr>
          <p:cNvPr id="22" name="Group 21"/>
          <p:cNvGrpSpPr/>
          <p:nvPr/>
        </p:nvGrpSpPr>
        <p:grpSpPr>
          <a:xfrm>
            <a:off x="1864593" y="2456761"/>
            <a:ext cx="2764557" cy="1764287"/>
            <a:chOff x="1864593" y="2456761"/>
            <a:chExt cx="2764557" cy="1764287"/>
          </a:xfrm>
        </p:grpSpPr>
        <p:cxnSp>
          <p:nvCxnSpPr>
            <p:cNvPr id="20" name="Straight Arrow Connector 19"/>
            <p:cNvCxnSpPr>
              <a:stCxn id="18" idx="0"/>
            </p:cNvCxnSpPr>
            <p:nvPr/>
          </p:nvCxnSpPr>
          <p:spPr>
            <a:xfrm flipV="1">
              <a:off x="1864593" y="2456761"/>
              <a:ext cx="2764557" cy="176428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79269" y="2812096"/>
              <a:ext cx="1124026" cy="523220"/>
            </a:xfrm>
            <a:prstGeom prst="rect">
              <a:avLst/>
            </a:prstGeom>
            <a:noFill/>
          </p:spPr>
          <p:txBody>
            <a:bodyPr wrap="none" rtlCol="0">
              <a:spAutoFit/>
            </a:bodyPr>
            <a:lstStyle/>
            <a:p>
              <a:r>
                <a:rPr lang="en-US" sz="2800" dirty="0" smtClean="0"/>
                <a:t>Better</a:t>
              </a:r>
              <a:endParaRPr lang="en-US" sz="2800" dirty="0"/>
            </a:p>
          </p:txBody>
        </p:sp>
      </p:grpSp>
      <p:sp>
        <p:nvSpPr>
          <p:cNvPr id="23" name="TextBox 22"/>
          <p:cNvSpPr txBox="1"/>
          <p:nvPr/>
        </p:nvSpPr>
        <p:spPr>
          <a:xfrm>
            <a:off x="8141464" y="4253994"/>
            <a:ext cx="3599896" cy="954107"/>
          </a:xfrm>
          <a:prstGeom prst="rect">
            <a:avLst/>
          </a:prstGeom>
          <a:noFill/>
        </p:spPr>
        <p:txBody>
          <a:bodyPr wrap="none" rtlCol="0">
            <a:spAutoFit/>
          </a:bodyPr>
          <a:lstStyle/>
          <a:p>
            <a:r>
              <a:rPr lang="en-US" sz="2800" dirty="0" smtClean="0"/>
              <a:t>Family Stress Exposure</a:t>
            </a:r>
          </a:p>
          <a:p>
            <a:r>
              <a:rPr lang="en-US" sz="2800" dirty="0"/>
              <a:t> </a:t>
            </a:r>
            <a:r>
              <a:rPr lang="en-US" sz="2800" dirty="0" smtClean="0"/>
              <a:t>            Age 3 Years</a:t>
            </a:r>
            <a:endParaRPr lang="en-US" sz="2800" dirty="0"/>
          </a:p>
        </p:txBody>
      </p:sp>
      <p:grpSp>
        <p:nvGrpSpPr>
          <p:cNvPr id="27" name="Group 26"/>
          <p:cNvGrpSpPr/>
          <p:nvPr/>
        </p:nvGrpSpPr>
        <p:grpSpPr>
          <a:xfrm>
            <a:off x="7401053" y="2447333"/>
            <a:ext cx="2626212" cy="1773715"/>
            <a:chOff x="7401053" y="2447333"/>
            <a:chExt cx="2626212" cy="1773715"/>
          </a:xfrm>
        </p:grpSpPr>
        <p:cxnSp>
          <p:nvCxnSpPr>
            <p:cNvPr id="25" name="Straight Arrow Connector 24"/>
            <p:cNvCxnSpPr/>
            <p:nvPr/>
          </p:nvCxnSpPr>
          <p:spPr>
            <a:xfrm flipH="1" flipV="1">
              <a:off x="7401053" y="2447333"/>
              <a:ext cx="2626212" cy="177371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634601" y="2770184"/>
              <a:ext cx="1123706" cy="523220"/>
            </a:xfrm>
            <a:prstGeom prst="rect">
              <a:avLst/>
            </a:prstGeom>
            <a:noFill/>
          </p:spPr>
          <p:txBody>
            <a:bodyPr wrap="none" rtlCol="0">
              <a:spAutoFit/>
            </a:bodyPr>
            <a:lstStyle/>
            <a:p>
              <a:r>
                <a:rPr lang="en-US" sz="2800" dirty="0" smtClean="0"/>
                <a:t>Worse</a:t>
              </a:r>
              <a:endParaRPr lang="en-US" sz="2800" dirty="0"/>
            </a:p>
          </p:txBody>
        </p:sp>
      </p:grpSp>
    </p:spTree>
    <p:extLst>
      <p:ext uri="{BB962C8B-B14F-4D97-AF65-F5344CB8AC3E}">
        <p14:creationId xmlns:p14="http://schemas.microsoft.com/office/powerpoint/2010/main" val="404251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AutoShape 2"/>
          <p:cNvSpPr>
            <a:spLocks noChangeArrowheads="1"/>
          </p:cNvSpPr>
          <p:nvPr/>
        </p:nvSpPr>
        <p:spPr bwMode="auto">
          <a:xfrm>
            <a:off x="1905000" y="4480189"/>
            <a:ext cx="8382000" cy="1371600"/>
          </a:xfrm>
          <a:prstGeom prst="octagon">
            <a:avLst>
              <a:gd name="adj" fmla="val 29287"/>
            </a:avLst>
          </a:prstGeom>
          <a:solidFill>
            <a:srgbClr val="FF0000">
              <a:alpha val="50195"/>
            </a:srgbClr>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algn="ctr"/>
            <a:r>
              <a:rPr lang="en-US" altLang="en-US" sz="2800" b="1" dirty="0">
                <a:solidFill>
                  <a:schemeClr val="bg1"/>
                </a:solidFill>
                <a:latin typeface="Verdana" charset="0"/>
              </a:rPr>
              <a:t>Toxic</a:t>
            </a:r>
          </a:p>
          <a:p>
            <a:pPr algn="ctr"/>
            <a:r>
              <a:rPr kumimoji="1" lang="en-US" altLang="en-US" dirty="0">
                <a:solidFill>
                  <a:schemeClr val="bg1"/>
                </a:solidFill>
                <a:latin typeface="Verdana" charset="0"/>
              </a:rPr>
              <a:t>Prolonged activation of stress response systems </a:t>
            </a:r>
            <a:br>
              <a:rPr kumimoji="1" lang="en-US" altLang="en-US" dirty="0">
                <a:solidFill>
                  <a:schemeClr val="bg1"/>
                </a:solidFill>
                <a:latin typeface="Verdana" charset="0"/>
              </a:rPr>
            </a:br>
            <a:r>
              <a:rPr kumimoji="1" lang="en-US" altLang="en-US" dirty="0">
                <a:solidFill>
                  <a:schemeClr val="bg1"/>
                </a:solidFill>
                <a:latin typeface="Verdana" charset="0"/>
              </a:rPr>
              <a:t>in the absence of protective relationships.</a:t>
            </a:r>
            <a:endParaRPr kumimoji="1" lang="en-US" altLang="en-US" dirty="0">
              <a:latin typeface="Verdana" charset="0"/>
            </a:endParaRPr>
          </a:p>
        </p:txBody>
      </p:sp>
      <p:sp>
        <p:nvSpPr>
          <p:cNvPr id="295939" name="Text Box 3"/>
          <p:cNvSpPr txBox="1">
            <a:spLocks noChangeArrowheads="1"/>
          </p:cNvSpPr>
          <p:nvPr/>
        </p:nvSpPr>
        <p:spPr bwMode="auto">
          <a:xfrm>
            <a:off x="3074980" y="139398"/>
            <a:ext cx="6042039" cy="830997"/>
          </a:xfrm>
          <a:prstGeom prst="rect">
            <a:avLst/>
          </a:prstGeom>
          <a:noFill/>
          <a:ln w="9525">
            <a:noFill/>
            <a:miter lim="800000"/>
            <a:headEnd/>
            <a:tailEnd/>
          </a:ln>
        </p:spPr>
        <p:txBody>
          <a:bodyPr wrap="none">
            <a:spAutoFit/>
          </a:bodyPr>
          <a:lstStyle/>
          <a:p>
            <a:pPr eaLnBrk="0" hangingPunct="0">
              <a:defRPr/>
            </a:pPr>
            <a:r>
              <a:rPr lang="en-US" sz="4800" dirty="0">
                <a:latin typeface="Arial" panose="020B0604020202020204" pitchFamily="34" charset="0"/>
                <a:ea typeface="ＭＳ Ｐゴシック" pitchFamily="28" charset="-128"/>
                <a:cs typeface="Arial" panose="020B0604020202020204" pitchFamily="34" charset="0"/>
              </a:rPr>
              <a:t>Three levels of stress</a:t>
            </a:r>
          </a:p>
        </p:txBody>
      </p:sp>
      <p:sp>
        <p:nvSpPr>
          <p:cNvPr id="295940" name="AutoShape 4"/>
          <p:cNvSpPr>
            <a:spLocks noChangeArrowheads="1"/>
          </p:cNvSpPr>
          <p:nvPr/>
        </p:nvSpPr>
        <p:spPr bwMode="auto">
          <a:xfrm>
            <a:off x="1831975" y="2903863"/>
            <a:ext cx="8382000" cy="1371600"/>
          </a:xfrm>
          <a:prstGeom prst="octagon">
            <a:avLst>
              <a:gd name="adj" fmla="val 29287"/>
            </a:avLst>
          </a:prstGeom>
          <a:solidFill>
            <a:srgbClr val="FFCC00">
              <a:alpha val="92940"/>
            </a:srgbClr>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defRPr/>
            </a:pPr>
            <a:r>
              <a:rPr lang="en-US" sz="2800" b="1" dirty="0">
                <a:solidFill>
                  <a:schemeClr val="bg1"/>
                </a:solidFill>
                <a:latin typeface="Verdana" pitchFamily="34" charset="0"/>
                <a:ea typeface="ＭＳ Ｐゴシック" pitchFamily="28" charset="-128"/>
              </a:rPr>
              <a:t>Tolerable</a:t>
            </a:r>
          </a:p>
          <a:p>
            <a:pPr algn="ctr" eaLnBrk="0" hangingPunct="0">
              <a:defRPr/>
            </a:pPr>
            <a:r>
              <a:rPr kumimoji="1" lang="en-US" dirty="0">
                <a:solidFill>
                  <a:schemeClr val="bg1"/>
                </a:solidFill>
                <a:latin typeface="Verdana" pitchFamily="34" charset="0"/>
                <a:ea typeface="ＭＳ Ｐゴシック" pitchFamily="28" charset="-128"/>
              </a:rPr>
              <a:t>Serious, temporary stress responses, </a:t>
            </a:r>
            <a:br>
              <a:rPr kumimoji="1" lang="en-US" dirty="0">
                <a:solidFill>
                  <a:schemeClr val="bg1"/>
                </a:solidFill>
                <a:latin typeface="Verdana" pitchFamily="34" charset="0"/>
                <a:ea typeface="ＭＳ Ｐゴシック" pitchFamily="28" charset="-128"/>
              </a:rPr>
            </a:br>
            <a:r>
              <a:rPr kumimoji="1" lang="en-US" dirty="0">
                <a:solidFill>
                  <a:schemeClr val="bg1"/>
                </a:solidFill>
                <a:latin typeface="Verdana" pitchFamily="34" charset="0"/>
                <a:ea typeface="ＭＳ Ｐゴシック" pitchFamily="28" charset="-128"/>
              </a:rPr>
              <a:t>buffered by supportive relationships.</a:t>
            </a:r>
          </a:p>
        </p:txBody>
      </p:sp>
      <p:sp>
        <p:nvSpPr>
          <p:cNvPr id="295941" name="AutoShape 5"/>
          <p:cNvSpPr>
            <a:spLocks noChangeArrowheads="1"/>
          </p:cNvSpPr>
          <p:nvPr/>
        </p:nvSpPr>
        <p:spPr bwMode="auto">
          <a:xfrm>
            <a:off x="1860550" y="1325701"/>
            <a:ext cx="8382000" cy="1371600"/>
          </a:xfrm>
          <a:prstGeom prst="octagon">
            <a:avLst>
              <a:gd name="adj" fmla="val 29287"/>
            </a:avLst>
          </a:prstGeom>
          <a:solidFill>
            <a:srgbClr val="008000">
              <a:alpha val="50195"/>
            </a:srgbClr>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defRPr/>
            </a:pPr>
            <a:r>
              <a:rPr lang="en-US" sz="2800" b="1" dirty="0">
                <a:solidFill>
                  <a:schemeClr val="bg1"/>
                </a:solidFill>
                <a:latin typeface="Verdana" pitchFamily="34" charset="0"/>
                <a:ea typeface="ＭＳ Ｐゴシック" pitchFamily="28" charset="-128"/>
              </a:rPr>
              <a:t>Positive</a:t>
            </a:r>
          </a:p>
          <a:p>
            <a:pPr algn="ctr" eaLnBrk="0" hangingPunct="0">
              <a:defRPr/>
            </a:pPr>
            <a:r>
              <a:rPr kumimoji="1" lang="en-US" dirty="0">
                <a:solidFill>
                  <a:schemeClr val="bg1"/>
                </a:solidFill>
                <a:latin typeface="Verdana" pitchFamily="34" charset="0"/>
                <a:ea typeface="ＭＳ Ｐゴシック" pitchFamily="28" charset="-128"/>
              </a:rPr>
              <a:t>Brief increases in heart rate, </a:t>
            </a:r>
            <a:br>
              <a:rPr kumimoji="1" lang="en-US" dirty="0">
                <a:solidFill>
                  <a:schemeClr val="bg1"/>
                </a:solidFill>
                <a:latin typeface="Verdana" pitchFamily="34" charset="0"/>
                <a:ea typeface="ＭＳ Ｐゴシック" pitchFamily="28" charset="-128"/>
              </a:rPr>
            </a:br>
            <a:r>
              <a:rPr kumimoji="1" lang="en-US" dirty="0">
                <a:solidFill>
                  <a:schemeClr val="bg1"/>
                </a:solidFill>
                <a:latin typeface="Verdana" pitchFamily="34" charset="0"/>
                <a:ea typeface="ＭＳ Ｐゴシック" pitchFamily="28" charset="-128"/>
              </a:rPr>
              <a:t>mild elevations in stress hormone levels.</a:t>
            </a:r>
          </a:p>
        </p:txBody>
      </p:sp>
      <p:grpSp>
        <p:nvGrpSpPr>
          <p:cNvPr id="9" name="Group 8"/>
          <p:cNvGrpSpPr/>
          <p:nvPr/>
        </p:nvGrpSpPr>
        <p:grpSpPr>
          <a:xfrm>
            <a:off x="3360" y="6195153"/>
            <a:ext cx="12188639" cy="685530"/>
            <a:chOff x="3360" y="6195153"/>
            <a:chExt cx="12188639" cy="685530"/>
          </a:xfrm>
        </p:grpSpPr>
        <p:pic>
          <p:nvPicPr>
            <p:cNvPr id="10" name="Picture 9"/>
            <p:cNvPicPr>
              <a:picLocks noChangeAspect="1"/>
            </p:cNvPicPr>
            <p:nvPr/>
          </p:nvPicPr>
          <p:blipFill>
            <a:blip r:embed="rId3"/>
            <a:stretch>
              <a:fillRect/>
            </a:stretch>
          </p:blipFill>
          <p:spPr>
            <a:xfrm>
              <a:off x="3360" y="6195153"/>
              <a:ext cx="12188639" cy="685530"/>
            </a:xfrm>
            <a:prstGeom prst="rect">
              <a:avLst/>
            </a:prstGeom>
          </p:spPr>
        </p:pic>
        <p:sp>
          <p:nvSpPr>
            <p:cNvPr id="11" name="TextBox 10">
              <a:extLst>
                <a:ext uri="{FF2B5EF4-FFF2-40B4-BE49-F238E27FC236}">
                  <a16:creationId xmlns:a16="http://schemas.microsoft.com/office/drawing/2014/main" id="{5E5CD89B-7A9F-A14D-8215-FF5912462ACD}"/>
                </a:ext>
              </a:extLst>
            </p:cNvPr>
            <p:cNvSpPr txBox="1"/>
            <p:nvPr/>
          </p:nvSpPr>
          <p:spPr>
            <a:xfrm>
              <a:off x="3361" y="6442502"/>
              <a:ext cx="4625789" cy="338554"/>
            </a:xfrm>
            <a:prstGeom prst="rect">
              <a:avLst/>
            </a:prstGeom>
            <a:noFill/>
          </p:spPr>
          <p:txBody>
            <a:bodyPr wrap="square" rtlCol="0">
              <a:spAutoFit/>
            </a:bodyPr>
            <a:lstStyle/>
            <a:p>
              <a:r>
                <a:rPr lang="en-US" sz="1600" spc="20" dirty="0" smtClean="0">
                  <a:solidFill>
                    <a:schemeClr val="accent2">
                      <a:lumMod val="75000"/>
                    </a:schemeClr>
                  </a:solidFill>
                  <a:latin typeface="D-DIN" panose="020B0504030202030204" pitchFamily="34" charset="77"/>
                </a:rPr>
                <a:t>College of Education and Human Development</a:t>
              </a:r>
              <a:endParaRPr lang="en-US" sz="1600" spc="20" dirty="0">
                <a:solidFill>
                  <a:schemeClr val="accent2">
                    <a:lumMod val="75000"/>
                  </a:schemeClr>
                </a:solidFill>
                <a:latin typeface="D-DIN" panose="020B0504030202030204" pitchFamily="34" charset="77"/>
              </a:endParaRPr>
            </a:p>
          </p:txBody>
        </p:sp>
      </p:grpSp>
    </p:spTree>
    <p:extLst>
      <p:ext uri="{BB962C8B-B14F-4D97-AF65-F5344CB8AC3E}">
        <p14:creationId xmlns:p14="http://schemas.microsoft.com/office/powerpoint/2010/main" val="2187574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5941"/>
                                        </p:tgtEl>
                                        <p:attrNameLst>
                                          <p:attrName>style.visibility</p:attrName>
                                        </p:attrNameLst>
                                      </p:cBhvr>
                                      <p:to>
                                        <p:strVal val="visible"/>
                                      </p:to>
                                    </p:set>
                                    <p:animEffect transition="in" filter="dissolve">
                                      <p:cBhvr>
                                        <p:cTn id="7" dur="1000"/>
                                        <p:tgtEl>
                                          <p:spTgt spid="2959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5940"/>
                                        </p:tgtEl>
                                        <p:attrNameLst>
                                          <p:attrName>style.visibility</p:attrName>
                                        </p:attrNameLst>
                                      </p:cBhvr>
                                      <p:to>
                                        <p:strVal val="visible"/>
                                      </p:to>
                                    </p:set>
                                    <p:animEffect transition="in" filter="dissolve">
                                      <p:cBhvr>
                                        <p:cTn id="12" dur="1000"/>
                                        <p:tgtEl>
                                          <p:spTgt spid="2959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5938"/>
                                        </p:tgtEl>
                                        <p:attrNameLst>
                                          <p:attrName>style.visibility</p:attrName>
                                        </p:attrNameLst>
                                      </p:cBhvr>
                                      <p:to>
                                        <p:strVal val="visible"/>
                                      </p:to>
                                    </p:set>
                                    <p:animEffect transition="in" filter="dissolve">
                                      <p:cBhvr>
                                        <p:cTn id="17" dur="1000"/>
                                        <p:tgtEl>
                                          <p:spTgt spid="295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8" grpId="0" animBg="1"/>
      <p:bldP spid="295940" grpId="0" animBg="1"/>
      <p:bldP spid="2959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be 21"/>
          <p:cNvSpPr/>
          <p:nvPr/>
        </p:nvSpPr>
        <p:spPr>
          <a:xfrm>
            <a:off x="3028950" y="4537075"/>
            <a:ext cx="6235700" cy="1155700"/>
          </a:xfrm>
          <a:prstGeom prst="cube">
            <a:avLst/>
          </a:prstGeom>
          <a:blipFill rotWithShape="1">
            <a:blip r:embed="rId3"/>
            <a:tile tx="0" ty="0" sx="100000" sy="100000" flip="none" algn="tl"/>
          </a:blip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404040"/>
              </a:solidFill>
              <a:latin typeface="Georgia" pitchFamily="18" charset="0"/>
            </a:endParaRPr>
          </a:p>
        </p:txBody>
      </p:sp>
      <p:sp>
        <p:nvSpPr>
          <p:cNvPr id="23" name="Can 22"/>
          <p:cNvSpPr/>
          <p:nvPr/>
        </p:nvSpPr>
        <p:spPr>
          <a:xfrm>
            <a:off x="3340100" y="2670175"/>
            <a:ext cx="762000" cy="2139950"/>
          </a:xfrm>
          <a:prstGeom prst="can">
            <a:avLst/>
          </a:prstGeom>
          <a:blipFill rotWithShape="1">
            <a:blip r:embed="rId3"/>
            <a:tile tx="0" ty="0" sx="100000" sy="100000" flip="none" algn="tl"/>
          </a:blip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dist" defTabSz="457200">
              <a:defRPr/>
            </a:pPr>
            <a:endParaRPr lang="en-US">
              <a:solidFill>
                <a:srgbClr val="404040"/>
              </a:solidFill>
              <a:latin typeface="Georgia" pitchFamily="18" charset="0"/>
            </a:endParaRPr>
          </a:p>
        </p:txBody>
      </p:sp>
      <p:sp>
        <p:nvSpPr>
          <p:cNvPr id="24" name="Can 23"/>
          <p:cNvSpPr/>
          <p:nvPr/>
        </p:nvSpPr>
        <p:spPr>
          <a:xfrm>
            <a:off x="4960938" y="2670175"/>
            <a:ext cx="762000" cy="2139950"/>
          </a:xfrm>
          <a:prstGeom prst="can">
            <a:avLst/>
          </a:prstGeom>
          <a:blipFill rotWithShape="1">
            <a:blip r:embed="rId3"/>
            <a:tile tx="0" ty="0" sx="100000" sy="100000" flip="none" algn="tl"/>
          </a:blip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dist" defTabSz="457200">
              <a:defRPr/>
            </a:pPr>
            <a:endParaRPr lang="en-US">
              <a:solidFill>
                <a:srgbClr val="404040"/>
              </a:solidFill>
              <a:latin typeface="Georgia" pitchFamily="18" charset="0"/>
            </a:endParaRPr>
          </a:p>
        </p:txBody>
      </p:sp>
      <p:sp>
        <p:nvSpPr>
          <p:cNvPr id="25" name="Can 24"/>
          <p:cNvSpPr/>
          <p:nvPr/>
        </p:nvSpPr>
        <p:spPr>
          <a:xfrm>
            <a:off x="6583363" y="2670175"/>
            <a:ext cx="762000" cy="2139950"/>
          </a:xfrm>
          <a:prstGeom prst="can">
            <a:avLst/>
          </a:prstGeom>
          <a:blipFill rotWithShape="1">
            <a:blip r:embed="rId3"/>
            <a:tile tx="0" ty="0" sx="100000" sy="100000" flip="none" algn="tl"/>
          </a:blip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dist" defTabSz="457200">
              <a:defRPr/>
            </a:pPr>
            <a:endParaRPr lang="en-US">
              <a:solidFill>
                <a:srgbClr val="404040"/>
              </a:solidFill>
              <a:latin typeface="Georgia" pitchFamily="18" charset="0"/>
            </a:endParaRPr>
          </a:p>
        </p:txBody>
      </p:sp>
      <p:sp>
        <p:nvSpPr>
          <p:cNvPr id="26" name="Can 25"/>
          <p:cNvSpPr/>
          <p:nvPr/>
        </p:nvSpPr>
        <p:spPr>
          <a:xfrm>
            <a:off x="8204200" y="2670175"/>
            <a:ext cx="762000" cy="2139950"/>
          </a:xfrm>
          <a:prstGeom prst="can">
            <a:avLst/>
          </a:prstGeom>
          <a:blipFill rotWithShape="1">
            <a:blip r:embed="rId3"/>
            <a:tile tx="0" ty="0" sx="100000" sy="100000" flip="none" algn="tl"/>
          </a:blip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dist" defTabSz="457200">
              <a:defRPr/>
            </a:pPr>
            <a:endParaRPr lang="en-US">
              <a:solidFill>
                <a:srgbClr val="404040"/>
              </a:solidFill>
              <a:latin typeface="Georgia" pitchFamily="18" charset="0"/>
            </a:endParaRPr>
          </a:p>
        </p:txBody>
      </p:sp>
      <p:sp>
        <p:nvSpPr>
          <p:cNvPr id="27" name="Isosceles Triangle 26"/>
          <p:cNvSpPr/>
          <p:nvPr/>
        </p:nvSpPr>
        <p:spPr>
          <a:xfrm>
            <a:off x="2311400" y="1819487"/>
            <a:ext cx="7670800" cy="1041400"/>
          </a:xfrm>
          <a:prstGeom prst="triangle">
            <a:avLst>
              <a:gd name="adj" fmla="val 49834"/>
            </a:avLst>
          </a:prstGeom>
          <a:blipFill rotWithShape="1">
            <a:blip r:embed="rId3"/>
            <a:tile tx="0" ty="0" sx="100000" sy="100000" flip="none" algn="tl"/>
          </a:blipFill>
          <a:ln>
            <a:solidFill>
              <a:schemeClr val="tx1">
                <a:lumMod val="50000"/>
                <a:lumOff val="50000"/>
              </a:schemeClr>
            </a:solidFill>
          </a:ln>
          <a:scene3d>
            <a:camera prst="orthographicFront"/>
            <a:lightRig rig="threePt" dir="t">
              <a:rot lat="0" lon="0" rev="720000"/>
            </a:lightRig>
          </a:scene3d>
          <a:sp3d contourW="12700" prstMaterial="matte">
            <a:bevelT prst="slope"/>
            <a:bevelB prst="slope"/>
            <a:contourClr>
              <a:schemeClr val="accent1">
                <a:lumMod val="75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404040"/>
              </a:solidFill>
              <a:latin typeface="Georgia" pitchFamily="18" charset="0"/>
            </a:endParaRPr>
          </a:p>
        </p:txBody>
      </p:sp>
      <p:sp>
        <p:nvSpPr>
          <p:cNvPr id="28" name="TextBox 27"/>
          <p:cNvSpPr txBox="1"/>
          <p:nvPr/>
        </p:nvSpPr>
        <p:spPr>
          <a:xfrm>
            <a:off x="3892550" y="5051395"/>
            <a:ext cx="4406900" cy="400110"/>
          </a:xfrm>
          <a:prstGeom prst="rect">
            <a:avLst/>
          </a:prstGeom>
          <a:noFill/>
        </p:spPr>
        <p:txBody>
          <a:bodyPr wrap="square">
            <a:spAutoFit/>
            <a:scene3d>
              <a:camera prst="orthographicFront"/>
              <a:lightRig rig="threePt" dir="t"/>
            </a:scene3d>
            <a:sp3d contourW="12700" prstMaterial="flat">
              <a:bevelB w="38100" h="38100" prst="relaxedInset"/>
              <a:contourClr>
                <a:schemeClr val="tx1">
                  <a:lumMod val="75000"/>
                  <a:lumOff val="25000"/>
                </a:schemeClr>
              </a:contourClr>
            </a:sp3d>
          </a:bodyPr>
          <a:lstStyle/>
          <a:p>
            <a:pPr defTabSz="457200">
              <a:defRPr/>
            </a:pPr>
            <a:r>
              <a:rPr kumimoji="1" lang="en-US" sz="2000" b="1" cap="all" dirty="0">
                <a:ln>
                  <a:solidFill>
                    <a:prstClr val="black">
                      <a:lumMod val="65000"/>
                      <a:lumOff val="35000"/>
                    </a:prstClr>
                  </a:solidFill>
                </a:ln>
                <a:solidFill>
                  <a:prstClr val="black">
                    <a:lumMod val="50000"/>
                    <a:lumOff val="50000"/>
                  </a:prstClr>
                </a:solidFill>
                <a:latin typeface="Arial" panose="020B0604020202020204" pitchFamily="34" charset="0"/>
                <a:ea typeface="ＭＳ Ｐゴシック" pitchFamily="30" charset="-128"/>
                <a:cs typeface="Arial" panose="020B0604020202020204" pitchFamily="34" charset="0"/>
              </a:rPr>
              <a:t>Healthy Child Development</a:t>
            </a:r>
            <a:endParaRPr lang="en-US" sz="2000" b="1" cap="all" dirty="0">
              <a:ln>
                <a:solidFill>
                  <a:prstClr val="black">
                    <a:lumMod val="65000"/>
                    <a:lumOff val="35000"/>
                  </a:prstClr>
                </a:solidFill>
              </a:ln>
              <a:solidFill>
                <a:prstClr val="black">
                  <a:lumMod val="50000"/>
                  <a:lumOff val="50000"/>
                </a:prstClr>
              </a:solidFill>
              <a:latin typeface="Arial" panose="020B0604020202020204" pitchFamily="34" charset="0"/>
              <a:cs typeface="Arial" panose="020B0604020202020204" pitchFamily="34" charset="0"/>
            </a:endParaRPr>
          </a:p>
        </p:txBody>
      </p:sp>
      <p:sp>
        <p:nvSpPr>
          <p:cNvPr id="29" name="TextBox 28"/>
          <p:cNvSpPr txBox="1"/>
          <p:nvPr/>
        </p:nvSpPr>
        <p:spPr>
          <a:xfrm>
            <a:off x="2463800" y="3387725"/>
            <a:ext cx="2165350" cy="584200"/>
          </a:xfrm>
          <a:prstGeom prst="rect">
            <a:avLst/>
          </a:prstGeom>
          <a:noFill/>
        </p:spPr>
        <p:txBody>
          <a:bodyPr>
            <a:spAutoFit/>
          </a:bodyPr>
          <a:lstStyle/>
          <a:p>
            <a:pPr algn="ctr" defTabSz="457200">
              <a:defRPr/>
            </a:pPr>
            <a:r>
              <a:rPr kumimoji="1" lang="en-US" sz="1600" b="1" dirty="0">
                <a:solidFill>
                  <a:srgbClr val="404040"/>
                </a:solidFill>
                <a:latin typeface="Arial" panose="020B0604020202020204" pitchFamily="34" charset="0"/>
                <a:ea typeface="ＭＳ Ｐゴシック" pitchFamily="30" charset="-128"/>
                <a:cs typeface="Arial" panose="020B0604020202020204" pitchFamily="34" charset="0"/>
              </a:rPr>
              <a:t>Educational Achievement</a:t>
            </a:r>
            <a:endParaRPr lang="en-US" sz="1600" b="1" dirty="0">
              <a:solidFill>
                <a:srgbClr val="404040"/>
              </a:solidFill>
              <a:latin typeface="Arial" panose="020B0604020202020204" pitchFamily="34" charset="0"/>
              <a:cs typeface="Arial" panose="020B0604020202020204" pitchFamily="34" charset="0"/>
            </a:endParaRPr>
          </a:p>
        </p:txBody>
      </p:sp>
      <p:sp>
        <p:nvSpPr>
          <p:cNvPr id="30" name="TextBox 29"/>
          <p:cNvSpPr txBox="1"/>
          <p:nvPr/>
        </p:nvSpPr>
        <p:spPr>
          <a:xfrm>
            <a:off x="4381500" y="3387725"/>
            <a:ext cx="1943100" cy="584200"/>
          </a:xfrm>
          <a:prstGeom prst="rect">
            <a:avLst/>
          </a:prstGeom>
          <a:noFill/>
        </p:spPr>
        <p:txBody>
          <a:bodyPr>
            <a:spAutoFit/>
          </a:bodyPr>
          <a:lstStyle/>
          <a:p>
            <a:pPr algn="ctr" defTabSz="457200">
              <a:defRPr/>
            </a:pPr>
            <a:r>
              <a:rPr kumimoji="1" lang="en-US" sz="1600" b="1" dirty="0">
                <a:solidFill>
                  <a:srgbClr val="404040"/>
                </a:solidFill>
                <a:latin typeface="Arial" panose="020B0604020202020204" pitchFamily="34" charset="0"/>
                <a:ea typeface="ＭＳ Ｐゴシック" pitchFamily="30" charset="-128"/>
                <a:cs typeface="Arial" panose="020B0604020202020204" pitchFamily="34" charset="0"/>
              </a:rPr>
              <a:t>Economic Productivity</a:t>
            </a:r>
            <a:endParaRPr lang="en-US" sz="1600" b="1" dirty="0">
              <a:solidFill>
                <a:srgbClr val="404040"/>
              </a:solidFill>
              <a:latin typeface="Arial" panose="020B0604020202020204" pitchFamily="34" charset="0"/>
              <a:cs typeface="Arial" panose="020B0604020202020204" pitchFamily="34" charset="0"/>
            </a:endParaRPr>
          </a:p>
        </p:txBody>
      </p:sp>
      <p:sp>
        <p:nvSpPr>
          <p:cNvPr id="31" name="TextBox 30"/>
          <p:cNvSpPr txBox="1"/>
          <p:nvPr/>
        </p:nvSpPr>
        <p:spPr>
          <a:xfrm>
            <a:off x="5994400" y="3387725"/>
            <a:ext cx="1943100" cy="584200"/>
          </a:xfrm>
          <a:prstGeom prst="rect">
            <a:avLst/>
          </a:prstGeom>
          <a:noFill/>
        </p:spPr>
        <p:txBody>
          <a:bodyPr>
            <a:spAutoFit/>
          </a:bodyPr>
          <a:lstStyle/>
          <a:p>
            <a:pPr algn="ctr" defTabSz="457200">
              <a:defRPr/>
            </a:pPr>
            <a:r>
              <a:rPr kumimoji="1" lang="en-US" sz="1600" b="1" dirty="0">
                <a:solidFill>
                  <a:srgbClr val="404040"/>
                </a:solidFill>
                <a:latin typeface="Arial" panose="020B0604020202020204" pitchFamily="34" charset="0"/>
                <a:ea typeface="ＭＳ Ｐゴシック" pitchFamily="30" charset="-128"/>
                <a:cs typeface="Arial" panose="020B0604020202020204" pitchFamily="34" charset="0"/>
              </a:rPr>
              <a:t>Responsible Citizenship</a:t>
            </a:r>
            <a:endParaRPr lang="en-US" sz="1600" b="1" dirty="0">
              <a:solidFill>
                <a:srgbClr val="404040"/>
              </a:solidFill>
              <a:latin typeface="Arial" panose="020B0604020202020204" pitchFamily="34" charset="0"/>
              <a:cs typeface="Arial" panose="020B0604020202020204" pitchFamily="34" charset="0"/>
            </a:endParaRPr>
          </a:p>
        </p:txBody>
      </p:sp>
      <p:sp>
        <p:nvSpPr>
          <p:cNvPr id="32" name="TextBox 31"/>
          <p:cNvSpPr txBox="1"/>
          <p:nvPr/>
        </p:nvSpPr>
        <p:spPr>
          <a:xfrm>
            <a:off x="7689850" y="3387725"/>
            <a:ext cx="1784350" cy="338554"/>
          </a:xfrm>
          <a:prstGeom prst="rect">
            <a:avLst/>
          </a:prstGeom>
          <a:noFill/>
        </p:spPr>
        <p:txBody>
          <a:bodyPr>
            <a:spAutoFit/>
          </a:bodyPr>
          <a:lstStyle/>
          <a:p>
            <a:pPr algn="ctr" defTabSz="457200">
              <a:defRPr/>
            </a:pPr>
            <a:r>
              <a:rPr kumimoji="1" lang="en-US" sz="1600" b="1" dirty="0">
                <a:solidFill>
                  <a:srgbClr val="404040"/>
                </a:solidFill>
                <a:latin typeface="Arial" panose="020B0604020202020204" pitchFamily="34" charset="0"/>
                <a:ea typeface="ＭＳ Ｐゴシック" pitchFamily="30" charset="-128"/>
                <a:cs typeface="Arial" panose="020B0604020202020204" pitchFamily="34" charset="0"/>
              </a:rPr>
              <a:t>Lifelong Health</a:t>
            </a:r>
            <a:endParaRPr lang="en-US" sz="1600" b="1" dirty="0">
              <a:solidFill>
                <a:srgbClr val="404040"/>
              </a:solidFill>
              <a:latin typeface="Arial" panose="020B0604020202020204" pitchFamily="34" charset="0"/>
              <a:cs typeface="Arial" panose="020B0604020202020204" pitchFamily="34" charset="0"/>
            </a:endParaRPr>
          </a:p>
        </p:txBody>
      </p:sp>
      <p:sp>
        <p:nvSpPr>
          <p:cNvPr id="33" name="Rectangle 32"/>
          <p:cNvSpPr/>
          <p:nvPr/>
        </p:nvSpPr>
        <p:spPr>
          <a:xfrm rot="20719133">
            <a:off x="2967339" y="1965117"/>
            <a:ext cx="2202847" cy="338554"/>
          </a:xfrm>
          <a:prstGeom prst="rect">
            <a:avLst/>
          </a:prstGeom>
        </p:spPr>
        <p:txBody>
          <a:bodyPr wrap="none">
            <a:spAutoFit/>
          </a:bodyPr>
          <a:lstStyle/>
          <a:p>
            <a:pPr defTabSz="457200">
              <a:defRPr/>
            </a:pPr>
            <a:r>
              <a:rPr kumimoji="1" lang="en-US" sz="1600" b="1" dirty="0">
                <a:solidFill>
                  <a:srgbClr val="404040"/>
                </a:solidFill>
                <a:latin typeface="Arial" panose="020B0604020202020204" pitchFamily="34" charset="0"/>
                <a:ea typeface="ＭＳ Ｐゴシック" pitchFamily="30" charset="-128"/>
                <a:cs typeface="Arial" panose="020B0604020202020204" pitchFamily="34" charset="0"/>
              </a:rPr>
              <a:t>Strong Communities</a:t>
            </a:r>
            <a:endParaRPr lang="en-US" sz="1600" b="1" dirty="0">
              <a:solidFill>
                <a:srgbClr val="404040"/>
              </a:solidFill>
              <a:latin typeface="Arial" panose="020B0604020202020204" pitchFamily="34" charset="0"/>
              <a:cs typeface="Arial" panose="020B0604020202020204" pitchFamily="34" charset="0"/>
            </a:endParaRPr>
          </a:p>
        </p:txBody>
      </p:sp>
      <p:sp>
        <p:nvSpPr>
          <p:cNvPr id="34" name="Rectangle 33"/>
          <p:cNvSpPr/>
          <p:nvPr/>
        </p:nvSpPr>
        <p:spPr>
          <a:xfrm rot="927849">
            <a:off x="7048655" y="1885742"/>
            <a:ext cx="1904689" cy="338554"/>
          </a:xfrm>
          <a:prstGeom prst="rect">
            <a:avLst/>
          </a:prstGeom>
        </p:spPr>
        <p:txBody>
          <a:bodyPr wrap="none">
            <a:spAutoFit/>
          </a:bodyPr>
          <a:lstStyle/>
          <a:p>
            <a:pPr defTabSz="457200">
              <a:defRPr/>
            </a:pPr>
            <a:r>
              <a:rPr kumimoji="1" lang="en-US" sz="1600" b="1" dirty="0">
                <a:solidFill>
                  <a:srgbClr val="404040"/>
                </a:solidFill>
                <a:latin typeface="Arial" panose="020B0604020202020204" pitchFamily="34" charset="0"/>
                <a:ea typeface="ＭＳ Ｐゴシック" pitchFamily="30" charset="-128"/>
                <a:cs typeface="Arial" panose="020B0604020202020204" pitchFamily="34" charset="0"/>
              </a:rPr>
              <a:t>Healthy Economy</a:t>
            </a:r>
            <a:endParaRPr lang="en-US" sz="1600" b="1" dirty="0">
              <a:solidFill>
                <a:srgbClr val="404040"/>
              </a:solidFill>
              <a:latin typeface="Arial" panose="020B0604020202020204" pitchFamily="34" charset="0"/>
              <a:cs typeface="Arial" panose="020B0604020202020204" pitchFamily="34" charset="0"/>
            </a:endParaRPr>
          </a:p>
        </p:txBody>
      </p:sp>
      <p:sp>
        <p:nvSpPr>
          <p:cNvPr id="35" name="TextBox 34"/>
          <p:cNvSpPr txBox="1"/>
          <p:nvPr/>
        </p:nvSpPr>
        <p:spPr>
          <a:xfrm>
            <a:off x="3168650" y="2484439"/>
            <a:ext cx="5937250" cy="339725"/>
          </a:xfrm>
          <a:prstGeom prst="rect">
            <a:avLst/>
          </a:prstGeom>
          <a:noFill/>
        </p:spPr>
        <p:txBody>
          <a:bodyPr>
            <a:spAutoFit/>
          </a:bodyPr>
          <a:lstStyle/>
          <a:p>
            <a:pPr algn="ctr" defTabSz="457200">
              <a:defRPr/>
            </a:pPr>
            <a:r>
              <a:rPr kumimoji="1" lang="en-US" sz="1600" b="1" dirty="0">
                <a:solidFill>
                  <a:srgbClr val="404040"/>
                </a:solidFill>
                <a:latin typeface="Arial" panose="020B0604020202020204" pitchFamily="34" charset="0"/>
                <a:ea typeface="ＭＳ Ｐゴシック" pitchFamily="30" charset="-128"/>
                <a:cs typeface="Arial" panose="020B0604020202020204" pitchFamily="34" charset="0"/>
              </a:rPr>
              <a:t>Successful Parenting of Next Generation</a:t>
            </a:r>
            <a:endParaRPr lang="en-US" sz="1600" b="1" dirty="0">
              <a:solidFill>
                <a:srgbClr val="404040"/>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92D8662D-207E-8A4E-8EAC-C94D37CD1CA9}"/>
              </a:ext>
            </a:extLst>
          </p:cNvPr>
          <p:cNvSpPr txBox="1">
            <a:spLocks/>
          </p:cNvSpPr>
          <p:nvPr/>
        </p:nvSpPr>
        <p:spPr>
          <a:xfrm>
            <a:off x="838200" y="365125"/>
            <a:ext cx="10515600" cy="1325563"/>
          </a:xfrm>
          <a:prstGeom prst="rect">
            <a:avLst/>
          </a:prstGeom>
        </p:spPr>
        <p:txBody>
          <a:bodyPr>
            <a:noAutofit/>
          </a:bodyPr>
          <a:lstStyle>
            <a:lvl1pPr algn="l" defTabSz="914400" rtl="0" eaLnBrk="1" latinLnBrk="0" hangingPunct="1">
              <a:lnSpc>
                <a:spcPct val="90000"/>
              </a:lnSpc>
              <a:spcBef>
                <a:spcPct val="0"/>
              </a:spcBef>
              <a:buNone/>
              <a:defRPr sz="4400" b="0" i="0" kern="1200">
                <a:solidFill>
                  <a:schemeClr val="tx1"/>
                </a:solidFill>
                <a:latin typeface="D-DIN" panose="020B0504030202030204" pitchFamily="34" charset="77"/>
                <a:ea typeface="+mj-ea"/>
                <a:cs typeface="+mj-cs"/>
              </a:defRPr>
            </a:lvl1pPr>
          </a:lstStyle>
          <a:p>
            <a:pPr algn="ctr"/>
            <a:r>
              <a:rPr kumimoji="1" lang="en-US" sz="3800" dirty="0">
                <a:solidFill>
                  <a:srgbClr val="000000"/>
                </a:solidFill>
                <a:latin typeface="Arial" panose="020B0604020202020204" pitchFamily="34" charset="0"/>
                <a:cs typeface="Arial" panose="020B0604020202020204" pitchFamily="34" charset="0"/>
              </a:rPr>
              <a:t>The foundation of a successful society is built in early childhood</a:t>
            </a:r>
            <a:r>
              <a:rPr kumimoji="1" lang="en-US" sz="4000" dirty="0">
                <a:solidFill>
                  <a:srgbClr val="000000"/>
                </a:solidFill>
                <a:latin typeface="Arial" panose="020B0604020202020204" pitchFamily="34" charset="0"/>
                <a:cs typeface="Arial" panose="020B0604020202020204" pitchFamily="34" charset="0"/>
              </a:rPr>
              <a:t/>
            </a:r>
            <a:br>
              <a:rPr kumimoji="1" lang="en-US" sz="4000" dirty="0">
                <a:solidFill>
                  <a:srgbClr val="000000"/>
                </a:solidFill>
                <a:latin typeface="Arial" panose="020B0604020202020204" pitchFamily="34" charset="0"/>
                <a:cs typeface="Arial" panose="020B0604020202020204" pitchFamily="34" charset="0"/>
              </a:rPr>
            </a:br>
            <a:endParaRPr lang="en-US" sz="4000" dirty="0"/>
          </a:p>
        </p:txBody>
      </p:sp>
      <p:grpSp>
        <p:nvGrpSpPr>
          <p:cNvPr id="5" name="Group 4"/>
          <p:cNvGrpSpPr/>
          <p:nvPr/>
        </p:nvGrpSpPr>
        <p:grpSpPr>
          <a:xfrm>
            <a:off x="3360" y="6195153"/>
            <a:ext cx="12188639" cy="685530"/>
            <a:chOff x="3360" y="6195153"/>
            <a:chExt cx="12188639" cy="685530"/>
          </a:xfrm>
        </p:grpSpPr>
        <p:pic>
          <p:nvPicPr>
            <p:cNvPr id="2" name="Picture 1"/>
            <p:cNvPicPr>
              <a:picLocks noChangeAspect="1"/>
            </p:cNvPicPr>
            <p:nvPr/>
          </p:nvPicPr>
          <p:blipFill>
            <a:blip r:embed="rId4"/>
            <a:stretch>
              <a:fillRect/>
            </a:stretch>
          </p:blipFill>
          <p:spPr>
            <a:xfrm>
              <a:off x="3360" y="6195153"/>
              <a:ext cx="12188639" cy="685530"/>
            </a:xfrm>
            <a:prstGeom prst="rect">
              <a:avLst/>
            </a:prstGeom>
          </p:spPr>
        </p:pic>
        <p:sp>
          <p:nvSpPr>
            <p:cNvPr id="20" name="TextBox 19">
              <a:extLst>
                <a:ext uri="{FF2B5EF4-FFF2-40B4-BE49-F238E27FC236}">
                  <a16:creationId xmlns:a16="http://schemas.microsoft.com/office/drawing/2014/main" id="{5E5CD89B-7A9F-A14D-8215-FF5912462ACD}"/>
                </a:ext>
              </a:extLst>
            </p:cNvPr>
            <p:cNvSpPr txBox="1"/>
            <p:nvPr/>
          </p:nvSpPr>
          <p:spPr>
            <a:xfrm>
              <a:off x="3361" y="6442502"/>
              <a:ext cx="4625789" cy="338554"/>
            </a:xfrm>
            <a:prstGeom prst="rect">
              <a:avLst/>
            </a:prstGeom>
            <a:noFill/>
          </p:spPr>
          <p:txBody>
            <a:bodyPr wrap="square" rtlCol="0">
              <a:spAutoFit/>
            </a:bodyPr>
            <a:lstStyle/>
            <a:p>
              <a:r>
                <a:rPr lang="en-US" sz="1600" spc="20" dirty="0" smtClean="0">
                  <a:solidFill>
                    <a:schemeClr val="accent2">
                      <a:lumMod val="75000"/>
                    </a:schemeClr>
                  </a:solidFill>
                  <a:latin typeface="D-DIN" panose="020B0504030202030204" pitchFamily="34" charset="77"/>
                </a:rPr>
                <a:t>College of Education and Human Development</a:t>
              </a:r>
              <a:endParaRPr lang="en-US" sz="1600" spc="20" dirty="0">
                <a:solidFill>
                  <a:schemeClr val="accent2">
                    <a:lumMod val="75000"/>
                  </a:schemeClr>
                </a:solidFill>
                <a:latin typeface="D-DIN" panose="020B0504030202030204" pitchFamily="34" charset="77"/>
              </a:endParaRPr>
            </a:p>
          </p:txBody>
        </p:sp>
      </p:grpSp>
    </p:spTree>
    <p:extLst>
      <p:ext uri="{BB962C8B-B14F-4D97-AF65-F5344CB8AC3E}">
        <p14:creationId xmlns:p14="http://schemas.microsoft.com/office/powerpoint/2010/main" val="3671095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childTnLst>
                          </p:cTn>
                        </p:par>
                        <p:par>
                          <p:cTn id="22" fill="hold" nodeType="afterGroup">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dissolve">
                                      <p:cBhvr>
                                        <p:cTn id="25" dur="500"/>
                                        <p:tgtEl>
                                          <p:spTgt spid="29"/>
                                        </p:tgtEl>
                                      </p:cBhvr>
                                    </p:animEffect>
                                  </p:childTnLst>
                                </p:cTn>
                              </p:par>
                            </p:childTnLst>
                          </p:cTn>
                        </p:par>
                        <p:par>
                          <p:cTn id="26" fill="hold" nodeType="afterGroup">
                            <p:stCondLst>
                              <p:cond delay="1000"/>
                            </p:stCondLst>
                            <p:childTnLst>
                              <p:par>
                                <p:cTn id="27" presetID="9"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dissolve">
                                      <p:cBhvr>
                                        <p:cTn id="29" dur="500"/>
                                        <p:tgtEl>
                                          <p:spTgt spid="30"/>
                                        </p:tgtEl>
                                      </p:cBhvr>
                                    </p:animEffect>
                                  </p:childTnLst>
                                </p:cTn>
                              </p:par>
                            </p:childTnLst>
                          </p:cTn>
                        </p:par>
                        <p:par>
                          <p:cTn id="30" fill="hold" nodeType="afterGroup">
                            <p:stCondLst>
                              <p:cond delay="1500"/>
                            </p:stCondLst>
                            <p:childTnLst>
                              <p:par>
                                <p:cTn id="31" presetID="9"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dissolve">
                                      <p:cBhvr>
                                        <p:cTn id="33" dur="500"/>
                                        <p:tgtEl>
                                          <p:spTgt spid="31"/>
                                        </p:tgtEl>
                                      </p:cBhvr>
                                    </p:animEffect>
                                  </p:childTnLst>
                                </p:cTn>
                              </p:par>
                            </p:childTnLst>
                          </p:cTn>
                        </p:par>
                        <p:par>
                          <p:cTn id="34" fill="hold" nodeType="afterGroup">
                            <p:stCondLst>
                              <p:cond delay="2000"/>
                            </p:stCondLst>
                            <p:childTnLst>
                              <p:par>
                                <p:cTn id="35" presetID="9" presetClass="entr" presetSubtype="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dissolve">
                                      <p:cBhvr>
                                        <p:cTn id="37" dur="500"/>
                                        <p:tgtEl>
                                          <p:spTgt spid="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1"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slide(fromTop)">
                                      <p:cBhvr>
                                        <p:cTn id="42" dur="500"/>
                                        <p:tgtEl>
                                          <p:spTgt spid="27"/>
                                        </p:tgtEl>
                                      </p:cBhvr>
                                    </p:animEffect>
                                  </p:childTnLst>
                                </p:cTn>
                              </p:par>
                            </p:childTnLst>
                          </p:cTn>
                        </p:par>
                        <p:par>
                          <p:cTn id="43" fill="hold" nodeType="afterGroup">
                            <p:stCondLst>
                              <p:cond delay="500"/>
                            </p:stCondLst>
                            <p:childTnLst>
                              <p:par>
                                <p:cTn id="44" presetID="9" presetClass="entr" presetSubtype="0"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dissolve">
                                      <p:cBhvr>
                                        <p:cTn id="46" dur="500"/>
                                        <p:tgtEl>
                                          <p:spTgt spid="33"/>
                                        </p:tgtEl>
                                      </p:cBhvr>
                                    </p:animEffect>
                                  </p:childTnLst>
                                </p:cTn>
                              </p:par>
                            </p:childTnLst>
                          </p:cTn>
                        </p:par>
                        <p:par>
                          <p:cTn id="47" fill="hold" nodeType="afterGroup">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dissolve">
                                      <p:cBhvr>
                                        <p:cTn id="50" dur="500"/>
                                        <p:tgtEl>
                                          <p:spTgt spid="34"/>
                                        </p:tgtEl>
                                      </p:cBhvr>
                                    </p:animEffect>
                                  </p:childTnLst>
                                </p:cTn>
                              </p:par>
                            </p:childTnLst>
                          </p:cTn>
                        </p:par>
                        <p:par>
                          <p:cTn id="51" fill="hold" nodeType="afterGroup">
                            <p:stCondLst>
                              <p:cond delay="1500"/>
                            </p:stCondLst>
                            <p:childTnLst>
                              <p:par>
                                <p:cTn id="52" presetID="9"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dissolve">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3170" name="Rectangle 2"/>
          <p:cNvSpPr>
            <a:spLocks noChangeArrowheads="1"/>
          </p:cNvSpPr>
          <p:nvPr/>
        </p:nvSpPr>
        <p:spPr bwMode="auto">
          <a:xfrm>
            <a:off x="1684338" y="558800"/>
            <a:ext cx="9144000" cy="800100"/>
          </a:xfrm>
          <a:prstGeom prst="rect">
            <a:avLst/>
          </a:prstGeom>
          <a:noFill/>
          <a:ln w="9525">
            <a:noFill/>
            <a:miter lim="800000"/>
            <a:headEnd/>
            <a:tailEnd/>
          </a:ln>
          <a:effectLst/>
        </p:spPr>
        <p:txBody>
          <a:bodyPr anchor="ctr"/>
          <a:lstStyle/>
          <a:p>
            <a:pPr algn="ctr">
              <a:lnSpc>
                <a:spcPct val="95000"/>
              </a:lnSpc>
              <a:defRPr/>
            </a:pPr>
            <a:r>
              <a:rPr lang="en-US" sz="3200" dirty="0">
                <a:latin typeface="Arial" panose="020B0604020202020204" pitchFamily="34" charset="0"/>
                <a:ea typeface="ＭＳ Ｐゴシック" pitchFamily="28" charset="-128"/>
                <a:cs typeface="Arial" panose="020B0604020202020204" pitchFamily="34" charset="0"/>
              </a:rPr>
              <a:t>Toxic stress changes brain architecture</a:t>
            </a:r>
            <a:br>
              <a:rPr lang="en-US" sz="3200" dirty="0">
                <a:latin typeface="Arial" panose="020B0604020202020204" pitchFamily="34" charset="0"/>
                <a:ea typeface="ＭＳ Ｐゴシック" pitchFamily="28" charset="-128"/>
                <a:cs typeface="Arial" panose="020B0604020202020204" pitchFamily="34" charset="0"/>
              </a:rPr>
            </a:br>
            <a:endParaRPr lang="en-US" sz="3200" dirty="0">
              <a:solidFill>
                <a:srgbClr val="FFD70D"/>
              </a:solidFill>
              <a:latin typeface="Arial" panose="020B0604020202020204" pitchFamily="34" charset="0"/>
              <a:ea typeface="ＭＳ Ｐゴシック" pitchFamily="28" charset="-128"/>
              <a:cs typeface="Arial" panose="020B0604020202020204" pitchFamily="34" charset="0"/>
            </a:endParaRPr>
          </a:p>
        </p:txBody>
      </p:sp>
      <p:sp>
        <p:nvSpPr>
          <p:cNvPr id="20483" name="Rectangle 4"/>
          <p:cNvSpPr>
            <a:spLocks noChangeArrowheads="1"/>
          </p:cNvSpPr>
          <p:nvPr/>
        </p:nvSpPr>
        <p:spPr bwMode="auto">
          <a:xfrm>
            <a:off x="6019800" y="3581400"/>
            <a:ext cx="3581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endParaRPr lang="en-US" altLang="en-US"/>
          </a:p>
        </p:txBody>
      </p:sp>
      <p:pic>
        <p:nvPicPr>
          <p:cNvPr id="263173" name="Picture 5" descr="EWEN A P4"/>
          <p:cNvPicPr>
            <a:picLocks noChangeAspect="1" noChangeArrowheads="1"/>
          </p:cNvPicPr>
          <p:nvPr/>
        </p:nvPicPr>
        <p:blipFill>
          <a:blip r:embed="rId3">
            <a:extLst>
              <a:ext uri="{28A0092B-C50C-407E-A947-70E740481C1C}">
                <a14:useLocalDpi xmlns:a14="http://schemas.microsoft.com/office/drawing/2010/main" val="0"/>
              </a:ext>
            </a:extLst>
          </a:blip>
          <a:srcRect r="2296"/>
          <a:stretch>
            <a:fillRect/>
          </a:stretch>
        </p:blipFill>
        <p:spPr bwMode="auto">
          <a:xfrm>
            <a:off x="3730626" y="1244600"/>
            <a:ext cx="2093913"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174" name="Picture 6" descr="EWEN B P4"/>
          <p:cNvPicPr>
            <a:picLocks noChangeAspect="1" noChangeArrowheads="1"/>
          </p:cNvPicPr>
          <p:nvPr/>
        </p:nvPicPr>
        <p:blipFill>
          <a:blip r:embed="rId4">
            <a:extLst>
              <a:ext uri="{28A0092B-C50C-407E-A947-70E740481C1C}">
                <a14:useLocalDpi xmlns:a14="http://schemas.microsoft.com/office/drawing/2010/main" val="0"/>
              </a:ext>
            </a:extLst>
          </a:blip>
          <a:srcRect r="2296" b="1047"/>
          <a:stretch>
            <a:fillRect/>
          </a:stretch>
        </p:blipFill>
        <p:spPr bwMode="auto">
          <a:xfrm>
            <a:off x="3730626" y="3405188"/>
            <a:ext cx="2093913"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175" name="Rectangle 7"/>
          <p:cNvSpPr>
            <a:spLocks noChangeArrowheads="1"/>
          </p:cNvSpPr>
          <p:nvPr/>
        </p:nvSpPr>
        <p:spPr bwMode="auto">
          <a:xfrm>
            <a:off x="3746501" y="3517900"/>
            <a:ext cx="327025" cy="306388"/>
          </a:xfrm>
          <a:prstGeom prst="rect">
            <a:avLst/>
          </a:prstGeom>
          <a:solidFill>
            <a:srgbClr val="020217"/>
          </a:solidFill>
          <a:ln w="28575">
            <a:solidFill>
              <a:srgbClr val="020217"/>
            </a:solidFill>
            <a:miter lim="800000"/>
            <a:headEnd/>
            <a:tailEnd/>
          </a:ln>
        </p:spPr>
        <p:txBody>
          <a:bodyPr wrap="none" anchor="ct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endParaRPr lang="en-US" altLang="en-US"/>
          </a:p>
        </p:txBody>
      </p:sp>
      <p:sp>
        <p:nvSpPr>
          <p:cNvPr id="263176" name="Rectangle 8"/>
          <p:cNvSpPr>
            <a:spLocks noChangeArrowheads="1"/>
          </p:cNvSpPr>
          <p:nvPr/>
        </p:nvSpPr>
        <p:spPr bwMode="auto">
          <a:xfrm>
            <a:off x="3744914" y="1277939"/>
            <a:ext cx="327025" cy="306387"/>
          </a:xfrm>
          <a:prstGeom prst="rect">
            <a:avLst/>
          </a:prstGeom>
          <a:solidFill>
            <a:srgbClr val="020217"/>
          </a:solidFill>
          <a:ln w="28575">
            <a:solidFill>
              <a:srgbClr val="020217"/>
            </a:solidFill>
            <a:miter lim="800000"/>
            <a:headEnd/>
            <a:tailEnd/>
          </a:ln>
        </p:spPr>
        <p:txBody>
          <a:bodyPr wrap="none" anchor="ct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endParaRPr lang="en-US" altLang="en-US"/>
          </a:p>
        </p:txBody>
      </p:sp>
      <p:sp>
        <p:nvSpPr>
          <p:cNvPr id="263177" name="Text Box 9"/>
          <p:cNvSpPr txBox="1">
            <a:spLocks noChangeArrowheads="1"/>
          </p:cNvSpPr>
          <p:nvPr/>
        </p:nvSpPr>
        <p:spPr bwMode="auto">
          <a:xfrm>
            <a:off x="2357439" y="1854200"/>
            <a:ext cx="1470025" cy="369888"/>
          </a:xfrm>
          <a:prstGeom prst="rect">
            <a:avLst/>
          </a:prstGeom>
          <a:noFill/>
          <a:ln w="28575">
            <a:noFill/>
            <a:miter lim="800000"/>
            <a:headEnd/>
            <a:tailEnd/>
          </a:ln>
          <a:effectLst/>
        </p:spPr>
        <p:txBody>
          <a:bodyPr>
            <a:spAutoFit/>
          </a:bodyPr>
          <a:lstStyle/>
          <a:p>
            <a:pPr eaLnBrk="0" hangingPunct="0">
              <a:defRPr/>
            </a:pPr>
            <a:r>
              <a:rPr lang="fr-FR" dirty="0">
                <a:latin typeface="Arial" panose="020B0604020202020204" pitchFamily="34" charset="0"/>
                <a:ea typeface="ＭＳ Ｐゴシック" pitchFamily="28" charset="-128"/>
                <a:cs typeface="Arial" panose="020B0604020202020204" pitchFamily="34" charset="0"/>
              </a:rPr>
              <a:t>Normal</a:t>
            </a:r>
            <a:endParaRPr lang="en-US" dirty="0">
              <a:latin typeface="Arial" panose="020B0604020202020204" pitchFamily="34" charset="0"/>
              <a:ea typeface="ＭＳ Ｐゴシック" pitchFamily="28" charset="-128"/>
              <a:cs typeface="Arial" panose="020B0604020202020204" pitchFamily="34" charset="0"/>
            </a:endParaRPr>
          </a:p>
        </p:txBody>
      </p:sp>
      <p:sp>
        <p:nvSpPr>
          <p:cNvPr id="263178" name="Text Box 10"/>
          <p:cNvSpPr txBox="1">
            <a:spLocks noChangeArrowheads="1"/>
          </p:cNvSpPr>
          <p:nvPr/>
        </p:nvSpPr>
        <p:spPr bwMode="auto">
          <a:xfrm>
            <a:off x="2357439" y="3987800"/>
            <a:ext cx="1108075" cy="1138238"/>
          </a:xfrm>
          <a:prstGeom prst="rect">
            <a:avLst/>
          </a:prstGeom>
          <a:noFill/>
          <a:ln w="28575">
            <a:noFill/>
            <a:miter lim="800000"/>
            <a:headEnd/>
            <a:tailEnd/>
          </a:ln>
          <a:effectLst/>
        </p:spPr>
        <p:txBody>
          <a:bodyPr wrap="square">
            <a:spAutoFit/>
          </a:bodyPr>
          <a:lstStyle/>
          <a:p>
            <a:pPr eaLnBrk="0" hangingPunct="0">
              <a:defRPr/>
            </a:pPr>
            <a:r>
              <a:rPr lang="fr-FR" dirty="0" err="1">
                <a:solidFill>
                  <a:srgbClr val="BF2F37"/>
                </a:solidFill>
                <a:latin typeface="Arial" panose="020B0604020202020204" pitchFamily="34" charset="0"/>
                <a:ea typeface="ＭＳ Ｐゴシック" pitchFamily="28" charset="-128"/>
                <a:cs typeface="Arial" panose="020B0604020202020204" pitchFamily="34" charset="0"/>
              </a:rPr>
              <a:t>Toxic</a:t>
            </a:r>
            <a:r>
              <a:rPr lang="fr-FR" dirty="0">
                <a:solidFill>
                  <a:srgbClr val="BF2F37"/>
                </a:solidFill>
                <a:latin typeface="Arial" panose="020B0604020202020204" pitchFamily="34" charset="0"/>
                <a:ea typeface="ＭＳ Ｐゴシック" pitchFamily="28" charset="-128"/>
                <a:cs typeface="Arial" panose="020B0604020202020204" pitchFamily="34" charset="0"/>
              </a:rPr>
              <a:t> </a:t>
            </a:r>
          </a:p>
          <a:p>
            <a:pPr eaLnBrk="0" hangingPunct="0">
              <a:defRPr/>
            </a:pPr>
            <a:r>
              <a:rPr lang="fr-FR" dirty="0">
                <a:solidFill>
                  <a:srgbClr val="BF2F37"/>
                </a:solidFill>
                <a:latin typeface="Arial" panose="020B0604020202020204" pitchFamily="34" charset="0"/>
                <a:ea typeface="ＭＳ Ｐゴシック" pitchFamily="28" charset="-128"/>
                <a:cs typeface="Arial" panose="020B0604020202020204" pitchFamily="34" charset="0"/>
              </a:rPr>
              <a:t>stress</a:t>
            </a:r>
          </a:p>
          <a:p>
            <a:pPr eaLnBrk="0" hangingPunct="0">
              <a:defRPr/>
            </a:pPr>
            <a:endParaRPr lang="en-US" sz="3200" b="1" dirty="0">
              <a:solidFill>
                <a:srgbClr val="BF2F37"/>
              </a:solidFill>
              <a:latin typeface="Arial" pitchFamily="34" charset="0"/>
              <a:ea typeface="ＭＳ Ｐゴシック" pitchFamily="28" charset="-128"/>
            </a:endParaRPr>
          </a:p>
        </p:txBody>
      </p:sp>
      <p:sp>
        <p:nvSpPr>
          <p:cNvPr id="263179" name="Text Box 11"/>
          <p:cNvSpPr txBox="1">
            <a:spLocks noChangeArrowheads="1"/>
          </p:cNvSpPr>
          <p:nvPr/>
        </p:nvSpPr>
        <p:spPr bwMode="auto">
          <a:xfrm>
            <a:off x="3060700" y="5479750"/>
            <a:ext cx="3195638" cy="707886"/>
          </a:xfrm>
          <a:prstGeom prst="rect">
            <a:avLst/>
          </a:prstGeom>
          <a:noFill/>
          <a:ln w="28575">
            <a:noFill/>
            <a:miter lim="800000"/>
            <a:headEnd/>
            <a:tailEnd/>
          </a:ln>
          <a:effectLst/>
        </p:spPr>
        <p:txBody>
          <a:bodyPr wrap="square">
            <a:spAutoFit/>
          </a:bodyPr>
          <a:lstStyle/>
          <a:p>
            <a:pPr algn="ctr" eaLnBrk="0" hangingPunct="0">
              <a:defRPr/>
            </a:pPr>
            <a:r>
              <a:rPr lang="en-US" sz="2000" dirty="0">
                <a:latin typeface="Arial" panose="020B0604020202020204" pitchFamily="34" charset="0"/>
                <a:ea typeface="ＭＳ Ｐゴシック" pitchFamily="28" charset="-128"/>
                <a:cs typeface="Arial" panose="020B0604020202020204" pitchFamily="34" charset="0"/>
              </a:rPr>
              <a:t>Prefrontal Cortex and</a:t>
            </a:r>
          </a:p>
          <a:p>
            <a:pPr algn="ctr" eaLnBrk="0" hangingPunct="0">
              <a:defRPr/>
            </a:pPr>
            <a:r>
              <a:rPr lang="en-US" sz="2000" dirty="0">
                <a:latin typeface="Arial" panose="020B0604020202020204" pitchFamily="34" charset="0"/>
                <a:ea typeface="ＭＳ Ｐゴシック" pitchFamily="28" charset="-128"/>
                <a:cs typeface="Arial" panose="020B0604020202020204" pitchFamily="34" charset="0"/>
              </a:rPr>
              <a:t>Hippocampus</a:t>
            </a:r>
            <a:endParaRPr lang="en-US" dirty="0">
              <a:latin typeface="Arial" panose="020B0604020202020204" pitchFamily="34" charset="0"/>
              <a:ea typeface="ＭＳ Ｐゴシック" pitchFamily="28" charset="-128"/>
              <a:cs typeface="Arial" panose="020B0604020202020204" pitchFamily="34" charset="0"/>
            </a:endParaRPr>
          </a:p>
        </p:txBody>
      </p:sp>
      <p:sp>
        <p:nvSpPr>
          <p:cNvPr id="263180" name="Oval 12"/>
          <p:cNvSpPr>
            <a:spLocks noChangeArrowheads="1"/>
          </p:cNvSpPr>
          <p:nvPr/>
        </p:nvSpPr>
        <p:spPr bwMode="auto">
          <a:xfrm>
            <a:off x="4262438" y="1930400"/>
            <a:ext cx="1066800" cy="990600"/>
          </a:xfrm>
          <a:prstGeom prst="ellipse">
            <a:avLst/>
          </a:prstGeom>
          <a:noFill/>
          <a:ln w="508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endParaRPr lang="en-US" altLang="en-US"/>
          </a:p>
        </p:txBody>
      </p:sp>
      <p:sp>
        <p:nvSpPr>
          <p:cNvPr id="263181" name="Oval 13"/>
          <p:cNvSpPr>
            <a:spLocks noChangeArrowheads="1"/>
          </p:cNvSpPr>
          <p:nvPr/>
        </p:nvSpPr>
        <p:spPr bwMode="auto">
          <a:xfrm>
            <a:off x="4338638" y="4140200"/>
            <a:ext cx="1066800" cy="990600"/>
          </a:xfrm>
          <a:prstGeom prst="ellipse">
            <a:avLst/>
          </a:prstGeom>
          <a:noFill/>
          <a:ln w="508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endParaRPr lang="en-US" altLang="en-US"/>
          </a:p>
        </p:txBody>
      </p:sp>
      <p:pic>
        <p:nvPicPr>
          <p:cNvPr id="263183" name="Picture 15"/>
          <p:cNvPicPr>
            <a:picLocks noChangeAspect="1" noChangeArrowheads="1"/>
          </p:cNvPicPr>
          <p:nvPr/>
        </p:nvPicPr>
        <p:blipFill>
          <a:blip r:embed="rId5">
            <a:extLst>
              <a:ext uri="{28A0092B-C50C-407E-A947-70E740481C1C}">
                <a14:useLocalDpi xmlns:a14="http://schemas.microsoft.com/office/drawing/2010/main" val="0"/>
              </a:ext>
            </a:extLst>
          </a:blip>
          <a:srcRect r="55141"/>
          <a:stretch>
            <a:fillRect/>
          </a:stretch>
        </p:blipFill>
        <p:spPr bwMode="auto">
          <a:xfrm>
            <a:off x="7539038" y="1244600"/>
            <a:ext cx="842962"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184" name="Text Box 16"/>
          <p:cNvSpPr txBox="1">
            <a:spLocks noChangeArrowheads="1"/>
          </p:cNvSpPr>
          <p:nvPr/>
        </p:nvSpPr>
        <p:spPr bwMode="auto">
          <a:xfrm>
            <a:off x="5867401" y="1778001"/>
            <a:ext cx="16875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algn="ctr" eaLnBrk="1" hangingPunct="1"/>
            <a:r>
              <a:rPr lang="en-US" altLang="en-US" sz="1300" dirty="0">
                <a:latin typeface="Arial" panose="020B0604020202020204" pitchFamily="34" charset="0"/>
                <a:cs typeface="Arial" panose="020B0604020202020204" pitchFamily="34" charset="0"/>
              </a:rPr>
              <a:t>Typical neuron— many connections</a:t>
            </a:r>
            <a:endParaRPr lang="en-US" altLang="en-US" sz="1000" dirty="0">
              <a:latin typeface="Arial" panose="020B0604020202020204" pitchFamily="34" charset="0"/>
              <a:cs typeface="Arial" panose="020B0604020202020204" pitchFamily="34" charset="0"/>
            </a:endParaRPr>
          </a:p>
        </p:txBody>
      </p:sp>
      <p:sp>
        <p:nvSpPr>
          <p:cNvPr id="263185" name="Line 17"/>
          <p:cNvSpPr>
            <a:spLocks noChangeShapeType="1"/>
          </p:cNvSpPr>
          <p:nvPr/>
        </p:nvSpPr>
        <p:spPr bwMode="auto">
          <a:xfrm>
            <a:off x="5024438" y="2006600"/>
            <a:ext cx="25146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3186" name="Line 18"/>
          <p:cNvSpPr>
            <a:spLocks noChangeShapeType="1"/>
          </p:cNvSpPr>
          <p:nvPr/>
        </p:nvSpPr>
        <p:spPr bwMode="auto">
          <a:xfrm flipV="1">
            <a:off x="4960938" y="1270000"/>
            <a:ext cx="25908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63187" name="Picture 19"/>
          <p:cNvPicPr>
            <a:picLocks noChangeAspect="1" noChangeArrowheads="1"/>
          </p:cNvPicPr>
          <p:nvPr/>
        </p:nvPicPr>
        <p:blipFill>
          <a:blip r:embed="rId5">
            <a:extLst>
              <a:ext uri="{28A0092B-C50C-407E-A947-70E740481C1C}">
                <a14:useLocalDpi xmlns:a14="http://schemas.microsoft.com/office/drawing/2010/main" val="0"/>
              </a:ext>
            </a:extLst>
          </a:blip>
          <a:srcRect l="56563"/>
          <a:stretch>
            <a:fillRect/>
          </a:stretch>
        </p:blipFill>
        <p:spPr bwMode="auto">
          <a:xfrm>
            <a:off x="7575550" y="3530600"/>
            <a:ext cx="8064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188" name="Text Box 20"/>
          <p:cNvSpPr txBox="1">
            <a:spLocks noChangeArrowheads="1"/>
          </p:cNvSpPr>
          <p:nvPr/>
        </p:nvSpPr>
        <p:spPr bwMode="auto">
          <a:xfrm>
            <a:off x="5791200" y="4064001"/>
            <a:ext cx="1828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algn="ctr" eaLnBrk="1" hangingPunct="1"/>
            <a:r>
              <a:rPr lang="en-US" altLang="en-US" sz="1300" dirty="0">
                <a:solidFill>
                  <a:srgbClr val="BF2F37"/>
                </a:solidFill>
                <a:latin typeface="Arial" panose="020B0604020202020204" pitchFamily="34" charset="0"/>
                <a:cs typeface="Arial" panose="020B0604020202020204" pitchFamily="34" charset="0"/>
              </a:rPr>
              <a:t>Damaged neuron— fewer connections</a:t>
            </a:r>
            <a:endParaRPr lang="en-US" altLang="en-US" sz="1000" dirty="0">
              <a:solidFill>
                <a:srgbClr val="BF2F37"/>
              </a:solidFill>
              <a:latin typeface="Arial" panose="020B0604020202020204" pitchFamily="34" charset="0"/>
              <a:cs typeface="Arial" panose="020B0604020202020204" pitchFamily="34" charset="0"/>
            </a:endParaRPr>
          </a:p>
        </p:txBody>
      </p:sp>
      <p:sp>
        <p:nvSpPr>
          <p:cNvPr id="263189" name="Line 21"/>
          <p:cNvSpPr>
            <a:spLocks noChangeShapeType="1"/>
          </p:cNvSpPr>
          <p:nvPr/>
        </p:nvSpPr>
        <p:spPr bwMode="auto">
          <a:xfrm flipV="1">
            <a:off x="5176838" y="3543300"/>
            <a:ext cx="2400300" cy="596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3190" name="Line 22"/>
          <p:cNvSpPr>
            <a:spLocks noChangeShapeType="1"/>
          </p:cNvSpPr>
          <p:nvPr/>
        </p:nvSpPr>
        <p:spPr bwMode="auto">
          <a:xfrm>
            <a:off x="5049838" y="4241800"/>
            <a:ext cx="25146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Text Box 3"/>
          <p:cNvSpPr txBox="1">
            <a:spLocks noChangeArrowheads="1"/>
          </p:cNvSpPr>
          <p:nvPr/>
        </p:nvSpPr>
        <p:spPr bwMode="auto">
          <a:xfrm>
            <a:off x="8932323" y="4635500"/>
            <a:ext cx="2438400" cy="276999"/>
          </a:xfrm>
          <a:prstGeom prst="rect">
            <a:avLst/>
          </a:prstGeom>
          <a:noFill/>
          <a:ln w="9525">
            <a:noFill/>
            <a:miter lim="800000"/>
            <a:headEnd/>
            <a:tailEnd/>
          </a:ln>
          <a:effectLst/>
        </p:spPr>
        <p:txBody>
          <a:bodyPr>
            <a:spAutoFit/>
          </a:bodyPr>
          <a:lstStyle/>
          <a:p>
            <a:pPr eaLnBrk="0" hangingPunct="0">
              <a:spcBef>
                <a:spcPct val="50000"/>
              </a:spcBef>
              <a:defRPr/>
            </a:pPr>
            <a:r>
              <a:rPr lang="en-US" sz="1200" dirty="0">
                <a:latin typeface="Arial" panose="020B0604020202020204" pitchFamily="34" charset="0"/>
                <a:ea typeface="ＭＳ Ｐゴシック" pitchFamily="28" charset="-128"/>
                <a:cs typeface="Arial" panose="020B0604020202020204" pitchFamily="34" charset="0"/>
              </a:rPr>
              <a:t>Sources: Radley et al. (2004) </a:t>
            </a:r>
          </a:p>
        </p:txBody>
      </p:sp>
      <p:sp>
        <p:nvSpPr>
          <p:cNvPr id="25" name="Text Box 14"/>
          <p:cNvSpPr txBox="1">
            <a:spLocks noChangeArrowheads="1"/>
          </p:cNvSpPr>
          <p:nvPr/>
        </p:nvSpPr>
        <p:spPr bwMode="auto">
          <a:xfrm>
            <a:off x="9215438" y="5341250"/>
            <a:ext cx="13885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eaLnBrk="1" hangingPunct="1"/>
            <a:r>
              <a:rPr lang="en-US" altLang="en-US" sz="1200" dirty="0">
                <a:latin typeface="Arial" panose="020B0604020202020204" pitchFamily="34" charset="0"/>
                <a:cs typeface="Arial" panose="020B0604020202020204" pitchFamily="34" charset="0"/>
              </a:rPr>
              <a:t>Bock et al. (2005)</a:t>
            </a:r>
          </a:p>
        </p:txBody>
      </p:sp>
      <p:grpSp>
        <p:nvGrpSpPr>
          <p:cNvPr id="30" name="Group 29"/>
          <p:cNvGrpSpPr/>
          <p:nvPr/>
        </p:nvGrpSpPr>
        <p:grpSpPr>
          <a:xfrm>
            <a:off x="3360" y="6195153"/>
            <a:ext cx="12188639" cy="685530"/>
            <a:chOff x="3360" y="6195153"/>
            <a:chExt cx="12188639" cy="685530"/>
          </a:xfrm>
        </p:grpSpPr>
        <p:pic>
          <p:nvPicPr>
            <p:cNvPr id="31" name="Picture 30"/>
            <p:cNvPicPr>
              <a:picLocks noChangeAspect="1"/>
            </p:cNvPicPr>
            <p:nvPr/>
          </p:nvPicPr>
          <p:blipFill>
            <a:blip r:embed="rId6"/>
            <a:stretch>
              <a:fillRect/>
            </a:stretch>
          </p:blipFill>
          <p:spPr>
            <a:xfrm>
              <a:off x="3360" y="6195153"/>
              <a:ext cx="12188639" cy="685530"/>
            </a:xfrm>
            <a:prstGeom prst="rect">
              <a:avLst/>
            </a:prstGeom>
          </p:spPr>
        </p:pic>
        <p:sp>
          <p:nvSpPr>
            <p:cNvPr id="32" name="TextBox 31">
              <a:extLst>
                <a:ext uri="{FF2B5EF4-FFF2-40B4-BE49-F238E27FC236}">
                  <a16:creationId xmlns:a16="http://schemas.microsoft.com/office/drawing/2014/main" id="{5E5CD89B-7A9F-A14D-8215-FF5912462ACD}"/>
                </a:ext>
              </a:extLst>
            </p:cNvPr>
            <p:cNvSpPr txBox="1"/>
            <p:nvPr/>
          </p:nvSpPr>
          <p:spPr>
            <a:xfrm>
              <a:off x="3361" y="6442502"/>
              <a:ext cx="4625789" cy="338554"/>
            </a:xfrm>
            <a:prstGeom prst="rect">
              <a:avLst/>
            </a:prstGeom>
            <a:noFill/>
          </p:spPr>
          <p:txBody>
            <a:bodyPr wrap="square" rtlCol="0">
              <a:spAutoFit/>
            </a:bodyPr>
            <a:lstStyle/>
            <a:p>
              <a:r>
                <a:rPr lang="en-US" sz="1600" spc="20" dirty="0" smtClean="0">
                  <a:solidFill>
                    <a:schemeClr val="accent2">
                      <a:lumMod val="75000"/>
                    </a:schemeClr>
                  </a:solidFill>
                  <a:latin typeface="D-DIN" panose="020B0504030202030204" pitchFamily="34" charset="77"/>
                </a:rPr>
                <a:t>College of Education and Human Development</a:t>
              </a:r>
              <a:endParaRPr lang="en-US" sz="1600" spc="20" dirty="0">
                <a:solidFill>
                  <a:schemeClr val="accent2">
                    <a:lumMod val="75000"/>
                  </a:schemeClr>
                </a:solidFill>
                <a:latin typeface="D-DIN" panose="020B0504030202030204" pitchFamily="34" charset="77"/>
              </a:endParaRPr>
            </a:p>
          </p:txBody>
        </p:sp>
      </p:grpSp>
    </p:spTree>
    <p:extLst>
      <p:ext uri="{BB962C8B-B14F-4D97-AF65-F5344CB8AC3E}">
        <p14:creationId xmlns:p14="http://schemas.microsoft.com/office/powerpoint/2010/main" val="3733937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63173"/>
                                        </p:tgtEl>
                                        <p:attrNameLst>
                                          <p:attrName>style.visibility</p:attrName>
                                        </p:attrNameLst>
                                      </p:cBhvr>
                                      <p:to>
                                        <p:strVal val="visible"/>
                                      </p:to>
                                    </p:set>
                                    <p:animEffect transition="in" filter="dissolve">
                                      <p:cBhvr>
                                        <p:cTn id="7" dur="1000"/>
                                        <p:tgtEl>
                                          <p:spTgt spid="26317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3176"/>
                                        </p:tgtEl>
                                        <p:attrNameLst>
                                          <p:attrName>style.visibility</p:attrName>
                                        </p:attrNameLst>
                                      </p:cBhvr>
                                      <p:to>
                                        <p:strVal val="visible"/>
                                      </p:to>
                                    </p:set>
                                    <p:animEffect transition="in" filter="dissolve">
                                      <p:cBhvr>
                                        <p:cTn id="10" dur="1000"/>
                                        <p:tgtEl>
                                          <p:spTgt spid="263176"/>
                                        </p:tgtEl>
                                      </p:cBhvr>
                                    </p:animEffect>
                                  </p:childTnLst>
                                </p:cTn>
                              </p:par>
                              <p:par>
                                <p:cTn id="11" presetID="9" presetClass="entr" presetSubtype="0" fill="hold" nodeType="withEffect">
                                  <p:stCondLst>
                                    <p:cond delay="0"/>
                                  </p:stCondLst>
                                  <p:childTnLst>
                                    <p:set>
                                      <p:cBhvr>
                                        <p:cTn id="12" dur="1" fill="hold">
                                          <p:stCondLst>
                                            <p:cond delay="0"/>
                                          </p:stCondLst>
                                        </p:cTn>
                                        <p:tgtEl>
                                          <p:spTgt spid="263174"/>
                                        </p:tgtEl>
                                        <p:attrNameLst>
                                          <p:attrName>style.visibility</p:attrName>
                                        </p:attrNameLst>
                                      </p:cBhvr>
                                      <p:to>
                                        <p:strVal val="visible"/>
                                      </p:to>
                                    </p:set>
                                    <p:animEffect transition="in" filter="dissolve">
                                      <p:cBhvr>
                                        <p:cTn id="13" dur="1000"/>
                                        <p:tgtEl>
                                          <p:spTgt spid="26317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63177"/>
                                        </p:tgtEl>
                                        <p:attrNameLst>
                                          <p:attrName>style.visibility</p:attrName>
                                        </p:attrNameLst>
                                      </p:cBhvr>
                                      <p:to>
                                        <p:strVal val="visible"/>
                                      </p:to>
                                    </p:set>
                                    <p:animEffect transition="in" filter="dissolve">
                                      <p:cBhvr>
                                        <p:cTn id="16" dur="1000"/>
                                        <p:tgtEl>
                                          <p:spTgt spid="26317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63178"/>
                                        </p:tgtEl>
                                        <p:attrNameLst>
                                          <p:attrName>style.visibility</p:attrName>
                                        </p:attrNameLst>
                                      </p:cBhvr>
                                      <p:to>
                                        <p:strVal val="visible"/>
                                      </p:to>
                                    </p:set>
                                    <p:animEffect transition="in" filter="dissolve">
                                      <p:cBhvr>
                                        <p:cTn id="19" dur="1000"/>
                                        <p:tgtEl>
                                          <p:spTgt spid="26317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63179"/>
                                        </p:tgtEl>
                                        <p:attrNameLst>
                                          <p:attrName>style.visibility</p:attrName>
                                        </p:attrNameLst>
                                      </p:cBhvr>
                                      <p:to>
                                        <p:strVal val="visible"/>
                                      </p:to>
                                    </p:set>
                                    <p:animEffect transition="in" filter="dissolve">
                                      <p:cBhvr>
                                        <p:cTn id="22" dur="1000"/>
                                        <p:tgtEl>
                                          <p:spTgt spid="26317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63175"/>
                                        </p:tgtEl>
                                        <p:attrNameLst>
                                          <p:attrName>style.visibility</p:attrName>
                                        </p:attrNameLst>
                                      </p:cBhvr>
                                      <p:to>
                                        <p:strVal val="visible"/>
                                      </p:to>
                                    </p:set>
                                    <p:animEffect transition="in" filter="dissolve">
                                      <p:cBhvr>
                                        <p:cTn id="25" dur="1000"/>
                                        <p:tgtEl>
                                          <p:spTgt spid="26317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63180"/>
                                        </p:tgtEl>
                                        <p:attrNameLst>
                                          <p:attrName>style.visibility</p:attrName>
                                        </p:attrNameLst>
                                      </p:cBhvr>
                                      <p:to>
                                        <p:strVal val="visible"/>
                                      </p:to>
                                    </p:set>
                                    <p:animEffect transition="in" filter="wipe(down)">
                                      <p:cBhvr>
                                        <p:cTn id="30" dur="1000"/>
                                        <p:tgtEl>
                                          <p:spTgt spid="263180"/>
                                        </p:tgtEl>
                                      </p:cBhvr>
                                    </p:animEffect>
                                  </p:childTnLst>
                                </p:cTn>
                              </p:par>
                            </p:childTnLst>
                          </p:cTn>
                        </p:par>
                        <p:par>
                          <p:cTn id="31" fill="hold" nodeType="afterGroup">
                            <p:stCondLst>
                              <p:cond delay="1000"/>
                            </p:stCondLst>
                            <p:childTnLst>
                              <p:par>
                                <p:cTn id="32" presetID="22" presetClass="entr" presetSubtype="4" fill="hold" grpId="0" nodeType="afterEffect">
                                  <p:stCondLst>
                                    <p:cond delay="0"/>
                                  </p:stCondLst>
                                  <p:childTnLst>
                                    <p:set>
                                      <p:cBhvr>
                                        <p:cTn id="33" dur="1" fill="hold">
                                          <p:stCondLst>
                                            <p:cond delay="0"/>
                                          </p:stCondLst>
                                        </p:cTn>
                                        <p:tgtEl>
                                          <p:spTgt spid="263181"/>
                                        </p:tgtEl>
                                        <p:attrNameLst>
                                          <p:attrName>style.visibility</p:attrName>
                                        </p:attrNameLst>
                                      </p:cBhvr>
                                      <p:to>
                                        <p:strVal val="visible"/>
                                      </p:to>
                                    </p:set>
                                    <p:animEffect transition="in" filter="wipe(down)">
                                      <p:cBhvr>
                                        <p:cTn id="34" dur="1000"/>
                                        <p:tgtEl>
                                          <p:spTgt spid="26318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63186"/>
                                        </p:tgtEl>
                                        <p:attrNameLst>
                                          <p:attrName>style.visibility</p:attrName>
                                        </p:attrNameLst>
                                      </p:cBhvr>
                                      <p:to>
                                        <p:strVal val="visible"/>
                                      </p:to>
                                    </p:set>
                                    <p:animEffect transition="in" filter="wipe(left)">
                                      <p:cBhvr>
                                        <p:cTn id="39" dur="1000"/>
                                        <p:tgtEl>
                                          <p:spTgt spid="26318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63185"/>
                                        </p:tgtEl>
                                        <p:attrNameLst>
                                          <p:attrName>style.visibility</p:attrName>
                                        </p:attrNameLst>
                                      </p:cBhvr>
                                      <p:to>
                                        <p:strVal val="visible"/>
                                      </p:to>
                                    </p:set>
                                    <p:animEffect transition="in" filter="wipe(left)">
                                      <p:cBhvr>
                                        <p:cTn id="42" dur="1000"/>
                                        <p:tgtEl>
                                          <p:spTgt spid="263185"/>
                                        </p:tgtEl>
                                      </p:cBhvr>
                                    </p:animEffect>
                                  </p:childTnLst>
                                </p:cTn>
                              </p:par>
                            </p:childTnLst>
                          </p:cTn>
                        </p:par>
                        <p:par>
                          <p:cTn id="43" fill="hold" nodeType="afterGroup">
                            <p:stCondLst>
                              <p:cond delay="1000"/>
                            </p:stCondLst>
                            <p:childTnLst>
                              <p:par>
                                <p:cTn id="44" presetID="9" presetClass="entr" presetSubtype="0" fill="hold" nodeType="afterEffect">
                                  <p:stCondLst>
                                    <p:cond delay="0"/>
                                  </p:stCondLst>
                                  <p:childTnLst>
                                    <p:set>
                                      <p:cBhvr>
                                        <p:cTn id="45" dur="1" fill="hold">
                                          <p:stCondLst>
                                            <p:cond delay="0"/>
                                          </p:stCondLst>
                                        </p:cTn>
                                        <p:tgtEl>
                                          <p:spTgt spid="263183"/>
                                        </p:tgtEl>
                                        <p:attrNameLst>
                                          <p:attrName>style.visibility</p:attrName>
                                        </p:attrNameLst>
                                      </p:cBhvr>
                                      <p:to>
                                        <p:strVal val="visible"/>
                                      </p:to>
                                    </p:set>
                                    <p:animEffect transition="in" filter="dissolve">
                                      <p:cBhvr>
                                        <p:cTn id="46" dur="500"/>
                                        <p:tgtEl>
                                          <p:spTgt spid="263183"/>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63184"/>
                                        </p:tgtEl>
                                        <p:attrNameLst>
                                          <p:attrName>style.visibility</p:attrName>
                                        </p:attrNameLst>
                                      </p:cBhvr>
                                      <p:to>
                                        <p:strVal val="visible"/>
                                      </p:to>
                                    </p:set>
                                    <p:animEffect transition="in" filter="dissolve">
                                      <p:cBhvr>
                                        <p:cTn id="49" dur="1000"/>
                                        <p:tgtEl>
                                          <p:spTgt spid="26318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63190"/>
                                        </p:tgtEl>
                                        <p:attrNameLst>
                                          <p:attrName>style.visibility</p:attrName>
                                        </p:attrNameLst>
                                      </p:cBhvr>
                                      <p:to>
                                        <p:strVal val="visible"/>
                                      </p:to>
                                    </p:set>
                                    <p:animEffect transition="in" filter="wipe(left)">
                                      <p:cBhvr>
                                        <p:cTn id="54" dur="1000"/>
                                        <p:tgtEl>
                                          <p:spTgt spid="26319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63189"/>
                                        </p:tgtEl>
                                        <p:attrNameLst>
                                          <p:attrName>style.visibility</p:attrName>
                                        </p:attrNameLst>
                                      </p:cBhvr>
                                      <p:to>
                                        <p:strVal val="visible"/>
                                      </p:to>
                                    </p:set>
                                    <p:animEffect transition="in" filter="wipe(left)">
                                      <p:cBhvr>
                                        <p:cTn id="57" dur="1000"/>
                                        <p:tgtEl>
                                          <p:spTgt spid="263189"/>
                                        </p:tgtEl>
                                      </p:cBhvr>
                                    </p:animEffect>
                                  </p:childTnLst>
                                </p:cTn>
                              </p:par>
                            </p:childTnLst>
                          </p:cTn>
                        </p:par>
                        <p:par>
                          <p:cTn id="58" fill="hold" nodeType="afterGroup">
                            <p:stCondLst>
                              <p:cond delay="1000"/>
                            </p:stCondLst>
                            <p:childTnLst>
                              <p:par>
                                <p:cTn id="59" presetID="9" presetClass="entr" presetSubtype="0" fill="hold" nodeType="afterEffect">
                                  <p:stCondLst>
                                    <p:cond delay="0"/>
                                  </p:stCondLst>
                                  <p:childTnLst>
                                    <p:set>
                                      <p:cBhvr>
                                        <p:cTn id="60" dur="1" fill="hold">
                                          <p:stCondLst>
                                            <p:cond delay="0"/>
                                          </p:stCondLst>
                                        </p:cTn>
                                        <p:tgtEl>
                                          <p:spTgt spid="263187"/>
                                        </p:tgtEl>
                                        <p:attrNameLst>
                                          <p:attrName>style.visibility</p:attrName>
                                        </p:attrNameLst>
                                      </p:cBhvr>
                                      <p:to>
                                        <p:strVal val="visible"/>
                                      </p:to>
                                    </p:set>
                                    <p:animEffect transition="in" filter="dissolve">
                                      <p:cBhvr>
                                        <p:cTn id="61" dur="500"/>
                                        <p:tgtEl>
                                          <p:spTgt spid="263187"/>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63188"/>
                                        </p:tgtEl>
                                        <p:attrNameLst>
                                          <p:attrName>style.visibility</p:attrName>
                                        </p:attrNameLst>
                                      </p:cBhvr>
                                      <p:to>
                                        <p:strVal val="visible"/>
                                      </p:to>
                                    </p:set>
                                    <p:animEffect transition="in" filter="dissolve">
                                      <p:cBhvr>
                                        <p:cTn id="64" dur="1000"/>
                                        <p:tgtEl>
                                          <p:spTgt spid="263188"/>
                                        </p:tgtEl>
                                      </p:cBhvr>
                                    </p:animEffect>
                                  </p:childTnLst>
                                </p:cTn>
                              </p:par>
                            </p:childTnLst>
                          </p:cTn>
                        </p:par>
                        <p:par>
                          <p:cTn id="65" fill="hold" nodeType="afterGroup">
                            <p:stCondLst>
                              <p:cond delay="2000"/>
                            </p:stCondLst>
                            <p:childTnLst>
                              <p:par>
                                <p:cTn id="66" presetID="9"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dissolve">
                                      <p:cBhvr>
                                        <p:cTn id="68" dur="1000"/>
                                        <p:tgtEl>
                                          <p:spTgt spid="24"/>
                                        </p:tgtEl>
                                      </p:cBhvr>
                                    </p:animEffect>
                                  </p:childTnLst>
                                </p:cTn>
                              </p:par>
                            </p:childTnLst>
                          </p:cTn>
                        </p:par>
                        <p:par>
                          <p:cTn id="69" fill="hold" nodeType="afterGroup">
                            <p:stCondLst>
                              <p:cond delay="3000"/>
                            </p:stCondLst>
                            <p:childTnLst>
                              <p:par>
                                <p:cTn id="70" presetID="9" presetClass="entr" presetSubtype="0"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dissolve">
                                      <p:cBhvr>
                                        <p:cTn id="7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5" grpId="0" animBg="1"/>
      <p:bldP spid="263176" grpId="0" animBg="1"/>
      <p:bldP spid="263177" grpId="0"/>
      <p:bldP spid="263178" grpId="0"/>
      <p:bldP spid="263179" grpId="0"/>
      <p:bldP spid="263180" grpId="0" animBg="1"/>
      <p:bldP spid="263181" grpId="0" animBg="1"/>
      <p:bldP spid="263184" grpId="0"/>
      <p:bldP spid="263185" grpId="0" animBg="1"/>
      <p:bldP spid="263186" grpId="0" animBg="1"/>
      <p:bldP spid="263188" grpId="0"/>
      <p:bldP spid="263189" grpId="0" animBg="1"/>
      <p:bldP spid="263190" grpId="0" animBg="1"/>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362200" y="5943601"/>
            <a:ext cx="7696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endParaRPr lang="en-US" altLang="en-US" sz="4000"/>
          </a:p>
        </p:txBody>
      </p:sp>
      <p:sp>
        <p:nvSpPr>
          <p:cNvPr id="16393" name="Text Box 6"/>
          <p:cNvSpPr txBox="1">
            <a:spLocks noChangeArrowheads="1"/>
          </p:cNvSpPr>
          <p:nvPr/>
        </p:nvSpPr>
        <p:spPr bwMode="auto">
          <a:xfrm>
            <a:off x="2362200" y="316706"/>
            <a:ext cx="716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a:r>
              <a:rPr lang="en-US" altLang="en-US" sz="3200" dirty="0">
                <a:latin typeface="Arial" panose="020B0604020202020204" pitchFamily="34" charset="0"/>
                <a:cs typeface="Arial" panose="020B0604020202020204" pitchFamily="34" charset="0"/>
              </a:rPr>
              <a:t>Stress and brain functioning</a:t>
            </a:r>
            <a:endParaRPr lang="en-US" altLang="en-US" sz="3200" dirty="0">
              <a:solidFill>
                <a:srgbClr val="CC0000"/>
              </a:solidFill>
              <a:latin typeface="Arial" panose="020B0604020202020204" pitchFamily="34" charset="0"/>
              <a:cs typeface="Arial" panose="020B0604020202020204" pitchFamily="34" charset="0"/>
            </a:endParaRPr>
          </a:p>
        </p:txBody>
      </p:sp>
      <p:grpSp>
        <p:nvGrpSpPr>
          <p:cNvPr id="15" name="Group 14"/>
          <p:cNvGrpSpPr/>
          <p:nvPr/>
        </p:nvGrpSpPr>
        <p:grpSpPr>
          <a:xfrm>
            <a:off x="1837049" y="2164889"/>
            <a:ext cx="4316413" cy="1438339"/>
            <a:chOff x="313048" y="2164888"/>
            <a:chExt cx="4316413" cy="1438339"/>
          </a:xfrm>
        </p:grpSpPr>
        <p:sp>
          <p:nvSpPr>
            <p:cNvPr id="16392" name="Oval 8"/>
            <p:cNvSpPr>
              <a:spLocks noChangeArrowheads="1"/>
            </p:cNvSpPr>
            <p:nvPr/>
          </p:nvSpPr>
          <p:spPr bwMode="auto">
            <a:xfrm>
              <a:off x="3569011" y="2620564"/>
              <a:ext cx="1060450" cy="982663"/>
            </a:xfrm>
            <a:prstGeom prst="ellipse">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sp>
          <p:nvSpPr>
            <p:cNvPr id="2" name="TextBox 1"/>
            <p:cNvSpPr txBox="1"/>
            <p:nvPr/>
          </p:nvSpPr>
          <p:spPr>
            <a:xfrm>
              <a:off x="313048" y="2164888"/>
              <a:ext cx="1591952"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Planning</a:t>
              </a:r>
            </a:p>
            <a:p>
              <a:r>
                <a:rPr lang="en-US" sz="2000" dirty="0">
                  <a:latin typeface="Arial" panose="020B0604020202020204" pitchFamily="34" charset="0"/>
                  <a:cs typeface="Arial" panose="020B0604020202020204" pitchFamily="34" charset="0"/>
                </a:rPr>
                <a:t>Self-Regulation</a:t>
              </a:r>
            </a:p>
          </p:txBody>
        </p:sp>
        <p:cxnSp>
          <p:nvCxnSpPr>
            <p:cNvPr id="6" name="Straight Arrow Connector 5"/>
            <p:cNvCxnSpPr>
              <a:stCxn id="2" idx="3"/>
            </p:cNvCxnSpPr>
            <p:nvPr/>
          </p:nvCxnSpPr>
          <p:spPr>
            <a:xfrm>
              <a:off x="1905000" y="2672720"/>
              <a:ext cx="2057400" cy="4216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2362201" y="3556396"/>
            <a:ext cx="4157973" cy="1200011"/>
            <a:chOff x="838200" y="3556396"/>
            <a:chExt cx="4157973" cy="1200011"/>
          </a:xfrm>
        </p:grpSpPr>
        <p:sp>
          <p:nvSpPr>
            <p:cNvPr id="16390" name="Oval 6"/>
            <p:cNvSpPr>
              <a:spLocks noChangeArrowheads="1"/>
            </p:cNvSpPr>
            <p:nvPr/>
          </p:nvSpPr>
          <p:spPr bwMode="auto">
            <a:xfrm>
              <a:off x="4262748" y="3556396"/>
              <a:ext cx="733425" cy="492125"/>
            </a:xfrm>
            <a:prstGeom prst="ellipse">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sp>
          <p:nvSpPr>
            <p:cNvPr id="4" name="TextBox 3"/>
            <p:cNvSpPr txBox="1"/>
            <p:nvPr/>
          </p:nvSpPr>
          <p:spPr>
            <a:xfrm>
              <a:off x="838200" y="4048521"/>
              <a:ext cx="1183337" cy="70788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Fear </a:t>
              </a:r>
            </a:p>
            <a:p>
              <a:r>
                <a:rPr lang="en-US" sz="2000" dirty="0">
                  <a:latin typeface="Arial" panose="020B0604020202020204" pitchFamily="34" charset="0"/>
                  <a:cs typeface="Arial" panose="020B0604020202020204" pitchFamily="34" charset="0"/>
                </a:rPr>
                <a:t>Learning</a:t>
              </a:r>
            </a:p>
          </p:txBody>
        </p:sp>
        <p:cxnSp>
          <p:nvCxnSpPr>
            <p:cNvPr id="13" name="Straight Arrow Connector 12"/>
            <p:cNvCxnSpPr/>
            <p:nvPr/>
          </p:nvCxnSpPr>
          <p:spPr>
            <a:xfrm flipV="1">
              <a:off x="1983826" y="3689112"/>
              <a:ext cx="2572024" cy="7823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6259341" y="3094415"/>
            <a:ext cx="3604797" cy="959663"/>
            <a:chOff x="4735341" y="3094414"/>
            <a:chExt cx="3604797" cy="959663"/>
          </a:xfrm>
        </p:grpSpPr>
        <p:sp>
          <p:nvSpPr>
            <p:cNvPr id="16391" name="Oval 7"/>
            <p:cNvSpPr>
              <a:spLocks noChangeArrowheads="1"/>
            </p:cNvSpPr>
            <p:nvPr/>
          </p:nvSpPr>
          <p:spPr bwMode="auto">
            <a:xfrm>
              <a:off x="4735341" y="3152377"/>
              <a:ext cx="896938" cy="901700"/>
            </a:xfrm>
            <a:prstGeom prst="ellipse">
              <a:avLst/>
            </a:pr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endParaRPr lang="en-US" altLang="en-US"/>
            </a:p>
          </p:txBody>
        </p:sp>
        <p:sp>
          <p:nvSpPr>
            <p:cNvPr id="3" name="TextBox 2"/>
            <p:cNvSpPr txBox="1"/>
            <p:nvPr/>
          </p:nvSpPr>
          <p:spPr>
            <a:xfrm>
              <a:off x="6988486" y="3094414"/>
              <a:ext cx="1351652" cy="70788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Memory &amp;</a:t>
              </a:r>
            </a:p>
            <a:p>
              <a:r>
                <a:rPr lang="en-US" sz="2000" dirty="0">
                  <a:latin typeface="Arial" panose="020B0604020202020204" pitchFamily="34" charset="0"/>
                  <a:cs typeface="Arial" panose="020B0604020202020204" pitchFamily="34" charset="0"/>
                </a:rPr>
                <a:t>learning</a:t>
              </a:r>
            </a:p>
          </p:txBody>
        </p:sp>
        <p:cxnSp>
          <p:nvCxnSpPr>
            <p:cNvPr id="10" name="Straight Arrow Connector 9"/>
            <p:cNvCxnSpPr>
              <a:stCxn id="3" idx="1"/>
            </p:cNvCxnSpPr>
            <p:nvPr/>
          </p:nvCxnSpPr>
          <p:spPr>
            <a:xfrm flipH="1">
              <a:off x="5323198" y="3448357"/>
              <a:ext cx="1665288" cy="1080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360" y="6195153"/>
            <a:ext cx="12188639" cy="685530"/>
            <a:chOff x="3360" y="6195153"/>
            <a:chExt cx="12188639" cy="685530"/>
          </a:xfrm>
        </p:grpSpPr>
        <p:pic>
          <p:nvPicPr>
            <p:cNvPr id="22" name="Picture 21"/>
            <p:cNvPicPr>
              <a:picLocks noChangeAspect="1"/>
            </p:cNvPicPr>
            <p:nvPr/>
          </p:nvPicPr>
          <p:blipFill>
            <a:blip r:embed="rId3"/>
            <a:stretch>
              <a:fillRect/>
            </a:stretch>
          </p:blipFill>
          <p:spPr>
            <a:xfrm>
              <a:off x="3360" y="6195153"/>
              <a:ext cx="12188639" cy="685530"/>
            </a:xfrm>
            <a:prstGeom prst="rect">
              <a:avLst/>
            </a:prstGeom>
          </p:spPr>
        </p:pic>
        <p:sp>
          <p:nvSpPr>
            <p:cNvPr id="24" name="TextBox 23">
              <a:extLst>
                <a:ext uri="{FF2B5EF4-FFF2-40B4-BE49-F238E27FC236}">
                  <a16:creationId xmlns:a16="http://schemas.microsoft.com/office/drawing/2014/main" id="{5E5CD89B-7A9F-A14D-8215-FF5912462ACD}"/>
                </a:ext>
              </a:extLst>
            </p:cNvPr>
            <p:cNvSpPr txBox="1"/>
            <p:nvPr/>
          </p:nvSpPr>
          <p:spPr>
            <a:xfrm>
              <a:off x="3361" y="6442502"/>
              <a:ext cx="4625789" cy="338554"/>
            </a:xfrm>
            <a:prstGeom prst="rect">
              <a:avLst/>
            </a:prstGeom>
            <a:noFill/>
          </p:spPr>
          <p:txBody>
            <a:bodyPr wrap="square" rtlCol="0">
              <a:spAutoFit/>
            </a:bodyPr>
            <a:lstStyle/>
            <a:p>
              <a:r>
                <a:rPr lang="en-US" sz="1600" spc="20" dirty="0" smtClean="0">
                  <a:solidFill>
                    <a:schemeClr val="accent2">
                      <a:lumMod val="75000"/>
                    </a:schemeClr>
                  </a:solidFill>
                  <a:latin typeface="D-DIN" panose="020B0504030202030204" pitchFamily="34" charset="77"/>
                </a:rPr>
                <a:t>College of Education and Human Development</a:t>
              </a:r>
              <a:endParaRPr lang="en-US" sz="1600" spc="20" dirty="0">
                <a:solidFill>
                  <a:schemeClr val="accent2">
                    <a:lumMod val="75000"/>
                  </a:schemeClr>
                </a:solidFill>
                <a:latin typeface="D-DIN" panose="020B0504030202030204" pitchFamily="34" charset="77"/>
              </a:endParaRPr>
            </a:p>
          </p:txBody>
        </p:sp>
      </p:grpSp>
      <p:pic>
        <p:nvPicPr>
          <p:cNvPr id="5" name="Picture 4"/>
          <p:cNvPicPr>
            <a:picLocks noChangeAspect="1"/>
          </p:cNvPicPr>
          <p:nvPr/>
        </p:nvPicPr>
        <p:blipFill>
          <a:blip r:embed="rId4"/>
          <a:stretch>
            <a:fillRect/>
          </a:stretch>
        </p:blipFill>
        <p:spPr>
          <a:xfrm>
            <a:off x="1376362" y="981075"/>
            <a:ext cx="9439275" cy="4895850"/>
          </a:xfrm>
          <a:prstGeom prst="rect">
            <a:avLst/>
          </a:prstGeom>
        </p:spPr>
      </p:pic>
      <p:sp>
        <p:nvSpPr>
          <p:cNvPr id="7" name="TextBox 6"/>
          <p:cNvSpPr txBox="1"/>
          <p:nvPr/>
        </p:nvSpPr>
        <p:spPr>
          <a:xfrm>
            <a:off x="9525000" y="4847943"/>
            <a:ext cx="1935145" cy="461665"/>
          </a:xfrm>
          <a:prstGeom prst="rect">
            <a:avLst/>
          </a:prstGeom>
          <a:noFill/>
        </p:spPr>
        <p:txBody>
          <a:bodyPr wrap="none" rtlCol="0">
            <a:spAutoFit/>
          </a:bodyPr>
          <a:lstStyle/>
          <a:p>
            <a:r>
              <a:rPr lang="en-US" sz="2400" dirty="0" smtClean="0"/>
              <a:t>Fear Learning</a:t>
            </a:r>
            <a:endParaRPr lang="en-US" sz="2400" dirty="0"/>
          </a:p>
        </p:txBody>
      </p:sp>
      <p:sp>
        <p:nvSpPr>
          <p:cNvPr id="8" name="TextBox 7"/>
          <p:cNvSpPr txBox="1"/>
          <p:nvPr/>
        </p:nvSpPr>
        <p:spPr>
          <a:xfrm>
            <a:off x="9079606" y="2628175"/>
            <a:ext cx="1260281" cy="461665"/>
          </a:xfrm>
          <a:prstGeom prst="rect">
            <a:avLst/>
          </a:prstGeom>
          <a:noFill/>
        </p:spPr>
        <p:txBody>
          <a:bodyPr wrap="none" rtlCol="0">
            <a:spAutoFit/>
          </a:bodyPr>
          <a:lstStyle/>
          <a:p>
            <a:r>
              <a:rPr lang="en-US" sz="2400" dirty="0" smtClean="0"/>
              <a:t>Memory</a:t>
            </a:r>
            <a:endParaRPr lang="en-US" sz="2400" dirty="0"/>
          </a:p>
        </p:txBody>
      </p:sp>
      <p:sp>
        <p:nvSpPr>
          <p:cNvPr id="9" name="TextBox 8"/>
          <p:cNvSpPr txBox="1"/>
          <p:nvPr/>
        </p:nvSpPr>
        <p:spPr>
          <a:xfrm>
            <a:off x="1384611" y="2002257"/>
            <a:ext cx="1513941" cy="1200329"/>
          </a:xfrm>
          <a:prstGeom prst="rect">
            <a:avLst/>
          </a:prstGeom>
          <a:noFill/>
        </p:spPr>
        <p:txBody>
          <a:bodyPr wrap="none" rtlCol="0">
            <a:spAutoFit/>
          </a:bodyPr>
          <a:lstStyle/>
          <a:p>
            <a:r>
              <a:rPr lang="en-US" sz="2400" dirty="0" smtClean="0"/>
              <a:t>Reasoning</a:t>
            </a:r>
          </a:p>
          <a:p>
            <a:r>
              <a:rPr lang="en-US" sz="2400" dirty="0" smtClean="0"/>
              <a:t>      &amp; </a:t>
            </a:r>
          </a:p>
          <a:p>
            <a:r>
              <a:rPr lang="en-US" sz="2400" dirty="0" smtClean="0"/>
              <a:t>Planning</a:t>
            </a:r>
            <a:endParaRPr lang="en-US" sz="2400" dirty="0"/>
          </a:p>
        </p:txBody>
      </p:sp>
    </p:spTree>
    <p:extLst>
      <p:ext uri="{BB962C8B-B14F-4D97-AF65-F5344CB8AC3E}">
        <p14:creationId xmlns:p14="http://schemas.microsoft.com/office/powerpoint/2010/main" val="317094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9"/>
          <p:cNvSpPr>
            <a:spLocks noChangeArrowheads="1"/>
          </p:cNvSpPr>
          <p:nvPr/>
        </p:nvSpPr>
        <p:spPr bwMode="auto">
          <a:xfrm>
            <a:off x="1524000" y="1676400"/>
            <a:ext cx="8991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algn="ctr" eaLnBrk="1" hangingPunct="1"/>
            <a:r>
              <a:rPr kumimoji="1" lang="en-US" altLang="en-US">
                <a:latin typeface="Verdana" charset="0"/>
              </a:rPr>
              <a:t> </a:t>
            </a:r>
          </a:p>
        </p:txBody>
      </p:sp>
      <p:graphicFrame>
        <p:nvGraphicFramePr>
          <p:cNvPr id="5" name="Chart 4"/>
          <p:cNvGraphicFramePr/>
          <p:nvPr/>
        </p:nvGraphicFramePr>
        <p:xfrm>
          <a:off x="3733801" y="1752603"/>
          <a:ext cx="5092861" cy="4192351"/>
        </p:xfrm>
        <a:graphic>
          <a:graphicData uri="http://schemas.openxmlformats.org/drawingml/2006/chart">
            <c:chart xmlns:c="http://schemas.openxmlformats.org/drawingml/2006/chart" xmlns:r="http://schemas.openxmlformats.org/officeDocument/2006/relationships" r:id="rId3"/>
          </a:graphicData>
        </a:graphic>
      </p:graphicFrame>
      <p:sp>
        <p:nvSpPr>
          <p:cNvPr id="22534" name="TextBox 5"/>
          <p:cNvSpPr txBox="1">
            <a:spLocks noChangeArrowheads="1"/>
          </p:cNvSpPr>
          <p:nvPr/>
        </p:nvSpPr>
        <p:spPr bwMode="auto">
          <a:xfrm>
            <a:off x="3560614" y="1066801"/>
            <a:ext cx="51828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eaLnBrk="1" hangingPunct="1"/>
            <a:r>
              <a:rPr lang="en-US" altLang="en-US" dirty="0"/>
              <a:t>              </a:t>
            </a:r>
            <a:r>
              <a:rPr lang="en-US" altLang="en-US" dirty="0">
                <a:latin typeface="Arial" panose="020B0604020202020204" pitchFamily="34" charset="0"/>
                <a:cs typeface="Arial" panose="020B0604020202020204" pitchFamily="34" charset="0"/>
              </a:rPr>
              <a:t>12 and 13 years at scanning</a:t>
            </a:r>
          </a:p>
        </p:txBody>
      </p:sp>
      <p:grpSp>
        <p:nvGrpSpPr>
          <p:cNvPr id="2" name="Group 26"/>
          <p:cNvGrpSpPr>
            <a:grpSpLocks/>
          </p:cNvGrpSpPr>
          <p:nvPr/>
        </p:nvGrpSpPr>
        <p:grpSpPr bwMode="auto">
          <a:xfrm>
            <a:off x="7162799" y="1828800"/>
            <a:ext cx="2155416" cy="787400"/>
            <a:chOff x="5555848" y="2546430"/>
            <a:chExt cx="2154698" cy="787078"/>
          </a:xfrm>
        </p:grpSpPr>
        <p:sp>
          <p:nvSpPr>
            <p:cNvPr id="22548" name="TextBox 7"/>
            <p:cNvSpPr txBox="1">
              <a:spLocks noChangeArrowheads="1"/>
            </p:cNvSpPr>
            <p:nvPr/>
          </p:nvSpPr>
          <p:spPr bwMode="auto">
            <a:xfrm>
              <a:off x="6667018" y="2546430"/>
              <a:ext cx="1043528" cy="36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eaLnBrk="1" hangingPunct="1"/>
              <a:r>
                <a:rPr lang="en-US" altLang="en-US" sz="1800" dirty="0">
                  <a:latin typeface="Arial" panose="020B0604020202020204" pitchFamily="34" charset="0"/>
                  <a:cs typeface="Arial" panose="020B0604020202020204" pitchFamily="34" charset="0"/>
                </a:rPr>
                <a:t>Controls</a:t>
              </a:r>
            </a:p>
          </p:txBody>
        </p:sp>
        <p:cxnSp>
          <p:nvCxnSpPr>
            <p:cNvPr id="9" name="Straight Arrow Connector 8"/>
            <p:cNvCxnSpPr>
              <a:stCxn id="22548" idx="1"/>
            </p:cNvCxnSpPr>
            <p:nvPr/>
          </p:nvCxnSpPr>
          <p:spPr>
            <a:xfrm flipH="1">
              <a:off x="5555848" y="2731020"/>
              <a:ext cx="1111170" cy="6024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27"/>
          <p:cNvGrpSpPr>
            <a:grpSpLocks/>
          </p:cNvGrpSpPr>
          <p:nvPr/>
        </p:nvGrpSpPr>
        <p:grpSpPr bwMode="auto">
          <a:xfrm>
            <a:off x="7620003" y="2362200"/>
            <a:ext cx="2136762" cy="674688"/>
            <a:chOff x="6096000" y="2362200"/>
            <a:chExt cx="2137422" cy="675189"/>
          </a:xfrm>
        </p:grpSpPr>
        <p:cxnSp>
          <p:nvCxnSpPr>
            <p:cNvPr id="11" name="Straight Arrow Connector 10"/>
            <p:cNvCxnSpPr/>
            <p:nvPr/>
          </p:nvCxnSpPr>
          <p:spPr>
            <a:xfrm rot="10800000" flipV="1">
              <a:off x="6096000" y="2514713"/>
              <a:ext cx="994082" cy="5226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47" name="TextBox 11"/>
            <p:cNvSpPr txBox="1">
              <a:spLocks noChangeArrowheads="1"/>
            </p:cNvSpPr>
            <p:nvPr/>
          </p:nvSpPr>
          <p:spPr bwMode="auto">
            <a:xfrm>
              <a:off x="7086600" y="2362200"/>
              <a:ext cx="1146822" cy="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eaLnBrk="1" hangingPunct="1"/>
              <a:r>
                <a:rPr lang="en-US" altLang="en-US" sz="1800" dirty="0">
                  <a:latin typeface="Arial" panose="020B0604020202020204" pitchFamily="34" charset="0"/>
                  <a:cs typeface="Arial" panose="020B0604020202020204" pitchFamily="34" charset="0"/>
                </a:rPr>
                <a:t>4-12 </a:t>
              </a:r>
              <a:r>
                <a:rPr lang="en-US" altLang="en-US" sz="1800" dirty="0" err="1">
                  <a:latin typeface="Arial" panose="020B0604020202020204" pitchFamily="34" charset="0"/>
                  <a:cs typeface="Arial" panose="020B0604020202020204" pitchFamily="34" charset="0"/>
                </a:rPr>
                <a:t>mos</a:t>
              </a:r>
              <a:endParaRPr lang="en-US" altLang="en-US" sz="1800" dirty="0">
                <a:latin typeface="Arial" panose="020B0604020202020204" pitchFamily="34" charset="0"/>
                <a:cs typeface="Arial" panose="020B0604020202020204" pitchFamily="34" charset="0"/>
              </a:endParaRPr>
            </a:p>
          </p:txBody>
        </p:sp>
      </p:grpSp>
      <p:grpSp>
        <p:nvGrpSpPr>
          <p:cNvPr id="4" name="Group 28"/>
          <p:cNvGrpSpPr>
            <a:grpSpLocks/>
          </p:cNvGrpSpPr>
          <p:nvPr/>
        </p:nvGrpSpPr>
        <p:grpSpPr bwMode="auto">
          <a:xfrm>
            <a:off x="8000999" y="2971800"/>
            <a:ext cx="1893716" cy="744538"/>
            <a:chOff x="6404659" y="3576578"/>
            <a:chExt cx="1892600" cy="744635"/>
          </a:xfrm>
        </p:grpSpPr>
        <p:cxnSp>
          <p:nvCxnSpPr>
            <p:cNvPr id="14" name="Straight Arrow Connector 13"/>
            <p:cNvCxnSpPr/>
            <p:nvPr/>
          </p:nvCxnSpPr>
          <p:spPr>
            <a:xfrm rot="10800000" flipV="1">
              <a:off x="6404659" y="3843313"/>
              <a:ext cx="921794" cy="4779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45" name="TextBox 14"/>
            <p:cNvSpPr txBox="1">
              <a:spLocks noChangeArrowheads="1"/>
            </p:cNvSpPr>
            <p:nvPr/>
          </p:nvSpPr>
          <p:spPr bwMode="auto">
            <a:xfrm>
              <a:off x="7407797" y="3576578"/>
              <a:ext cx="889462" cy="36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eaLnBrk="1" hangingPunct="1"/>
              <a:r>
                <a:rPr lang="en-US" altLang="en-US" sz="1800" dirty="0">
                  <a:latin typeface="Arial" panose="020B0604020202020204" pitchFamily="34" charset="0"/>
                  <a:cs typeface="Arial" panose="020B0604020202020204" pitchFamily="34" charset="0"/>
                </a:rPr>
                <a:t>1-5 </a:t>
              </a:r>
              <a:r>
                <a:rPr lang="en-US" altLang="en-US" sz="1800" dirty="0" err="1">
                  <a:latin typeface="Arial" panose="020B0604020202020204" pitchFamily="34" charset="0"/>
                  <a:cs typeface="Arial" panose="020B0604020202020204" pitchFamily="34" charset="0"/>
                </a:rPr>
                <a:t>yrs</a:t>
              </a:r>
              <a:endParaRPr lang="en-US" altLang="en-US" sz="1800" dirty="0">
                <a:latin typeface="Arial" panose="020B0604020202020204" pitchFamily="34" charset="0"/>
                <a:cs typeface="Arial" panose="020B0604020202020204" pitchFamily="34" charset="0"/>
              </a:endParaRPr>
            </a:p>
          </p:txBody>
        </p:sp>
      </p:grpSp>
      <p:sp>
        <p:nvSpPr>
          <p:cNvPr id="22538" name="TextBox 15"/>
          <p:cNvSpPr txBox="1">
            <a:spLocks noChangeArrowheads="1"/>
          </p:cNvSpPr>
          <p:nvPr/>
        </p:nvSpPr>
        <p:spPr bwMode="auto">
          <a:xfrm>
            <a:off x="1787528" y="5357813"/>
            <a:ext cx="21932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eaLnBrk="1" hangingPunct="1"/>
            <a:r>
              <a:rPr lang="en-US" altLang="en-US" sz="2000" dirty="0">
                <a:latin typeface="Arial" panose="020B0604020202020204" pitchFamily="34" charset="0"/>
                <a:cs typeface="Arial" panose="020B0604020202020204" pitchFamily="34" charset="0"/>
              </a:rPr>
              <a:t>Hodel et al., 2015</a:t>
            </a:r>
          </a:p>
        </p:txBody>
      </p:sp>
      <p:sp>
        <p:nvSpPr>
          <p:cNvPr id="22539" name="TextBox 16"/>
          <p:cNvSpPr txBox="1">
            <a:spLocks noChangeArrowheads="1"/>
          </p:cNvSpPr>
          <p:nvPr/>
        </p:nvSpPr>
        <p:spPr bwMode="auto">
          <a:xfrm>
            <a:off x="5562600" y="377257"/>
            <a:ext cx="2069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eaLnBrk="1" hangingPunct="1"/>
            <a:r>
              <a:rPr lang="en-US" altLang="en-US" dirty="0">
                <a:latin typeface="Arial" panose="020B0604020202020204" pitchFamily="34" charset="0"/>
                <a:cs typeface="Arial" panose="020B0604020202020204" pitchFamily="34" charset="0"/>
              </a:rPr>
              <a:t>Hippocampus</a:t>
            </a:r>
          </a:p>
        </p:txBody>
      </p:sp>
      <p:sp>
        <p:nvSpPr>
          <p:cNvPr id="22540" name="TextBox 17"/>
          <p:cNvSpPr txBox="1">
            <a:spLocks noChangeArrowheads="1"/>
          </p:cNvSpPr>
          <p:nvPr/>
        </p:nvSpPr>
        <p:spPr bwMode="auto">
          <a:xfrm>
            <a:off x="5375565" y="5334001"/>
            <a:ext cx="26917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eaLnBrk="1" hangingPunct="1"/>
            <a:r>
              <a:rPr lang="en-US" altLang="en-US" sz="2000" dirty="0">
                <a:latin typeface="Arial" panose="020B0604020202020204" pitchFamily="34" charset="0"/>
                <a:cs typeface="Arial" panose="020B0604020202020204" pitchFamily="34" charset="0"/>
              </a:rPr>
              <a:t>Left                     Right</a:t>
            </a:r>
          </a:p>
        </p:txBody>
      </p:sp>
      <p:sp>
        <p:nvSpPr>
          <p:cNvPr id="22541" name="TextBox 18"/>
          <p:cNvSpPr txBox="1">
            <a:spLocks noChangeArrowheads="1"/>
          </p:cNvSpPr>
          <p:nvPr/>
        </p:nvSpPr>
        <p:spPr bwMode="auto">
          <a:xfrm rot="-5400000">
            <a:off x="2590167" y="3286711"/>
            <a:ext cx="35715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eaLnBrk="1" hangingPunct="1"/>
            <a:r>
              <a:rPr lang="en-US" altLang="en-US" sz="1600" dirty="0">
                <a:latin typeface="Arial" panose="020B0604020202020204" pitchFamily="34" charset="0"/>
                <a:cs typeface="Arial" panose="020B0604020202020204" pitchFamily="34" charset="0"/>
              </a:rPr>
              <a:t>Volume corrected for Cortical Volume</a:t>
            </a:r>
          </a:p>
        </p:txBody>
      </p:sp>
      <p:pic>
        <p:nvPicPr>
          <p:cNvPr id="2254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600200"/>
            <a:ext cx="2101850" cy="2819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3360" y="6195153"/>
            <a:ext cx="12188639" cy="685530"/>
            <a:chOff x="3360" y="6195153"/>
            <a:chExt cx="12188639" cy="685530"/>
          </a:xfrm>
        </p:grpSpPr>
        <p:pic>
          <p:nvPicPr>
            <p:cNvPr id="24" name="Picture 23"/>
            <p:cNvPicPr>
              <a:picLocks noChangeAspect="1"/>
            </p:cNvPicPr>
            <p:nvPr/>
          </p:nvPicPr>
          <p:blipFill>
            <a:blip r:embed="rId5"/>
            <a:stretch>
              <a:fillRect/>
            </a:stretch>
          </p:blipFill>
          <p:spPr>
            <a:xfrm>
              <a:off x="3360" y="6195153"/>
              <a:ext cx="12188639" cy="685530"/>
            </a:xfrm>
            <a:prstGeom prst="rect">
              <a:avLst/>
            </a:prstGeom>
          </p:spPr>
        </p:pic>
        <p:sp>
          <p:nvSpPr>
            <p:cNvPr id="25" name="TextBox 24">
              <a:extLst>
                <a:ext uri="{FF2B5EF4-FFF2-40B4-BE49-F238E27FC236}">
                  <a16:creationId xmlns:a16="http://schemas.microsoft.com/office/drawing/2014/main" id="{5E5CD89B-7A9F-A14D-8215-FF5912462ACD}"/>
                </a:ext>
              </a:extLst>
            </p:cNvPr>
            <p:cNvSpPr txBox="1"/>
            <p:nvPr/>
          </p:nvSpPr>
          <p:spPr>
            <a:xfrm>
              <a:off x="3361" y="6442502"/>
              <a:ext cx="4625789" cy="338554"/>
            </a:xfrm>
            <a:prstGeom prst="rect">
              <a:avLst/>
            </a:prstGeom>
            <a:noFill/>
          </p:spPr>
          <p:txBody>
            <a:bodyPr wrap="square" rtlCol="0">
              <a:spAutoFit/>
            </a:bodyPr>
            <a:lstStyle/>
            <a:p>
              <a:r>
                <a:rPr lang="en-US" sz="1600" spc="20" dirty="0" smtClean="0">
                  <a:solidFill>
                    <a:schemeClr val="accent2">
                      <a:lumMod val="75000"/>
                    </a:schemeClr>
                  </a:solidFill>
                  <a:latin typeface="D-DIN" panose="020B0504030202030204" pitchFamily="34" charset="77"/>
                </a:rPr>
                <a:t>College of Education and Human Development</a:t>
              </a:r>
              <a:endParaRPr lang="en-US" sz="1600" spc="20" dirty="0">
                <a:solidFill>
                  <a:schemeClr val="accent2">
                    <a:lumMod val="75000"/>
                  </a:schemeClr>
                </a:solidFill>
                <a:latin typeface="D-DIN" panose="020B0504030202030204" pitchFamily="34" charset="77"/>
              </a:endParaRPr>
            </a:p>
          </p:txBody>
        </p:sp>
      </p:grpSp>
    </p:spTree>
    <p:extLst>
      <p:ext uri="{BB962C8B-B14F-4D97-AF65-F5344CB8AC3E}">
        <p14:creationId xmlns:p14="http://schemas.microsoft.com/office/powerpoint/2010/main" val="1675689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96662" y="1066800"/>
            <a:ext cx="8998676" cy="5029200"/>
          </a:xfrm>
          <a:prstGeom prst="rect">
            <a:avLst/>
          </a:prstGeom>
        </p:spPr>
      </p:pic>
      <p:sp>
        <p:nvSpPr>
          <p:cNvPr id="3" name="TextBox 2"/>
          <p:cNvSpPr txBox="1"/>
          <p:nvPr/>
        </p:nvSpPr>
        <p:spPr>
          <a:xfrm>
            <a:off x="7543800" y="533400"/>
            <a:ext cx="2095445" cy="369332"/>
          </a:xfrm>
          <a:prstGeom prst="rect">
            <a:avLst/>
          </a:prstGeom>
          <a:noFill/>
        </p:spPr>
        <p:txBody>
          <a:bodyPr wrap="none" rtlCol="0">
            <a:spAutoFit/>
          </a:bodyPr>
          <a:lstStyle/>
          <a:p>
            <a:r>
              <a:rPr lang="en-US" dirty="0" err="1">
                <a:latin typeface="Arial" panose="020B0604020202020204" pitchFamily="34" charset="0"/>
                <a:cs typeface="Arial" panose="020B0604020202020204" pitchFamily="34" charset="0"/>
              </a:rPr>
              <a:t>Maheu</a:t>
            </a:r>
            <a:r>
              <a:rPr lang="en-US" dirty="0">
                <a:latin typeface="Arial" panose="020B0604020202020204" pitchFamily="34" charset="0"/>
                <a:cs typeface="Arial" panose="020B0604020202020204" pitchFamily="34" charset="0"/>
              </a:rPr>
              <a:t> et al., 2010</a:t>
            </a:r>
          </a:p>
        </p:txBody>
      </p:sp>
      <p:sp>
        <p:nvSpPr>
          <p:cNvPr id="4" name="TextBox 3"/>
          <p:cNvSpPr txBox="1"/>
          <p:nvPr/>
        </p:nvSpPr>
        <p:spPr>
          <a:xfrm>
            <a:off x="2057400" y="533400"/>
            <a:ext cx="262764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Amygdala=fear learning</a:t>
            </a:r>
          </a:p>
        </p:txBody>
      </p:sp>
      <p:grpSp>
        <p:nvGrpSpPr>
          <p:cNvPr id="9" name="Group 8"/>
          <p:cNvGrpSpPr/>
          <p:nvPr/>
        </p:nvGrpSpPr>
        <p:grpSpPr>
          <a:xfrm>
            <a:off x="3360" y="6195153"/>
            <a:ext cx="12188639" cy="685530"/>
            <a:chOff x="3360" y="6195153"/>
            <a:chExt cx="12188639" cy="685530"/>
          </a:xfrm>
        </p:grpSpPr>
        <p:pic>
          <p:nvPicPr>
            <p:cNvPr id="10" name="Picture 9"/>
            <p:cNvPicPr>
              <a:picLocks noChangeAspect="1"/>
            </p:cNvPicPr>
            <p:nvPr/>
          </p:nvPicPr>
          <p:blipFill>
            <a:blip r:embed="rId3"/>
            <a:stretch>
              <a:fillRect/>
            </a:stretch>
          </p:blipFill>
          <p:spPr>
            <a:xfrm>
              <a:off x="3360" y="6195153"/>
              <a:ext cx="12188639" cy="685530"/>
            </a:xfrm>
            <a:prstGeom prst="rect">
              <a:avLst/>
            </a:prstGeom>
          </p:spPr>
        </p:pic>
        <p:sp>
          <p:nvSpPr>
            <p:cNvPr id="11" name="TextBox 10">
              <a:extLst>
                <a:ext uri="{FF2B5EF4-FFF2-40B4-BE49-F238E27FC236}">
                  <a16:creationId xmlns:a16="http://schemas.microsoft.com/office/drawing/2014/main" id="{5E5CD89B-7A9F-A14D-8215-FF5912462ACD}"/>
                </a:ext>
              </a:extLst>
            </p:cNvPr>
            <p:cNvSpPr txBox="1"/>
            <p:nvPr/>
          </p:nvSpPr>
          <p:spPr>
            <a:xfrm>
              <a:off x="3361" y="6442502"/>
              <a:ext cx="4625789" cy="338554"/>
            </a:xfrm>
            <a:prstGeom prst="rect">
              <a:avLst/>
            </a:prstGeom>
            <a:noFill/>
          </p:spPr>
          <p:txBody>
            <a:bodyPr wrap="square" rtlCol="0">
              <a:spAutoFit/>
            </a:bodyPr>
            <a:lstStyle/>
            <a:p>
              <a:r>
                <a:rPr lang="en-US" sz="1600" spc="20" dirty="0" smtClean="0">
                  <a:solidFill>
                    <a:schemeClr val="accent2">
                      <a:lumMod val="75000"/>
                    </a:schemeClr>
                  </a:solidFill>
                  <a:latin typeface="D-DIN" panose="020B0504030202030204" pitchFamily="34" charset="77"/>
                </a:rPr>
                <a:t>College of Education and Human Development</a:t>
              </a:r>
              <a:endParaRPr lang="en-US" sz="1600" spc="20" dirty="0">
                <a:solidFill>
                  <a:schemeClr val="accent2">
                    <a:lumMod val="75000"/>
                  </a:schemeClr>
                </a:solidFill>
                <a:latin typeface="D-DIN" panose="020B0504030202030204" pitchFamily="34" charset="77"/>
              </a:endParaRPr>
            </a:p>
          </p:txBody>
        </p:sp>
      </p:grpSp>
    </p:spTree>
    <p:extLst>
      <p:ext uri="{BB962C8B-B14F-4D97-AF65-F5344CB8AC3E}">
        <p14:creationId xmlns:p14="http://schemas.microsoft.com/office/powerpoint/2010/main" val="858446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latin typeface="Arial" panose="020B0604020202020204" pitchFamily="34" charset="0"/>
                <a:cs typeface="Arial" panose="020B0604020202020204" pitchFamily="34" charset="0"/>
              </a:rPr>
              <a:t>Removal from neglect </a:t>
            </a:r>
            <a:r>
              <a:rPr lang="en-US" sz="3200" dirty="0" smtClean="0">
                <a:latin typeface="Arial" panose="020B0604020202020204" pitchFamily="34" charset="0"/>
                <a:cs typeface="Arial" panose="020B0604020202020204" pitchFamily="34" charset="0"/>
              </a:rPr>
              <a:t>before, </a:t>
            </a:r>
            <a:r>
              <a:rPr lang="en-US" sz="3200" dirty="0">
                <a:latin typeface="Arial" panose="020B0604020202020204" pitchFamily="34" charset="0"/>
                <a:cs typeface="Arial" panose="020B0604020202020204" pitchFamily="34" charset="0"/>
              </a:rPr>
              <a:t>but not after 24 </a:t>
            </a:r>
            <a:r>
              <a:rPr lang="en-US" sz="3200" dirty="0" err="1" smtClean="0">
                <a:latin typeface="Arial" panose="020B0604020202020204" pitchFamily="34" charset="0"/>
                <a:cs typeface="Arial" panose="020B0604020202020204" pitchFamily="34" charset="0"/>
              </a:rPr>
              <a:t>mos</a:t>
            </a:r>
            <a:r>
              <a:rPr lang="en-US" sz="3200" dirty="0" smtClean="0">
                <a:latin typeface="Arial" panose="020B0604020202020204" pitchFamily="34" charset="0"/>
                <a:cs typeface="Arial" panose="020B0604020202020204" pitchFamily="34" charset="0"/>
              </a:rPr>
              <a:t>,          recovers brain power by age 8 years</a:t>
            </a:r>
            <a:endParaRPr lang="en-US" sz="3200" dirty="0">
              <a:latin typeface="Arial" panose="020B0604020202020204" pitchFamily="34" charset="0"/>
              <a:cs typeface="Arial" panose="020B0604020202020204" pitchFamily="34" charset="0"/>
            </a:endParaRPr>
          </a:p>
        </p:txBody>
      </p:sp>
      <p:pic>
        <p:nvPicPr>
          <p:cNvPr id="17" name="Content Placeholder 16"/>
          <p:cNvPicPr>
            <a:picLocks noGrp="1" noChangeAspect="1"/>
          </p:cNvPicPr>
          <p:nvPr>
            <p:ph sz="half" idx="1"/>
          </p:nvPr>
        </p:nvPicPr>
        <p:blipFill>
          <a:blip r:embed="rId3"/>
          <a:stretch>
            <a:fillRect/>
          </a:stretch>
        </p:blipFill>
        <p:spPr>
          <a:xfrm>
            <a:off x="2537842" y="1881728"/>
            <a:ext cx="2581275" cy="2847975"/>
          </a:xfrm>
          <a:prstGeom prst="rect">
            <a:avLst/>
          </a:prstGeom>
        </p:spPr>
      </p:pic>
      <p:pic>
        <p:nvPicPr>
          <p:cNvPr id="5" name="Content Placeholder 4"/>
          <p:cNvPicPr>
            <a:picLocks noGrp="1" noChangeAspect="1"/>
          </p:cNvPicPr>
          <p:nvPr>
            <p:ph sz="half" idx="2"/>
          </p:nvPr>
        </p:nvPicPr>
        <p:blipFill>
          <a:blip r:embed="rId4"/>
          <a:stretch>
            <a:fillRect/>
          </a:stretch>
        </p:blipFill>
        <p:spPr>
          <a:xfrm>
            <a:off x="6181344" y="1551433"/>
            <a:ext cx="4038600" cy="4498481"/>
          </a:xfrm>
          <a:prstGeom prst="rect">
            <a:avLst/>
          </a:prstGeom>
        </p:spPr>
      </p:pic>
      <p:sp>
        <p:nvSpPr>
          <p:cNvPr id="6" name="Rectangle 5"/>
          <p:cNvSpPr/>
          <p:nvPr/>
        </p:nvSpPr>
        <p:spPr>
          <a:xfrm>
            <a:off x="6248400" y="1828800"/>
            <a:ext cx="914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Placed after 2 </a:t>
            </a:r>
            <a:r>
              <a:rPr lang="en-US" sz="1600" dirty="0" err="1">
                <a:solidFill>
                  <a:schemeClr val="tx1"/>
                </a:solidFill>
                <a:latin typeface="Arial" panose="020B0604020202020204" pitchFamily="34" charset="0"/>
                <a:cs typeface="Arial" panose="020B0604020202020204" pitchFamily="34" charset="0"/>
              </a:rPr>
              <a:t>yrs</a:t>
            </a:r>
            <a:endParaRPr lang="en-US" sz="16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8375075" y="2040080"/>
            <a:ext cx="304800" cy="419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34400" y="1846116"/>
            <a:ext cx="304800" cy="419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29400" y="3807762"/>
            <a:ext cx="609600" cy="175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601690" y="3997035"/>
            <a:ext cx="457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40436" y="3780052"/>
            <a:ext cx="381000" cy="327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936996" y="3681714"/>
            <a:ext cx="2291781" cy="338554"/>
          </a:xfrm>
          <a:prstGeom prst="rect">
            <a:avLst/>
          </a:prstGeom>
          <a:noFill/>
        </p:spPr>
        <p:txBody>
          <a:bodyPr wrap="none" rtlCol="0">
            <a:spAutoFit/>
          </a:bodyPr>
          <a:lstStyle/>
          <a:p>
            <a:r>
              <a:rPr lang="en-US" sz="1600" dirty="0" err="1">
                <a:latin typeface="Arial" panose="020B0604020202020204" pitchFamily="34" charset="0"/>
                <a:cs typeface="Arial" panose="020B0604020202020204" pitchFamily="34" charset="0"/>
              </a:rPr>
              <a:t>Vanderwert</a:t>
            </a:r>
            <a:r>
              <a:rPr lang="en-US" sz="1600" dirty="0">
                <a:latin typeface="Arial" panose="020B0604020202020204" pitchFamily="34" charset="0"/>
                <a:cs typeface="Arial" panose="020B0604020202020204" pitchFamily="34" charset="0"/>
              </a:rPr>
              <a:t> et al., 2010</a:t>
            </a:r>
          </a:p>
        </p:txBody>
      </p:sp>
      <p:sp>
        <p:nvSpPr>
          <p:cNvPr id="14" name="TextBox 13"/>
          <p:cNvSpPr txBox="1"/>
          <p:nvPr/>
        </p:nvSpPr>
        <p:spPr>
          <a:xfrm>
            <a:off x="9405440" y="1581913"/>
            <a:ext cx="1063112" cy="584775"/>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Stayed in</a:t>
            </a:r>
          </a:p>
          <a:p>
            <a:r>
              <a:rPr lang="en-US" sz="1600" dirty="0">
                <a:latin typeface="Arial" panose="020B0604020202020204" pitchFamily="34" charset="0"/>
                <a:cs typeface="Arial" panose="020B0604020202020204" pitchFamily="34" charset="0"/>
              </a:rPr>
              <a:t>institution</a:t>
            </a:r>
          </a:p>
        </p:txBody>
      </p:sp>
      <p:sp>
        <p:nvSpPr>
          <p:cNvPr id="15" name="TextBox 14"/>
          <p:cNvSpPr txBox="1"/>
          <p:nvPr/>
        </p:nvSpPr>
        <p:spPr>
          <a:xfrm>
            <a:off x="6172201" y="4191000"/>
            <a:ext cx="809837" cy="830997"/>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Placed</a:t>
            </a:r>
          </a:p>
          <a:p>
            <a:r>
              <a:rPr lang="en-US" sz="1600" dirty="0">
                <a:latin typeface="Arial" panose="020B0604020202020204" pitchFamily="34" charset="0"/>
                <a:cs typeface="Arial" panose="020B0604020202020204" pitchFamily="34" charset="0"/>
              </a:rPr>
              <a:t>before</a:t>
            </a:r>
          </a:p>
          <a:p>
            <a:r>
              <a:rPr lang="en-US" sz="1600" dirty="0">
                <a:latin typeface="Arial" panose="020B0604020202020204" pitchFamily="34" charset="0"/>
                <a:cs typeface="Arial" panose="020B0604020202020204" pitchFamily="34" charset="0"/>
              </a:rPr>
              <a:t>2 </a:t>
            </a:r>
            <a:r>
              <a:rPr lang="en-US" sz="1600" dirty="0" err="1">
                <a:latin typeface="Arial" panose="020B0604020202020204" pitchFamily="34" charset="0"/>
                <a:cs typeface="Arial" panose="020B0604020202020204" pitchFamily="34" charset="0"/>
              </a:rPr>
              <a:t>yrs</a:t>
            </a:r>
            <a:endParaRPr lang="en-US" sz="1600" dirty="0">
              <a:latin typeface="Arial" panose="020B0604020202020204" pitchFamily="34" charset="0"/>
              <a:cs typeface="Arial" panose="020B0604020202020204" pitchFamily="34" charset="0"/>
            </a:endParaRPr>
          </a:p>
        </p:txBody>
      </p:sp>
      <p:sp>
        <p:nvSpPr>
          <p:cNvPr id="16" name="TextBox 15"/>
          <p:cNvSpPr txBox="1"/>
          <p:nvPr/>
        </p:nvSpPr>
        <p:spPr>
          <a:xfrm>
            <a:off x="9821935" y="5065563"/>
            <a:ext cx="787395" cy="584775"/>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Family</a:t>
            </a:r>
          </a:p>
          <a:p>
            <a:r>
              <a:rPr lang="en-US" sz="1600" dirty="0">
                <a:latin typeface="Arial" panose="020B0604020202020204" pitchFamily="34" charset="0"/>
                <a:cs typeface="Arial" panose="020B0604020202020204" pitchFamily="34" charset="0"/>
              </a:rPr>
              <a:t>reared</a:t>
            </a:r>
          </a:p>
        </p:txBody>
      </p:sp>
      <p:sp>
        <p:nvSpPr>
          <p:cNvPr id="18" name="TextBox 17"/>
          <p:cNvSpPr txBox="1"/>
          <p:nvPr/>
        </p:nvSpPr>
        <p:spPr>
          <a:xfrm>
            <a:off x="2059119" y="4927062"/>
            <a:ext cx="3826753" cy="861774"/>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Heat Map of Brain Electrical Activity</a:t>
            </a:r>
          </a:p>
          <a:p>
            <a:r>
              <a:rPr lang="en-US" sz="1600" dirty="0">
                <a:latin typeface="Arial" panose="020B0604020202020204" pitchFamily="34" charset="0"/>
                <a:cs typeface="Arial" panose="020B0604020202020204" pitchFamily="34" charset="0"/>
              </a:rPr>
              <a:t>Green and blue low activity</a:t>
            </a:r>
          </a:p>
          <a:p>
            <a:r>
              <a:rPr lang="en-US" sz="1600" dirty="0">
                <a:latin typeface="Arial" panose="020B0604020202020204" pitchFamily="34" charset="0"/>
                <a:cs typeface="Arial" panose="020B0604020202020204" pitchFamily="34" charset="0"/>
              </a:rPr>
              <a:t>Yellow and red high activity</a:t>
            </a:r>
          </a:p>
        </p:txBody>
      </p:sp>
      <p:grpSp>
        <p:nvGrpSpPr>
          <p:cNvPr id="22" name="Group 21"/>
          <p:cNvGrpSpPr/>
          <p:nvPr/>
        </p:nvGrpSpPr>
        <p:grpSpPr>
          <a:xfrm>
            <a:off x="3360" y="6195153"/>
            <a:ext cx="12188639" cy="685530"/>
            <a:chOff x="3360" y="6195153"/>
            <a:chExt cx="12188639" cy="685530"/>
          </a:xfrm>
        </p:grpSpPr>
        <p:pic>
          <p:nvPicPr>
            <p:cNvPr id="23" name="Picture 22"/>
            <p:cNvPicPr>
              <a:picLocks noChangeAspect="1"/>
            </p:cNvPicPr>
            <p:nvPr/>
          </p:nvPicPr>
          <p:blipFill>
            <a:blip r:embed="rId5"/>
            <a:stretch>
              <a:fillRect/>
            </a:stretch>
          </p:blipFill>
          <p:spPr>
            <a:xfrm>
              <a:off x="3360" y="6195153"/>
              <a:ext cx="12188639" cy="685530"/>
            </a:xfrm>
            <a:prstGeom prst="rect">
              <a:avLst/>
            </a:prstGeom>
          </p:spPr>
        </p:pic>
        <p:sp>
          <p:nvSpPr>
            <p:cNvPr id="24" name="TextBox 23">
              <a:extLst>
                <a:ext uri="{FF2B5EF4-FFF2-40B4-BE49-F238E27FC236}">
                  <a16:creationId xmlns:a16="http://schemas.microsoft.com/office/drawing/2014/main" id="{5E5CD89B-7A9F-A14D-8215-FF5912462ACD}"/>
                </a:ext>
              </a:extLst>
            </p:cNvPr>
            <p:cNvSpPr txBox="1"/>
            <p:nvPr/>
          </p:nvSpPr>
          <p:spPr>
            <a:xfrm>
              <a:off x="3361" y="6442502"/>
              <a:ext cx="4625789" cy="338554"/>
            </a:xfrm>
            <a:prstGeom prst="rect">
              <a:avLst/>
            </a:prstGeom>
            <a:noFill/>
          </p:spPr>
          <p:txBody>
            <a:bodyPr wrap="square" rtlCol="0">
              <a:spAutoFit/>
            </a:bodyPr>
            <a:lstStyle/>
            <a:p>
              <a:r>
                <a:rPr lang="en-US" sz="1600" spc="20" dirty="0" smtClean="0">
                  <a:solidFill>
                    <a:schemeClr val="accent2">
                      <a:lumMod val="75000"/>
                    </a:schemeClr>
                  </a:solidFill>
                  <a:latin typeface="D-DIN" panose="020B0504030202030204" pitchFamily="34" charset="77"/>
                </a:rPr>
                <a:t>College of Education and Human Development</a:t>
              </a:r>
              <a:endParaRPr lang="en-US" sz="1600" spc="20" dirty="0">
                <a:solidFill>
                  <a:schemeClr val="accent2">
                    <a:lumMod val="75000"/>
                  </a:schemeClr>
                </a:solidFill>
                <a:latin typeface="D-DIN" panose="020B0504030202030204" pitchFamily="34" charset="77"/>
              </a:endParaRPr>
            </a:p>
          </p:txBody>
        </p:sp>
      </p:grpSp>
    </p:spTree>
    <p:extLst>
      <p:ext uri="{BB962C8B-B14F-4D97-AF65-F5344CB8AC3E}">
        <p14:creationId xmlns:p14="http://schemas.microsoft.com/office/powerpoint/2010/main" val="3805885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360" y="6195153"/>
            <a:ext cx="12188639" cy="685530"/>
            <a:chOff x="3360" y="6195153"/>
            <a:chExt cx="12188639" cy="685530"/>
          </a:xfrm>
        </p:grpSpPr>
        <p:pic>
          <p:nvPicPr>
            <p:cNvPr id="15" name="Picture 14"/>
            <p:cNvPicPr>
              <a:picLocks noChangeAspect="1"/>
            </p:cNvPicPr>
            <p:nvPr/>
          </p:nvPicPr>
          <p:blipFill>
            <a:blip r:embed="rId2"/>
            <a:stretch>
              <a:fillRect/>
            </a:stretch>
          </p:blipFill>
          <p:spPr>
            <a:xfrm>
              <a:off x="3360" y="6195153"/>
              <a:ext cx="12188639" cy="685530"/>
            </a:xfrm>
            <a:prstGeom prst="rect">
              <a:avLst/>
            </a:prstGeom>
          </p:spPr>
        </p:pic>
        <p:sp>
          <p:nvSpPr>
            <p:cNvPr id="16" name="TextBox 15">
              <a:extLst>
                <a:ext uri="{FF2B5EF4-FFF2-40B4-BE49-F238E27FC236}">
                  <a16:creationId xmlns:a16="http://schemas.microsoft.com/office/drawing/2014/main" id="{5E5CD89B-7A9F-A14D-8215-FF5912462ACD}"/>
                </a:ext>
              </a:extLst>
            </p:cNvPr>
            <p:cNvSpPr txBox="1"/>
            <p:nvPr/>
          </p:nvSpPr>
          <p:spPr>
            <a:xfrm>
              <a:off x="3361" y="6442502"/>
              <a:ext cx="4625789" cy="338554"/>
            </a:xfrm>
            <a:prstGeom prst="rect">
              <a:avLst/>
            </a:prstGeom>
            <a:noFill/>
          </p:spPr>
          <p:txBody>
            <a:bodyPr wrap="square" rtlCol="0">
              <a:spAutoFit/>
            </a:bodyPr>
            <a:lstStyle/>
            <a:p>
              <a:r>
                <a:rPr lang="en-US" sz="1600" spc="20" dirty="0" smtClean="0">
                  <a:solidFill>
                    <a:schemeClr val="accent2">
                      <a:lumMod val="75000"/>
                    </a:schemeClr>
                  </a:solidFill>
                  <a:latin typeface="D-DIN" panose="020B0504030202030204" pitchFamily="34" charset="77"/>
                </a:rPr>
                <a:t>College of Education and Human Development</a:t>
              </a:r>
              <a:endParaRPr lang="en-US" sz="1600" spc="20" dirty="0">
                <a:solidFill>
                  <a:schemeClr val="accent2">
                    <a:lumMod val="75000"/>
                  </a:schemeClr>
                </a:solidFill>
                <a:latin typeface="D-DIN" panose="020B0504030202030204" pitchFamily="34" charset="77"/>
              </a:endParaRPr>
            </a:p>
          </p:txBody>
        </p:sp>
      </p:grpSp>
      <p:sp>
        <p:nvSpPr>
          <p:cNvPr id="17" name="Rectangle 16"/>
          <p:cNvSpPr/>
          <p:nvPr/>
        </p:nvSpPr>
        <p:spPr>
          <a:xfrm>
            <a:off x="6687239" y="1889395"/>
            <a:ext cx="3899971" cy="84829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Impair Serve and Return Care</a:t>
            </a:r>
            <a:endParaRPr lang="en-US" dirty="0"/>
          </a:p>
        </p:txBody>
      </p:sp>
      <p:sp>
        <p:nvSpPr>
          <p:cNvPr id="18" name="Rectangle 17"/>
          <p:cNvSpPr/>
          <p:nvPr/>
        </p:nvSpPr>
        <p:spPr>
          <a:xfrm>
            <a:off x="6687239" y="3440937"/>
            <a:ext cx="3899971" cy="84829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Stimulate Toxic Stress</a:t>
            </a:r>
            <a:endParaRPr lang="en-US" dirty="0"/>
          </a:p>
        </p:txBody>
      </p:sp>
      <p:cxnSp>
        <p:nvCxnSpPr>
          <p:cNvPr id="22" name="Straight Arrow Connector 21"/>
          <p:cNvCxnSpPr/>
          <p:nvPr/>
        </p:nvCxnSpPr>
        <p:spPr>
          <a:xfrm>
            <a:off x="8615190" y="2784514"/>
            <a:ext cx="22034" cy="609602"/>
          </a:xfrm>
          <a:prstGeom prst="straightConnector1">
            <a:avLst/>
          </a:prstGeom>
          <a:ln w="762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16944" y="625210"/>
            <a:ext cx="3569465" cy="5545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Concern for Physical Safety</a:t>
            </a:r>
            <a:endParaRPr lang="en-US" dirty="0">
              <a:solidFill>
                <a:srgbClr val="C00000"/>
              </a:solidFill>
            </a:endParaRPr>
          </a:p>
        </p:txBody>
      </p:sp>
      <p:sp>
        <p:nvSpPr>
          <p:cNvPr id="24" name="Rectangle 23"/>
          <p:cNvSpPr/>
          <p:nvPr/>
        </p:nvSpPr>
        <p:spPr>
          <a:xfrm>
            <a:off x="616944" y="1612137"/>
            <a:ext cx="3569465" cy="5545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Poor Housing/Housing Insecurity</a:t>
            </a:r>
            <a:endParaRPr lang="en-US" dirty="0">
              <a:solidFill>
                <a:srgbClr val="C00000"/>
              </a:solidFill>
            </a:endParaRPr>
          </a:p>
        </p:txBody>
      </p:sp>
      <p:sp>
        <p:nvSpPr>
          <p:cNvPr id="25" name="Rectangle 24"/>
          <p:cNvSpPr/>
          <p:nvPr/>
        </p:nvSpPr>
        <p:spPr>
          <a:xfrm>
            <a:off x="616944" y="2615588"/>
            <a:ext cx="3569465" cy="5545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Income Insecurity</a:t>
            </a:r>
            <a:endParaRPr lang="en-US" dirty="0">
              <a:solidFill>
                <a:srgbClr val="C00000"/>
              </a:solidFill>
            </a:endParaRPr>
          </a:p>
        </p:txBody>
      </p:sp>
      <p:sp>
        <p:nvSpPr>
          <p:cNvPr id="26" name="Rectangle 25"/>
          <p:cNvSpPr/>
          <p:nvPr/>
        </p:nvSpPr>
        <p:spPr>
          <a:xfrm>
            <a:off x="616944" y="3633735"/>
            <a:ext cx="3569465" cy="5545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Child Care Anxieties</a:t>
            </a:r>
            <a:endParaRPr lang="en-US" dirty="0">
              <a:solidFill>
                <a:srgbClr val="C00000"/>
              </a:solidFill>
            </a:endParaRPr>
          </a:p>
        </p:txBody>
      </p:sp>
      <p:sp>
        <p:nvSpPr>
          <p:cNvPr id="27" name="Rectangle 26"/>
          <p:cNvSpPr/>
          <p:nvPr/>
        </p:nvSpPr>
        <p:spPr>
          <a:xfrm>
            <a:off x="714260" y="4775815"/>
            <a:ext cx="3569465" cy="5545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Health Care Insecurities</a:t>
            </a:r>
            <a:endParaRPr lang="en-US" dirty="0">
              <a:solidFill>
                <a:srgbClr val="C00000"/>
              </a:solidFill>
            </a:endParaRPr>
          </a:p>
        </p:txBody>
      </p:sp>
      <p:cxnSp>
        <p:nvCxnSpPr>
          <p:cNvPr id="29" name="Straight Arrow Connector 28"/>
          <p:cNvCxnSpPr>
            <a:stCxn id="23" idx="3"/>
          </p:cNvCxnSpPr>
          <p:nvPr/>
        </p:nvCxnSpPr>
        <p:spPr>
          <a:xfrm>
            <a:off x="4186409" y="902468"/>
            <a:ext cx="2179504" cy="75419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422834" y="1057619"/>
            <a:ext cx="4504199" cy="37181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a:stCxn id="24" idx="3"/>
          </p:cNvCxnSpPr>
          <p:nvPr/>
        </p:nvCxnSpPr>
        <p:spPr>
          <a:xfrm>
            <a:off x="4186409" y="1889395"/>
            <a:ext cx="2179504" cy="57654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186409" y="2897439"/>
            <a:ext cx="2236425" cy="8446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235067" y="3706718"/>
            <a:ext cx="2130846" cy="27496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338809" y="4401240"/>
            <a:ext cx="2027104" cy="70966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365913" y="1212939"/>
            <a:ext cx="4561120" cy="523220"/>
          </a:xfrm>
          <a:prstGeom prst="rect">
            <a:avLst/>
          </a:prstGeom>
          <a:noFill/>
        </p:spPr>
        <p:txBody>
          <a:bodyPr wrap="none" rtlCol="0">
            <a:spAutoFit/>
          </a:bodyPr>
          <a:lstStyle/>
          <a:p>
            <a:r>
              <a:rPr lang="en-US" sz="2800" dirty="0" smtClean="0">
                <a:solidFill>
                  <a:srgbClr val="C00000"/>
                </a:solidFill>
              </a:rPr>
              <a:t>Risky Developmental Context</a:t>
            </a:r>
            <a:endParaRPr lang="en-US" sz="2800" dirty="0">
              <a:solidFill>
                <a:srgbClr val="C00000"/>
              </a:solidFill>
            </a:endParaRPr>
          </a:p>
        </p:txBody>
      </p:sp>
    </p:spTree>
    <p:extLst>
      <p:ext uri="{BB962C8B-B14F-4D97-AF65-F5344CB8AC3E}">
        <p14:creationId xmlns:p14="http://schemas.microsoft.com/office/powerpoint/2010/main" val="1795196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8354" name="Rectangle 2"/>
          <p:cNvSpPr>
            <a:spLocks noGrp="1" noChangeArrowheads="1"/>
          </p:cNvSpPr>
          <p:nvPr>
            <p:ph type="ctrTitle"/>
          </p:nvPr>
        </p:nvSpPr>
        <p:spPr bwMode="auto">
          <a:xfrm>
            <a:off x="1905000" y="1143000"/>
            <a:ext cx="8763000" cy="1066800"/>
          </a:xfrm>
          <a:solidFill>
            <a:srgbClr val="FFFFFF"/>
          </a:solidFill>
          <a:ln w="0">
            <a:miter lim="800000"/>
            <a:headEnd/>
            <a:tailEnd/>
          </a:ln>
        </p:spPr>
        <p:txBody>
          <a:bodyPr vert="horz" wrap="square" lIns="91440" tIns="45720" rIns="91440" bIns="45720" numCol="1" rtlCol="0" anchor="t" anchorCtr="0" compatLnSpc="1">
            <a:prstTxWarp prst="textNoShape">
              <a:avLst/>
            </a:prstTxWarp>
            <a:normAutofit/>
          </a:bodyPr>
          <a:lstStyle/>
          <a:p>
            <a:pPr algn="ctr" eaLnBrk="1" hangingPunct="1">
              <a:defRPr/>
            </a:pPr>
            <a:r>
              <a:rPr kumimoji="1" lang="en-US" sz="2800" b="1" dirty="0">
                <a:solidFill>
                  <a:srgbClr val="BF2F37"/>
                </a:solidFill>
                <a:effectLst>
                  <a:outerShdw blurRad="38100" dist="38100" dir="2700000" algn="tl">
                    <a:srgbClr val="C0C0C0"/>
                  </a:outerShdw>
                </a:effectLst>
                <a:latin typeface="Verdana" pitchFamily="34" charset="0"/>
                <a:ea typeface="ＭＳ Ｐゴシック" pitchFamily="28" charset="-128"/>
              </a:rPr>
              <a:t> </a:t>
            </a:r>
          </a:p>
        </p:txBody>
      </p:sp>
      <p:sp>
        <p:nvSpPr>
          <p:cNvPr id="14339" name="Text Box 4"/>
          <p:cNvSpPr txBox="1">
            <a:spLocks noChangeArrowheads="1"/>
          </p:cNvSpPr>
          <p:nvPr/>
        </p:nvSpPr>
        <p:spPr bwMode="auto">
          <a:xfrm>
            <a:off x="1524000" y="571500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algn="ctr" eaLnBrk="1" hangingPunct="1">
              <a:spcBef>
                <a:spcPct val="20000"/>
              </a:spcBef>
            </a:pPr>
            <a:r>
              <a:rPr lang="en-US" altLang="en-US" sz="1600" b="1">
                <a:solidFill>
                  <a:srgbClr val="BF2F37"/>
                </a:solidFill>
                <a:latin typeface="Verdana" charset="0"/>
              </a:rPr>
              <a:t> </a:t>
            </a:r>
          </a:p>
        </p:txBody>
      </p:sp>
      <p:pic>
        <p:nvPicPr>
          <p:cNvPr id="143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8521" y="676275"/>
            <a:ext cx="8858250"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4" name="TextBox 2"/>
          <p:cNvSpPr txBox="1">
            <a:spLocks noChangeArrowheads="1"/>
          </p:cNvSpPr>
          <p:nvPr/>
        </p:nvSpPr>
        <p:spPr bwMode="auto">
          <a:xfrm>
            <a:off x="1524000" y="5738814"/>
            <a:ext cx="24769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eaLnBrk="1" hangingPunct="1"/>
            <a:r>
              <a:rPr lang="en-US" altLang="en-US" sz="2000" dirty="0">
                <a:latin typeface="Arial" panose="020B0604020202020204" pitchFamily="34" charset="0"/>
                <a:cs typeface="Arial" panose="020B0604020202020204" pitchFamily="34" charset="0"/>
              </a:rPr>
              <a:t>Hanson et al., 2014 </a:t>
            </a:r>
          </a:p>
        </p:txBody>
      </p:sp>
      <p:grpSp>
        <p:nvGrpSpPr>
          <p:cNvPr id="13" name="Group 12"/>
          <p:cNvGrpSpPr/>
          <p:nvPr/>
        </p:nvGrpSpPr>
        <p:grpSpPr>
          <a:xfrm>
            <a:off x="3360" y="6195153"/>
            <a:ext cx="12188639" cy="685530"/>
            <a:chOff x="3360" y="6195153"/>
            <a:chExt cx="12188639" cy="685530"/>
          </a:xfrm>
        </p:grpSpPr>
        <p:pic>
          <p:nvPicPr>
            <p:cNvPr id="14" name="Picture 13"/>
            <p:cNvPicPr>
              <a:picLocks noChangeAspect="1"/>
            </p:cNvPicPr>
            <p:nvPr/>
          </p:nvPicPr>
          <p:blipFill>
            <a:blip r:embed="rId4"/>
            <a:stretch>
              <a:fillRect/>
            </a:stretch>
          </p:blipFill>
          <p:spPr>
            <a:xfrm>
              <a:off x="3360" y="6195153"/>
              <a:ext cx="12188639" cy="685530"/>
            </a:xfrm>
            <a:prstGeom prst="rect">
              <a:avLst/>
            </a:prstGeom>
          </p:spPr>
        </p:pic>
        <p:sp>
          <p:nvSpPr>
            <p:cNvPr id="15" name="TextBox 14">
              <a:extLst>
                <a:ext uri="{FF2B5EF4-FFF2-40B4-BE49-F238E27FC236}">
                  <a16:creationId xmlns:a16="http://schemas.microsoft.com/office/drawing/2014/main" id="{5E5CD89B-7A9F-A14D-8215-FF5912462ACD}"/>
                </a:ext>
              </a:extLst>
            </p:cNvPr>
            <p:cNvSpPr txBox="1"/>
            <p:nvPr/>
          </p:nvSpPr>
          <p:spPr>
            <a:xfrm>
              <a:off x="3361" y="6442502"/>
              <a:ext cx="4625789" cy="338554"/>
            </a:xfrm>
            <a:prstGeom prst="rect">
              <a:avLst/>
            </a:prstGeom>
            <a:noFill/>
          </p:spPr>
          <p:txBody>
            <a:bodyPr wrap="square" rtlCol="0">
              <a:spAutoFit/>
            </a:bodyPr>
            <a:lstStyle/>
            <a:p>
              <a:r>
                <a:rPr lang="en-US" sz="1600" spc="20" dirty="0" smtClean="0">
                  <a:solidFill>
                    <a:schemeClr val="accent2">
                      <a:lumMod val="75000"/>
                    </a:schemeClr>
                  </a:solidFill>
                  <a:latin typeface="D-DIN" panose="020B0504030202030204" pitchFamily="34" charset="77"/>
                </a:rPr>
                <a:t>College of Education and Human Development</a:t>
              </a:r>
              <a:endParaRPr lang="en-US" sz="1600" spc="20" dirty="0">
                <a:solidFill>
                  <a:schemeClr val="accent2">
                    <a:lumMod val="75000"/>
                  </a:schemeClr>
                </a:solidFill>
                <a:latin typeface="D-DIN" panose="020B0504030202030204" pitchFamily="34" charset="77"/>
              </a:endParaRPr>
            </a:p>
          </p:txBody>
        </p:sp>
      </p:grpSp>
      <p:sp>
        <p:nvSpPr>
          <p:cNvPr id="2" name="TextBox 1"/>
          <p:cNvSpPr txBox="1"/>
          <p:nvPr/>
        </p:nvSpPr>
        <p:spPr>
          <a:xfrm>
            <a:off x="9384371" y="2090205"/>
            <a:ext cx="1212191" cy="523220"/>
          </a:xfrm>
          <a:prstGeom prst="rect">
            <a:avLst/>
          </a:prstGeom>
          <a:noFill/>
        </p:spPr>
        <p:txBody>
          <a:bodyPr wrap="none" rtlCol="0">
            <a:spAutoFit/>
          </a:bodyPr>
          <a:lstStyle/>
          <a:p>
            <a:r>
              <a:rPr lang="en-US" sz="2800" dirty="0" smtClean="0"/>
              <a:t>3 years</a:t>
            </a:r>
            <a:endParaRPr lang="en-US" sz="2800" dirty="0"/>
          </a:p>
        </p:txBody>
      </p:sp>
      <p:sp>
        <p:nvSpPr>
          <p:cNvPr id="3" name="Left Brace 2"/>
          <p:cNvSpPr/>
          <p:nvPr/>
        </p:nvSpPr>
        <p:spPr>
          <a:xfrm>
            <a:off x="9166663" y="1894615"/>
            <a:ext cx="155448"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59587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0"/>
          <p:cNvSpPr>
            <a:spLocks noChangeArrowheads="1"/>
          </p:cNvSpPr>
          <p:nvPr/>
        </p:nvSpPr>
        <p:spPr bwMode="auto">
          <a:xfrm>
            <a:off x="1601118" y="1420812"/>
            <a:ext cx="8382000" cy="4648200"/>
          </a:xfrm>
          <a:prstGeom prst="ellipse">
            <a:avLst/>
          </a:prstGeom>
          <a:gradFill rotWithShape="1">
            <a:gsLst>
              <a:gs pos="0">
                <a:srgbClr val="729AC7">
                  <a:alpha val="26999"/>
                </a:srgbClr>
              </a:gs>
              <a:gs pos="100000">
                <a:srgbClr val="FFFFFF">
                  <a:alpha val="51999"/>
                </a:srgbClr>
              </a:gs>
            </a:gsLst>
            <a:lin ang="5400000" scaled="1"/>
          </a:gradFill>
          <a:ln>
            <a:noFill/>
          </a:ln>
          <a:extLst>
            <a:ext uri="{91240B29-F687-4F45-9708-019B960494DF}">
              <a14:hiddenLine xmlns:a14="http://schemas.microsoft.com/office/drawing/2010/main" w="19050">
                <a:solidFill>
                  <a:srgbClr val="000000"/>
                </a:solidFill>
                <a:round/>
                <a:headEnd/>
                <a:tailEnd/>
              </a14:hiddenLine>
            </a:ext>
          </a:extLst>
        </p:spPr>
        <p:txBody>
          <a:bodyPr tIns="91440" bIns="91440"/>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dirty="0" smtClean="0">
                <a:latin typeface="Verdana" panose="020B0604030504040204" pitchFamily="34" charset="0"/>
                <a:ea typeface="Verdana" panose="020B0604030504040204" pitchFamily="34" charset="0"/>
                <a:cs typeface="Verdana" panose="020B0604030504040204" pitchFamily="34" charset="0"/>
              </a:rPr>
              <a:t> </a:t>
            </a:r>
            <a:endParaRPr lang="en-US" altLang="en-US" sz="1200" b="1" i="1" dirty="0">
              <a:solidFill>
                <a:srgbClr val="303E76"/>
              </a:solidFill>
              <a:latin typeface="Verdana" panose="020B0604030504040204" pitchFamily="34" charset="0"/>
            </a:endParaRPr>
          </a:p>
          <a:p>
            <a:endParaRPr lang="en-US" altLang="en-US" sz="1200" b="1" dirty="0">
              <a:latin typeface="Verdana" panose="020B0604030504040204" pitchFamily="34" charset="0"/>
              <a:ea typeface="Verdana" panose="020B0604030504040204" pitchFamily="34" charset="0"/>
              <a:cs typeface="Verdana" panose="020B0604030504040204" pitchFamily="34" charset="0"/>
            </a:endParaRPr>
          </a:p>
        </p:txBody>
      </p:sp>
      <p:sp>
        <p:nvSpPr>
          <p:cNvPr id="32771" name="Rectangle 3"/>
          <p:cNvSpPr>
            <a:spLocks noChangeArrowheads="1"/>
          </p:cNvSpPr>
          <p:nvPr/>
        </p:nvSpPr>
        <p:spPr bwMode="auto">
          <a:xfrm>
            <a:off x="1905000" y="4358482"/>
            <a:ext cx="85344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5391" name="Text Box 31"/>
          <p:cNvSpPr txBox="1">
            <a:spLocks noChangeArrowheads="1"/>
          </p:cNvSpPr>
          <p:nvPr/>
        </p:nvSpPr>
        <p:spPr bwMode="auto">
          <a:xfrm>
            <a:off x="1823138" y="3104356"/>
            <a:ext cx="1219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i="1" dirty="0">
                <a:solidFill>
                  <a:srgbClr val="303E76"/>
                </a:solidFill>
                <a:latin typeface="Verdana" panose="020B0604030504040204" pitchFamily="34" charset="0"/>
              </a:rPr>
              <a:t>Conception</a:t>
            </a:r>
            <a:endParaRPr lang="en-US" altLang="en-US" sz="1200" dirty="0">
              <a:solidFill>
                <a:srgbClr val="303E76"/>
              </a:solidFill>
              <a:latin typeface="Verdana" panose="020B0604030504040204" pitchFamily="34" charset="0"/>
            </a:endParaRPr>
          </a:p>
        </p:txBody>
      </p:sp>
      <p:sp>
        <p:nvSpPr>
          <p:cNvPr id="15392" name="Text Box 32"/>
          <p:cNvSpPr txBox="1">
            <a:spLocks noChangeArrowheads="1"/>
          </p:cNvSpPr>
          <p:nvPr/>
        </p:nvSpPr>
        <p:spPr bwMode="auto">
          <a:xfrm>
            <a:off x="7370764" y="2311398"/>
            <a:ext cx="10668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i="1" dirty="0" smtClean="0">
                <a:solidFill>
                  <a:srgbClr val="303E76"/>
                </a:solidFill>
                <a:latin typeface="Verdana" panose="020B0604030504040204" pitchFamily="34" charset="0"/>
              </a:rPr>
              <a:t>Adulthood</a:t>
            </a:r>
          </a:p>
          <a:p>
            <a:endParaRPr lang="en-US" altLang="en-US" sz="1200" b="1" i="1" dirty="0">
              <a:solidFill>
                <a:srgbClr val="303E76"/>
              </a:solidFill>
              <a:latin typeface="Verdana" panose="020B0604030504040204" pitchFamily="34" charset="0"/>
            </a:endParaRPr>
          </a:p>
          <a:p>
            <a:endParaRPr lang="en-US" altLang="en-US" sz="1200" b="1" i="1" dirty="0" smtClean="0">
              <a:solidFill>
                <a:srgbClr val="303E76"/>
              </a:solidFill>
              <a:latin typeface="Verdana" panose="020B0604030504040204" pitchFamily="34" charset="0"/>
            </a:endParaRPr>
          </a:p>
          <a:p>
            <a:r>
              <a:rPr lang="en-US" altLang="en-US" sz="1200" b="1" i="1" dirty="0">
                <a:solidFill>
                  <a:srgbClr val="303E76"/>
                </a:solidFill>
                <a:latin typeface="Verdana" panose="020B0604030504040204" pitchFamily="34" charset="0"/>
              </a:rPr>
              <a:t> </a:t>
            </a:r>
            <a:r>
              <a:rPr lang="en-US" altLang="en-US" sz="1200" b="1" i="1" dirty="0" smtClean="0">
                <a:solidFill>
                  <a:srgbClr val="303E76"/>
                </a:solidFill>
                <a:latin typeface="Verdana" panose="020B0604030504040204" pitchFamily="34" charset="0"/>
              </a:rPr>
              <a:t>                       </a:t>
            </a:r>
            <a:endParaRPr lang="en-US" altLang="en-US" sz="1200" b="1" i="1" dirty="0">
              <a:solidFill>
                <a:srgbClr val="303E76"/>
              </a:solidFill>
              <a:latin typeface="Verdana" panose="020B0604030504040204" pitchFamily="34" charset="0"/>
            </a:endParaRPr>
          </a:p>
        </p:txBody>
      </p:sp>
      <p:sp>
        <p:nvSpPr>
          <p:cNvPr id="15393" name="Text Box 33"/>
          <p:cNvSpPr txBox="1">
            <a:spLocks noChangeArrowheads="1"/>
          </p:cNvSpPr>
          <p:nvPr/>
        </p:nvSpPr>
        <p:spPr bwMode="auto">
          <a:xfrm>
            <a:off x="2781300" y="2392465"/>
            <a:ext cx="12954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i="1" dirty="0">
                <a:solidFill>
                  <a:srgbClr val="303E76"/>
                </a:solidFill>
                <a:latin typeface="Verdana" panose="020B0604030504040204" pitchFamily="34" charset="0"/>
              </a:rPr>
              <a:t>     Early</a:t>
            </a:r>
          </a:p>
          <a:p>
            <a:r>
              <a:rPr lang="en-US" altLang="en-US" sz="1200" b="1" i="1" dirty="0">
                <a:solidFill>
                  <a:srgbClr val="303E76"/>
                </a:solidFill>
                <a:latin typeface="Verdana" panose="020B0604030504040204" pitchFamily="34" charset="0"/>
              </a:rPr>
              <a:t>Childhood</a:t>
            </a:r>
          </a:p>
        </p:txBody>
      </p:sp>
      <p:sp>
        <p:nvSpPr>
          <p:cNvPr id="15394" name="Text Box 34"/>
          <p:cNvSpPr txBox="1">
            <a:spLocks noChangeArrowheads="1"/>
          </p:cNvSpPr>
          <p:nvPr/>
        </p:nvSpPr>
        <p:spPr bwMode="auto">
          <a:xfrm>
            <a:off x="3955435" y="1984375"/>
            <a:ext cx="12192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1200" b="1" i="1" dirty="0">
                <a:solidFill>
                  <a:srgbClr val="303E76"/>
                </a:solidFill>
                <a:latin typeface="Verdana" panose="020B0604030504040204" pitchFamily="34" charset="0"/>
              </a:rPr>
              <a:t>Middle Childhood</a:t>
            </a:r>
            <a:endParaRPr lang="en-US" altLang="en-US" sz="1200" dirty="0">
              <a:solidFill>
                <a:srgbClr val="303E76"/>
              </a:solidFill>
              <a:latin typeface="Verdana" panose="020B0604030504040204" pitchFamily="34" charset="0"/>
            </a:endParaRPr>
          </a:p>
        </p:txBody>
      </p:sp>
      <p:sp>
        <p:nvSpPr>
          <p:cNvPr id="15395" name="Text Box 35"/>
          <p:cNvSpPr txBox="1">
            <a:spLocks noChangeArrowheads="1"/>
          </p:cNvSpPr>
          <p:nvPr/>
        </p:nvSpPr>
        <p:spPr bwMode="auto">
          <a:xfrm>
            <a:off x="5428616" y="2014537"/>
            <a:ext cx="1371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i="1" dirty="0">
                <a:solidFill>
                  <a:srgbClr val="303E76"/>
                </a:solidFill>
                <a:latin typeface="Verdana" panose="020B0604030504040204" pitchFamily="34" charset="0"/>
              </a:rPr>
              <a:t>Adolescence</a:t>
            </a:r>
            <a:endParaRPr lang="en-US" altLang="en-US" sz="1200" dirty="0">
              <a:solidFill>
                <a:srgbClr val="303E76"/>
              </a:solidFill>
              <a:latin typeface="Verdana" panose="020B0604030504040204" pitchFamily="34" charset="0"/>
            </a:endParaRPr>
          </a:p>
        </p:txBody>
      </p:sp>
      <p:sp>
        <p:nvSpPr>
          <p:cNvPr id="15362" name="Rectangle 3"/>
          <p:cNvSpPr>
            <a:spLocks noChangeArrowheads="1"/>
          </p:cNvSpPr>
          <p:nvPr/>
        </p:nvSpPr>
        <p:spPr bwMode="auto">
          <a:xfrm>
            <a:off x="1220118" y="242094"/>
            <a:ext cx="9144000" cy="800100"/>
          </a:xfrm>
          <a:prstGeom prst="rect">
            <a:avLst/>
          </a:prstGeom>
          <a:noFill/>
          <a:ln w="9525">
            <a:noFill/>
            <a:miter lim="800000"/>
            <a:headEnd/>
            <a:tailEnd/>
          </a:ln>
        </p:spPr>
        <p:txBody>
          <a:bodyPr anchor="ctr"/>
          <a:lstStyle/>
          <a:p>
            <a:pPr algn="ctr" eaLnBrk="0" hangingPunct="0">
              <a:lnSpc>
                <a:spcPct val="120000"/>
              </a:lnSpc>
              <a:defRPr/>
            </a:pPr>
            <a:r>
              <a:rPr lang="en-US" sz="4400" dirty="0" smtClean="0"/>
              <a:t>Pre-to-Three </a:t>
            </a:r>
            <a:r>
              <a:rPr lang="en-US" sz="4400" dirty="0"/>
              <a:t>Sensitive Period for </a:t>
            </a:r>
            <a:br>
              <a:rPr lang="en-US" sz="4400" dirty="0"/>
            </a:br>
            <a:r>
              <a:rPr lang="en-US" sz="4400" dirty="0"/>
              <a:t>Life-long </a:t>
            </a:r>
            <a:r>
              <a:rPr lang="en-US" sz="4400" dirty="0" smtClean="0"/>
              <a:t>Health</a:t>
            </a:r>
            <a:r>
              <a:rPr lang="en-US" sz="4400" b="1" dirty="0" smtClean="0">
                <a:effectLst>
                  <a:outerShdw blurRad="38100" dist="38100" dir="2700000" algn="tl">
                    <a:srgbClr val="C0C0C0"/>
                  </a:outerShdw>
                </a:effectLst>
                <a:latin typeface="Verdana" pitchFamily="34" charset="0"/>
                <a:ea typeface="ＭＳ Ｐゴシック" pitchFamily="28" charset="-128"/>
              </a:rPr>
              <a:t> </a:t>
            </a:r>
            <a:endParaRPr lang="en-US" sz="4400" b="1" dirty="0">
              <a:latin typeface="Verdana" pitchFamily="34" charset="0"/>
              <a:ea typeface="ＭＳ Ｐゴシック" pitchFamily="28" charset="-128"/>
            </a:endParaRPr>
          </a:p>
        </p:txBody>
      </p:sp>
      <p:sp>
        <p:nvSpPr>
          <p:cNvPr id="32778" name="TextBox 7"/>
          <p:cNvSpPr txBox="1">
            <a:spLocks noChangeArrowheads="1"/>
          </p:cNvSpPr>
          <p:nvPr/>
        </p:nvSpPr>
        <p:spPr bwMode="auto">
          <a:xfrm>
            <a:off x="6892909" y="4610101"/>
            <a:ext cx="955711" cy="8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spcBef>
                <a:spcPts val="300"/>
              </a:spcBef>
            </a:pPr>
            <a:r>
              <a:rPr lang="en-US" altLang="en-US" sz="1600">
                <a:solidFill>
                  <a:schemeClr val="bg1"/>
                </a:solidFill>
                <a:latin typeface="Verdana" panose="020B0604030504040204" pitchFamily="34" charset="0"/>
              </a:rPr>
              <a:t>Low </a:t>
            </a:r>
            <a:br>
              <a:rPr lang="en-US" altLang="en-US" sz="1600">
                <a:solidFill>
                  <a:schemeClr val="bg1"/>
                </a:solidFill>
                <a:latin typeface="Verdana" panose="020B0604030504040204" pitchFamily="34" charset="0"/>
              </a:rPr>
            </a:br>
            <a:r>
              <a:rPr lang="en-US" altLang="en-US" sz="1600">
                <a:solidFill>
                  <a:schemeClr val="bg1"/>
                </a:solidFill>
                <a:latin typeface="Verdana" panose="020B0604030504040204" pitchFamily="34" charset="0"/>
              </a:rPr>
              <a:t>Income</a:t>
            </a:r>
          </a:p>
          <a:p>
            <a:pPr algn="ctr">
              <a:spcBef>
                <a:spcPts val="300"/>
              </a:spcBef>
            </a:pPr>
            <a:r>
              <a:rPr lang="en-US" altLang="en-US" sz="1600" b="1">
                <a:solidFill>
                  <a:schemeClr val="bg1"/>
                </a:solidFill>
                <a:latin typeface="Verdana" panose="020B0604030504040204" pitchFamily="34" charset="0"/>
              </a:rPr>
              <a:t>20%</a:t>
            </a:r>
          </a:p>
        </p:txBody>
      </p:sp>
      <p:sp>
        <p:nvSpPr>
          <p:cNvPr id="15374" name="AutoShape 14"/>
          <p:cNvSpPr>
            <a:spLocks noChangeArrowheads="1"/>
          </p:cNvSpPr>
          <p:nvPr/>
        </p:nvSpPr>
        <p:spPr bwMode="auto">
          <a:xfrm rot="16200000">
            <a:off x="7105905" y="2733946"/>
            <a:ext cx="2459037" cy="2805112"/>
          </a:xfrm>
          <a:prstGeom prst="triangle">
            <a:avLst>
              <a:gd name="adj" fmla="val 50000"/>
            </a:avLst>
          </a:prstGeom>
          <a:solidFill>
            <a:srgbClr val="35537D"/>
          </a:solidFill>
          <a:ln>
            <a:noFill/>
          </a:ln>
          <a:extLst>
            <a:ext uri="{91240B29-F687-4F45-9708-019B960494DF}">
              <a14:hiddenLine xmlns:a14="http://schemas.microsoft.com/office/drawing/2010/main" w="19050">
                <a:solidFill>
                  <a:srgbClr val="000000"/>
                </a:solidFill>
                <a:miter lim="800000"/>
                <a:headEnd/>
                <a:tailEnd/>
              </a14:hiddenLine>
            </a:ext>
          </a:extLst>
        </p:spPr>
        <p:txBody>
          <a:bodyPr vert="eaVert" tIns="91440" bIns="91440"/>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5375" name="AutoShape 15"/>
          <p:cNvSpPr>
            <a:spLocks noChangeArrowheads="1"/>
          </p:cNvSpPr>
          <p:nvPr/>
        </p:nvSpPr>
        <p:spPr bwMode="auto">
          <a:xfrm rot="21496917">
            <a:off x="3307547" y="2806009"/>
            <a:ext cx="2141538" cy="2025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949" y="6960"/>
                </a:moveTo>
                <a:cubicBezTo>
                  <a:pt x="15625" y="4838"/>
                  <a:pt x="13300" y="3550"/>
                  <a:pt x="10800" y="3550"/>
                </a:cubicBezTo>
                <a:cubicBezTo>
                  <a:pt x="7959" y="3549"/>
                  <a:pt x="5379" y="5209"/>
                  <a:pt x="4202" y="7794"/>
                </a:cubicBezTo>
                <a:lnTo>
                  <a:pt x="971" y="6323"/>
                </a:lnTo>
                <a:cubicBezTo>
                  <a:pt x="2725" y="2471"/>
                  <a:pt x="6567" y="-1"/>
                  <a:pt x="10800" y="0"/>
                </a:cubicBezTo>
                <a:cubicBezTo>
                  <a:pt x="14525" y="0"/>
                  <a:pt x="17987" y="1920"/>
                  <a:pt x="19960" y="5080"/>
                </a:cubicBezTo>
                <a:lnTo>
                  <a:pt x="22251" y="3650"/>
                </a:lnTo>
                <a:lnTo>
                  <a:pt x="20825" y="9816"/>
                </a:lnTo>
                <a:lnTo>
                  <a:pt x="14659" y="8390"/>
                </a:lnTo>
                <a:lnTo>
                  <a:pt x="16949" y="6960"/>
                </a:lnTo>
                <a:close/>
              </a:path>
            </a:pathLst>
          </a:custGeom>
          <a:solidFill>
            <a:srgbClr val="94BBEB"/>
          </a:solidFill>
          <a:ln>
            <a:noFill/>
          </a:ln>
          <a:extLst>
            <a:ext uri="{91240B29-F687-4F45-9708-019B960494DF}">
              <a14:hiddenLine xmlns:a14="http://schemas.microsoft.com/office/drawing/2010/main" w="19050">
                <a:solidFill>
                  <a:srgbClr val="000000"/>
                </a:solidFill>
                <a:miter lim="800000"/>
                <a:headEnd/>
                <a:tailEnd/>
              </a14:hiddenLine>
            </a:ext>
          </a:extLst>
        </p:spPr>
        <p:txBody>
          <a:bodyPr tIns="91440" bIns="91440"/>
          <a:lstStyle/>
          <a:p>
            <a:endParaRPr lang="en-US"/>
          </a:p>
        </p:txBody>
      </p:sp>
      <p:sp>
        <p:nvSpPr>
          <p:cNvPr id="15376" name="AutoShape 16"/>
          <p:cNvSpPr>
            <a:spLocks noChangeArrowheads="1"/>
          </p:cNvSpPr>
          <p:nvPr/>
        </p:nvSpPr>
        <p:spPr bwMode="auto">
          <a:xfrm rot="103083" flipV="1">
            <a:off x="3708901" y="3768459"/>
            <a:ext cx="1892300" cy="19700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949" y="6960"/>
                </a:moveTo>
                <a:cubicBezTo>
                  <a:pt x="15625" y="4838"/>
                  <a:pt x="13300" y="3550"/>
                  <a:pt x="10800" y="3550"/>
                </a:cubicBezTo>
                <a:cubicBezTo>
                  <a:pt x="7959" y="3549"/>
                  <a:pt x="5379" y="5209"/>
                  <a:pt x="4202" y="7794"/>
                </a:cubicBezTo>
                <a:lnTo>
                  <a:pt x="971" y="6323"/>
                </a:lnTo>
                <a:cubicBezTo>
                  <a:pt x="2725" y="2471"/>
                  <a:pt x="6567" y="-1"/>
                  <a:pt x="10800" y="0"/>
                </a:cubicBezTo>
                <a:cubicBezTo>
                  <a:pt x="14525" y="0"/>
                  <a:pt x="17987" y="1920"/>
                  <a:pt x="19960" y="5080"/>
                </a:cubicBezTo>
                <a:lnTo>
                  <a:pt x="22251" y="3650"/>
                </a:lnTo>
                <a:lnTo>
                  <a:pt x="20825" y="9816"/>
                </a:lnTo>
                <a:lnTo>
                  <a:pt x="14659" y="8390"/>
                </a:lnTo>
                <a:lnTo>
                  <a:pt x="16949" y="6960"/>
                </a:lnTo>
                <a:close/>
              </a:path>
            </a:pathLst>
          </a:custGeom>
          <a:solidFill>
            <a:srgbClr val="94BBEB"/>
          </a:solidFill>
          <a:ln>
            <a:noFill/>
          </a:ln>
          <a:extLst>
            <a:ext uri="{91240B29-F687-4F45-9708-019B960494DF}">
              <a14:hiddenLine xmlns:a14="http://schemas.microsoft.com/office/drawing/2010/main" w="19050">
                <a:solidFill>
                  <a:srgbClr val="000000"/>
                </a:solidFill>
                <a:miter lim="800000"/>
                <a:headEnd/>
                <a:tailEnd/>
              </a14:hiddenLine>
            </a:ext>
          </a:extLst>
        </p:spPr>
        <p:txBody>
          <a:bodyPr rot="10800000" tIns="91440" bIns="91440"/>
          <a:lstStyle/>
          <a:p>
            <a:endParaRPr lang="en-US"/>
          </a:p>
        </p:txBody>
      </p:sp>
      <p:sp>
        <p:nvSpPr>
          <p:cNvPr id="15377" name="AutoShape 17"/>
          <p:cNvSpPr>
            <a:spLocks noChangeArrowheads="1"/>
          </p:cNvSpPr>
          <p:nvPr/>
        </p:nvSpPr>
        <p:spPr bwMode="auto">
          <a:xfrm flipV="1">
            <a:off x="3535415" y="4322865"/>
            <a:ext cx="2628900" cy="18446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322" y="8000"/>
                </a:moveTo>
                <a:cubicBezTo>
                  <a:pt x="17153" y="4857"/>
                  <a:pt x="14153" y="2773"/>
                  <a:pt x="10800" y="2773"/>
                </a:cubicBezTo>
                <a:cubicBezTo>
                  <a:pt x="6366" y="2773"/>
                  <a:pt x="2773" y="6366"/>
                  <a:pt x="2773" y="10800"/>
                </a:cubicBezTo>
                <a:lnTo>
                  <a:pt x="0" y="10800"/>
                </a:lnTo>
                <a:cubicBezTo>
                  <a:pt x="0" y="4835"/>
                  <a:pt x="4835" y="0"/>
                  <a:pt x="10800" y="0"/>
                </a:cubicBezTo>
                <a:cubicBezTo>
                  <a:pt x="15311" y="0"/>
                  <a:pt x="19347" y="2804"/>
                  <a:pt x="20921" y="7032"/>
                </a:cubicBezTo>
                <a:lnTo>
                  <a:pt x="23452" y="6090"/>
                </a:lnTo>
                <a:lnTo>
                  <a:pt x="21047" y="11346"/>
                </a:lnTo>
                <a:lnTo>
                  <a:pt x="15792" y="8941"/>
                </a:lnTo>
                <a:lnTo>
                  <a:pt x="18322" y="8000"/>
                </a:lnTo>
                <a:close/>
              </a:path>
            </a:pathLst>
          </a:custGeom>
          <a:solidFill>
            <a:srgbClr val="82A5CE"/>
          </a:solidFill>
          <a:ln>
            <a:noFill/>
          </a:ln>
          <a:extLst>
            <a:ext uri="{91240B29-F687-4F45-9708-019B960494DF}">
              <a14:hiddenLine xmlns:a14="http://schemas.microsoft.com/office/drawing/2010/main" w="19050">
                <a:solidFill>
                  <a:srgbClr val="000000"/>
                </a:solidFill>
                <a:miter lim="800000"/>
                <a:headEnd/>
                <a:tailEnd/>
              </a14:hiddenLine>
            </a:ext>
          </a:extLst>
        </p:spPr>
        <p:txBody>
          <a:bodyPr rot="10800000" tIns="91440" bIns="91440"/>
          <a:lstStyle/>
          <a:p>
            <a:endParaRPr lang="en-US"/>
          </a:p>
        </p:txBody>
      </p:sp>
      <p:sp>
        <p:nvSpPr>
          <p:cNvPr id="15378" name="AutoShape 18"/>
          <p:cNvSpPr>
            <a:spLocks noChangeArrowheads="1"/>
          </p:cNvSpPr>
          <p:nvPr/>
        </p:nvSpPr>
        <p:spPr bwMode="auto">
          <a:xfrm flipV="1">
            <a:off x="3267073" y="3912489"/>
            <a:ext cx="3570287" cy="24606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212" y="8244"/>
                </a:moveTo>
                <a:cubicBezTo>
                  <a:pt x="18086" y="4540"/>
                  <a:pt x="14671" y="2008"/>
                  <a:pt x="10800" y="2008"/>
                </a:cubicBezTo>
                <a:cubicBezTo>
                  <a:pt x="5944" y="2008"/>
                  <a:pt x="2008" y="5944"/>
                  <a:pt x="2008" y="10800"/>
                </a:cubicBezTo>
                <a:lnTo>
                  <a:pt x="0" y="10800"/>
                </a:lnTo>
                <a:cubicBezTo>
                  <a:pt x="0" y="4835"/>
                  <a:pt x="4835" y="0"/>
                  <a:pt x="10800" y="0"/>
                </a:cubicBezTo>
                <a:cubicBezTo>
                  <a:pt x="15555" y="0"/>
                  <a:pt x="19751" y="3110"/>
                  <a:pt x="21133" y="7660"/>
                </a:cubicBezTo>
                <a:lnTo>
                  <a:pt x="23717" y="6875"/>
                </a:lnTo>
                <a:lnTo>
                  <a:pt x="21249" y="11496"/>
                </a:lnTo>
                <a:lnTo>
                  <a:pt x="16628" y="9029"/>
                </a:lnTo>
                <a:lnTo>
                  <a:pt x="19212" y="8244"/>
                </a:lnTo>
                <a:close/>
              </a:path>
            </a:pathLst>
          </a:custGeom>
          <a:solidFill>
            <a:srgbClr val="4572A7"/>
          </a:solidFill>
          <a:ln>
            <a:noFill/>
          </a:ln>
          <a:extLst>
            <a:ext uri="{91240B29-F687-4F45-9708-019B960494DF}">
              <a14:hiddenLine xmlns:a14="http://schemas.microsoft.com/office/drawing/2010/main" w="19050">
                <a:solidFill>
                  <a:srgbClr val="000000"/>
                </a:solidFill>
                <a:miter lim="800000"/>
                <a:headEnd/>
                <a:tailEnd/>
              </a14:hiddenLine>
            </a:ext>
          </a:extLst>
        </p:spPr>
        <p:txBody>
          <a:bodyPr rot="10800000" tIns="91440" bIns="91440"/>
          <a:lstStyle/>
          <a:p>
            <a:endParaRPr lang="en-US"/>
          </a:p>
        </p:txBody>
      </p:sp>
      <p:sp>
        <p:nvSpPr>
          <p:cNvPr id="15379" name="Text Box 19"/>
          <p:cNvSpPr txBox="1">
            <a:spLocks noChangeArrowheads="1"/>
          </p:cNvSpPr>
          <p:nvPr/>
        </p:nvSpPr>
        <p:spPr bwMode="auto">
          <a:xfrm>
            <a:off x="5334000" y="3733800"/>
            <a:ext cx="20574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114300"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400" b="1">
                <a:latin typeface="Verdana" panose="020B0604030504040204" pitchFamily="34" charset="0"/>
              </a:rPr>
              <a:t>Physiological Disruption</a:t>
            </a:r>
          </a:p>
          <a:p>
            <a:pPr>
              <a:buFont typeface="Arial" panose="020B0604020202020204" pitchFamily="34" charset="0"/>
              <a:buChar char="•"/>
            </a:pPr>
            <a:r>
              <a:rPr lang="en-US" altLang="en-US" sz="1400">
                <a:latin typeface="Verdana" panose="020B0604030504040204" pitchFamily="34" charset="0"/>
              </a:rPr>
              <a:t> </a:t>
            </a:r>
            <a:r>
              <a:rPr lang="en-US" altLang="en-US" sz="1200">
                <a:latin typeface="Verdana" panose="020B0604030504040204" pitchFamily="34" charset="0"/>
              </a:rPr>
              <a:t>Neurodevelopmental</a:t>
            </a:r>
          </a:p>
          <a:p>
            <a:pPr>
              <a:buFont typeface="Arial" panose="020B0604020202020204" pitchFamily="34" charset="0"/>
              <a:buChar char="•"/>
            </a:pPr>
            <a:r>
              <a:rPr lang="en-US" altLang="en-US" sz="1200">
                <a:latin typeface="Verdana" panose="020B0604030504040204" pitchFamily="34" charset="0"/>
              </a:rPr>
              <a:t> Immune</a:t>
            </a:r>
          </a:p>
          <a:p>
            <a:pPr>
              <a:buFont typeface="Arial" panose="020B0604020202020204" pitchFamily="34" charset="0"/>
              <a:buChar char="•"/>
            </a:pPr>
            <a:r>
              <a:rPr lang="en-US" altLang="en-US" sz="1200">
                <a:latin typeface="Verdana" panose="020B0604030504040204" pitchFamily="34" charset="0"/>
              </a:rPr>
              <a:t> Metabolic</a:t>
            </a:r>
          </a:p>
          <a:p>
            <a:pPr>
              <a:buFont typeface="Arial" panose="020B0604020202020204" pitchFamily="34" charset="0"/>
              <a:buChar char="•"/>
            </a:pPr>
            <a:r>
              <a:rPr lang="en-US" altLang="en-US" sz="1200">
                <a:latin typeface="Verdana" panose="020B0604030504040204" pitchFamily="34" charset="0"/>
              </a:rPr>
              <a:t> Neuroendocrine</a:t>
            </a:r>
          </a:p>
          <a:p>
            <a:pPr>
              <a:buFont typeface="Arial" panose="020B0604020202020204" pitchFamily="34" charset="0"/>
              <a:buChar char="•"/>
            </a:pPr>
            <a:r>
              <a:rPr lang="en-US" altLang="en-US" sz="1200">
                <a:latin typeface="Verdana" panose="020B0604030504040204" pitchFamily="34" charset="0"/>
              </a:rPr>
              <a:t> Cardiovascular</a:t>
            </a:r>
          </a:p>
        </p:txBody>
      </p:sp>
      <p:sp>
        <p:nvSpPr>
          <p:cNvPr id="15381" name="Text Box 21"/>
          <p:cNvSpPr txBox="1">
            <a:spLocks noChangeArrowheads="1"/>
          </p:cNvSpPr>
          <p:nvPr/>
        </p:nvSpPr>
        <p:spPr bwMode="auto">
          <a:xfrm>
            <a:off x="9581458" y="4072732"/>
            <a:ext cx="1028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n-US" altLang="en-US" sz="1400" b="1" dirty="0">
                <a:latin typeface="Verdana" panose="020B0604030504040204" pitchFamily="34" charset="0"/>
              </a:rPr>
              <a:t>Early </a:t>
            </a:r>
            <a:br>
              <a:rPr lang="en-US" altLang="en-US" sz="1400" b="1" dirty="0">
                <a:latin typeface="Verdana" panose="020B0604030504040204" pitchFamily="34" charset="0"/>
              </a:rPr>
            </a:br>
            <a:r>
              <a:rPr lang="en-US" altLang="en-US" sz="1400" b="1" dirty="0">
                <a:latin typeface="Verdana" panose="020B0604030504040204" pitchFamily="34" charset="0"/>
              </a:rPr>
              <a:t>Death</a:t>
            </a:r>
          </a:p>
        </p:txBody>
      </p:sp>
      <p:sp>
        <p:nvSpPr>
          <p:cNvPr id="15384" name="Text Box 24"/>
          <p:cNvSpPr txBox="1">
            <a:spLocks noChangeArrowheads="1"/>
          </p:cNvSpPr>
          <p:nvPr/>
        </p:nvSpPr>
        <p:spPr bwMode="auto">
          <a:xfrm>
            <a:off x="7961310" y="3302000"/>
            <a:ext cx="17907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r"/>
            <a:r>
              <a:rPr lang="en-US" altLang="en-US" sz="1200" dirty="0">
                <a:solidFill>
                  <a:schemeClr val="bg1"/>
                </a:solidFill>
                <a:latin typeface="Verdana" panose="020B0604030504040204" pitchFamily="34" charset="0"/>
              </a:rPr>
              <a:t>Disease/</a:t>
            </a:r>
            <a:br>
              <a:rPr lang="en-US" altLang="en-US" sz="1200" dirty="0">
                <a:solidFill>
                  <a:schemeClr val="bg1"/>
                </a:solidFill>
                <a:latin typeface="Verdana" panose="020B0604030504040204" pitchFamily="34" charset="0"/>
              </a:rPr>
            </a:br>
            <a:r>
              <a:rPr lang="en-US" altLang="en-US" sz="1200" dirty="0">
                <a:solidFill>
                  <a:schemeClr val="bg1"/>
                </a:solidFill>
                <a:latin typeface="Verdana" panose="020B0604030504040204" pitchFamily="34" charset="0"/>
              </a:rPr>
              <a:t>Disorder</a:t>
            </a:r>
          </a:p>
          <a:p>
            <a:pPr algn="r"/>
            <a:endParaRPr lang="en-US" altLang="en-US" sz="1200" dirty="0">
              <a:solidFill>
                <a:schemeClr val="bg1"/>
              </a:solidFill>
              <a:latin typeface="Verdana" panose="020B0604030504040204" pitchFamily="34" charset="0"/>
            </a:endParaRPr>
          </a:p>
          <a:p>
            <a:pPr algn="r"/>
            <a:r>
              <a:rPr lang="en-US" altLang="en-US" sz="1200" dirty="0">
                <a:solidFill>
                  <a:schemeClr val="bg1"/>
                </a:solidFill>
                <a:latin typeface="Verdana" panose="020B0604030504040204" pitchFamily="34" charset="0"/>
              </a:rPr>
              <a:t>Health-Threatening Behavior</a:t>
            </a:r>
          </a:p>
          <a:p>
            <a:pPr algn="r"/>
            <a:endParaRPr lang="en-US" altLang="en-US" sz="1200" dirty="0">
              <a:solidFill>
                <a:schemeClr val="bg1"/>
              </a:solidFill>
              <a:latin typeface="Verdana" panose="020B0604030504040204" pitchFamily="34" charset="0"/>
            </a:endParaRPr>
          </a:p>
          <a:p>
            <a:pPr algn="r"/>
            <a:r>
              <a:rPr lang="en-US" altLang="en-US" sz="1200" dirty="0">
                <a:solidFill>
                  <a:schemeClr val="bg1"/>
                </a:solidFill>
                <a:latin typeface="Verdana" panose="020B0604030504040204" pitchFamily="34" charset="0"/>
              </a:rPr>
              <a:t>Low Educational Achievement</a:t>
            </a:r>
          </a:p>
          <a:p>
            <a:pPr algn="r"/>
            <a:endParaRPr lang="en-US" altLang="en-US" sz="1400" dirty="0">
              <a:solidFill>
                <a:schemeClr val="bg1"/>
              </a:solidFill>
              <a:latin typeface="Verdana" panose="020B0604030504040204" pitchFamily="34" charset="0"/>
            </a:endParaRPr>
          </a:p>
        </p:txBody>
      </p:sp>
      <p:sp>
        <p:nvSpPr>
          <p:cNvPr id="15388" name="Text Box 28"/>
          <p:cNvSpPr txBox="1">
            <a:spLocks noChangeArrowheads="1"/>
          </p:cNvSpPr>
          <p:nvPr/>
        </p:nvSpPr>
        <p:spPr bwMode="auto">
          <a:xfrm>
            <a:off x="3496984" y="2794569"/>
            <a:ext cx="1828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i="1" dirty="0">
                <a:latin typeface="Verdana" panose="020B0604030504040204" pitchFamily="34" charset="0"/>
              </a:rPr>
              <a:t>Biological Embedding during Sensitive Periods</a:t>
            </a:r>
          </a:p>
        </p:txBody>
      </p:sp>
      <p:sp>
        <p:nvSpPr>
          <p:cNvPr id="15389" name="Text Box 29"/>
          <p:cNvSpPr txBox="1">
            <a:spLocks noChangeArrowheads="1"/>
          </p:cNvSpPr>
          <p:nvPr/>
        </p:nvSpPr>
        <p:spPr bwMode="auto">
          <a:xfrm>
            <a:off x="3910799" y="5150012"/>
            <a:ext cx="1828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i="1" dirty="0">
                <a:latin typeface="Verdana" panose="020B0604030504040204" pitchFamily="34" charset="0"/>
              </a:rPr>
              <a:t>Cumulative Burden </a:t>
            </a:r>
            <a:br>
              <a:rPr lang="en-US" altLang="en-US" sz="1200" b="1" i="1" dirty="0">
                <a:latin typeface="Verdana" panose="020B0604030504040204" pitchFamily="34" charset="0"/>
              </a:rPr>
            </a:br>
            <a:r>
              <a:rPr lang="en-US" altLang="en-US" sz="1200" b="1" i="1" dirty="0">
                <a:latin typeface="Verdana" panose="020B0604030504040204" pitchFamily="34" charset="0"/>
              </a:rPr>
              <a:t>over Time</a:t>
            </a:r>
          </a:p>
        </p:txBody>
      </p:sp>
      <p:sp>
        <p:nvSpPr>
          <p:cNvPr id="15373" name="AutoShape 13"/>
          <p:cNvSpPr>
            <a:spLocks noChangeArrowheads="1"/>
          </p:cNvSpPr>
          <p:nvPr/>
        </p:nvSpPr>
        <p:spPr bwMode="auto">
          <a:xfrm rot="5400000" flipH="1">
            <a:off x="3072606" y="2998662"/>
            <a:ext cx="2459038" cy="2805113"/>
          </a:xfrm>
          <a:prstGeom prst="triangle">
            <a:avLst>
              <a:gd name="adj" fmla="val 50000"/>
            </a:avLst>
          </a:prstGeom>
          <a:solidFill>
            <a:srgbClr val="35537D"/>
          </a:solidFill>
          <a:ln>
            <a:noFill/>
          </a:ln>
          <a:extLst>
            <a:ext uri="{91240B29-F687-4F45-9708-019B960494DF}">
              <a14:hiddenLine xmlns:a14="http://schemas.microsoft.com/office/drawing/2010/main" w="19050">
                <a:solidFill>
                  <a:srgbClr val="000000"/>
                </a:solidFill>
                <a:miter lim="800000"/>
                <a:headEnd/>
                <a:tailEnd/>
              </a14:hiddenLine>
            </a:ext>
          </a:extLst>
        </p:spPr>
        <p:txBody>
          <a:bodyPr rot="10800000" vert="eaVert" tIns="91440" bIns="91440"/>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
        <p:nvSpPr>
          <p:cNvPr id="15387" name="Text Box 27"/>
          <p:cNvSpPr txBox="1">
            <a:spLocks noChangeArrowheads="1"/>
          </p:cNvSpPr>
          <p:nvPr/>
        </p:nvSpPr>
        <p:spPr bwMode="auto">
          <a:xfrm>
            <a:off x="2972644" y="3677444"/>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dirty="0">
                <a:solidFill>
                  <a:schemeClr val="bg1"/>
                </a:solidFill>
                <a:latin typeface="Verdana" panose="020B0604030504040204" pitchFamily="34" charset="0"/>
              </a:rPr>
              <a:t>Toxic Stress</a:t>
            </a:r>
          </a:p>
          <a:p>
            <a:endParaRPr lang="en-US" altLang="en-US" sz="1200" dirty="0">
              <a:solidFill>
                <a:schemeClr val="bg1"/>
              </a:solidFill>
              <a:latin typeface="Verdana" panose="020B0604030504040204" pitchFamily="34" charset="0"/>
            </a:endParaRPr>
          </a:p>
          <a:p>
            <a:r>
              <a:rPr lang="en-US" altLang="en-US" sz="1200" dirty="0">
                <a:solidFill>
                  <a:schemeClr val="bg1"/>
                </a:solidFill>
                <a:latin typeface="Verdana" panose="020B0604030504040204" pitchFamily="34" charset="0"/>
              </a:rPr>
              <a:t>Environmental Exposures</a:t>
            </a:r>
          </a:p>
          <a:p>
            <a:endParaRPr lang="en-US" altLang="en-US" sz="1200" dirty="0">
              <a:solidFill>
                <a:schemeClr val="bg1"/>
              </a:solidFill>
              <a:latin typeface="Verdana" panose="020B0604030504040204" pitchFamily="34" charset="0"/>
            </a:endParaRPr>
          </a:p>
          <a:p>
            <a:r>
              <a:rPr lang="en-US" altLang="en-US" sz="1200" dirty="0">
                <a:solidFill>
                  <a:schemeClr val="bg1"/>
                </a:solidFill>
                <a:latin typeface="Verdana" panose="020B0604030504040204" pitchFamily="34" charset="0"/>
              </a:rPr>
              <a:t>Malnutrition</a:t>
            </a:r>
          </a:p>
          <a:p>
            <a:endParaRPr lang="en-US" altLang="en-US" sz="1200" dirty="0">
              <a:solidFill>
                <a:schemeClr val="bg1"/>
              </a:solidFill>
              <a:latin typeface="Cambria" panose="02040503050406030204" pitchFamily="18" charset="0"/>
            </a:endParaRPr>
          </a:p>
          <a:p>
            <a:endParaRPr lang="en-US" altLang="en-US" sz="120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1831442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91"/>
                                        </p:tgtEl>
                                        <p:attrNameLst>
                                          <p:attrName>style.visibility</p:attrName>
                                        </p:attrNameLst>
                                      </p:cBhvr>
                                      <p:to>
                                        <p:strVal val="visible"/>
                                      </p:to>
                                    </p:set>
                                    <p:animEffect transition="in" filter="dissolve">
                                      <p:cBhvr>
                                        <p:cTn id="7" dur="1000"/>
                                        <p:tgtEl>
                                          <p:spTgt spid="15391"/>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5393"/>
                                        </p:tgtEl>
                                        <p:attrNameLst>
                                          <p:attrName>style.visibility</p:attrName>
                                        </p:attrNameLst>
                                      </p:cBhvr>
                                      <p:to>
                                        <p:strVal val="visible"/>
                                      </p:to>
                                    </p:set>
                                    <p:animEffect transition="in" filter="dissolve">
                                      <p:cBhvr>
                                        <p:cTn id="11" dur="1000"/>
                                        <p:tgtEl>
                                          <p:spTgt spid="15393"/>
                                        </p:tgtEl>
                                      </p:cBhvr>
                                    </p:animEffect>
                                  </p:childTnLst>
                                </p:cTn>
                              </p:par>
                            </p:childTnLst>
                          </p:cTn>
                        </p:par>
                        <p:par>
                          <p:cTn id="12" fill="hold" nodeType="afterGroup">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15394"/>
                                        </p:tgtEl>
                                        <p:attrNameLst>
                                          <p:attrName>style.visibility</p:attrName>
                                        </p:attrNameLst>
                                      </p:cBhvr>
                                      <p:to>
                                        <p:strVal val="visible"/>
                                      </p:to>
                                    </p:set>
                                    <p:animEffect transition="in" filter="dissolve">
                                      <p:cBhvr>
                                        <p:cTn id="15" dur="1000"/>
                                        <p:tgtEl>
                                          <p:spTgt spid="15394"/>
                                        </p:tgtEl>
                                      </p:cBhvr>
                                    </p:animEffect>
                                  </p:childTnLst>
                                </p:cTn>
                              </p:par>
                            </p:childTnLst>
                          </p:cTn>
                        </p:par>
                        <p:par>
                          <p:cTn id="16" fill="hold" nodeType="afterGroup">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15395"/>
                                        </p:tgtEl>
                                        <p:attrNameLst>
                                          <p:attrName>style.visibility</p:attrName>
                                        </p:attrNameLst>
                                      </p:cBhvr>
                                      <p:to>
                                        <p:strVal val="visible"/>
                                      </p:to>
                                    </p:set>
                                    <p:animEffect transition="in" filter="dissolve">
                                      <p:cBhvr>
                                        <p:cTn id="19" dur="1000"/>
                                        <p:tgtEl>
                                          <p:spTgt spid="15395"/>
                                        </p:tgtEl>
                                      </p:cBhvr>
                                    </p:animEffect>
                                  </p:child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15392"/>
                                        </p:tgtEl>
                                        <p:attrNameLst>
                                          <p:attrName>style.visibility</p:attrName>
                                        </p:attrNameLst>
                                      </p:cBhvr>
                                      <p:to>
                                        <p:strVal val="visible"/>
                                      </p:to>
                                    </p:set>
                                    <p:animEffect transition="in" filter="dissolve">
                                      <p:cBhvr>
                                        <p:cTn id="23" dur="1000"/>
                                        <p:tgtEl>
                                          <p:spTgt spid="1539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5373"/>
                                        </p:tgtEl>
                                        <p:attrNameLst>
                                          <p:attrName>style.visibility</p:attrName>
                                        </p:attrNameLst>
                                      </p:cBhvr>
                                      <p:to>
                                        <p:strVal val="visible"/>
                                      </p:to>
                                    </p:set>
                                    <p:animEffect transition="in" filter="dissolve">
                                      <p:cBhvr>
                                        <p:cTn id="26" dur="500"/>
                                        <p:tgtEl>
                                          <p:spTgt spid="15373"/>
                                        </p:tgtEl>
                                      </p:cBhvr>
                                    </p:animEffect>
                                  </p:childTnLst>
                                </p:cTn>
                              </p:par>
                            </p:childTnLst>
                          </p:cTn>
                        </p:par>
                        <p:par>
                          <p:cTn id="27" fill="hold" nodeType="afterGroup">
                            <p:stCondLst>
                              <p:cond delay="5000"/>
                            </p:stCondLst>
                            <p:childTnLst>
                              <p:par>
                                <p:cTn id="28" presetID="9" presetClass="entr" presetSubtype="0" fill="hold" grpId="0" nodeType="afterEffect">
                                  <p:stCondLst>
                                    <p:cond delay="0"/>
                                  </p:stCondLst>
                                  <p:childTnLst>
                                    <p:set>
                                      <p:cBhvr>
                                        <p:cTn id="29" dur="1" fill="hold">
                                          <p:stCondLst>
                                            <p:cond delay="0"/>
                                          </p:stCondLst>
                                        </p:cTn>
                                        <p:tgtEl>
                                          <p:spTgt spid="15387">
                                            <p:txEl>
                                              <p:pRg st="0" end="0"/>
                                            </p:txEl>
                                          </p:spTgt>
                                        </p:tgtEl>
                                        <p:attrNameLst>
                                          <p:attrName>style.visibility</p:attrName>
                                        </p:attrNameLst>
                                      </p:cBhvr>
                                      <p:to>
                                        <p:strVal val="visible"/>
                                      </p:to>
                                    </p:set>
                                    <p:animEffect transition="in" filter="dissolve">
                                      <p:cBhvr>
                                        <p:cTn id="30" dur="1000"/>
                                        <p:tgtEl>
                                          <p:spTgt spid="15387">
                                            <p:txEl>
                                              <p:pRg st="0" end="0"/>
                                            </p:txEl>
                                          </p:spTgt>
                                        </p:tgtEl>
                                      </p:cBhvr>
                                    </p:animEffect>
                                  </p:childTnLst>
                                </p:cTn>
                              </p:par>
                            </p:childTnLst>
                          </p:cTn>
                        </p:par>
                        <p:par>
                          <p:cTn id="31" fill="hold" nodeType="afterGroup">
                            <p:stCondLst>
                              <p:cond delay="6000"/>
                            </p:stCondLst>
                            <p:childTnLst>
                              <p:par>
                                <p:cTn id="32" presetID="9" presetClass="entr" presetSubtype="0" fill="hold" grpId="0" nodeType="afterEffect">
                                  <p:stCondLst>
                                    <p:cond delay="0"/>
                                  </p:stCondLst>
                                  <p:childTnLst>
                                    <p:set>
                                      <p:cBhvr>
                                        <p:cTn id="33" dur="1" fill="hold">
                                          <p:stCondLst>
                                            <p:cond delay="0"/>
                                          </p:stCondLst>
                                        </p:cTn>
                                        <p:tgtEl>
                                          <p:spTgt spid="15387">
                                            <p:txEl>
                                              <p:pRg st="2" end="2"/>
                                            </p:txEl>
                                          </p:spTgt>
                                        </p:tgtEl>
                                        <p:attrNameLst>
                                          <p:attrName>style.visibility</p:attrName>
                                        </p:attrNameLst>
                                      </p:cBhvr>
                                      <p:to>
                                        <p:strVal val="visible"/>
                                      </p:to>
                                    </p:set>
                                    <p:animEffect transition="in" filter="dissolve">
                                      <p:cBhvr>
                                        <p:cTn id="34" dur="1000"/>
                                        <p:tgtEl>
                                          <p:spTgt spid="15387">
                                            <p:txEl>
                                              <p:pRg st="2" end="2"/>
                                            </p:txEl>
                                          </p:spTgt>
                                        </p:tgtEl>
                                      </p:cBhvr>
                                    </p:animEffect>
                                  </p:childTnLst>
                                </p:cTn>
                              </p:par>
                            </p:childTnLst>
                          </p:cTn>
                        </p:par>
                        <p:par>
                          <p:cTn id="35" fill="hold" nodeType="afterGroup">
                            <p:stCondLst>
                              <p:cond delay="7000"/>
                            </p:stCondLst>
                            <p:childTnLst>
                              <p:par>
                                <p:cTn id="36" presetID="9" presetClass="entr" presetSubtype="0" fill="hold" grpId="0" nodeType="afterEffect">
                                  <p:stCondLst>
                                    <p:cond delay="0"/>
                                  </p:stCondLst>
                                  <p:childTnLst>
                                    <p:set>
                                      <p:cBhvr>
                                        <p:cTn id="37" dur="1" fill="hold">
                                          <p:stCondLst>
                                            <p:cond delay="0"/>
                                          </p:stCondLst>
                                        </p:cTn>
                                        <p:tgtEl>
                                          <p:spTgt spid="15387">
                                            <p:txEl>
                                              <p:pRg st="4" end="4"/>
                                            </p:txEl>
                                          </p:spTgt>
                                        </p:tgtEl>
                                        <p:attrNameLst>
                                          <p:attrName>style.visibility</p:attrName>
                                        </p:attrNameLst>
                                      </p:cBhvr>
                                      <p:to>
                                        <p:strVal val="visible"/>
                                      </p:to>
                                    </p:set>
                                    <p:animEffect transition="in" filter="dissolve">
                                      <p:cBhvr>
                                        <p:cTn id="38" dur="1000"/>
                                        <p:tgtEl>
                                          <p:spTgt spid="15387">
                                            <p:txEl>
                                              <p:pRg st="4" end="4"/>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15375"/>
                                        </p:tgtEl>
                                        <p:attrNameLst>
                                          <p:attrName>style.visibility</p:attrName>
                                        </p:attrNameLst>
                                      </p:cBhvr>
                                      <p:to>
                                        <p:strVal val="visible"/>
                                      </p:to>
                                    </p:set>
                                    <p:animEffect transition="in" filter="wipe(left)">
                                      <p:cBhvr>
                                        <p:cTn id="43" dur="1000"/>
                                        <p:tgtEl>
                                          <p:spTgt spid="1537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5388"/>
                                        </p:tgtEl>
                                        <p:attrNameLst>
                                          <p:attrName>style.visibility</p:attrName>
                                        </p:attrNameLst>
                                      </p:cBhvr>
                                      <p:to>
                                        <p:strVal val="visible"/>
                                      </p:to>
                                    </p:set>
                                    <p:animEffect transition="in" filter="dissolve">
                                      <p:cBhvr>
                                        <p:cTn id="46" dur="1000"/>
                                        <p:tgtEl>
                                          <p:spTgt spid="1538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15376"/>
                                        </p:tgtEl>
                                        <p:attrNameLst>
                                          <p:attrName>style.visibility</p:attrName>
                                        </p:attrNameLst>
                                      </p:cBhvr>
                                      <p:to>
                                        <p:strVal val="visible"/>
                                      </p:to>
                                    </p:set>
                                    <p:animEffect transition="in" filter="wipe(left)">
                                      <p:cBhvr>
                                        <p:cTn id="51" dur="1000"/>
                                        <p:tgtEl>
                                          <p:spTgt spid="15376"/>
                                        </p:tgtEl>
                                      </p:cBhvr>
                                    </p:animEffect>
                                  </p:childTnLst>
                                </p:cTn>
                              </p:par>
                            </p:childTnLst>
                          </p:cTn>
                        </p:par>
                        <p:par>
                          <p:cTn id="52" fill="hold" nodeType="afterGroup">
                            <p:stCondLst>
                              <p:cond delay="1000"/>
                            </p:stCondLst>
                            <p:childTnLst>
                              <p:par>
                                <p:cTn id="53" presetID="22" presetClass="entr" presetSubtype="8" fill="hold" nodeType="afterEffect">
                                  <p:stCondLst>
                                    <p:cond delay="0"/>
                                  </p:stCondLst>
                                  <p:childTnLst>
                                    <p:set>
                                      <p:cBhvr>
                                        <p:cTn id="54" dur="1" fill="hold">
                                          <p:stCondLst>
                                            <p:cond delay="0"/>
                                          </p:stCondLst>
                                        </p:cTn>
                                        <p:tgtEl>
                                          <p:spTgt spid="15377"/>
                                        </p:tgtEl>
                                        <p:attrNameLst>
                                          <p:attrName>style.visibility</p:attrName>
                                        </p:attrNameLst>
                                      </p:cBhvr>
                                      <p:to>
                                        <p:strVal val="visible"/>
                                      </p:to>
                                    </p:set>
                                    <p:animEffect transition="in" filter="wipe(left)">
                                      <p:cBhvr>
                                        <p:cTn id="55" dur="1000"/>
                                        <p:tgtEl>
                                          <p:spTgt spid="15377"/>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5389"/>
                                        </p:tgtEl>
                                        <p:attrNameLst>
                                          <p:attrName>style.visibility</p:attrName>
                                        </p:attrNameLst>
                                      </p:cBhvr>
                                      <p:to>
                                        <p:strVal val="visible"/>
                                      </p:to>
                                    </p:set>
                                    <p:animEffect transition="in" filter="dissolve">
                                      <p:cBhvr>
                                        <p:cTn id="58" dur="1000"/>
                                        <p:tgtEl>
                                          <p:spTgt spid="15389"/>
                                        </p:tgtEl>
                                      </p:cBhvr>
                                    </p:animEffect>
                                  </p:childTnLst>
                                </p:cTn>
                              </p:par>
                            </p:childTnLst>
                          </p:cTn>
                        </p:par>
                        <p:par>
                          <p:cTn id="59" fill="hold" nodeType="afterGroup">
                            <p:stCondLst>
                              <p:cond delay="2000"/>
                            </p:stCondLst>
                            <p:childTnLst>
                              <p:par>
                                <p:cTn id="60" presetID="22" presetClass="entr" presetSubtype="8" fill="hold" nodeType="afterEffect">
                                  <p:stCondLst>
                                    <p:cond delay="0"/>
                                  </p:stCondLst>
                                  <p:childTnLst>
                                    <p:set>
                                      <p:cBhvr>
                                        <p:cTn id="61" dur="1" fill="hold">
                                          <p:stCondLst>
                                            <p:cond delay="0"/>
                                          </p:stCondLst>
                                        </p:cTn>
                                        <p:tgtEl>
                                          <p:spTgt spid="15378"/>
                                        </p:tgtEl>
                                        <p:attrNameLst>
                                          <p:attrName>style.visibility</p:attrName>
                                        </p:attrNameLst>
                                      </p:cBhvr>
                                      <p:to>
                                        <p:strVal val="visible"/>
                                      </p:to>
                                    </p:set>
                                    <p:animEffect transition="in" filter="wipe(left)">
                                      <p:cBhvr>
                                        <p:cTn id="62" dur="1000"/>
                                        <p:tgtEl>
                                          <p:spTgt spid="1537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5379">
                                            <p:txEl>
                                              <p:pRg st="0" end="0"/>
                                            </p:txEl>
                                          </p:spTgt>
                                        </p:tgtEl>
                                        <p:attrNameLst>
                                          <p:attrName>style.visibility</p:attrName>
                                        </p:attrNameLst>
                                      </p:cBhvr>
                                      <p:to>
                                        <p:strVal val="visible"/>
                                      </p:to>
                                    </p:set>
                                    <p:animEffect transition="in" filter="dissolve">
                                      <p:cBhvr>
                                        <p:cTn id="67" dur="1000"/>
                                        <p:tgtEl>
                                          <p:spTgt spid="15379">
                                            <p:txEl>
                                              <p:pRg st="0" end="0"/>
                                            </p:txEl>
                                          </p:spTgt>
                                        </p:tgtEl>
                                      </p:cBhvr>
                                    </p:animEffect>
                                  </p:childTnLst>
                                </p:cTn>
                              </p:par>
                            </p:childTnLst>
                          </p:cTn>
                        </p:par>
                        <p:par>
                          <p:cTn id="68" fill="hold" nodeType="afterGroup">
                            <p:stCondLst>
                              <p:cond delay="1000"/>
                            </p:stCondLst>
                            <p:childTnLst>
                              <p:par>
                                <p:cTn id="69" presetID="9" presetClass="entr" presetSubtype="0" fill="hold" grpId="0" nodeType="afterEffect">
                                  <p:stCondLst>
                                    <p:cond delay="0"/>
                                  </p:stCondLst>
                                  <p:childTnLst>
                                    <p:set>
                                      <p:cBhvr>
                                        <p:cTn id="70" dur="1" fill="hold">
                                          <p:stCondLst>
                                            <p:cond delay="0"/>
                                          </p:stCondLst>
                                        </p:cTn>
                                        <p:tgtEl>
                                          <p:spTgt spid="15379">
                                            <p:txEl>
                                              <p:pRg st="1" end="1"/>
                                            </p:txEl>
                                          </p:spTgt>
                                        </p:tgtEl>
                                        <p:attrNameLst>
                                          <p:attrName>style.visibility</p:attrName>
                                        </p:attrNameLst>
                                      </p:cBhvr>
                                      <p:to>
                                        <p:strVal val="visible"/>
                                      </p:to>
                                    </p:set>
                                    <p:animEffect transition="in" filter="dissolve">
                                      <p:cBhvr>
                                        <p:cTn id="71" dur="1000"/>
                                        <p:tgtEl>
                                          <p:spTgt spid="15379">
                                            <p:txEl>
                                              <p:pRg st="1" end="1"/>
                                            </p:txEl>
                                          </p:spTgt>
                                        </p:tgtEl>
                                      </p:cBhvr>
                                    </p:animEffect>
                                  </p:childTnLst>
                                </p:cTn>
                              </p:par>
                            </p:childTnLst>
                          </p:cTn>
                        </p:par>
                        <p:par>
                          <p:cTn id="72" fill="hold" nodeType="afterGroup">
                            <p:stCondLst>
                              <p:cond delay="2000"/>
                            </p:stCondLst>
                            <p:childTnLst>
                              <p:par>
                                <p:cTn id="73" presetID="9" presetClass="entr" presetSubtype="0" fill="hold" grpId="0" nodeType="afterEffect">
                                  <p:stCondLst>
                                    <p:cond delay="0"/>
                                  </p:stCondLst>
                                  <p:childTnLst>
                                    <p:set>
                                      <p:cBhvr>
                                        <p:cTn id="74" dur="1" fill="hold">
                                          <p:stCondLst>
                                            <p:cond delay="0"/>
                                          </p:stCondLst>
                                        </p:cTn>
                                        <p:tgtEl>
                                          <p:spTgt spid="15379">
                                            <p:txEl>
                                              <p:pRg st="2" end="2"/>
                                            </p:txEl>
                                          </p:spTgt>
                                        </p:tgtEl>
                                        <p:attrNameLst>
                                          <p:attrName>style.visibility</p:attrName>
                                        </p:attrNameLst>
                                      </p:cBhvr>
                                      <p:to>
                                        <p:strVal val="visible"/>
                                      </p:to>
                                    </p:set>
                                    <p:animEffect transition="in" filter="dissolve">
                                      <p:cBhvr>
                                        <p:cTn id="75" dur="1000"/>
                                        <p:tgtEl>
                                          <p:spTgt spid="15379">
                                            <p:txEl>
                                              <p:pRg st="2" end="2"/>
                                            </p:txEl>
                                          </p:spTgt>
                                        </p:tgtEl>
                                      </p:cBhvr>
                                    </p:animEffect>
                                  </p:childTnLst>
                                </p:cTn>
                              </p:par>
                            </p:childTnLst>
                          </p:cTn>
                        </p:par>
                        <p:par>
                          <p:cTn id="76" fill="hold" nodeType="afterGroup">
                            <p:stCondLst>
                              <p:cond delay="3000"/>
                            </p:stCondLst>
                            <p:childTnLst>
                              <p:par>
                                <p:cTn id="77" presetID="9" presetClass="entr" presetSubtype="0" fill="hold" grpId="0" nodeType="afterEffect">
                                  <p:stCondLst>
                                    <p:cond delay="0"/>
                                  </p:stCondLst>
                                  <p:childTnLst>
                                    <p:set>
                                      <p:cBhvr>
                                        <p:cTn id="78" dur="1" fill="hold">
                                          <p:stCondLst>
                                            <p:cond delay="0"/>
                                          </p:stCondLst>
                                        </p:cTn>
                                        <p:tgtEl>
                                          <p:spTgt spid="15379">
                                            <p:txEl>
                                              <p:pRg st="3" end="3"/>
                                            </p:txEl>
                                          </p:spTgt>
                                        </p:tgtEl>
                                        <p:attrNameLst>
                                          <p:attrName>style.visibility</p:attrName>
                                        </p:attrNameLst>
                                      </p:cBhvr>
                                      <p:to>
                                        <p:strVal val="visible"/>
                                      </p:to>
                                    </p:set>
                                    <p:animEffect transition="in" filter="dissolve">
                                      <p:cBhvr>
                                        <p:cTn id="79" dur="1000"/>
                                        <p:tgtEl>
                                          <p:spTgt spid="15379">
                                            <p:txEl>
                                              <p:pRg st="3" end="3"/>
                                            </p:txEl>
                                          </p:spTgt>
                                        </p:tgtEl>
                                      </p:cBhvr>
                                    </p:animEffect>
                                  </p:childTnLst>
                                </p:cTn>
                              </p:par>
                            </p:childTnLst>
                          </p:cTn>
                        </p:par>
                        <p:par>
                          <p:cTn id="80" fill="hold" nodeType="afterGroup">
                            <p:stCondLst>
                              <p:cond delay="4000"/>
                            </p:stCondLst>
                            <p:childTnLst>
                              <p:par>
                                <p:cTn id="81" presetID="9" presetClass="entr" presetSubtype="0" fill="hold" grpId="0" nodeType="afterEffect">
                                  <p:stCondLst>
                                    <p:cond delay="0"/>
                                  </p:stCondLst>
                                  <p:childTnLst>
                                    <p:set>
                                      <p:cBhvr>
                                        <p:cTn id="82" dur="1" fill="hold">
                                          <p:stCondLst>
                                            <p:cond delay="0"/>
                                          </p:stCondLst>
                                        </p:cTn>
                                        <p:tgtEl>
                                          <p:spTgt spid="15379">
                                            <p:txEl>
                                              <p:pRg st="4" end="4"/>
                                            </p:txEl>
                                          </p:spTgt>
                                        </p:tgtEl>
                                        <p:attrNameLst>
                                          <p:attrName>style.visibility</p:attrName>
                                        </p:attrNameLst>
                                      </p:cBhvr>
                                      <p:to>
                                        <p:strVal val="visible"/>
                                      </p:to>
                                    </p:set>
                                    <p:animEffect transition="in" filter="dissolve">
                                      <p:cBhvr>
                                        <p:cTn id="83" dur="1000"/>
                                        <p:tgtEl>
                                          <p:spTgt spid="15379">
                                            <p:txEl>
                                              <p:pRg st="4" end="4"/>
                                            </p:txEl>
                                          </p:spTgt>
                                        </p:tgtEl>
                                      </p:cBhvr>
                                    </p:animEffect>
                                  </p:childTnLst>
                                </p:cTn>
                              </p:par>
                            </p:childTnLst>
                          </p:cTn>
                        </p:par>
                        <p:par>
                          <p:cTn id="84" fill="hold" nodeType="afterGroup">
                            <p:stCondLst>
                              <p:cond delay="5000"/>
                            </p:stCondLst>
                            <p:childTnLst>
                              <p:par>
                                <p:cTn id="85" presetID="9" presetClass="entr" presetSubtype="0" fill="hold" grpId="0" nodeType="afterEffect">
                                  <p:stCondLst>
                                    <p:cond delay="0"/>
                                  </p:stCondLst>
                                  <p:childTnLst>
                                    <p:set>
                                      <p:cBhvr>
                                        <p:cTn id="86" dur="1" fill="hold">
                                          <p:stCondLst>
                                            <p:cond delay="0"/>
                                          </p:stCondLst>
                                        </p:cTn>
                                        <p:tgtEl>
                                          <p:spTgt spid="15379">
                                            <p:txEl>
                                              <p:pRg st="5" end="5"/>
                                            </p:txEl>
                                          </p:spTgt>
                                        </p:tgtEl>
                                        <p:attrNameLst>
                                          <p:attrName>style.visibility</p:attrName>
                                        </p:attrNameLst>
                                      </p:cBhvr>
                                      <p:to>
                                        <p:strVal val="visible"/>
                                      </p:to>
                                    </p:set>
                                    <p:animEffect transition="in" filter="dissolve">
                                      <p:cBhvr>
                                        <p:cTn id="87" dur="1000"/>
                                        <p:tgtEl>
                                          <p:spTgt spid="15379">
                                            <p:txEl>
                                              <p:pRg st="5" end="5"/>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5374"/>
                                        </p:tgtEl>
                                        <p:attrNameLst>
                                          <p:attrName>style.visibility</p:attrName>
                                        </p:attrNameLst>
                                      </p:cBhvr>
                                      <p:to>
                                        <p:strVal val="visible"/>
                                      </p:to>
                                    </p:set>
                                    <p:animEffect transition="in" filter="wipe(left)">
                                      <p:cBhvr>
                                        <p:cTn id="92" dur="1000"/>
                                        <p:tgtEl>
                                          <p:spTgt spid="15374"/>
                                        </p:tgtEl>
                                      </p:cBhvr>
                                    </p:animEffect>
                                  </p:childTnLst>
                                </p:cTn>
                              </p:par>
                            </p:childTnLst>
                          </p:cTn>
                        </p:par>
                        <p:par>
                          <p:cTn id="93" fill="hold" nodeType="afterGroup">
                            <p:stCondLst>
                              <p:cond delay="1000"/>
                            </p:stCondLst>
                            <p:childTnLst>
                              <p:par>
                                <p:cTn id="94" presetID="9" presetClass="entr" presetSubtype="0" fill="hold" grpId="0" nodeType="afterEffect">
                                  <p:stCondLst>
                                    <p:cond delay="0"/>
                                  </p:stCondLst>
                                  <p:childTnLst>
                                    <p:set>
                                      <p:cBhvr>
                                        <p:cTn id="95" dur="1" fill="hold">
                                          <p:stCondLst>
                                            <p:cond delay="0"/>
                                          </p:stCondLst>
                                        </p:cTn>
                                        <p:tgtEl>
                                          <p:spTgt spid="15384">
                                            <p:txEl>
                                              <p:pRg st="0" end="0"/>
                                            </p:txEl>
                                          </p:spTgt>
                                        </p:tgtEl>
                                        <p:attrNameLst>
                                          <p:attrName>style.visibility</p:attrName>
                                        </p:attrNameLst>
                                      </p:cBhvr>
                                      <p:to>
                                        <p:strVal val="visible"/>
                                      </p:to>
                                    </p:set>
                                    <p:animEffect transition="in" filter="dissolve">
                                      <p:cBhvr>
                                        <p:cTn id="96" dur="1000"/>
                                        <p:tgtEl>
                                          <p:spTgt spid="15384">
                                            <p:txEl>
                                              <p:pRg st="0" end="0"/>
                                            </p:txEl>
                                          </p:spTgt>
                                        </p:tgtEl>
                                      </p:cBhvr>
                                    </p:animEffect>
                                  </p:childTnLst>
                                </p:cTn>
                              </p:par>
                            </p:childTnLst>
                          </p:cTn>
                        </p:par>
                        <p:par>
                          <p:cTn id="97" fill="hold" nodeType="afterGroup">
                            <p:stCondLst>
                              <p:cond delay="2000"/>
                            </p:stCondLst>
                            <p:childTnLst>
                              <p:par>
                                <p:cTn id="98" presetID="9" presetClass="entr" presetSubtype="0" fill="hold" grpId="0" nodeType="afterEffect">
                                  <p:stCondLst>
                                    <p:cond delay="0"/>
                                  </p:stCondLst>
                                  <p:childTnLst>
                                    <p:set>
                                      <p:cBhvr>
                                        <p:cTn id="99" dur="1" fill="hold">
                                          <p:stCondLst>
                                            <p:cond delay="0"/>
                                          </p:stCondLst>
                                        </p:cTn>
                                        <p:tgtEl>
                                          <p:spTgt spid="15384">
                                            <p:txEl>
                                              <p:pRg st="2" end="2"/>
                                            </p:txEl>
                                          </p:spTgt>
                                        </p:tgtEl>
                                        <p:attrNameLst>
                                          <p:attrName>style.visibility</p:attrName>
                                        </p:attrNameLst>
                                      </p:cBhvr>
                                      <p:to>
                                        <p:strVal val="visible"/>
                                      </p:to>
                                    </p:set>
                                    <p:animEffect transition="in" filter="dissolve">
                                      <p:cBhvr>
                                        <p:cTn id="100" dur="1000"/>
                                        <p:tgtEl>
                                          <p:spTgt spid="15384">
                                            <p:txEl>
                                              <p:pRg st="2" end="2"/>
                                            </p:txEl>
                                          </p:spTgt>
                                        </p:tgtEl>
                                      </p:cBhvr>
                                    </p:animEffect>
                                  </p:childTnLst>
                                </p:cTn>
                              </p:par>
                            </p:childTnLst>
                          </p:cTn>
                        </p:par>
                        <p:par>
                          <p:cTn id="101" fill="hold" nodeType="afterGroup">
                            <p:stCondLst>
                              <p:cond delay="3000"/>
                            </p:stCondLst>
                            <p:childTnLst>
                              <p:par>
                                <p:cTn id="102" presetID="9" presetClass="entr" presetSubtype="0" fill="hold" grpId="0" nodeType="afterEffect">
                                  <p:stCondLst>
                                    <p:cond delay="0"/>
                                  </p:stCondLst>
                                  <p:childTnLst>
                                    <p:set>
                                      <p:cBhvr>
                                        <p:cTn id="103" dur="1" fill="hold">
                                          <p:stCondLst>
                                            <p:cond delay="0"/>
                                          </p:stCondLst>
                                        </p:cTn>
                                        <p:tgtEl>
                                          <p:spTgt spid="15384">
                                            <p:txEl>
                                              <p:pRg st="4" end="4"/>
                                            </p:txEl>
                                          </p:spTgt>
                                        </p:tgtEl>
                                        <p:attrNameLst>
                                          <p:attrName>style.visibility</p:attrName>
                                        </p:attrNameLst>
                                      </p:cBhvr>
                                      <p:to>
                                        <p:strVal val="visible"/>
                                      </p:to>
                                    </p:set>
                                    <p:animEffect transition="in" filter="dissolve">
                                      <p:cBhvr>
                                        <p:cTn id="104" dur="1000"/>
                                        <p:tgtEl>
                                          <p:spTgt spid="15384">
                                            <p:txEl>
                                              <p:pRg st="4" end="4"/>
                                            </p:txEl>
                                          </p:spTgt>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9" presetClass="entr" presetSubtype="0" fill="hold" grpId="0" nodeType="clickEffect">
                                  <p:stCondLst>
                                    <p:cond delay="0"/>
                                  </p:stCondLst>
                                  <p:childTnLst>
                                    <p:set>
                                      <p:cBhvr>
                                        <p:cTn id="108" dur="1" fill="hold">
                                          <p:stCondLst>
                                            <p:cond delay="0"/>
                                          </p:stCondLst>
                                        </p:cTn>
                                        <p:tgtEl>
                                          <p:spTgt spid="15381"/>
                                        </p:tgtEl>
                                        <p:attrNameLst>
                                          <p:attrName>style.visibility</p:attrName>
                                        </p:attrNameLst>
                                      </p:cBhvr>
                                      <p:to>
                                        <p:strVal val="visible"/>
                                      </p:to>
                                    </p:set>
                                    <p:animEffect transition="in" filter="dissolve">
                                      <p:cBhvr>
                                        <p:cTn id="109" dur="1000"/>
                                        <p:tgtEl>
                                          <p:spTgt spid="15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1" grpId="0"/>
      <p:bldP spid="15392" grpId="0"/>
      <p:bldP spid="15393" grpId="0"/>
      <p:bldP spid="15394" grpId="0"/>
      <p:bldP spid="15395" grpId="0"/>
      <p:bldP spid="15374" grpId="0" animBg="1"/>
      <p:bldP spid="15379" grpId="0" build="p"/>
      <p:bldP spid="15381" grpId="0"/>
      <p:bldP spid="15384" grpId="0" build="p"/>
      <p:bldP spid="15388" grpId="0"/>
      <p:bldP spid="15389" grpId="0"/>
      <p:bldP spid="15373" grpId="0" animBg="1"/>
      <p:bldP spid="1538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0"/>
            <a:ext cx="10515600" cy="1325563"/>
          </a:xfrm>
        </p:spPr>
        <p:txBody>
          <a:bodyPr/>
          <a:lstStyle/>
          <a:p>
            <a:pPr algn="ctr"/>
            <a:r>
              <a:rPr lang="en-US" dirty="0" smtClean="0"/>
              <a:t>Early Intervention and Adolescent Inflammation</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83473931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
          <p:cNvGrpSpPr/>
          <p:nvPr/>
        </p:nvGrpSpPr>
        <p:grpSpPr>
          <a:xfrm>
            <a:off x="3360" y="6195153"/>
            <a:ext cx="12188639" cy="685530"/>
            <a:chOff x="3360" y="6195153"/>
            <a:chExt cx="12188639" cy="685530"/>
          </a:xfrm>
        </p:grpSpPr>
        <p:pic>
          <p:nvPicPr>
            <p:cNvPr id="4" name="Picture 3"/>
            <p:cNvPicPr>
              <a:picLocks noChangeAspect="1"/>
            </p:cNvPicPr>
            <p:nvPr/>
          </p:nvPicPr>
          <p:blipFill>
            <a:blip r:embed="rId3"/>
            <a:stretch>
              <a:fillRect/>
            </a:stretch>
          </p:blipFill>
          <p:spPr>
            <a:xfrm>
              <a:off x="3360" y="6195153"/>
              <a:ext cx="12188639" cy="685530"/>
            </a:xfrm>
            <a:prstGeom prst="rect">
              <a:avLst/>
            </a:prstGeom>
          </p:spPr>
        </p:pic>
        <p:sp>
          <p:nvSpPr>
            <p:cNvPr id="5" name="TextBox 4">
              <a:extLst>
                <a:ext uri="{FF2B5EF4-FFF2-40B4-BE49-F238E27FC236}">
                  <a16:creationId xmlns:a16="http://schemas.microsoft.com/office/drawing/2014/main" id="{5E5CD89B-7A9F-A14D-8215-FF5912462ACD}"/>
                </a:ext>
              </a:extLst>
            </p:cNvPr>
            <p:cNvSpPr txBox="1"/>
            <p:nvPr/>
          </p:nvSpPr>
          <p:spPr>
            <a:xfrm>
              <a:off x="3361" y="6442502"/>
              <a:ext cx="4625789" cy="338554"/>
            </a:xfrm>
            <a:prstGeom prst="rect">
              <a:avLst/>
            </a:prstGeom>
            <a:noFill/>
          </p:spPr>
          <p:txBody>
            <a:bodyPr wrap="square" rtlCol="0">
              <a:spAutoFit/>
            </a:bodyPr>
            <a:lstStyle/>
            <a:p>
              <a:r>
                <a:rPr lang="en-US" sz="1600" spc="20" dirty="0" smtClean="0">
                  <a:solidFill>
                    <a:schemeClr val="accent2">
                      <a:lumMod val="75000"/>
                    </a:schemeClr>
                  </a:solidFill>
                  <a:latin typeface="D-DIN" panose="020B0504030202030204" pitchFamily="34" charset="77"/>
                </a:rPr>
                <a:t>College of Education and Human Development</a:t>
              </a:r>
              <a:endParaRPr lang="en-US" sz="1600" spc="20" dirty="0">
                <a:solidFill>
                  <a:schemeClr val="accent2">
                    <a:lumMod val="75000"/>
                  </a:schemeClr>
                </a:solidFill>
                <a:latin typeface="D-DIN" panose="020B0504030202030204" pitchFamily="34" charset="77"/>
              </a:endParaRPr>
            </a:p>
          </p:txBody>
        </p:sp>
      </p:grpSp>
      <p:sp>
        <p:nvSpPr>
          <p:cNvPr id="13" name="TextBox 12"/>
          <p:cNvSpPr txBox="1"/>
          <p:nvPr/>
        </p:nvSpPr>
        <p:spPr>
          <a:xfrm>
            <a:off x="1664208" y="5726194"/>
            <a:ext cx="9012211" cy="369332"/>
          </a:xfrm>
          <a:prstGeom prst="rect">
            <a:avLst/>
          </a:prstGeom>
          <a:noFill/>
        </p:spPr>
        <p:txBody>
          <a:bodyPr wrap="none" rtlCol="0">
            <a:spAutoFit/>
          </a:bodyPr>
          <a:lstStyle/>
          <a:p>
            <a:r>
              <a:rPr lang="en-US" dirty="0" smtClean="0"/>
              <a:t>Before   After      Never                             Before   After     Never                          Before     After    Never </a:t>
            </a:r>
            <a:endParaRPr lang="en-US" dirty="0"/>
          </a:p>
        </p:txBody>
      </p:sp>
      <p:sp>
        <p:nvSpPr>
          <p:cNvPr id="14" name="TextBox 13"/>
          <p:cNvSpPr txBox="1"/>
          <p:nvPr/>
        </p:nvSpPr>
        <p:spPr>
          <a:xfrm>
            <a:off x="2075688" y="1627626"/>
            <a:ext cx="7973145" cy="523220"/>
          </a:xfrm>
          <a:prstGeom prst="rect">
            <a:avLst/>
          </a:prstGeom>
          <a:noFill/>
        </p:spPr>
        <p:txBody>
          <a:bodyPr wrap="none" rtlCol="0">
            <a:spAutoFit/>
          </a:bodyPr>
          <a:lstStyle/>
          <a:p>
            <a:r>
              <a:rPr lang="en-US" sz="2800" dirty="0" smtClean="0"/>
              <a:t>IL 1b                                       IL 6                                           TNF</a:t>
            </a:r>
            <a:endParaRPr lang="en-US" sz="2800" dirty="0"/>
          </a:p>
        </p:txBody>
      </p:sp>
      <p:sp>
        <p:nvSpPr>
          <p:cNvPr id="15" name="TextBox 14"/>
          <p:cNvSpPr txBox="1"/>
          <p:nvPr/>
        </p:nvSpPr>
        <p:spPr>
          <a:xfrm rot="16200000">
            <a:off x="-539496" y="3520440"/>
            <a:ext cx="2136290" cy="369332"/>
          </a:xfrm>
          <a:prstGeom prst="rect">
            <a:avLst/>
          </a:prstGeom>
          <a:noFill/>
        </p:spPr>
        <p:txBody>
          <a:bodyPr wrap="none" rtlCol="0">
            <a:spAutoFit/>
          </a:bodyPr>
          <a:lstStyle/>
          <a:p>
            <a:r>
              <a:rPr lang="en-US" dirty="0" smtClean="0"/>
              <a:t>Standardized Scores</a:t>
            </a:r>
            <a:endParaRPr lang="en-US" dirty="0"/>
          </a:p>
        </p:txBody>
      </p:sp>
    </p:spTree>
    <p:extLst>
      <p:ext uri="{BB962C8B-B14F-4D97-AF65-F5344CB8AC3E}">
        <p14:creationId xmlns:p14="http://schemas.microsoft.com/office/powerpoint/2010/main" val="2166357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C9F73-4DC5-1743-8603-3408CE8A753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Take home: Like building a house</a:t>
            </a:r>
          </a:p>
        </p:txBody>
      </p:sp>
      <p:sp>
        <p:nvSpPr>
          <p:cNvPr id="3" name="Content Placeholder 2">
            <a:extLst>
              <a:ext uri="{FF2B5EF4-FFF2-40B4-BE49-F238E27FC236}">
                <a16:creationId xmlns:a16="http://schemas.microsoft.com/office/drawing/2014/main" id="{FF653FE5-6EEF-DF45-A5CB-4873B2DD759C}"/>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Conception through the few years lays down the foundation of brain architecture.</a:t>
            </a:r>
          </a:p>
          <a:p>
            <a:r>
              <a:rPr lang="en-US" dirty="0">
                <a:latin typeface="Arial" panose="020B0604020202020204" pitchFamily="34" charset="0"/>
                <a:cs typeface="Arial" panose="020B0604020202020204" pitchFamily="34" charset="0"/>
              </a:rPr>
              <a:t>Like a house, if the foundation is weak, it threatens all that is built afterward.</a:t>
            </a:r>
          </a:p>
          <a:p>
            <a:r>
              <a:rPr lang="en-US" dirty="0">
                <a:latin typeface="Arial" panose="020B0604020202020204" pitchFamily="34" charset="0"/>
                <a:cs typeface="Arial" panose="020B0604020202020204" pitchFamily="34" charset="0"/>
              </a:rPr>
              <a:t>There are no do-overs in development (compensation, work-arounds).</a:t>
            </a:r>
          </a:p>
          <a:p>
            <a:r>
              <a:rPr lang="en-US" dirty="0">
                <a:latin typeface="Arial" panose="020B0604020202020204" pitchFamily="34" charset="0"/>
                <a:cs typeface="Arial" panose="020B0604020202020204" pitchFamily="34" charset="0"/>
              </a:rPr>
              <a:t>Best and most cost effective to get it right the first time.</a:t>
            </a:r>
          </a:p>
          <a:p>
            <a:endParaRPr lang="en-US" dirty="0"/>
          </a:p>
        </p:txBody>
      </p:sp>
      <p:sp>
        <p:nvSpPr>
          <p:cNvPr id="7" name="TextBox 6">
            <a:extLst>
              <a:ext uri="{FF2B5EF4-FFF2-40B4-BE49-F238E27FC236}">
                <a16:creationId xmlns:a16="http://schemas.microsoft.com/office/drawing/2014/main" id="{5E5CD89B-7A9F-A14D-8215-FF5912462ACD}"/>
              </a:ext>
            </a:extLst>
          </p:cNvPr>
          <p:cNvSpPr txBox="1"/>
          <p:nvPr/>
        </p:nvSpPr>
        <p:spPr>
          <a:xfrm>
            <a:off x="-5068" y="6436931"/>
            <a:ext cx="4625789" cy="307777"/>
          </a:xfrm>
          <a:prstGeom prst="rect">
            <a:avLst/>
          </a:prstGeom>
          <a:noFill/>
        </p:spPr>
        <p:txBody>
          <a:bodyPr wrap="square" rtlCol="0">
            <a:spAutoFit/>
          </a:bodyPr>
          <a:lstStyle/>
          <a:p>
            <a:r>
              <a:rPr lang="en-US" sz="1400" spc="20" dirty="0">
                <a:solidFill>
                  <a:schemeClr val="accent2">
                    <a:lumMod val="75000"/>
                  </a:schemeClr>
                </a:solidFill>
                <a:latin typeface="D-DIN" panose="020B0504030202030204" pitchFamily="34" charset="77"/>
              </a:rPr>
              <a:t>College of Education and Human Development</a:t>
            </a:r>
          </a:p>
        </p:txBody>
      </p:sp>
      <p:grpSp>
        <p:nvGrpSpPr>
          <p:cNvPr id="8" name="Group 7"/>
          <p:cNvGrpSpPr/>
          <p:nvPr/>
        </p:nvGrpSpPr>
        <p:grpSpPr>
          <a:xfrm>
            <a:off x="3360" y="6195153"/>
            <a:ext cx="12188639" cy="685530"/>
            <a:chOff x="3360" y="6195153"/>
            <a:chExt cx="12188639" cy="685530"/>
          </a:xfrm>
        </p:grpSpPr>
        <p:pic>
          <p:nvPicPr>
            <p:cNvPr id="9" name="Picture 8"/>
            <p:cNvPicPr>
              <a:picLocks noChangeAspect="1"/>
            </p:cNvPicPr>
            <p:nvPr/>
          </p:nvPicPr>
          <p:blipFill>
            <a:blip r:embed="rId2"/>
            <a:stretch>
              <a:fillRect/>
            </a:stretch>
          </p:blipFill>
          <p:spPr>
            <a:xfrm>
              <a:off x="3360" y="6195153"/>
              <a:ext cx="12188639" cy="685530"/>
            </a:xfrm>
            <a:prstGeom prst="rect">
              <a:avLst/>
            </a:prstGeom>
          </p:spPr>
        </p:pic>
        <p:sp>
          <p:nvSpPr>
            <p:cNvPr id="10" name="TextBox 9">
              <a:extLst>
                <a:ext uri="{FF2B5EF4-FFF2-40B4-BE49-F238E27FC236}">
                  <a16:creationId xmlns:a16="http://schemas.microsoft.com/office/drawing/2014/main" id="{5E5CD89B-7A9F-A14D-8215-FF5912462ACD}"/>
                </a:ext>
              </a:extLst>
            </p:cNvPr>
            <p:cNvSpPr txBox="1"/>
            <p:nvPr/>
          </p:nvSpPr>
          <p:spPr>
            <a:xfrm>
              <a:off x="3361" y="6442502"/>
              <a:ext cx="4625789" cy="338554"/>
            </a:xfrm>
            <a:prstGeom prst="rect">
              <a:avLst/>
            </a:prstGeom>
            <a:noFill/>
          </p:spPr>
          <p:txBody>
            <a:bodyPr wrap="square" rtlCol="0">
              <a:spAutoFit/>
            </a:bodyPr>
            <a:lstStyle/>
            <a:p>
              <a:r>
                <a:rPr lang="en-US" sz="1600" spc="20" dirty="0" smtClean="0">
                  <a:solidFill>
                    <a:schemeClr val="accent2">
                      <a:lumMod val="75000"/>
                    </a:schemeClr>
                  </a:solidFill>
                  <a:latin typeface="D-DIN" panose="020B0504030202030204" pitchFamily="34" charset="77"/>
                </a:rPr>
                <a:t>College of Education and Human Development</a:t>
              </a:r>
              <a:endParaRPr lang="en-US" sz="1600" spc="20" dirty="0">
                <a:solidFill>
                  <a:schemeClr val="accent2">
                    <a:lumMod val="75000"/>
                  </a:schemeClr>
                </a:solidFill>
                <a:latin typeface="D-DIN" panose="020B0504030202030204" pitchFamily="34" charset="77"/>
              </a:endParaRPr>
            </a:p>
          </p:txBody>
        </p:sp>
      </p:grpSp>
    </p:spTree>
    <p:extLst>
      <p:ext uri="{BB962C8B-B14F-4D97-AF65-F5344CB8AC3E}">
        <p14:creationId xmlns:p14="http://schemas.microsoft.com/office/powerpoint/2010/main" val="2079350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C9F73-4DC5-1743-8603-3408CE8A753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Take home: Like building a house</a:t>
            </a:r>
          </a:p>
        </p:txBody>
      </p:sp>
      <p:sp>
        <p:nvSpPr>
          <p:cNvPr id="3" name="Content Placeholder 2">
            <a:extLst>
              <a:ext uri="{FF2B5EF4-FFF2-40B4-BE49-F238E27FC236}">
                <a16:creationId xmlns:a16="http://schemas.microsoft.com/office/drawing/2014/main" id="{FF653FE5-6EEF-DF45-A5CB-4873B2DD759C}"/>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Conception through the few years lays down the foundation of brain architecture.</a:t>
            </a:r>
          </a:p>
          <a:p>
            <a:r>
              <a:rPr lang="en-US" dirty="0">
                <a:latin typeface="Arial" panose="020B0604020202020204" pitchFamily="34" charset="0"/>
                <a:cs typeface="Arial" panose="020B0604020202020204" pitchFamily="34" charset="0"/>
              </a:rPr>
              <a:t>Like a house, if the foundation is weak, it threatens all that is built afterward.</a:t>
            </a:r>
          </a:p>
          <a:p>
            <a:r>
              <a:rPr lang="en-US" dirty="0">
                <a:latin typeface="Arial" panose="020B0604020202020204" pitchFamily="34" charset="0"/>
                <a:cs typeface="Arial" panose="020B0604020202020204" pitchFamily="34" charset="0"/>
              </a:rPr>
              <a:t>There are no do-overs in development (compensation, work-arounds).</a:t>
            </a:r>
          </a:p>
          <a:p>
            <a:r>
              <a:rPr lang="en-US" dirty="0">
                <a:latin typeface="Arial" panose="020B0604020202020204" pitchFamily="34" charset="0"/>
                <a:cs typeface="Arial" panose="020B0604020202020204" pitchFamily="34" charset="0"/>
              </a:rPr>
              <a:t>Best and most cost effective to get it right the first time.</a:t>
            </a:r>
          </a:p>
          <a:p>
            <a:endParaRPr lang="en-US" dirty="0"/>
          </a:p>
        </p:txBody>
      </p:sp>
      <p:sp>
        <p:nvSpPr>
          <p:cNvPr id="7" name="TextBox 6">
            <a:extLst>
              <a:ext uri="{FF2B5EF4-FFF2-40B4-BE49-F238E27FC236}">
                <a16:creationId xmlns:a16="http://schemas.microsoft.com/office/drawing/2014/main" id="{5E5CD89B-7A9F-A14D-8215-FF5912462ACD}"/>
              </a:ext>
            </a:extLst>
          </p:cNvPr>
          <p:cNvSpPr txBox="1"/>
          <p:nvPr/>
        </p:nvSpPr>
        <p:spPr>
          <a:xfrm>
            <a:off x="-5068" y="6436931"/>
            <a:ext cx="4625789" cy="307777"/>
          </a:xfrm>
          <a:prstGeom prst="rect">
            <a:avLst/>
          </a:prstGeom>
          <a:noFill/>
        </p:spPr>
        <p:txBody>
          <a:bodyPr wrap="square" rtlCol="0">
            <a:spAutoFit/>
          </a:bodyPr>
          <a:lstStyle/>
          <a:p>
            <a:r>
              <a:rPr lang="en-US" sz="1400" spc="20" dirty="0">
                <a:solidFill>
                  <a:schemeClr val="accent2">
                    <a:lumMod val="75000"/>
                  </a:schemeClr>
                </a:solidFill>
                <a:latin typeface="D-DIN" panose="020B0504030202030204" pitchFamily="34" charset="77"/>
              </a:rPr>
              <a:t>College of Education and Human Development</a:t>
            </a:r>
          </a:p>
        </p:txBody>
      </p:sp>
      <p:grpSp>
        <p:nvGrpSpPr>
          <p:cNvPr id="8" name="Group 7"/>
          <p:cNvGrpSpPr/>
          <p:nvPr/>
        </p:nvGrpSpPr>
        <p:grpSpPr>
          <a:xfrm>
            <a:off x="3360" y="6195153"/>
            <a:ext cx="12188639" cy="685530"/>
            <a:chOff x="3360" y="6195153"/>
            <a:chExt cx="12188639" cy="685530"/>
          </a:xfrm>
        </p:grpSpPr>
        <p:pic>
          <p:nvPicPr>
            <p:cNvPr id="9" name="Picture 8"/>
            <p:cNvPicPr>
              <a:picLocks noChangeAspect="1"/>
            </p:cNvPicPr>
            <p:nvPr/>
          </p:nvPicPr>
          <p:blipFill>
            <a:blip r:embed="rId2"/>
            <a:stretch>
              <a:fillRect/>
            </a:stretch>
          </p:blipFill>
          <p:spPr>
            <a:xfrm>
              <a:off x="3360" y="6195153"/>
              <a:ext cx="12188639" cy="685530"/>
            </a:xfrm>
            <a:prstGeom prst="rect">
              <a:avLst/>
            </a:prstGeom>
          </p:spPr>
        </p:pic>
        <p:sp>
          <p:nvSpPr>
            <p:cNvPr id="10" name="TextBox 9">
              <a:extLst>
                <a:ext uri="{FF2B5EF4-FFF2-40B4-BE49-F238E27FC236}">
                  <a16:creationId xmlns:a16="http://schemas.microsoft.com/office/drawing/2014/main" id="{5E5CD89B-7A9F-A14D-8215-FF5912462ACD}"/>
                </a:ext>
              </a:extLst>
            </p:cNvPr>
            <p:cNvSpPr txBox="1"/>
            <p:nvPr/>
          </p:nvSpPr>
          <p:spPr>
            <a:xfrm>
              <a:off x="3361" y="6442502"/>
              <a:ext cx="4625789" cy="338554"/>
            </a:xfrm>
            <a:prstGeom prst="rect">
              <a:avLst/>
            </a:prstGeom>
            <a:noFill/>
          </p:spPr>
          <p:txBody>
            <a:bodyPr wrap="square" rtlCol="0">
              <a:spAutoFit/>
            </a:bodyPr>
            <a:lstStyle/>
            <a:p>
              <a:r>
                <a:rPr lang="en-US" sz="1600" spc="20" dirty="0" smtClean="0">
                  <a:solidFill>
                    <a:schemeClr val="accent2">
                      <a:lumMod val="75000"/>
                    </a:schemeClr>
                  </a:solidFill>
                  <a:latin typeface="D-DIN" panose="020B0504030202030204" pitchFamily="34" charset="77"/>
                </a:rPr>
                <a:t>College of Education and Human Development</a:t>
              </a:r>
              <a:endParaRPr lang="en-US" sz="1600" spc="20" dirty="0">
                <a:solidFill>
                  <a:schemeClr val="accent2">
                    <a:lumMod val="75000"/>
                  </a:schemeClr>
                </a:solidFill>
                <a:latin typeface="D-DIN" panose="020B0504030202030204" pitchFamily="34" charset="77"/>
              </a:endParaRPr>
            </a:p>
          </p:txBody>
        </p:sp>
      </p:grpSp>
    </p:spTree>
    <p:extLst>
      <p:ext uri="{BB962C8B-B14F-4D97-AF65-F5344CB8AC3E}">
        <p14:creationId xmlns:p14="http://schemas.microsoft.com/office/powerpoint/2010/main" val="27796201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Text Box 3"/>
          <p:cNvSpPr txBox="1">
            <a:spLocks noChangeArrowheads="1"/>
          </p:cNvSpPr>
          <p:nvPr/>
        </p:nvSpPr>
        <p:spPr bwMode="auto">
          <a:xfrm>
            <a:off x="2133600" y="2209800"/>
            <a:ext cx="7937500" cy="3139321"/>
          </a:xfrm>
          <a:prstGeom prst="rect">
            <a:avLst/>
          </a:prstGeom>
          <a:noFill/>
          <a:ln w="12700" cap="sq">
            <a:noFill/>
            <a:miter lim="800000"/>
            <a:headEnd type="none" w="sm" len="sm"/>
            <a:tailEnd type="none" w="sm" len="sm"/>
          </a:ln>
          <a:effectLst/>
        </p:spPr>
        <p:txBody>
          <a:bodyPr>
            <a:spAutoFit/>
          </a:bodyPr>
          <a:lstStyle/>
          <a:p>
            <a:pPr marL="177800">
              <a:defRPr/>
            </a:pPr>
            <a:r>
              <a:rPr kumimoji="1" lang="en-US" sz="2000" dirty="0">
                <a:latin typeface="Arial" panose="020B0604020202020204" pitchFamily="34" charset="0"/>
                <a:ea typeface="ＭＳ Ｐゴシック" pitchFamily="28" charset="-128"/>
                <a:cs typeface="Arial" panose="020B0604020202020204" pitchFamily="34" charset="0"/>
              </a:rPr>
              <a:t>The basic principles of neuroscience indicate that creating the right conditions for early childhood development will be more effective and less costly than addressing problems at a later age.</a:t>
            </a:r>
          </a:p>
          <a:p>
            <a:pPr marL="177800">
              <a:defRPr/>
            </a:pPr>
            <a:endParaRPr kumimoji="1" lang="en-US" sz="2000" dirty="0">
              <a:latin typeface="Arial" panose="020B0604020202020204" pitchFamily="34" charset="0"/>
              <a:ea typeface="ＭＳ Ｐゴシック" pitchFamily="28" charset="-128"/>
              <a:cs typeface="Arial" panose="020B0604020202020204" pitchFamily="34" charset="0"/>
            </a:endParaRPr>
          </a:p>
          <a:p>
            <a:pPr marL="177800">
              <a:defRPr/>
            </a:pPr>
            <a:r>
              <a:rPr kumimoji="1" lang="en-US" sz="2000" i="1" dirty="0">
                <a:latin typeface="Arial" panose="020B0604020202020204" pitchFamily="34" charset="0"/>
                <a:ea typeface="ＭＳ Ｐゴシック" pitchFamily="28" charset="-128"/>
                <a:cs typeface="Arial" panose="020B0604020202020204" pitchFamily="34" charset="0"/>
              </a:rPr>
              <a:t>Brains:</a:t>
            </a:r>
            <a:r>
              <a:rPr kumimoji="1" lang="en-US" sz="2000" dirty="0">
                <a:latin typeface="Arial" panose="020B0604020202020204" pitchFamily="34" charset="0"/>
                <a:ea typeface="ＭＳ Ｐゴシック" pitchFamily="28" charset="-128"/>
                <a:cs typeface="Arial" panose="020B0604020202020204" pitchFamily="34" charset="0"/>
              </a:rPr>
              <a:t> more physiological energy needed to compensate for poorly formed neural circuits.</a:t>
            </a:r>
          </a:p>
          <a:p>
            <a:pPr marL="177800">
              <a:defRPr/>
            </a:pPr>
            <a:endParaRPr kumimoji="1" lang="en-US" sz="2000" dirty="0">
              <a:latin typeface="Arial" panose="020B0604020202020204" pitchFamily="34" charset="0"/>
              <a:ea typeface="ＭＳ Ｐゴシック" pitchFamily="28" charset="-128"/>
              <a:cs typeface="Arial" panose="020B0604020202020204" pitchFamily="34" charset="0"/>
            </a:endParaRPr>
          </a:p>
          <a:p>
            <a:pPr marL="177800">
              <a:defRPr/>
            </a:pPr>
            <a:r>
              <a:rPr kumimoji="1" lang="en-US" sz="2000" i="1" dirty="0">
                <a:latin typeface="Arial" panose="020B0604020202020204" pitchFamily="34" charset="0"/>
                <a:ea typeface="ＭＳ Ｐゴシック" pitchFamily="28" charset="-128"/>
                <a:cs typeface="Arial" panose="020B0604020202020204" pitchFamily="34" charset="0"/>
              </a:rPr>
              <a:t>Society:</a:t>
            </a:r>
            <a:r>
              <a:rPr kumimoji="1" lang="en-US" sz="2000" dirty="0">
                <a:latin typeface="Arial" panose="020B0604020202020204" pitchFamily="34" charset="0"/>
                <a:ea typeface="ＭＳ Ｐゴシック" pitchFamily="28" charset="-128"/>
                <a:cs typeface="Arial" panose="020B0604020202020204" pitchFamily="34" charset="0"/>
              </a:rPr>
              <a:t> higher cost of remedial education, clinical treatment, crime.  </a:t>
            </a:r>
            <a:endParaRPr kumimoji="1" lang="en-US" sz="2000" b="1" dirty="0">
              <a:latin typeface="Arial" panose="020B0604020202020204" pitchFamily="34" charset="0"/>
              <a:ea typeface="ＭＳ Ｐゴシック" pitchFamily="28" charset="-128"/>
              <a:cs typeface="Arial" panose="020B0604020202020204" pitchFamily="34" charset="0"/>
            </a:endParaRPr>
          </a:p>
          <a:p>
            <a:pPr marL="177800">
              <a:defRPr/>
            </a:pPr>
            <a:r>
              <a:rPr kumimoji="1" lang="en-US" b="1" dirty="0">
                <a:latin typeface="Arial" panose="020B0604020202020204" pitchFamily="34" charset="0"/>
                <a:ea typeface="ＭＳ Ｐゴシック" pitchFamily="28" charset="-128"/>
                <a:cs typeface="Arial" panose="020B0604020202020204" pitchFamily="34" charset="0"/>
              </a:rPr>
              <a:t>  </a:t>
            </a:r>
          </a:p>
        </p:txBody>
      </p:sp>
      <p:sp>
        <p:nvSpPr>
          <p:cNvPr id="195590" name="Rectangle 6"/>
          <p:cNvSpPr>
            <a:spLocks noChangeArrowheads="1"/>
          </p:cNvSpPr>
          <p:nvPr/>
        </p:nvSpPr>
        <p:spPr bwMode="auto">
          <a:xfrm>
            <a:off x="2362200" y="1263650"/>
            <a:ext cx="7315200" cy="869950"/>
          </a:xfrm>
          <a:prstGeom prst="rect">
            <a:avLst/>
          </a:prstGeom>
          <a:noFill/>
          <a:ln w="9525">
            <a:noFill/>
            <a:miter lim="800000"/>
            <a:headEnd/>
            <a:tailEnd/>
          </a:ln>
          <a:effectLst/>
        </p:spPr>
        <p:txBody>
          <a:bodyPr anchor="ctr"/>
          <a:lstStyle/>
          <a:p>
            <a:pPr algn="ctr">
              <a:defRPr/>
            </a:pPr>
            <a:r>
              <a:rPr lang="en-US" sz="4400" dirty="0" smtClean="0">
                <a:solidFill>
                  <a:srgbClr val="900021"/>
                </a:solidFill>
                <a:latin typeface="Arial" panose="020B0604020202020204" pitchFamily="34" charset="0"/>
                <a:ea typeface="ＭＳ Ｐゴシック" pitchFamily="28" charset="-128"/>
                <a:cs typeface="Arial" panose="020B0604020202020204" pitchFamily="34" charset="0"/>
              </a:rPr>
              <a:t>Get it right the first time</a:t>
            </a:r>
            <a:endParaRPr lang="en-US" sz="4400" dirty="0">
              <a:solidFill>
                <a:srgbClr val="900021"/>
              </a:solidFill>
              <a:latin typeface="Arial" panose="020B0604020202020204" pitchFamily="34" charset="0"/>
              <a:ea typeface="ＭＳ Ｐゴシック" pitchFamily="28" charset="-128"/>
              <a:cs typeface="Arial" panose="020B0604020202020204" pitchFamily="34" charset="0"/>
            </a:endParaRPr>
          </a:p>
        </p:txBody>
      </p:sp>
      <p:sp>
        <p:nvSpPr>
          <p:cNvPr id="7" name="TextBox 6">
            <a:extLst>
              <a:ext uri="{FF2B5EF4-FFF2-40B4-BE49-F238E27FC236}">
                <a16:creationId xmlns:a16="http://schemas.microsoft.com/office/drawing/2014/main" id="{5E5CD89B-7A9F-A14D-8215-FF5912462ACD}"/>
              </a:ext>
            </a:extLst>
          </p:cNvPr>
          <p:cNvSpPr txBox="1"/>
          <p:nvPr/>
        </p:nvSpPr>
        <p:spPr>
          <a:xfrm>
            <a:off x="-5068" y="6611779"/>
            <a:ext cx="4625789" cy="246221"/>
          </a:xfrm>
          <a:prstGeom prst="rect">
            <a:avLst/>
          </a:prstGeom>
          <a:noFill/>
        </p:spPr>
        <p:txBody>
          <a:bodyPr wrap="square" rtlCol="0">
            <a:spAutoFit/>
          </a:bodyPr>
          <a:lstStyle/>
          <a:p>
            <a:r>
              <a:rPr lang="en-US" sz="1000" spc="20" dirty="0">
                <a:solidFill>
                  <a:schemeClr val="accent2">
                    <a:lumMod val="75000"/>
                  </a:schemeClr>
                </a:solidFill>
                <a:latin typeface="D-DIN" panose="020B0504030202030204" pitchFamily="34" charset="77"/>
              </a:rPr>
              <a:t>College of Education and Human Development</a:t>
            </a:r>
          </a:p>
        </p:txBody>
      </p:sp>
      <p:grpSp>
        <p:nvGrpSpPr>
          <p:cNvPr id="8" name="Group 7"/>
          <p:cNvGrpSpPr/>
          <p:nvPr/>
        </p:nvGrpSpPr>
        <p:grpSpPr>
          <a:xfrm>
            <a:off x="3360" y="6195153"/>
            <a:ext cx="12188639" cy="685530"/>
            <a:chOff x="3360" y="6195153"/>
            <a:chExt cx="12188639" cy="685530"/>
          </a:xfrm>
        </p:grpSpPr>
        <p:pic>
          <p:nvPicPr>
            <p:cNvPr id="9" name="Picture 8"/>
            <p:cNvPicPr>
              <a:picLocks noChangeAspect="1"/>
            </p:cNvPicPr>
            <p:nvPr/>
          </p:nvPicPr>
          <p:blipFill>
            <a:blip r:embed="rId3"/>
            <a:stretch>
              <a:fillRect/>
            </a:stretch>
          </p:blipFill>
          <p:spPr>
            <a:xfrm>
              <a:off x="3360" y="6195153"/>
              <a:ext cx="12188639" cy="685530"/>
            </a:xfrm>
            <a:prstGeom prst="rect">
              <a:avLst/>
            </a:prstGeom>
          </p:spPr>
        </p:pic>
        <p:sp>
          <p:nvSpPr>
            <p:cNvPr id="10" name="TextBox 9">
              <a:extLst>
                <a:ext uri="{FF2B5EF4-FFF2-40B4-BE49-F238E27FC236}">
                  <a16:creationId xmlns:a16="http://schemas.microsoft.com/office/drawing/2014/main" id="{5E5CD89B-7A9F-A14D-8215-FF5912462ACD}"/>
                </a:ext>
              </a:extLst>
            </p:cNvPr>
            <p:cNvSpPr txBox="1"/>
            <p:nvPr/>
          </p:nvSpPr>
          <p:spPr>
            <a:xfrm>
              <a:off x="3361" y="6442502"/>
              <a:ext cx="4625789" cy="338554"/>
            </a:xfrm>
            <a:prstGeom prst="rect">
              <a:avLst/>
            </a:prstGeom>
            <a:noFill/>
          </p:spPr>
          <p:txBody>
            <a:bodyPr wrap="square" rtlCol="0">
              <a:spAutoFit/>
            </a:bodyPr>
            <a:lstStyle/>
            <a:p>
              <a:r>
                <a:rPr lang="en-US" sz="1600" spc="20" dirty="0" smtClean="0">
                  <a:solidFill>
                    <a:schemeClr val="accent2">
                      <a:lumMod val="75000"/>
                    </a:schemeClr>
                  </a:solidFill>
                  <a:latin typeface="D-DIN" panose="020B0504030202030204" pitchFamily="34" charset="77"/>
                </a:rPr>
                <a:t>College of Education and Human Development</a:t>
              </a:r>
              <a:endParaRPr lang="en-US" sz="1600" spc="20" dirty="0">
                <a:solidFill>
                  <a:schemeClr val="accent2">
                    <a:lumMod val="75000"/>
                  </a:schemeClr>
                </a:solidFill>
                <a:latin typeface="D-DIN" panose="020B0504030202030204" pitchFamily="34" charset="77"/>
              </a:endParaRPr>
            </a:p>
          </p:txBody>
        </p:sp>
      </p:grpSp>
    </p:spTree>
    <p:extLst>
      <p:ext uri="{BB962C8B-B14F-4D97-AF65-F5344CB8AC3E}">
        <p14:creationId xmlns:p14="http://schemas.microsoft.com/office/powerpoint/2010/main" val="3852090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5587">
                                            <p:txEl>
                                              <p:pRg st="0" end="0"/>
                                            </p:txEl>
                                          </p:spTgt>
                                        </p:tgtEl>
                                        <p:attrNameLst>
                                          <p:attrName>style.visibility</p:attrName>
                                        </p:attrNameLst>
                                      </p:cBhvr>
                                      <p:to>
                                        <p:strVal val="visible"/>
                                      </p:to>
                                    </p:set>
                                    <p:anim calcmode="lin" valueType="num">
                                      <p:cBhvr additive="base">
                                        <p:cTn id="7" dur="1000" fill="hold"/>
                                        <p:tgtEl>
                                          <p:spTgt spid="19558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95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5587">
                                            <p:txEl>
                                              <p:pRg st="2" end="2"/>
                                            </p:txEl>
                                          </p:spTgt>
                                        </p:tgtEl>
                                        <p:attrNameLst>
                                          <p:attrName>style.visibility</p:attrName>
                                        </p:attrNameLst>
                                      </p:cBhvr>
                                      <p:to>
                                        <p:strVal val="visible"/>
                                      </p:to>
                                    </p:set>
                                    <p:anim calcmode="lin" valueType="num">
                                      <p:cBhvr additive="base">
                                        <p:cTn id="13" dur="1000" fill="hold"/>
                                        <p:tgtEl>
                                          <p:spTgt spid="195587">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95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5587">
                                            <p:txEl>
                                              <p:pRg st="4" end="4"/>
                                            </p:txEl>
                                          </p:spTgt>
                                        </p:tgtEl>
                                        <p:attrNameLst>
                                          <p:attrName>style.visibility</p:attrName>
                                        </p:attrNameLst>
                                      </p:cBhvr>
                                      <p:to>
                                        <p:strVal val="visible"/>
                                      </p:to>
                                    </p:set>
                                    <p:anim calcmode="lin" valueType="num">
                                      <p:cBhvr additive="base">
                                        <p:cTn id="19" dur="1000" fill="hold"/>
                                        <p:tgtEl>
                                          <p:spTgt spid="195587">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9558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5587">
                                            <p:txEl>
                                              <p:pRg st="5" end="5"/>
                                            </p:txEl>
                                          </p:spTgt>
                                        </p:tgtEl>
                                        <p:attrNameLst>
                                          <p:attrName>style.visibility</p:attrName>
                                        </p:attrNameLst>
                                      </p:cBhvr>
                                      <p:to>
                                        <p:strVal val="visible"/>
                                      </p:to>
                                    </p:set>
                                    <p:anim calcmode="lin" valueType="num">
                                      <p:cBhvr additive="base">
                                        <p:cTn id="23" dur="1000" fill="hold"/>
                                        <p:tgtEl>
                                          <p:spTgt spid="195587">
                                            <p:txEl>
                                              <p:pRg st="5" end="5"/>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1955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8"/>
          <p:cNvSpPr>
            <a:spLocks noChangeArrowheads="1"/>
          </p:cNvSpPr>
          <p:nvPr/>
        </p:nvSpPr>
        <p:spPr bwMode="auto">
          <a:xfrm>
            <a:off x="3581400" y="2438400"/>
            <a:ext cx="533400" cy="3505200"/>
          </a:xfrm>
          <a:prstGeom prst="rect">
            <a:avLst/>
          </a:prstGeom>
          <a:gradFill rotWithShape="0">
            <a:gsLst>
              <a:gs pos="0">
                <a:srgbClr val="FFFFFF">
                  <a:alpha val="0"/>
                </a:srgbClr>
              </a:gs>
              <a:gs pos="100000">
                <a:srgbClr val="FDFF1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endParaRPr lang="en-US" altLang="en-US"/>
          </a:p>
        </p:txBody>
      </p:sp>
      <p:sp>
        <p:nvSpPr>
          <p:cNvPr id="27653" name="Rectangle 9"/>
          <p:cNvSpPr>
            <a:spLocks noChangeArrowheads="1"/>
          </p:cNvSpPr>
          <p:nvPr/>
        </p:nvSpPr>
        <p:spPr bwMode="auto">
          <a:xfrm>
            <a:off x="4114800" y="3124200"/>
            <a:ext cx="609600" cy="2819400"/>
          </a:xfrm>
          <a:prstGeom prst="rect">
            <a:avLst/>
          </a:prstGeom>
          <a:gradFill rotWithShape="0">
            <a:gsLst>
              <a:gs pos="0">
                <a:srgbClr val="FFFFFF">
                  <a:alpha val="0"/>
                </a:srgbClr>
              </a:gs>
              <a:gs pos="100000">
                <a:srgbClr val="FFCD3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7654" name="Rectangle 10"/>
          <p:cNvSpPr>
            <a:spLocks noChangeArrowheads="1"/>
          </p:cNvSpPr>
          <p:nvPr/>
        </p:nvSpPr>
        <p:spPr bwMode="auto">
          <a:xfrm>
            <a:off x="4724400" y="4267200"/>
            <a:ext cx="1295400" cy="1676400"/>
          </a:xfrm>
          <a:prstGeom prst="rect">
            <a:avLst/>
          </a:prstGeom>
          <a:gradFill rotWithShape="0">
            <a:gsLst>
              <a:gs pos="0">
                <a:srgbClr val="FFFFFF">
                  <a:alpha val="0"/>
                </a:srgbClr>
              </a:gs>
              <a:gs pos="100000">
                <a:srgbClr val="758C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7655" name="Rectangle 11"/>
          <p:cNvSpPr>
            <a:spLocks noChangeArrowheads="1"/>
          </p:cNvSpPr>
          <p:nvPr/>
        </p:nvSpPr>
        <p:spPr bwMode="auto">
          <a:xfrm>
            <a:off x="6019800" y="4876800"/>
            <a:ext cx="3124200" cy="1066800"/>
          </a:xfrm>
          <a:prstGeom prst="rect">
            <a:avLst/>
          </a:prstGeom>
          <a:gradFill rotWithShape="0">
            <a:gsLst>
              <a:gs pos="0">
                <a:srgbClr val="FFFFFF">
                  <a:alpha val="0"/>
                </a:srgbClr>
              </a:gs>
              <a:gs pos="100000">
                <a:srgbClr val="87358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7656" name="Line 12"/>
          <p:cNvSpPr>
            <a:spLocks noChangeShapeType="1"/>
          </p:cNvSpPr>
          <p:nvPr/>
        </p:nvSpPr>
        <p:spPr bwMode="auto">
          <a:xfrm flipV="1">
            <a:off x="4724400" y="2741613"/>
            <a:ext cx="1588" cy="32004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7" name="Line 13"/>
          <p:cNvSpPr>
            <a:spLocks noChangeShapeType="1"/>
          </p:cNvSpPr>
          <p:nvPr/>
        </p:nvSpPr>
        <p:spPr bwMode="auto">
          <a:xfrm flipV="1">
            <a:off x="6019800" y="2741613"/>
            <a:ext cx="1588" cy="32004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8" name="Line 14"/>
          <p:cNvSpPr>
            <a:spLocks noChangeShapeType="1"/>
          </p:cNvSpPr>
          <p:nvPr/>
        </p:nvSpPr>
        <p:spPr bwMode="auto">
          <a:xfrm flipV="1">
            <a:off x="4114800" y="2741613"/>
            <a:ext cx="1588" cy="32004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59" name="Rectangle 15"/>
          <p:cNvSpPr>
            <a:spLocks noChangeArrowheads="1"/>
          </p:cNvSpPr>
          <p:nvPr/>
        </p:nvSpPr>
        <p:spPr bwMode="auto">
          <a:xfrm>
            <a:off x="1639979" y="704850"/>
            <a:ext cx="8915400" cy="876300"/>
          </a:xfrm>
          <a:prstGeom prst="rect">
            <a:avLst/>
          </a:prstGeom>
          <a:noFill/>
          <a:ln w="9525">
            <a:noFill/>
            <a:miter lim="800000"/>
            <a:headEnd/>
            <a:tailEnd/>
          </a:ln>
          <a:effectLst/>
        </p:spPr>
        <p:txBody>
          <a:bodyPr anchor="ctr"/>
          <a:lstStyle/>
          <a:p>
            <a:pPr algn="ctr" eaLnBrk="1" hangingPunct="1">
              <a:defRPr/>
            </a:pPr>
            <a:r>
              <a:rPr kumimoji="1" lang="en-US" sz="2800" b="1" dirty="0">
                <a:solidFill>
                  <a:srgbClr val="C00000"/>
                </a:solidFill>
                <a:effectLst>
                  <a:outerShdw blurRad="38100" dist="38100" dir="2700000" algn="tl">
                    <a:srgbClr val="C0C0C0"/>
                  </a:outerShdw>
                </a:effectLst>
                <a:latin typeface="Verdana" pitchFamily="34" charset="0"/>
              </a:rPr>
              <a:t>Preventive Intervention is More Efficient and Produces Higher Returns than Later Remediation</a:t>
            </a:r>
            <a:r>
              <a:rPr kumimoji="1" lang="en-US" dirty="0">
                <a:effectLst>
                  <a:outerShdw blurRad="38100" dist="38100" dir="2700000" algn="tl">
                    <a:srgbClr val="C0C0C0"/>
                  </a:outerShdw>
                </a:effectLst>
                <a:latin typeface="Verdana" pitchFamily="34" charset="0"/>
              </a:rPr>
              <a:t/>
            </a:r>
            <a:br>
              <a:rPr kumimoji="1" lang="en-US" dirty="0">
                <a:effectLst>
                  <a:outerShdw blurRad="38100" dist="38100" dir="2700000" algn="tl">
                    <a:srgbClr val="C0C0C0"/>
                  </a:outerShdw>
                </a:effectLst>
                <a:latin typeface="Verdana" pitchFamily="34" charset="0"/>
              </a:rPr>
            </a:br>
            <a:endParaRPr kumimoji="1" lang="en-US" dirty="0">
              <a:effectLst>
                <a:outerShdw blurRad="38100" dist="38100" dir="2700000" algn="tl">
                  <a:srgbClr val="C0C0C0"/>
                </a:outerShdw>
              </a:effectLst>
              <a:latin typeface="Verdana" pitchFamily="34" charset="0"/>
            </a:endParaRPr>
          </a:p>
        </p:txBody>
      </p:sp>
      <p:sp>
        <p:nvSpPr>
          <p:cNvPr id="27660" name="Text Box 16"/>
          <p:cNvSpPr txBox="1">
            <a:spLocks noChangeArrowheads="1"/>
          </p:cNvSpPr>
          <p:nvPr/>
        </p:nvSpPr>
        <p:spPr bwMode="auto">
          <a:xfrm>
            <a:off x="3203448" y="4046365"/>
            <a:ext cx="83058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r>
              <a:rPr lang="en-US" altLang="en-US" sz="1000" dirty="0">
                <a:latin typeface="Verdana" panose="020B0604030504040204" pitchFamily="34" charset="0"/>
              </a:rPr>
              <a:t>Heckman, J. (2007)</a:t>
            </a:r>
            <a:endParaRPr lang="en-US" altLang="en-US" sz="1400" dirty="0">
              <a:latin typeface="Arial" panose="020B0604020202020204" pitchFamily="34" charset="0"/>
            </a:endParaRPr>
          </a:p>
          <a:p>
            <a:pPr eaLnBrk="1" hangingPunct="1">
              <a:spcBef>
                <a:spcPct val="50000"/>
              </a:spcBef>
            </a:pPr>
            <a:endParaRPr lang="en-US" altLang="en-US" sz="1400" dirty="0">
              <a:latin typeface="Arial" panose="020B0604020202020204" pitchFamily="34" charset="0"/>
            </a:endParaRPr>
          </a:p>
        </p:txBody>
      </p:sp>
      <p:sp>
        <p:nvSpPr>
          <p:cNvPr id="27661" name="Rectangle 17"/>
          <p:cNvSpPr>
            <a:spLocks noChangeArrowheads="1"/>
          </p:cNvSpPr>
          <p:nvPr/>
        </p:nvSpPr>
        <p:spPr bwMode="auto">
          <a:xfrm>
            <a:off x="2438400" y="6019800"/>
            <a:ext cx="533400" cy="3048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159762" name="Arc 18"/>
          <p:cNvSpPr>
            <a:spLocks/>
          </p:cNvSpPr>
          <p:nvPr/>
        </p:nvSpPr>
        <p:spPr bwMode="auto">
          <a:xfrm rot="10800000">
            <a:off x="3886200" y="2744788"/>
            <a:ext cx="5257800" cy="2438400"/>
          </a:xfrm>
          <a:custGeom>
            <a:avLst/>
            <a:gdLst>
              <a:gd name="T0" fmla="*/ 0 w 21600"/>
              <a:gd name="T1" fmla="*/ 0 h 21600"/>
              <a:gd name="T2" fmla="*/ 1279836174 w 21600"/>
              <a:gd name="T3" fmla="*/ 275268280 h 21600"/>
              <a:gd name="T4" fmla="*/ 0 w 21600"/>
              <a:gd name="T5" fmla="*/ 27526828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7663" name="Line 19"/>
          <p:cNvSpPr>
            <a:spLocks noChangeShapeType="1"/>
          </p:cNvSpPr>
          <p:nvPr/>
        </p:nvSpPr>
        <p:spPr bwMode="auto">
          <a:xfrm>
            <a:off x="3581400" y="5943600"/>
            <a:ext cx="5562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4" name="Text Box 20"/>
          <p:cNvSpPr txBox="1">
            <a:spLocks noChangeArrowheads="1"/>
          </p:cNvSpPr>
          <p:nvPr/>
        </p:nvSpPr>
        <p:spPr bwMode="auto">
          <a:xfrm>
            <a:off x="3581401" y="5562600"/>
            <a:ext cx="511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sz="1400">
                <a:latin typeface="Verdana" panose="020B0604030504040204" pitchFamily="34" charset="0"/>
              </a:rPr>
              <a:t>0-3</a:t>
            </a:r>
            <a:endParaRPr lang="en-US" altLang="en-US" sz="1200">
              <a:latin typeface="Verdana" panose="020B0604030504040204" pitchFamily="34" charset="0"/>
            </a:endParaRPr>
          </a:p>
        </p:txBody>
      </p:sp>
      <p:sp>
        <p:nvSpPr>
          <p:cNvPr id="27665" name="Text Box 21"/>
          <p:cNvSpPr txBox="1">
            <a:spLocks noChangeArrowheads="1"/>
          </p:cNvSpPr>
          <p:nvPr/>
        </p:nvSpPr>
        <p:spPr bwMode="auto">
          <a:xfrm>
            <a:off x="4191001" y="5562600"/>
            <a:ext cx="511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sz="1400">
                <a:latin typeface="Verdana" panose="020B0604030504040204" pitchFamily="34" charset="0"/>
              </a:rPr>
              <a:t>4-5</a:t>
            </a:r>
            <a:endParaRPr lang="en-US" altLang="en-US" sz="1200">
              <a:latin typeface="Verdana" panose="020B0604030504040204" pitchFamily="34" charset="0"/>
            </a:endParaRPr>
          </a:p>
        </p:txBody>
      </p:sp>
      <p:sp>
        <p:nvSpPr>
          <p:cNvPr id="27666" name="Text Box 22"/>
          <p:cNvSpPr txBox="1">
            <a:spLocks noChangeArrowheads="1"/>
          </p:cNvSpPr>
          <p:nvPr/>
        </p:nvSpPr>
        <p:spPr bwMode="auto">
          <a:xfrm>
            <a:off x="5029200" y="55626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sz="1400">
                <a:latin typeface="Verdana" panose="020B0604030504040204" pitchFamily="34" charset="0"/>
              </a:rPr>
              <a:t>6-18</a:t>
            </a:r>
            <a:endParaRPr lang="en-US" altLang="en-US" sz="1200">
              <a:latin typeface="Verdana" panose="020B0604030504040204" pitchFamily="34" charset="0"/>
            </a:endParaRPr>
          </a:p>
        </p:txBody>
      </p:sp>
      <p:sp>
        <p:nvSpPr>
          <p:cNvPr id="27667" name="Text Box 23"/>
          <p:cNvSpPr txBox="1">
            <a:spLocks noChangeArrowheads="1"/>
          </p:cNvSpPr>
          <p:nvPr/>
        </p:nvSpPr>
        <p:spPr bwMode="auto">
          <a:xfrm>
            <a:off x="6248400" y="55626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US" altLang="en-US" sz="1400">
                <a:latin typeface="Verdana" panose="020B0604030504040204" pitchFamily="34" charset="0"/>
              </a:rPr>
              <a:t>19+</a:t>
            </a:r>
            <a:endParaRPr lang="en-US" altLang="en-US" sz="1200">
              <a:latin typeface="Verdana" panose="020B0604030504040204" pitchFamily="34" charset="0"/>
            </a:endParaRPr>
          </a:p>
        </p:txBody>
      </p:sp>
      <p:sp>
        <p:nvSpPr>
          <p:cNvPr id="27668" name="Rectangle 24"/>
          <p:cNvSpPr>
            <a:spLocks noChangeArrowheads="1"/>
          </p:cNvSpPr>
          <p:nvPr/>
        </p:nvSpPr>
        <p:spPr bwMode="auto">
          <a:xfrm>
            <a:off x="9601200" y="6019800"/>
            <a:ext cx="228600" cy="2286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a:p>
        </p:txBody>
      </p:sp>
      <p:sp>
        <p:nvSpPr>
          <p:cNvPr id="27669" name="Line 25"/>
          <p:cNvSpPr>
            <a:spLocks noChangeShapeType="1"/>
          </p:cNvSpPr>
          <p:nvPr/>
        </p:nvSpPr>
        <p:spPr bwMode="auto">
          <a:xfrm>
            <a:off x="3581400" y="2743200"/>
            <a:ext cx="0" cy="3200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0" name="Text Box 26"/>
          <p:cNvSpPr txBox="1">
            <a:spLocks noChangeArrowheads="1"/>
          </p:cNvSpPr>
          <p:nvPr/>
        </p:nvSpPr>
        <p:spPr bwMode="auto">
          <a:xfrm>
            <a:off x="2209800" y="2971801"/>
            <a:ext cx="1295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a:r>
              <a:rPr lang="en-US" altLang="en-US" sz="1400">
                <a:latin typeface="Verdana" panose="020B0604030504040204" pitchFamily="34" charset="0"/>
              </a:rPr>
              <a:t>Rates of return to human capital investment</a:t>
            </a:r>
            <a:endParaRPr lang="en-US" altLang="en-US" sz="1200">
              <a:latin typeface="Verdana" panose="020B0604030504040204" pitchFamily="34" charset="0"/>
            </a:endParaRPr>
          </a:p>
        </p:txBody>
      </p:sp>
      <p:sp>
        <p:nvSpPr>
          <p:cNvPr id="159771" name="Text Box 27"/>
          <p:cNvSpPr txBox="1">
            <a:spLocks noChangeArrowheads="1"/>
          </p:cNvSpPr>
          <p:nvPr/>
        </p:nvSpPr>
        <p:spPr bwMode="auto">
          <a:xfrm>
            <a:off x="4191000" y="3124200"/>
            <a:ext cx="175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400">
                <a:latin typeface="Verdana" panose="020B0604030504040204" pitchFamily="34" charset="0"/>
              </a:rPr>
              <a:t>Preschool programs</a:t>
            </a:r>
            <a:endParaRPr lang="en-US" altLang="en-US" sz="1200">
              <a:latin typeface="Verdana" panose="020B0604030504040204" pitchFamily="34" charset="0"/>
            </a:endParaRPr>
          </a:p>
        </p:txBody>
      </p:sp>
      <p:sp>
        <p:nvSpPr>
          <p:cNvPr id="159772" name="Text Box 28"/>
          <p:cNvSpPr txBox="1">
            <a:spLocks noChangeArrowheads="1"/>
          </p:cNvSpPr>
          <p:nvPr/>
        </p:nvSpPr>
        <p:spPr bwMode="auto">
          <a:xfrm>
            <a:off x="4648200" y="3673475"/>
            <a:ext cx="175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400">
                <a:latin typeface="Verdana" panose="020B0604030504040204" pitchFamily="34" charset="0"/>
              </a:rPr>
              <a:t>K-12 </a:t>
            </a:r>
          </a:p>
          <a:p>
            <a:pPr algn="ctr"/>
            <a:r>
              <a:rPr lang="en-US" altLang="en-US" sz="1400">
                <a:latin typeface="Verdana" panose="020B0604030504040204" pitchFamily="34" charset="0"/>
              </a:rPr>
              <a:t>interventions</a:t>
            </a:r>
            <a:endParaRPr lang="en-US" altLang="en-US" sz="1200">
              <a:latin typeface="Verdana" panose="020B0604030504040204" pitchFamily="34" charset="0"/>
            </a:endParaRPr>
          </a:p>
        </p:txBody>
      </p:sp>
      <p:sp>
        <p:nvSpPr>
          <p:cNvPr id="159773" name="Text Box 29"/>
          <p:cNvSpPr txBox="1">
            <a:spLocks noChangeArrowheads="1"/>
          </p:cNvSpPr>
          <p:nvPr/>
        </p:nvSpPr>
        <p:spPr bwMode="auto">
          <a:xfrm>
            <a:off x="6172200" y="4343400"/>
            <a:ext cx="220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400">
                <a:latin typeface="Verdana" panose="020B0604030504040204" pitchFamily="34" charset="0"/>
              </a:rPr>
              <a:t>Job training</a:t>
            </a:r>
            <a:endParaRPr lang="en-US" altLang="en-US" sz="1200">
              <a:latin typeface="Verdana" panose="020B0604030504040204" pitchFamily="34" charset="0"/>
            </a:endParaRPr>
          </a:p>
        </p:txBody>
      </p:sp>
      <p:sp>
        <p:nvSpPr>
          <p:cNvPr id="159774" name="Text Box 30"/>
          <p:cNvSpPr txBox="1">
            <a:spLocks noChangeArrowheads="1"/>
          </p:cNvSpPr>
          <p:nvPr/>
        </p:nvSpPr>
        <p:spPr bwMode="auto">
          <a:xfrm>
            <a:off x="3581400" y="2133600"/>
            <a:ext cx="1981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400" dirty="0">
                <a:latin typeface="Verdana" panose="020B0604030504040204" pitchFamily="34" charset="0"/>
              </a:rPr>
              <a:t>Programs targeting the earliest years</a:t>
            </a:r>
            <a:endParaRPr lang="en-US" altLang="en-US" sz="1200" dirty="0">
              <a:latin typeface="Verdana" panose="020B0604030504040204" pitchFamily="34" charset="0"/>
            </a:endParaRPr>
          </a:p>
        </p:txBody>
      </p:sp>
      <p:sp>
        <p:nvSpPr>
          <p:cNvPr id="27675" name="Text Box 31"/>
          <p:cNvSpPr txBox="1">
            <a:spLocks noChangeArrowheads="1"/>
          </p:cNvSpPr>
          <p:nvPr/>
        </p:nvSpPr>
        <p:spPr bwMode="auto">
          <a:xfrm>
            <a:off x="4764024" y="5935916"/>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spcBef>
                <a:spcPct val="50000"/>
              </a:spcBef>
            </a:pPr>
            <a:r>
              <a:rPr lang="en-US" altLang="en-US" sz="1400" dirty="0">
                <a:latin typeface="Verdana" panose="020B0604030504040204" pitchFamily="34" charset="0"/>
              </a:rPr>
              <a:t>Age</a:t>
            </a:r>
            <a:endParaRPr lang="en-US" altLang="en-US" sz="1200" dirty="0">
              <a:latin typeface="Verdana" panose="020B0604030504040204" pitchFamily="34" charset="0"/>
            </a:endParaRPr>
          </a:p>
        </p:txBody>
      </p:sp>
      <p:grpSp>
        <p:nvGrpSpPr>
          <p:cNvPr id="28" name="Group 27"/>
          <p:cNvGrpSpPr/>
          <p:nvPr/>
        </p:nvGrpSpPr>
        <p:grpSpPr>
          <a:xfrm>
            <a:off x="3360" y="6195153"/>
            <a:ext cx="12188639" cy="685530"/>
            <a:chOff x="3360" y="6195153"/>
            <a:chExt cx="12188639" cy="685530"/>
          </a:xfrm>
        </p:grpSpPr>
        <p:pic>
          <p:nvPicPr>
            <p:cNvPr id="29" name="Picture 28"/>
            <p:cNvPicPr>
              <a:picLocks noChangeAspect="1"/>
            </p:cNvPicPr>
            <p:nvPr/>
          </p:nvPicPr>
          <p:blipFill>
            <a:blip r:embed="rId3"/>
            <a:stretch>
              <a:fillRect/>
            </a:stretch>
          </p:blipFill>
          <p:spPr>
            <a:xfrm>
              <a:off x="3360" y="6195153"/>
              <a:ext cx="12188639" cy="685530"/>
            </a:xfrm>
            <a:prstGeom prst="rect">
              <a:avLst/>
            </a:prstGeom>
          </p:spPr>
        </p:pic>
        <p:sp>
          <p:nvSpPr>
            <p:cNvPr id="30" name="TextBox 29">
              <a:extLst>
                <a:ext uri="{FF2B5EF4-FFF2-40B4-BE49-F238E27FC236}">
                  <a16:creationId xmlns:a16="http://schemas.microsoft.com/office/drawing/2014/main" id="{5E5CD89B-7A9F-A14D-8215-FF5912462ACD}"/>
                </a:ext>
              </a:extLst>
            </p:cNvPr>
            <p:cNvSpPr txBox="1"/>
            <p:nvPr/>
          </p:nvSpPr>
          <p:spPr>
            <a:xfrm>
              <a:off x="3361" y="6442502"/>
              <a:ext cx="4625789" cy="338554"/>
            </a:xfrm>
            <a:prstGeom prst="rect">
              <a:avLst/>
            </a:prstGeom>
            <a:noFill/>
          </p:spPr>
          <p:txBody>
            <a:bodyPr wrap="square" rtlCol="0">
              <a:spAutoFit/>
            </a:bodyPr>
            <a:lstStyle/>
            <a:p>
              <a:r>
                <a:rPr lang="en-US" sz="1600" spc="20" dirty="0" smtClean="0">
                  <a:solidFill>
                    <a:schemeClr val="accent2">
                      <a:lumMod val="75000"/>
                    </a:schemeClr>
                  </a:solidFill>
                  <a:latin typeface="D-DIN" panose="020B0504030202030204" pitchFamily="34" charset="77"/>
                </a:rPr>
                <a:t>College of Education and Human Development</a:t>
              </a:r>
              <a:endParaRPr lang="en-US" sz="1600" spc="20" dirty="0">
                <a:solidFill>
                  <a:schemeClr val="accent2">
                    <a:lumMod val="75000"/>
                  </a:schemeClr>
                </a:solidFill>
                <a:latin typeface="D-DIN" panose="020B0504030202030204" pitchFamily="34" charset="77"/>
              </a:endParaRPr>
            </a:p>
          </p:txBody>
        </p:sp>
      </p:grpSp>
    </p:spTree>
    <p:extLst>
      <p:ext uri="{BB962C8B-B14F-4D97-AF65-F5344CB8AC3E}">
        <p14:creationId xmlns:p14="http://schemas.microsoft.com/office/powerpoint/2010/main" val="501764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9762"/>
                                        </p:tgtEl>
                                        <p:attrNameLst>
                                          <p:attrName>style.visibility</p:attrName>
                                        </p:attrNameLst>
                                      </p:cBhvr>
                                      <p:to>
                                        <p:strVal val="visible"/>
                                      </p:to>
                                    </p:set>
                                    <p:animEffect transition="in" filter="wipe(left)">
                                      <p:cBhvr>
                                        <p:cTn id="7" dur="1000"/>
                                        <p:tgtEl>
                                          <p:spTgt spid="15976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9774"/>
                                        </p:tgtEl>
                                        <p:attrNameLst>
                                          <p:attrName>style.visibility</p:attrName>
                                        </p:attrNameLst>
                                      </p:cBhvr>
                                      <p:to>
                                        <p:strVal val="visible"/>
                                      </p:to>
                                    </p:set>
                                    <p:animEffect transition="in" filter="dissolve">
                                      <p:cBhvr>
                                        <p:cTn id="10" dur="1000"/>
                                        <p:tgtEl>
                                          <p:spTgt spid="159774"/>
                                        </p:tgtEl>
                                      </p:cBhvr>
                                    </p:animEffect>
                                  </p:childTnLst>
                                </p:cTn>
                              </p:par>
                            </p:childTnLst>
                          </p:cTn>
                        </p:par>
                        <p:par>
                          <p:cTn id="11" fill="hold" nodeType="afterGroup">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159771"/>
                                        </p:tgtEl>
                                        <p:attrNameLst>
                                          <p:attrName>style.visibility</p:attrName>
                                        </p:attrNameLst>
                                      </p:cBhvr>
                                      <p:to>
                                        <p:strVal val="visible"/>
                                      </p:to>
                                    </p:set>
                                    <p:animEffect transition="in" filter="dissolve">
                                      <p:cBhvr>
                                        <p:cTn id="14" dur="1000"/>
                                        <p:tgtEl>
                                          <p:spTgt spid="159771"/>
                                        </p:tgtEl>
                                      </p:cBhvr>
                                    </p:animEffect>
                                  </p:childTnLst>
                                </p:cTn>
                              </p:par>
                            </p:childTnLst>
                          </p:cTn>
                        </p:par>
                        <p:par>
                          <p:cTn id="15" fill="hold" nodeType="afterGroup">
                            <p:stCondLst>
                              <p:cond delay="2000"/>
                            </p:stCondLst>
                            <p:childTnLst>
                              <p:par>
                                <p:cTn id="16" presetID="9" presetClass="entr" presetSubtype="0" fill="hold" grpId="0" nodeType="afterEffect">
                                  <p:stCondLst>
                                    <p:cond delay="0"/>
                                  </p:stCondLst>
                                  <p:childTnLst>
                                    <p:set>
                                      <p:cBhvr>
                                        <p:cTn id="17" dur="1" fill="hold">
                                          <p:stCondLst>
                                            <p:cond delay="0"/>
                                          </p:stCondLst>
                                        </p:cTn>
                                        <p:tgtEl>
                                          <p:spTgt spid="159772"/>
                                        </p:tgtEl>
                                        <p:attrNameLst>
                                          <p:attrName>style.visibility</p:attrName>
                                        </p:attrNameLst>
                                      </p:cBhvr>
                                      <p:to>
                                        <p:strVal val="visible"/>
                                      </p:to>
                                    </p:set>
                                    <p:animEffect transition="in" filter="dissolve">
                                      <p:cBhvr>
                                        <p:cTn id="18" dur="1000"/>
                                        <p:tgtEl>
                                          <p:spTgt spid="159772"/>
                                        </p:tgtEl>
                                      </p:cBhvr>
                                    </p:animEffect>
                                  </p:childTnLst>
                                </p:cTn>
                              </p:par>
                            </p:childTnLst>
                          </p:cTn>
                        </p:par>
                        <p:par>
                          <p:cTn id="19" fill="hold" nodeType="afterGroup">
                            <p:stCondLst>
                              <p:cond delay="3000"/>
                            </p:stCondLst>
                            <p:childTnLst>
                              <p:par>
                                <p:cTn id="20" presetID="9" presetClass="entr" presetSubtype="0" fill="hold" grpId="0" nodeType="afterEffect">
                                  <p:stCondLst>
                                    <p:cond delay="0"/>
                                  </p:stCondLst>
                                  <p:childTnLst>
                                    <p:set>
                                      <p:cBhvr>
                                        <p:cTn id="21" dur="1" fill="hold">
                                          <p:stCondLst>
                                            <p:cond delay="0"/>
                                          </p:stCondLst>
                                        </p:cTn>
                                        <p:tgtEl>
                                          <p:spTgt spid="159773"/>
                                        </p:tgtEl>
                                        <p:attrNameLst>
                                          <p:attrName>style.visibility</p:attrName>
                                        </p:attrNameLst>
                                      </p:cBhvr>
                                      <p:to>
                                        <p:strVal val="visible"/>
                                      </p:to>
                                    </p:set>
                                    <p:animEffect transition="in" filter="dissolve">
                                      <p:cBhvr>
                                        <p:cTn id="22" dur="1000"/>
                                        <p:tgtEl>
                                          <p:spTgt spid="159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62" grpId="0" animBg="1"/>
      <p:bldP spid="159771" grpId="0"/>
      <p:bldP spid="159772" grpId="0"/>
      <p:bldP spid="159773" grpId="0"/>
      <p:bldP spid="15977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8D41F8-9D8E-D348-8001-D7B64077665A}"/>
              </a:ext>
            </a:extLst>
          </p:cNvPr>
          <p:cNvSpPr/>
          <p:nvPr/>
        </p:nvSpPr>
        <p:spPr>
          <a:xfrm>
            <a:off x="-73152" y="0"/>
            <a:ext cx="12265152" cy="6858000"/>
          </a:xfrm>
          <a:prstGeom prst="rect">
            <a:avLst/>
          </a:prstGeom>
          <a:solidFill>
            <a:srgbClr val="900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en-US" sz="3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D7F92BF-3777-EC41-A130-59AD103081A1}"/>
              </a:ext>
            </a:extLst>
          </p:cNvPr>
          <p:cNvSpPr txBox="1"/>
          <p:nvPr/>
        </p:nvSpPr>
        <p:spPr>
          <a:xfrm>
            <a:off x="3783106" y="5157216"/>
            <a:ext cx="4625789" cy="246221"/>
          </a:xfrm>
          <a:prstGeom prst="rect">
            <a:avLst/>
          </a:prstGeom>
        </p:spPr>
        <p:txBody>
          <a:bodyPr wrap="square" rtlCol="0">
            <a:spAutoFit/>
          </a:bodyPr>
          <a:lstStyle/>
          <a:p>
            <a:pPr algn="ctr"/>
            <a:r>
              <a:rPr lang="en-US" sz="1000" dirty="0">
                <a:solidFill>
                  <a:schemeClr val="bg1"/>
                </a:solidFill>
                <a:latin typeface="D-DIN" panose="020B0504030202030204" pitchFamily="34" charset="77"/>
              </a:rPr>
              <a:t>College of Education and Human Development</a:t>
            </a:r>
          </a:p>
        </p:txBody>
      </p:sp>
      <p:sp>
        <p:nvSpPr>
          <p:cNvPr id="11" name="TextBox 10">
            <a:extLst>
              <a:ext uri="{FF2B5EF4-FFF2-40B4-BE49-F238E27FC236}">
                <a16:creationId xmlns:a16="http://schemas.microsoft.com/office/drawing/2014/main" id="{3587F92E-CCD0-8F40-954F-6C4D05EE3157}"/>
              </a:ext>
            </a:extLst>
          </p:cNvPr>
          <p:cNvSpPr txBox="1"/>
          <p:nvPr/>
        </p:nvSpPr>
        <p:spPr>
          <a:xfrm>
            <a:off x="3783106" y="6440733"/>
            <a:ext cx="4625789" cy="215444"/>
          </a:xfrm>
          <a:prstGeom prst="rect">
            <a:avLst/>
          </a:prstGeom>
        </p:spPr>
        <p:txBody>
          <a:bodyPr wrap="square" rtlCol="0">
            <a:spAutoFit/>
          </a:bodyPr>
          <a:lstStyle/>
          <a:p>
            <a:pPr algn="ctr"/>
            <a:r>
              <a:rPr lang="en-US" sz="800" dirty="0">
                <a:solidFill>
                  <a:srgbClr val="FFCC33"/>
                </a:solidFill>
                <a:latin typeface="DIN-RegularItalic" panose="02000506020000020003" pitchFamily="2" charset="0"/>
              </a:rPr>
              <a:t>The University of Minnesota is an equal opportunity educator and employer.</a:t>
            </a:r>
          </a:p>
        </p:txBody>
      </p:sp>
      <p:pic>
        <p:nvPicPr>
          <p:cNvPr id="6" name="Picture 5">
            <a:extLst>
              <a:ext uri="{FF2B5EF4-FFF2-40B4-BE49-F238E27FC236}">
                <a16:creationId xmlns:a16="http://schemas.microsoft.com/office/drawing/2014/main" id="{7B9CBB6F-1AD7-0C4E-890A-71FA0A287FD8}"/>
              </a:ext>
            </a:extLst>
          </p:cNvPr>
          <p:cNvPicPr>
            <a:picLocks noChangeAspect="1"/>
          </p:cNvPicPr>
          <p:nvPr/>
        </p:nvPicPr>
        <p:blipFill>
          <a:blip r:embed="rId3"/>
          <a:stretch>
            <a:fillRect/>
          </a:stretch>
        </p:blipFill>
        <p:spPr>
          <a:xfrm>
            <a:off x="4521254" y="2397362"/>
            <a:ext cx="3149492" cy="2008065"/>
          </a:xfrm>
          <a:prstGeom prst="rect">
            <a:avLst/>
          </a:prstGeom>
        </p:spPr>
      </p:pic>
      <p:sp>
        <p:nvSpPr>
          <p:cNvPr id="7" name="Rectangle 1"/>
          <p:cNvSpPr>
            <a:spLocks noChangeArrowheads="1"/>
          </p:cNvSpPr>
          <p:nvPr/>
        </p:nvSpPr>
        <p:spPr bwMode="auto">
          <a:xfrm>
            <a:off x="327800" y="1320286"/>
            <a:ext cx="243848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charset="-128"/>
              </a:defRPr>
            </a:lvl1pPr>
            <a:lvl2pPr marL="742950" indent="-285750" eaLnBrk="0" hangingPunct="0">
              <a:defRPr sz="2400">
                <a:solidFill>
                  <a:schemeClr val="tx1"/>
                </a:solidFill>
                <a:latin typeface="Times" charset="0"/>
                <a:ea typeface="MS PGothic" charset="-128"/>
              </a:defRPr>
            </a:lvl2pPr>
            <a:lvl3pPr marL="1143000" indent="-228600" eaLnBrk="0" hangingPunct="0">
              <a:defRPr sz="2400">
                <a:solidFill>
                  <a:schemeClr val="tx1"/>
                </a:solidFill>
                <a:latin typeface="Times" charset="0"/>
                <a:ea typeface="MS PGothic" charset="-128"/>
              </a:defRPr>
            </a:lvl3pPr>
            <a:lvl4pPr marL="1600200" indent="-228600" eaLnBrk="0" hangingPunct="0">
              <a:defRPr sz="2400">
                <a:solidFill>
                  <a:schemeClr val="tx1"/>
                </a:solidFill>
                <a:latin typeface="Times" charset="0"/>
                <a:ea typeface="MS PGothic" charset="-128"/>
              </a:defRPr>
            </a:lvl4pPr>
            <a:lvl5pPr marL="2057400" indent="-228600" eaLnBrk="0" hangingPunct="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eaLnBrk="1" hangingPunct="1"/>
            <a:endParaRPr lang="en-US" altLang="en-US" sz="3200" dirty="0" smtClean="0">
              <a:solidFill>
                <a:srgbClr val="FFFF00"/>
              </a:solidFill>
              <a:latin typeface="Arial" panose="020B0604020202020204" pitchFamily="34" charset="0"/>
              <a:cs typeface="Arial" panose="020B0604020202020204" pitchFamily="34" charset="0"/>
            </a:endParaRPr>
          </a:p>
          <a:p>
            <a:pPr eaLnBrk="1" hangingPunct="1"/>
            <a:r>
              <a:rPr lang="en-US" altLang="en-US" sz="3200" dirty="0" smtClean="0">
                <a:solidFill>
                  <a:schemeClr val="accent4">
                    <a:lumMod val="60000"/>
                    <a:lumOff val="40000"/>
                  </a:schemeClr>
                </a:solidFill>
                <a:latin typeface="Arial" panose="020B0604020202020204" pitchFamily="34" charset="0"/>
                <a:cs typeface="Arial" panose="020B0604020202020204" pitchFamily="34" charset="0"/>
              </a:rPr>
              <a:t>Icd.umn.edu</a:t>
            </a:r>
          </a:p>
          <a:p>
            <a:pPr eaLnBrk="1" hangingPunct="1"/>
            <a:endParaRPr lang="en-US" altLang="en-US" sz="3200" dirty="0" smtClean="0">
              <a:solidFill>
                <a:schemeClr val="accent4">
                  <a:lumMod val="60000"/>
                  <a:lumOff val="40000"/>
                </a:schemeClr>
              </a:solidFill>
              <a:latin typeface="Arial" panose="020B0604020202020204" pitchFamily="34" charset="0"/>
              <a:cs typeface="Arial" panose="020B0604020202020204" pitchFamily="34" charset="0"/>
            </a:endParaRPr>
          </a:p>
          <a:p>
            <a:pPr eaLnBrk="1" hangingPunct="1"/>
            <a:r>
              <a:rPr lang="en-US" altLang="en-US" sz="3200" dirty="0" smtClean="0">
                <a:solidFill>
                  <a:schemeClr val="accent4">
                    <a:lumMod val="60000"/>
                    <a:lumOff val="40000"/>
                  </a:schemeClr>
                </a:solidFill>
                <a:latin typeface="Arial" panose="020B0604020202020204" pitchFamily="34" charset="0"/>
                <a:cs typeface="Arial" panose="020B0604020202020204" pitchFamily="34" charset="0"/>
              </a:rPr>
              <a:t>Google:</a:t>
            </a:r>
          </a:p>
          <a:p>
            <a:pPr eaLnBrk="1" hangingPunct="1"/>
            <a:r>
              <a:rPr lang="en-US" altLang="en-US" sz="2800" dirty="0" smtClean="0">
                <a:solidFill>
                  <a:schemeClr val="accent4">
                    <a:lumMod val="60000"/>
                    <a:lumOff val="40000"/>
                  </a:schemeClr>
                </a:solidFill>
                <a:latin typeface="Arial" panose="020B0604020202020204" pitchFamily="34" charset="0"/>
                <a:cs typeface="Arial" panose="020B0604020202020204" pitchFamily="34" charset="0"/>
              </a:rPr>
              <a:t>National </a:t>
            </a:r>
          </a:p>
          <a:p>
            <a:pPr eaLnBrk="1" hangingPunct="1"/>
            <a:r>
              <a:rPr lang="en-US" altLang="en-US" sz="2800" dirty="0" smtClean="0">
                <a:solidFill>
                  <a:schemeClr val="accent4">
                    <a:lumMod val="60000"/>
                    <a:lumOff val="40000"/>
                  </a:schemeClr>
                </a:solidFill>
                <a:latin typeface="Arial" panose="020B0604020202020204" pitchFamily="34" charset="0"/>
                <a:cs typeface="Arial" panose="020B0604020202020204" pitchFamily="34" charset="0"/>
              </a:rPr>
              <a:t>Scientific </a:t>
            </a:r>
          </a:p>
          <a:p>
            <a:pPr eaLnBrk="1" hangingPunct="1"/>
            <a:r>
              <a:rPr lang="en-US" altLang="en-US" sz="2800" dirty="0" smtClean="0">
                <a:solidFill>
                  <a:schemeClr val="accent4">
                    <a:lumMod val="60000"/>
                    <a:lumOff val="40000"/>
                  </a:schemeClr>
                </a:solidFill>
                <a:latin typeface="Arial" panose="020B0604020202020204" pitchFamily="34" charset="0"/>
                <a:cs typeface="Arial" panose="020B0604020202020204" pitchFamily="34" charset="0"/>
              </a:rPr>
              <a:t>Council </a:t>
            </a:r>
          </a:p>
          <a:p>
            <a:pPr eaLnBrk="1" hangingPunct="1"/>
            <a:r>
              <a:rPr lang="en-US" altLang="en-US" sz="2800" dirty="0" smtClean="0">
                <a:solidFill>
                  <a:schemeClr val="accent4">
                    <a:lumMod val="60000"/>
                    <a:lumOff val="40000"/>
                  </a:schemeClr>
                </a:solidFill>
                <a:latin typeface="Arial" panose="020B0604020202020204" pitchFamily="34" charset="0"/>
                <a:cs typeface="Arial" panose="020B0604020202020204" pitchFamily="34" charset="0"/>
              </a:rPr>
              <a:t>On the </a:t>
            </a:r>
          </a:p>
          <a:p>
            <a:pPr eaLnBrk="1" hangingPunct="1"/>
            <a:r>
              <a:rPr lang="en-US" altLang="en-US" sz="2800" dirty="0" smtClean="0">
                <a:solidFill>
                  <a:schemeClr val="accent4">
                    <a:lumMod val="60000"/>
                    <a:lumOff val="40000"/>
                  </a:schemeClr>
                </a:solidFill>
                <a:latin typeface="Arial" panose="020B0604020202020204" pitchFamily="34" charset="0"/>
                <a:cs typeface="Arial" panose="020B0604020202020204" pitchFamily="34" charset="0"/>
              </a:rPr>
              <a:t>Developing</a:t>
            </a:r>
          </a:p>
          <a:p>
            <a:pPr eaLnBrk="1" hangingPunct="1"/>
            <a:r>
              <a:rPr lang="en-US" altLang="en-US" sz="2800" dirty="0" smtClean="0">
                <a:solidFill>
                  <a:schemeClr val="accent4">
                    <a:lumMod val="60000"/>
                    <a:lumOff val="40000"/>
                  </a:schemeClr>
                </a:solidFill>
                <a:latin typeface="Arial" panose="020B0604020202020204" pitchFamily="34" charset="0"/>
                <a:cs typeface="Arial" panose="020B0604020202020204" pitchFamily="34" charset="0"/>
              </a:rPr>
              <a:t>Child</a:t>
            </a:r>
          </a:p>
          <a:p>
            <a:pPr eaLnBrk="1" hangingPunct="1"/>
            <a:endParaRPr lang="en-US" altLang="en-US" sz="3200" dirty="0">
              <a:solidFill>
                <a:schemeClr val="accent4">
                  <a:lumMod val="60000"/>
                  <a:lumOff val="40000"/>
                </a:schemeClr>
              </a:solidFill>
              <a:latin typeface="Arial" panose="020B0604020202020204" pitchFamily="34" charset="0"/>
              <a:cs typeface="Arial" panose="020B0604020202020204" pitchFamily="34" charset="0"/>
            </a:endParaRPr>
          </a:p>
          <a:p>
            <a:pPr eaLnBrk="1" hangingPunct="1"/>
            <a:r>
              <a:rPr lang="en-US" altLang="en-US" sz="3200" dirty="0">
                <a:solidFill>
                  <a:srgbClr val="FFC000"/>
                </a:solidFill>
                <a:latin typeface="Arial" panose="020B0604020202020204" pitchFamily="34" charset="0"/>
                <a:cs typeface="Arial" panose="020B0604020202020204" pitchFamily="34" charset="0"/>
              </a:rPr>
              <a:t> </a:t>
            </a:r>
            <a:endParaRPr lang="en-US" altLang="en-US" sz="32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9075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534729"/>
            <a:ext cx="10172700" cy="1143000"/>
          </a:xfrm>
        </p:spPr>
        <p:txBody>
          <a:bodyPr>
            <a:normAutofit/>
          </a:bodyPr>
          <a:lstStyle/>
          <a:p>
            <a:r>
              <a:rPr lang="en-US" dirty="0">
                <a:latin typeface="Arial" panose="020B0604020202020204" pitchFamily="34" charset="0"/>
                <a:cs typeface="Arial" panose="020B0604020202020204" pitchFamily="34" charset="0"/>
              </a:rPr>
              <a:t>Experience shapes brain architecture</a:t>
            </a:r>
          </a:p>
        </p:txBody>
      </p:sp>
      <p:sp>
        <p:nvSpPr>
          <p:cNvPr id="3" name="Isosceles Triangle 2"/>
          <p:cNvSpPr/>
          <p:nvPr/>
        </p:nvSpPr>
        <p:spPr>
          <a:xfrm>
            <a:off x="2552699" y="1829686"/>
            <a:ext cx="6705600" cy="35052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5" name="Straight Connector 4"/>
          <p:cNvCxnSpPr/>
          <p:nvPr/>
        </p:nvCxnSpPr>
        <p:spPr>
          <a:xfrm>
            <a:off x="3352800" y="4648200"/>
            <a:ext cx="502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962400" y="3962400"/>
            <a:ext cx="3886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0" y="3276600"/>
            <a:ext cx="25908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05453" y="4754246"/>
            <a:ext cx="3084499"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Molecular/Genetic</a:t>
            </a:r>
          </a:p>
        </p:txBody>
      </p:sp>
      <p:sp>
        <p:nvSpPr>
          <p:cNvPr id="11" name="TextBox 10"/>
          <p:cNvSpPr txBox="1"/>
          <p:nvPr/>
        </p:nvSpPr>
        <p:spPr>
          <a:xfrm>
            <a:off x="3762571" y="4074842"/>
            <a:ext cx="4397358"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         Neurochemical</a:t>
            </a:r>
          </a:p>
        </p:txBody>
      </p:sp>
      <p:sp>
        <p:nvSpPr>
          <p:cNvPr id="12" name="TextBox 11"/>
          <p:cNvSpPr txBox="1"/>
          <p:nvPr/>
        </p:nvSpPr>
        <p:spPr>
          <a:xfrm>
            <a:off x="5155133" y="3360419"/>
            <a:ext cx="1505540"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Cellular </a:t>
            </a:r>
          </a:p>
        </p:txBody>
      </p:sp>
      <p:sp>
        <p:nvSpPr>
          <p:cNvPr id="13" name="TextBox 12"/>
          <p:cNvSpPr txBox="1"/>
          <p:nvPr/>
        </p:nvSpPr>
        <p:spPr>
          <a:xfrm>
            <a:off x="5276770" y="2577302"/>
            <a:ext cx="1204176"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Circuit</a:t>
            </a:r>
          </a:p>
        </p:txBody>
      </p:sp>
      <p:grpSp>
        <p:nvGrpSpPr>
          <p:cNvPr id="18" name="Group 17"/>
          <p:cNvGrpSpPr/>
          <p:nvPr/>
        </p:nvGrpSpPr>
        <p:grpSpPr>
          <a:xfrm>
            <a:off x="3360" y="6195153"/>
            <a:ext cx="12188639" cy="685530"/>
            <a:chOff x="3360" y="6195153"/>
            <a:chExt cx="12188639" cy="685530"/>
          </a:xfrm>
        </p:grpSpPr>
        <p:pic>
          <p:nvPicPr>
            <p:cNvPr id="19" name="Picture 18"/>
            <p:cNvPicPr>
              <a:picLocks noChangeAspect="1"/>
            </p:cNvPicPr>
            <p:nvPr/>
          </p:nvPicPr>
          <p:blipFill>
            <a:blip r:embed="rId2"/>
            <a:stretch>
              <a:fillRect/>
            </a:stretch>
          </p:blipFill>
          <p:spPr>
            <a:xfrm>
              <a:off x="3360" y="6195153"/>
              <a:ext cx="12188639" cy="685530"/>
            </a:xfrm>
            <a:prstGeom prst="rect">
              <a:avLst/>
            </a:prstGeom>
          </p:spPr>
        </p:pic>
        <p:sp>
          <p:nvSpPr>
            <p:cNvPr id="20" name="TextBox 19">
              <a:extLst>
                <a:ext uri="{FF2B5EF4-FFF2-40B4-BE49-F238E27FC236}">
                  <a16:creationId xmlns:a16="http://schemas.microsoft.com/office/drawing/2014/main" id="{5E5CD89B-7A9F-A14D-8215-FF5912462ACD}"/>
                </a:ext>
              </a:extLst>
            </p:cNvPr>
            <p:cNvSpPr txBox="1"/>
            <p:nvPr/>
          </p:nvSpPr>
          <p:spPr>
            <a:xfrm>
              <a:off x="3361" y="6442502"/>
              <a:ext cx="4625789" cy="338554"/>
            </a:xfrm>
            <a:prstGeom prst="rect">
              <a:avLst/>
            </a:prstGeom>
            <a:noFill/>
          </p:spPr>
          <p:txBody>
            <a:bodyPr wrap="square" rtlCol="0">
              <a:spAutoFit/>
            </a:bodyPr>
            <a:lstStyle/>
            <a:p>
              <a:r>
                <a:rPr lang="en-US" sz="1600" spc="20" dirty="0" smtClean="0">
                  <a:solidFill>
                    <a:schemeClr val="accent2">
                      <a:lumMod val="75000"/>
                    </a:schemeClr>
                  </a:solidFill>
                  <a:latin typeface="D-DIN" panose="020B0504030202030204" pitchFamily="34" charset="77"/>
                </a:rPr>
                <a:t>College of Education and Human Development</a:t>
              </a:r>
              <a:endParaRPr lang="en-US" sz="1600" spc="20" dirty="0">
                <a:solidFill>
                  <a:schemeClr val="accent2">
                    <a:lumMod val="75000"/>
                  </a:schemeClr>
                </a:solidFill>
                <a:latin typeface="D-DIN" panose="020B0504030202030204" pitchFamily="34" charset="77"/>
              </a:endParaRPr>
            </a:p>
          </p:txBody>
        </p:sp>
      </p:grpSp>
    </p:spTree>
    <p:extLst>
      <p:ext uri="{BB962C8B-B14F-4D97-AF65-F5344CB8AC3E}">
        <p14:creationId xmlns:p14="http://schemas.microsoft.com/office/powerpoint/2010/main" val="2543658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54D66-9125-D845-A6DD-5CD9C6EC101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Building healthy brain architecture –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the ingredients</a:t>
            </a:r>
          </a:p>
        </p:txBody>
      </p:sp>
      <p:sp>
        <p:nvSpPr>
          <p:cNvPr id="3" name="Content Placeholder 2">
            <a:extLst>
              <a:ext uri="{FF2B5EF4-FFF2-40B4-BE49-F238E27FC236}">
                <a16:creationId xmlns:a16="http://schemas.microsoft.com/office/drawing/2014/main" id="{02C39D45-FE73-7A43-921C-13C1EF762255}"/>
              </a:ext>
            </a:extLst>
          </p:cNvPr>
          <p:cNvSpPr>
            <a:spLocks noGrp="1"/>
          </p:cNvSpPr>
          <p:nvPr>
            <p:ph sz="half" idx="1"/>
          </p:nvPr>
        </p:nvSpPr>
        <p:spPr/>
        <p:txBody>
          <a:bodyPr/>
          <a:lstStyle/>
          <a:p>
            <a:pPr>
              <a:lnSpc>
                <a:spcPct val="120000"/>
              </a:lnSpc>
              <a:spcBef>
                <a:spcPct val="50000"/>
              </a:spcBef>
            </a:pPr>
            <a:r>
              <a:rPr kumimoji="1" lang="en-US" altLang="en-US" sz="2600" dirty="0">
                <a:latin typeface="Arial" panose="020B0604020202020204" pitchFamily="34" charset="0"/>
                <a:ea typeface="ＭＳ Ｐゴシック" panose="020B0600070205080204" pitchFamily="34" charset="-128"/>
                <a:cs typeface="Arial" panose="020B0604020202020204" pitchFamily="34" charset="0"/>
              </a:rPr>
              <a:t>Takes more than having the right genes</a:t>
            </a:r>
          </a:p>
          <a:p>
            <a:pPr>
              <a:lnSpc>
                <a:spcPct val="120000"/>
              </a:lnSpc>
              <a:spcBef>
                <a:spcPct val="50000"/>
              </a:spcBef>
            </a:pPr>
            <a:r>
              <a:rPr kumimoji="1" lang="en-US" altLang="en-US" sz="2600" dirty="0">
                <a:latin typeface="Arial" panose="020B0604020202020204" pitchFamily="34" charset="0"/>
                <a:ea typeface="ＭＳ Ｐゴシック" panose="020B0600070205080204" pitchFamily="34" charset="-128"/>
                <a:cs typeface="Arial" panose="020B0604020202020204" pitchFamily="34" charset="0"/>
              </a:rPr>
              <a:t>Takes the right, supportive experiences</a:t>
            </a:r>
          </a:p>
          <a:p>
            <a:pPr>
              <a:lnSpc>
                <a:spcPct val="120000"/>
              </a:lnSpc>
              <a:spcBef>
                <a:spcPct val="50000"/>
              </a:spcBef>
            </a:pPr>
            <a:r>
              <a:rPr kumimoji="1" lang="en-US" altLang="en-US" sz="2600" dirty="0">
                <a:latin typeface="Arial" panose="020B0604020202020204" pitchFamily="34" charset="0"/>
                <a:ea typeface="ＭＳ Ｐゴシック" panose="020B0600070205080204" pitchFamily="34" charset="-128"/>
                <a:cs typeface="Arial" panose="020B0604020202020204" pitchFamily="34" charset="0"/>
              </a:rPr>
              <a:t>Experience literally writes on our genes, determining </a:t>
            </a:r>
            <a:r>
              <a:rPr kumimoji="1" lang="en-US" altLang="en-US" sz="2600" dirty="0" smtClean="0">
                <a:latin typeface="Arial" panose="020B0604020202020204" pitchFamily="34" charset="0"/>
                <a:ea typeface="ＭＳ Ｐゴシック" panose="020B0600070205080204" pitchFamily="34" charset="-128"/>
                <a:cs typeface="Arial" panose="020B0604020202020204" pitchFamily="34" charset="0"/>
              </a:rPr>
              <a:t>how </a:t>
            </a:r>
            <a:r>
              <a:rPr kumimoji="1" lang="en-US" altLang="en-US" sz="2600" dirty="0">
                <a:latin typeface="Arial" panose="020B0604020202020204" pitchFamily="34" charset="0"/>
                <a:ea typeface="ＭＳ Ｐゴシック" panose="020B0600070205080204" pitchFamily="34" charset="-128"/>
                <a:cs typeface="Arial" panose="020B0604020202020204" pitchFamily="34" charset="0"/>
              </a:rPr>
              <a:t>our genes work</a:t>
            </a:r>
          </a:p>
          <a:p>
            <a:endParaRPr lang="en-US" dirty="0"/>
          </a:p>
        </p:txBody>
      </p:sp>
      <p:pic>
        <p:nvPicPr>
          <p:cNvPr id="4" name="Picture 3"/>
          <p:cNvPicPr>
            <a:picLocks noChangeAspect="1"/>
          </p:cNvPicPr>
          <p:nvPr/>
        </p:nvPicPr>
        <p:blipFill>
          <a:blip r:embed="rId2"/>
          <a:stretch>
            <a:fillRect/>
          </a:stretch>
        </p:blipFill>
        <p:spPr>
          <a:xfrm>
            <a:off x="6792273" y="1720820"/>
            <a:ext cx="4561527" cy="3729867"/>
          </a:xfrm>
          <a:prstGeom prst="rect">
            <a:avLst/>
          </a:prstGeom>
        </p:spPr>
      </p:pic>
      <p:sp>
        <p:nvSpPr>
          <p:cNvPr id="10" name="Rectangle 9"/>
          <p:cNvSpPr/>
          <p:nvPr/>
        </p:nvSpPr>
        <p:spPr>
          <a:xfrm>
            <a:off x="6792273" y="1690688"/>
            <a:ext cx="1305125" cy="23106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60965" y="3007604"/>
            <a:ext cx="1057619" cy="2368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DNA</a:t>
            </a:r>
            <a:endParaRPr lang="en-US" sz="2800" dirty="0">
              <a:solidFill>
                <a:schemeClr val="tx1"/>
              </a:solidFill>
            </a:endParaRPr>
          </a:p>
        </p:txBody>
      </p:sp>
      <p:sp>
        <p:nvSpPr>
          <p:cNvPr id="12" name="Rectangle 11"/>
          <p:cNvSpPr/>
          <p:nvPr/>
        </p:nvSpPr>
        <p:spPr>
          <a:xfrm>
            <a:off x="8097398" y="3305060"/>
            <a:ext cx="308472" cy="6962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097398" y="3492347"/>
            <a:ext cx="418641" cy="2247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405870" y="3585753"/>
            <a:ext cx="264405" cy="1030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538072" y="4001294"/>
            <a:ext cx="396608" cy="1449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835528" y="4450814"/>
            <a:ext cx="396607" cy="11567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155017" y="4932456"/>
            <a:ext cx="363556" cy="440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113484" y="1720820"/>
            <a:ext cx="1481496" cy="369332"/>
          </a:xfrm>
          <a:prstGeom prst="rect">
            <a:avLst/>
          </a:prstGeom>
          <a:noFill/>
        </p:spPr>
        <p:txBody>
          <a:bodyPr wrap="none" rtlCol="0">
            <a:spAutoFit/>
          </a:bodyPr>
          <a:lstStyle/>
          <a:p>
            <a:r>
              <a:rPr lang="en-US" dirty="0" smtClean="0"/>
              <a:t>Chromosome</a:t>
            </a:r>
            <a:endParaRPr lang="en-US" dirty="0"/>
          </a:p>
        </p:txBody>
      </p:sp>
      <p:grpSp>
        <p:nvGrpSpPr>
          <p:cNvPr id="21" name="Group 20"/>
          <p:cNvGrpSpPr/>
          <p:nvPr/>
        </p:nvGrpSpPr>
        <p:grpSpPr>
          <a:xfrm>
            <a:off x="3360" y="6195153"/>
            <a:ext cx="12188639" cy="685530"/>
            <a:chOff x="3360" y="6195153"/>
            <a:chExt cx="12188639" cy="685530"/>
          </a:xfrm>
        </p:grpSpPr>
        <p:pic>
          <p:nvPicPr>
            <p:cNvPr id="22" name="Picture 21"/>
            <p:cNvPicPr>
              <a:picLocks noChangeAspect="1"/>
            </p:cNvPicPr>
            <p:nvPr/>
          </p:nvPicPr>
          <p:blipFill>
            <a:blip r:embed="rId3"/>
            <a:stretch>
              <a:fillRect/>
            </a:stretch>
          </p:blipFill>
          <p:spPr>
            <a:xfrm>
              <a:off x="3360" y="6195153"/>
              <a:ext cx="12188639" cy="685530"/>
            </a:xfrm>
            <a:prstGeom prst="rect">
              <a:avLst/>
            </a:prstGeom>
          </p:spPr>
        </p:pic>
        <p:sp>
          <p:nvSpPr>
            <p:cNvPr id="23" name="TextBox 22">
              <a:extLst>
                <a:ext uri="{FF2B5EF4-FFF2-40B4-BE49-F238E27FC236}">
                  <a16:creationId xmlns:a16="http://schemas.microsoft.com/office/drawing/2014/main" id="{5E5CD89B-7A9F-A14D-8215-FF5912462ACD}"/>
                </a:ext>
              </a:extLst>
            </p:cNvPr>
            <p:cNvSpPr txBox="1"/>
            <p:nvPr/>
          </p:nvSpPr>
          <p:spPr>
            <a:xfrm>
              <a:off x="3361" y="6442502"/>
              <a:ext cx="4625789" cy="338554"/>
            </a:xfrm>
            <a:prstGeom prst="rect">
              <a:avLst/>
            </a:prstGeom>
            <a:noFill/>
          </p:spPr>
          <p:txBody>
            <a:bodyPr wrap="square" rtlCol="0">
              <a:spAutoFit/>
            </a:bodyPr>
            <a:lstStyle/>
            <a:p>
              <a:r>
                <a:rPr lang="en-US" sz="1600" spc="20" dirty="0" smtClean="0">
                  <a:solidFill>
                    <a:schemeClr val="accent2">
                      <a:lumMod val="75000"/>
                    </a:schemeClr>
                  </a:solidFill>
                  <a:latin typeface="D-DIN" panose="020B0504030202030204" pitchFamily="34" charset="77"/>
                </a:rPr>
                <a:t>College of Education and Human Development</a:t>
              </a:r>
              <a:endParaRPr lang="en-US" sz="1600" spc="20" dirty="0">
                <a:solidFill>
                  <a:schemeClr val="accent2">
                    <a:lumMod val="75000"/>
                  </a:schemeClr>
                </a:solidFill>
                <a:latin typeface="D-DIN" panose="020B0504030202030204" pitchFamily="34" charset="77"/>
              </a:endParaRPr>
            </a:p>
          </p:txBody>
        </p:sp>
      </p:grpSp>
    </p:spTree>
    <p:extLst>
      <p:ext uri="{BB962C8B-B14F-4D97-AF65-F5344CB8AC3E}">
        <p14:creationId xmlns:p14="http://schemas.microsoft.com/office/powerpoint/2010/main" val="346356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Epigenetics</a:t>
            </a:r>
            <a:endParaRPr lang="en-US" dirty="0">
              <a:latin typeface="Arial" panose="020B0604020202020204" pitchFamily="34" charset="0"/>
              <a:cs typeface="Arial" panose="020B0604020202020204" pitchFamily="34" charset="0"/>
            </a:endParaRPr>
          </a:p>
        </p:txBody>
      </p:sp>
      <p:pic>
        <p:nvPicPr>
          <p:cNvPr id="1026" name="Picture 2" descr="Image result for epigene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981200"/>
            <a:ext cx="7315200" cy="36861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E5CD89B-7A9F-A14D-8215-FF5912462ACD}"/>
              </a:ext>
            </a:extLst>
          </p:cNvPr>
          <p:cNvSpPr txBox="1"/>
          <p:nvPr/>
        </p:nvSpPr>
        <p:spPr>
          <a:xfrm>
            <a:off x="0" y="6449606"/>
            <a:ext cx="4625789" cy="307777"/>
          </a:xfrm>
          <a:prstGeom prst="rect">
            <a:avLst/>
          </a:prstGeom>
          <a:noFill/>
        </p:spPr>
        <p:txBody>
          <a:bodyPr wrap="square" rtlCol="0">
            <a:spAutoFit/>
          </a:bodyPr>
          <a:lstStyle/>
          <a:p>
            <a:r>
              <a:rPr lang="en-US" sz="1400" spc="20" dirty="0">
                <a:solidFill>
                  <a:schemeClr val="accent2">
                    <a:lumMod val="75000"/>
                  </a:schemeClr>
                </a:solidFill>
                <a:latin typeface="D-DIN" panose="020B0504030202030204" pitchFamily="34" charset="77"/>
              </a:rPr>
              <a:t>College of Education and Human Development</a:t>
            </a:r>
          </a:p>
        </p:txBody>
      </p:sp>
      <p:grpSp>
        <p:nvGrpSpPr>
          <p:cNvPr id="8" name="Group 7"/>
          <p:cNvGrpSpPr/>
          <p:nvPr/>
        </p:nvGrpSpPr>
        <p:grpSpPr>
          <a:xfrm>
            <a:off x="3360" y="6195153"/>
            <a:ext cx="12188639" cy="685530"/>
            <a:chOff x="3360" y="6195153"/>
            <a:chExt cx="12188639" cy="685530"/>
          </a:xfrm>
        </p:grpSpPr>
        <p:pic>
          <p:nvPicPr>
            <p:cNvPr id="9" name="Picture 8"/>
            <p:cNvPicPr>
              <a:picLocks noChangeAspect="1"/>
            </p:cNvPicPr>
            <p:nvPr/>
          </p:nvPicPr>
          <p:blipFill>
            <a:blip r:embed="rId3"/>
            <a:stretch>
              <a:fillRect/>
            </a:stretch>
          </p:blipFill>
          <p:spPr>
            <a:xfrm>
              <a:off x="3360" y="6195153"/>
              <a:ext cx="12188639" cy="685530"/>
            </a:xfrm>
            <a:prstGeom prst="rect">
              <a:avLst/>
            </a:prstGeom>
          </p:spPr>
        </p:pic>
        <p:sp>
          <p:nvSpPr>
            <p:cNvPr id="10" name="TextBox 9">
              <a:extLst>
                <a:ext uri="{FF2B5EF4-FFF2-40B4-BE49-F238E27FC236}">
                  <a16:creationId xmlns:a16="http://schemas.microsoft.com/office/drawing/2014/main" id="{5E5CD89B-7A9F-A14D-8215-FF5912462ACD}"/>
                </a:ext>
              </a:extLst>
            </p:cNvPr>
            <p:cNvSpPr txBox="1"/>
            <p:nvPr/>
          </p:nvSpPr>
          <p:spPr>
            <a:xfrm>
              <a:off x="3361" y="6442502"/>
              <a:ext cx="4625789" cy="338554"/>
            </a:xfrm>
            <a:prstGeom prst="rect">
              <a:avLst/>
            </a:prstGeom>
            <a:noFill/>
          </p:spPr>
          <p:txBody>
            <a:bodyPr wrap="square" rtlCol="0">
              <a:spAutoFit/>
            </a:bodyPr>
            <a:lstStyle/>
            <a:p>
              <a:r>
                <a:rPr lang="en-US" sz="1600" spc="20" dirty="0" smtClean="0">
                  <a:solidFill>
                    <a:schemeClr val="accent2">
                      <a:lumMod val="75000"/>
                    </a:schemeClr>
                  </a:solidFill>
                  <a:latin typeface="D-DIN" panose="020B0504030202030204" pitchFamily="34" charset="77"/>
                </a:rPr>
                <a:t>College of Education and Human Development</a:t>
              </a:r>
              <a:endParaRPr lang="en-US" sz="1600" spc="20" dirty="0">
                <a:solidFill>
                  <a:schemeClr val="accent2">
                    <a:lumMod val="75000"/>
                  </a:schemeClr>
                </a:solidFill>
                <a:latin typeface="D-DIN" panose="020B0504030202030204" pitchFamily="34" charset="77"/>
              </a:endParaRPr>
            </a:p>
          </p:txBody>
        </p:sp>
      </p:grpSp>
    </p:spTree>
    <p:extLst>
      <p:ext uri="{BB962C8B-B14F-4D97-AF65-F5344CB8AC3E}">
        <p14:creationId xmlns:p14="http://schemas.microsoft.com/office/powerpoint/2010/main" val="2585485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721"/>
            <a:ext cx="10515600" cy="1325563"/>
          </a:xfrm>
        </p:spPr>
        <p:txBody>
          <a:bodyPr>
            <a:normAutofit/>
          </a:bodyPr>
          <a:lstStyle/>
          <a:p>
            <a:r>
              <a:rPr lang="en-US" sz="3800" dirty="0" smtClean="0">
                <a:latin typeface="Arial" panose="020B0604020202020204" pitchFamily="34" charset="0"/>
                <a:cs typeface="Arial" panose="020B0604020202020204" pitchFamily="34" charset="0"/>
              </a:rPr>
              <a:t>               Yellow </a:t>
            </a:r>
            <a:r>
              <a:rPr lang="en-US" sz="3800" dirty="0">
                <a:latin typeface="Arial" panose="020B0604020202020204" pitchFamily="34" charset="0"/>
                <a:cs typeface="Arial" panose="020B0604020202020204" pitchFamily="34" charset="0"/>
              </a:rPr>
              <a:t>color same methylation </a:t>
            </a:r>
            <a:r>
              <a:rPr lang="en-US" sz="3800" dirty="0" smtClean="0">
                <a:latin typeface="Arial" panose="020B0604020202020204" pitchFamily="34" charset="0"/>
                <a:cs typeface="Arial" panose="020B0604020202020204" pitchFamily="34" charset="0"/>
              </a:rPr>
              <a:t/>
            </a:r>
            <a:br>
              <a:rPr lang="en-US" sz="3800" dirty="0" smtClean="0">
                <a:latin typeface="Arial" panose="020B0604020202020204" pitchFamily="34" charset="0"/>
                <a:cs typeface="Arial" panose="020B0604020202020204" pitchFamily="34" charset="0"/>
              </a:rPr>
            </a:br>
            <a:r>
              <a:rPr lang="en-US" sz="3800" dirty="0" smtClean="0">
                <a:latin typeface="Arial" panose="020B0604020202020204" pitchFamily="34" charset="0"/>
                <a:cs typeface="Arial" panose="020B0604020202020204" pitchFamily="34" charset="0"/>
              </a:rPr>
              <a:t>                 (</a:t>
            </a:r>
            <a:r>
              <a:rPr lang="en-US" sz="3800" dirty="0">
                <a:latin typeface="Arial" panose="020B0604020202020204" pitchFamily="34" charset="0"/>
                <a:cs typeface="Arial" panose="020B0604020202020204" pitchFamily="34" charset="0"/>
              </a:rPr>
              <a:t>pattern of gene regulation)</a:t>
            </a:r>
          </a:p>
        </p:txBody>
      </p:sp>
      <p:pic>
        <p:nvPicPr>
          <p:cNvPr id="3" name="Picture 2"/>
          <p:cNvPicPr>
            <a:picLocks noChangeAspect="1"/>
          </p:cNvPicPr>
          <p:nvPr/>
        </p:nvPicPr>
        <p:blipFill>
          <a:blip r:embed="rId2"/>
          <a:stretch>
            <a:fillRect/>
          </a:stretch>
        </p:blipFill>
        <p:spPr>
          <a:xfrm>
            <a:off x="2807494" y="1441230"/>
            <a:ext cx="6577012" cy="4409682"/>
          </a:xfrm>
          <a:prstGeom prst="rect">
            <a:avLst/>
          </a:prstGeom>
        </p:spPr>
      </p:pic>
      <p:grpSp>
        <p:nvGrpSpPr>
          <p:cNvPr id="8" name="Group 7"/>
          <p:cNvGrpSpPr/>
          <p:nvPr/>
        </p:nvGrpSpPr>
        <p:grpSpPr>
          <a:xfrm>
            <a:off x="3360" y="6195153"/>
            <a:ext cx="12188639" cy="685530"/>
            <a:chOff x="3360" y="6195153"/>
            <a:chExt cx="12188639" cy="685530"/>
          </a:xfrm>
        </p:grpSpPr>
        <p:pic>
          <p:nvPicPr>
            <p:cNvPr id="9" name="Picture 8"/>
            <p:cNvPicPr>
              <a:picLocks noChangeAspect="1"/>
            </p:cNvPicPr>
            <p:nvPr/>
          </p:nvPicPr>
          <p:blipFill>
            <a:blip r:embed="rId3"/>
            <a:stretch>
              <a:fillRect/>
            </a:stretch>
          </p:blipFill>
          <p:spPr>
            <a:xfrm>
              <a:off x="3360" y="6195153"/>
              <a:ext cx="12188639" cy="685530"/>
            </a:xfrm>
            <a:prstGeom prst="rect">
              <a:avLst/>
            </a:prstGeom>
          </p:spPr>
        </p:pic>
        <p:sp>
          <p:nvSpPr>
            <p:cNvPr id="10" name="TextBox 9">
              <a:extLst>
                <a:ext uri="{FF2B5EF4-FFF2-40B4-BE49-F238E27FC236}">
                  <a16:creationId xmlns:a16="http://schemas.microsoft.com/office/drawing/2014/main" id="{5E5CD89B-7A9F-A14D-8215-FF5912462ACD}"/>
                </a:ext>
              </a:extLst>
            </p:cNvPr>
            <p:cNvSpPr txBox="1"/>
            <p:nvPr/>
          </p:nvSpPr>
          <p:spPr>
            <a:xfrm>
              <a:off x="3361" y="6442502"/>
              <a:ext cx="4625789" cy="338554"/>
            </a:xfrm>
            <a:prstGeom prst="rect">
              <a:avLst/>
            </a:prstGeom>
            <a:noFill/>
          </p:spPr>
          <p:txBody>
            <a:bodyPr wrap="square" rtlCol="0">
              <a:spAutoFit/>
            </a:bodyPr>
            <a:lstStyle/>
            <a:p>
              <a:r>
                <a:rPr lang="en-US" sz="1600" spc="20" dirty="0" smtClean="0">
                  <a:solidFill>
                    <a:schemeClr val="accent2">
                      <a:lumMod val="75000"/>
                    </a:schemeClr>
                  </a:solidFill>
                  <a:latin typeface="D-DIN" panose="020B0504030202030204" pitchFamily="34" charset="77"/>
                </a:rPr>
                <a:t>College of Education and Human Development</a:t>
              </a:r>
              <a:endParaRPr lang="en-US" sz="1600" spc="20" dirty="0">
                <a:solidFill>
                  <a:schemeClr val="accent2">
                    <a:lumMod val="75000"/>
                  </a:schemeClr>
                </a:solidFill>
                <a:latin typeface="D-DIN" panose="020B0504030202030204" pitchFamily="34" charset="77"/>
              </a:endParaRPr>
            </a:p>
          </p:txBody>
        </p:sp>
      </p:grpSp>
    </p:spTree>
    <p:extLst>
      <p:ext uri="{BB962C8B-B14F-4D97-AF65-F5344CB8AC3E}">
        <p14:creationId xmlns:p14="http://schemas.microsoft.com/office/powerpoint/2010/main" val="929341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Two studies</a:t>
            </a:r>
          </a:p>
        </p:txBody>
      </p:sp>
      <p:pic>
        <p:nvPicPr>
          <p:cNvPr id="7" name="Content Placeholder 6"/>
          <p:cNvPicPr>
            <a:picLocks noGrp="1" noChangeAspect="1"/>
          </p:cNvPicPr>
          <p:nvPr>
            <p:ph sz="half" idx="2"/>
          </p:nvPr>
        </p:nvPicPr>
        <p:blipFill>
          <a:blip r:embed="rId2"/>
          <a:stretch>
            <a:fillRect/>
          </a:stretch>
        </p:blipFill>
        <p:spPr>
          <a:xfrm>
            <a:off x="6777038" y="2639220"/>
            <a:ext cx="2828925" cy="2447925"/>
          </a:xfrm>
          <a:prstGeom prst="rect">
            <a:avLst/>
          </a:prstGeom>
        </p:spPr>
      </p:pic>
      <p:pic>
        <p:nvPicPr>
          <p:cNvPr id="1026" name="Picture 2" descr="Image result for mother and infant rhesu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828800" y="1630680"/>
            <a:ext cx="1952978" cy="26365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3581401" y="3962401"/>
            <a:ext cx="2276475" cy="1826633"/>
          </a:xfrm>
          <a:prstGeom prst="rect">
            <a:avLst/>
          </a:prstGeom>
        </p:spPr>
      </p:pic>
      <p:sp>
        <p:nvSpPr>
          <p:cNvPr id="6" name="TextBox 5"/>
          <p:cNvSpPr txBox="1"/>
          <p:nvPr/>
        </p:nvSpPr>
        <p:spPr>
          <a:xfrm>
            <a:off x="4038601" y="2438400"/>
            <a:ext cx="1697901" cy="923330"/>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Mother reared </a:t>
            </a:r>
          </a:p>
          <a:p>
            <a:pPr algn="ctr"/>
            <a:r>
              <a:rPr lang="en-US" dirty="0">
                <a:latin typeface="Arial" panose="020B0604020202020204" pitchFamily="34" charset="0"/>
                <a:cs typeface="Arial" panose="020B0604020202020204" pitchFamily="34" charset="0"/>
              </a:rPr>
              <a:t>vs. </a:t>
            </a:r>
          </a:p>
          <a:p>
            <a:pPr algn="ctr"/>
            <a:r>
              <a:rPr lang="en-US" dirty="0">
                <a:latin typeface="Arial" panose="020B0604020202020204" pitchFamily="34" charset="0"/>
                <a:cs typeface="Arial" panose="020B0604020202020204" pitchFamily="34" charset="0"/>
              </a:rPr>
              <a:t>Peer reared</a:t>
            </a:r>
          </a:p>
        </p:txBody>
      </p:sp>
      <p:sp>
        <p:nvSpPr>
          <p:cNvPr id="8" name="TextBox 7"/>
          <p:cNvSpPr txBox="1"/>
          <p:nvPr/>
        </p:nvSpPr>
        <p:spPr>
          <a:xfrm>
            <a:off x="6651308" y="1857048"/>
            <a:ext cx="2954655" cy="646331"/>
          </a:xfrm>
          <a:prstGeom prst="rect">
            <a:avLst/>
          </a:prstGeom>
          <a:noFill/>
        </p:spPr>
        <p:txBody>
          <a:bodyPr wrap="none" rtlCol="0">
            <a:spAutoFit/>
          </a:bodyPr>
          <a:lstStyle/>
          <a:p>
            <a:pPr algn="ctr"/>
            <a:r>
              <a:rPr lang="en-US" dirty="0"/>
              <a:t>    </a:t>
            </a:r>
            <a:r>
              <a:rPr lang="en-US" dirty="0">
                <a:latin typeface="Arial" panose="020B0604020202020204" pitchFamily="34" charset="0"/>
                <a:cs typeface="Arial" panose="020B0604020202020204" pitchFamily="34" charset="0"/>
              </a:rPr>
              <a:t>Babies and mothers</a:t>
            </a:r>
          </a:p>
          <a:p>
            <a:pPr algn="ctr"/>
            <a:r>
              <a:rPr lang="en-US" dirty="0">
                <a:latin typeface="Arial" panose="020B0604020202020204" pitchFamily="34" charset="0"/>
                <a:cs typeface="Arial" panose="020B0604020202020204" pitchFamily="34" charset="0"/>
              </a:rPr>
              <a:t> in Child Protection Service</a:t>
            </a:r>
          </a:p>
        </p:txBody>
      </p:sp>
      <p:grpSp>
        <p:nvGrpSpPr>
          <p:cNvPr id="13" name="Group 12"/>
          <p:cNvGrpSpPr/>
          <p:nvPr/>
        </p:nvGrpSpPr>
        <p:grpSpPr>
          <a:xfrm>
            <a:off x="3360" y="6195153"/>
            <a:ext cx="12188639" cy="685530"/>
            <a:chOff x="3360" y="6195153"/>
            <a:chExt cx="12188639" cy="685530"/>
          </a:xfrm>
        </p:grpSpPr>
        <p:pic>
          <p:nvPicPr>
            <p:cNvPr id="14" name="Picture 13"/>
            <p:cNvPicPr>
              <a:picLocks noChangeAspect="1"/>
            </p:cNvPicPr>
            <p:nvPr/>
          </p:nvPicPr>
          <p:blipFill>
            <a:blip r:embed="rId5"/>
            <a:stretch>
              <a:fillRect/>
            </a:stretch>
          </p:blipFill>
          <p:spPr>
            <a:xfrm>
              <a:off x="3360" y="6195153"/>
              <a:ext cx="12188639" cy="685530"/>
            </a:xfrm>
            <a:prstGeom prst="rect">
              <a:avLst/>
            </a:prstGeom>
          </p:spPr>
        </p:pic>
        <p:sp>
          <p:nvSpPr>
            <p:cNvPr id="15" name="TextBox 14">
              <a:extLst>
                <a:ext uri="{FF2B5EF4-FFF2-40B4-BE49-F238E27FC236}">
                  <a16:creationId xmlns:a16="http://schemas.microsoft.com/office/drawing/2014/main" id="{5E5CD89B-7A9F-A14D-8215-FF5912462ACD}"/>
                </a:ext>
              </a:extLst>
            </p:cNvPr>
            <p:cNvSpPr txBox="1"/>
            <p:nvPr/>
          </p:nvSpPr>
          <p:spPr>
            <a:xfrm>
              <a:off x="3361" y="6442502"/>
              <a:ext cx="4625789" cy="338554"/>
            </a:xfrm>
            <a:prstGeom prst="rect">
              <a:avLst/>
            </a:prstGeom>
            <a:noFill/>
          </p:spPr>
          <p:txBody>
            <a:bodyPr wrap="square" rtlCol="0">
              <a:spAutoFit/>
            </a:bodyPr>
            <a:lstStyle/>
            <a:p>
              <a:r>
                <a:rPr lang="en-US" sz="1600" spc="20" dirty="0" smtClean="0">
                  <a:solidFill>
                    <a:schemeClr val="accent2">
                      <a:lumMod val="75000"/>
                    </a:schemeClr>
                  </a:solidFill>
                  <a:latin typeface="D-DIN" panose="020B0504030202030204" pitchFamily="34" charset="77"/>
                </a:rPr>
                <a:t>College of Education and Human Development</a:t>
              </a:r>
              <a:endParaRPr lang="en-US" sz="1600" spc="20" dirty="0">
                <a:solidFill>
                  <a:schemeClr val="accent2">
                    <a:lumMod val="75000"/>
                  </a:schemeClr>
                </a:solidFill>
                <a:latin typeface="D-DIN" panose="020B0504030202030204" pitchFamily="34" charset="77"/>
              </a:endParaRPr>
            </a:p>
          </p:txBody>
        </p:sp>
      </p:grpSp>
    </p:spTree>
    <p:extLst>
      <p:ext uri="{BB962C8B-B14F-4D97-AF65-F5344CB8AC3E}">
        <p14:creationId xmlns:p14="http://schemas.microsoft.com/office/powerpoint/2010/main" val="2027783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39" y="100522"/>
            <a:ext cx="9575800" cy="1066800"/>
          </a:xfrm>
        </p:spPr>
        <p:txBody>
          <a:bodyPr>
            <a:normAutofit fontScale="90000"/>
          </a:bodyPr>
          <a:lstStyle/>
          <a:p>
            <a:r>
              <a:rPr lang="en-US" sz="4000" dirty="0">
                <a:latin typeface="Arial" panose="020B0604020202020204" pitchFamily="34" charset="0"/>
                <a:cs typeface="Arial" panose="020B0604020202020204" pitchFamily="34" charset="0"/>
              </a:rPr>
              <a:t>Early adversity and DNA </a:t>
            </a: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methylation</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736600" y="1430798"/>
            <a:ext cx="5283200" cy="4419599"/>
          </a:xfrm>
        </p:spPr>
        <p:txBody>
          <a:bodyPr>
            <a:normAutofit/>
          </a:bodyPr>
          <a:lstStyle/>
          <a:p>
            <a:r>
              <a:rPr lang="en-US" dirty="0">
                <a:latin typeface="Arial" panose="020B0604020202020204" pitchFamily="34" charset="0"/>
                <a:cs typeface="Arial" panose="020B0604020202020204" pitchFamily="34" charset="0"/>
              </a:rPr>
              <a:t>Monkeys reared with and without their moms</a:t>
            </a:r>
          </a:p>
          <a:p>
            <a:r>
              <a:rPr lang="en-US" dirty="0">
                <a:latin typeface="Arial" panose="020B0604020202020204" pitchFamily="34" charset="0"/>
                <a:cs typeface="Arial" panose="020B0604020202020204" pitchFamily="34" charset="0"/>
              </a:rPr>
              <a:t>Piece of the Prefrontal Cortex helps you control and guide your behavior</a:t>
            </a:r>
          </a:p>
          <a:p>
            <a:r>
              <a:rPr lang="en-US" dirty="0">
                <a:latin typeface="Arial" panose="020B0604020202020204" pitchFamily="34" charset="0"/>
                <a:cs typeface="Arial" panose="020B0604020202020204" pitchFamily="34" charset="0"/>
              </a:rPr>
              <a:t>Red=more methylated</a:t>
            </a:r>
          </a:p>
          <a:p>
            <a:r>
              <a:rPr lang="en-US" dirty="0">
                <a:latin typeface="Arial" panose="020B0604020202020204" pitchFamily="34" charset="0"/>
                <a:cs typeface="Arial" panose="020B0604020202020204" pitchFamily="34" charset="0"/>
              </a:rPr>
              <a:t>Green=less methylated</a:t>
            </a:r>
          </a:p>
          <a:p>
            <a:r>
              <a:rPr lang="en-US" dirty="0">
                <a:latin typeface="Arial" panose="020B0604020202020204" pitchFamily="34" charset="0"/>
                <a:cs typeface="Arial" panose="020B0604020202020204" pitchFamily="34" charset="0"/>
              </a:rPr>
              <a:t>Each row is a different gene; columns are different animals</a:t>
            </a:r>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95160" y="239070"/>
            <a:ext cx="4651029" cy="5460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15967" y="5653443"/>
            <a:ext cx="241604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Provencal et al., 2012</a:t>
            </a:r>
          </a:p>
        </p:txBody>
      </p:sp>
      <p:grpSp>
        <p:nvGrpSpPr>
          <p:cNvPr id="10" name="Group 9"/>
          <p:cNvGrpSpPr/>
          <p:nvPr/>
        </p:nvGrpSpPr>
        <p:grpSpPr>
          <a:xfrm>
            <a:off x="3360" y="6195153"/>
            <a:ext cx="12188639" cy="685530"/>
            <a:chOff x="3360" y="6195153"/>
            <a:chExt cx="12188639" cy="685530"/>
          </a:xfrm>
        </p:grpSpPr>
        <p:pic>
          <p:nvPicPr>
            <p:cNvPr id="11" name="Picture 10"/>
            <p:cNvPicPr>
              <a:picLocks noChangeAspect="1"/>
            </p:cNvPicPr>
            <p:nvPr/>
          </p:nvPicPr>
          <p:blipFill>
            <a:blip r:embed="rId3"/>
            <a:stretch>
              <a:fillRect/>
            </a:stretch>
          </p:blipFill>
          <p:spPr>
            <a:xfrm>
              <a:off x="3360" y="6195153"/>
              <a:ext cx="12188639" cy="685530"/>
            </a:xfrm>
            <a:prstGeom prst="rect">
              <a:avLst/>
            </a:prstGeom>
          </p:spPr>
        </p:pic>
        <p:sp>
          <p:nvSpPr>
            <p:cNvPr id="12" name="TextBox 11">
              <a:extLst>
                <a:ext uri="{FF2B5EF4-FFF2-40B4-BE49-F238E27FC236}">
                  <a16:creationId xmlns:a16="http://schemas.microsoft.com/office/drawing/2014/main" id="{5E5CD89B-7A9F-A14D-8215-FF5912462ACD}"/>
                </a:ext>
              </a:extLst>
            </p:cNvPr>
            <p:cNvSpPr txBox="1"/>
            <p:nvPr/>
          </p:nvSpPr>
          <p:spPr>
            <a:xfrm>
              <a:off x="3361" y="6442502"/>
              <a:ext cx="4625789" cy="338554"/>
            </a:xfrm>
            <a:prstGeom prst="rect">
              <a:avLst/>
            </a:prstGeom>
            <a:noFill/>
          </p:spPr>
          <p:txBody>
            <a:bodyPr wrap="square" rtlCol="0">
              <a:spAutoFit/>
            </a:bodyPr>
            <a:lstStyle/>
            <a:p>
              <a:r>
                <a:rPr lang="en-US" sz="1600" spc="20" dirty="0" smtClean="0">
                  <a:solidFill>
                    <a:schemeClr val="accent2">
                      <a:lumMod val="75000"/>
                    </a:schemeClr>
                  </a:solidFill>
                  <a:latin typeface="D-DIN" panose="020B0504030202030204" pitchFamily="34" charset="77"/>
                </a:rPr>
                <a:t>College of Education and Human Development</a:t>
              </a:r>
              <a:endParaRPr lang="en-US" sz="1600" spc="20" dirty="0">
                <a:solidFill>
                  <a:schemeClr val="accent2">
                    <a:lumMod val="75000"/>
                  </a:schemeClr>
                </a:solidFill>
                <a:latin typeface="D-DIN" panose="020B0504030202030204" pitchFamily="34" charset="77"/>
              </a:endParaRPr>
            </a:p>
          </p:txBody>
        </p:sp>
      </p:grpSp>
    </p:spTree>
    <p:extLst>
      <p:ext uri="{BB962C8B-B14F-4D97-AF65-F5344CB8AC3E}">
        <p14:creationId xmlns:p14="http://schemas.microsoft.com/office/powerpoint/2010/main" val="257540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2557</TotalTime>
  <Words>2335</Words>
  <Application>Microsoft Office PowerPoint</Application>
  <PresentationFormat>Widescreen</PresentationFormat>
  <Paragraphs>322</Paragraphs>
  <Slides>32</Slides>
  <Notes>17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32</vt:i4>
      </vt:variant>
    </vt:vector>
  </HeadingPairs>
  <TitlesOfParts>
    <vt:vector size="46" baseType="lpstr">
      <vt:lpstr>MS PGothic</vt:lpstr>
      <vt:lpstr>MS PGothic</vt:lpstr>
      <vt:lpstr>Arial</vt:lpstr>
      <vt:lpstr>Calibri</vt:lpstr>
      <vt:lpstr>Cambria</vt:lpstr>
      <vt:lpstr>Corbel</vt:lpstr>
      <vt:lpstr>D-DIN</vt:lpstr>
      <vt:lpstr>DIN Regular</vt:lpstr>
      <vt:lpstr>DIN-RegularItalic</vt:lpstr>
      <vt:lpstr>Georgia</vt:lpstr>
      <vt:lpstr>Times</vt:lpstr>
      <vt:lpstr>Times New Roman</vt:lpstr>
      <vt:lpstr>Verdana</vt:lpstr>
      <vt:lpstr>Office Theme</vt:lpstr>
      <vt:lpstr>The development of brain architecture:  The importance of the first years of life</vt:lpstr>
      <vt:lpstr>PowerPoint Presentation</vt:lpstr>
      <vt:lpstr>Take home: Like building a house</vt:lpstr>
      <vt:lpstr>Experience shapes brain architecture</vt:lpstr>
      <vt:lpstr>Building healthy brain architecture –  the ingredients</vt:lpstr>
      <vt:lpstr>Epigenetics</vt:lpstr>
      <vt:lpstr>               Yellow color same methylation                   (pattern of gene regulation)</vt:lpstr>
      <vt:lpstr>Two studies</vt:lpstr>
      <vt:lpstr>Early adversity and DNA  methylation</vt:lpstr>
      <vt:lpstr>PowerPoint Presentation</vt:lpstr>
      <vt:lpstr>PowerPoint Presentation</vt:lpstr>
      <vt:lpstr>PowerPoint Presentation</vt:lpstr>
      <vt:lpstr>Sensitive periods: Times when different brain functions are established </vt:lpstr>
      <vt:lpstr>PowerPoint Presentation</vt:lpstr>
      <vt:lpstr>The brain develops in the context of relationships</vt:lpstr>
      <vt:lpstr>PowerPoint Presentation</vt:lpstr>
      <vt:lpstr>What ‘Serve and Return’ provides</vt:lpstr>
      <vt:lpstr>‘Serve and Return’ and Brain Development</vt:lpstr>
      <vt:lpstr>PowerPoint Presentation</vt:lpstr>
      <vt:lpstr>PowerPoint Presentation</vt:lpstr>
      <vt:lpstr>PowerPoint Presentation</vt:lpstr>
      <vt:lpstr>PowerPoint Presentation</vt:lpstr>
      <vt:lpstr>PowerPoint Presentation</vt:lpstr>
      <vt:lpstr>Removal from neglect before, but not after 24 mos,          recovers brain power by age 8 years</vt:lpstr>
      <vt:lpstr>PowerPoint Presentation</vt:lpstr>
      <vt:lpstr> </vt:lpstr>
      <vt:lpstr>PowerPoint Presentation</vt:lpstr>
      <vt:lpstr>Early Intervention and Adolescent Inflammation</vt:lpstr>
      <vt:lpstr>Take home: Like building a house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Megan R Gunnar PhD</cp:lastModifiedBy>
  <cp:revision>83</cp:revision>
  <cp:lastPrinted>2018-12-28T16:28:18Z</cp:lastPrinted>
  <dcterms:created xsi:type="dcterms:W3CDTF">2018-10-08T20:46:44Z</dcterms:created>
  <dcterms:modified xsi:type="dcterms:W3CDTF">2019-01-13T18:18:28Z</dcterms:modified>
</cp:coreProperties>
</file>