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75" r:id="rId2"/>
    <p:sldMasterId id="2147483663" r:id="rId3"/>
  </p:sldMasterIdLst>
  <p:notesMasterIdLst>
    <p:notesMasterId r:id="rId16"/>
  </p:notesMasterIdLst>
  <p:handoutMasterIdLst>
    <p:handoutMasterId r:id="rId17"/>
  </p:handoutMasterIdLst>
  <p:sldIdLst>
    <p:sldId id="609" r:id="rId4"/>
    <p:sldId id="656" r:id="rId5"/>
    <p:sldId id="665" r:id="rId6"/>
    <p:sldId id="668" r:id="rId7"/>
    <p:sldId id="645" r:id="rId8"/>
    <p:sldId id="667" r:id="rId9"/>
    <p:sldId id="669" r:id="rId10"/>
    <p:sldId id="670" r:id="rId11"/>
    <p:sldId id="659" r:id="rId12"/>
    <p:sldId id="657" r:id="rId13"/>
    <p:sldId id="658" r:id="rId14"/>
    <p:sldId id="527" r:id="rId15"/>
  </p:sldIdLst>
  <p:sldSz cx="9144000" cy="6858000" type="letter"/>
  <p:notesSz cx="6858000" cy="9296400"/>
  <p:custDataLst>
    <p:tags r:id="rId18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EB9"/>
    <a:srgbClr val="FC0128"/>
    <a:srgbClr val="FF00FF"/>
    <a:srgbClr val="FF0000"/>
    <a:srgbClr val="CCECFF"/>
    <a:srgbClr val="010101"/>
    <a:srgbClr val="FFFFFF"/>
    <a:srgbClr val="00279F"/>
    <a:srgbClr val="0000C3"/>
    <a:srgbClr val="000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9" autoAdjust="0"/>
    <p:restoredTop sz="68618" autoAdjust="0"/>
  </p:normalViewPr>
  <p:slideViewPr>
    <p:cSldViewPr>
      <p:cViewPr varScale="1">
        <p:scale>
          <a:sx n="86" d="100"/>
          <a:sy n="86" d="100"/>
        </p:scale>
        <p:origin x="-2238" y="-90"/>
      </p:cViewPr>
      <p:guideLst>
        <p:guide orient="horz" pos="2160"/>
        <p:guide pos="8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4056" y="-72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727450" y="8893389"/>
            <a:ext cx="3130550" cy="403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723" tIns="45862" rIns="91723" bIns="45862">
            <a:spAutoFit/>
          </a:bodyPr>
          <a:lstStyle/>
          <a:p>
            <a:pPr algn="r" defTabSz="917575">
              <a:spcBef>
                <a:spcPct val="50000"/>
              </a:spcBef>
            </a:pPr>
            <a:r>
              <a:rPr lang="en-US" sz="1000" dirty="0"/>
              <a:t>Office of the Legislative Auditor www.auditor.leg.state.mn.us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71450" y="8893389"/>
            <a:ext cx="3505200" cy="400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1723" tIns="45862" rIns="91723" bIns="45862">
            <a:spAutoFit/>
          </a:bodyPr>
          <a:lstStyle/>
          <a:p>
            <a:pPr algn="l" defTabSz="917575">
              <a:spcBef>
                <a:spcPct val="50000"/>
              </a:spcBef>
            </a:pPr>
            <a:r>
              <a:rPr lang="en-US" sz="1000" dirty="0"/>
              <a:t/>
            </a:r>
            <a:br>
              <a:rPr lang="en-US" sz="1000" dirty="0"/>
            </a:br>
            <a:r>
              <a:rPr lang="en-US" sz="1000" dirty="0" smtClean="0"/>
              <a:t>June 28, 2016</a:t>
            </a:r>
            <a:endParaRPr lang="en-US" sz="1000" dirty="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0" y="76201"/>
            <a:ext cx="6858000" cy="400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723" tIns="45862" rIns="91723" bIns="45862">
            <a:spAutoFit/>
          </a:bodyPr>
          <a:lstStyle/>
          <a:p>
            <a:pPr defTabSz="917575">
              <a:spcBef>
                <a:spcPct val="50000"/>
              </a:spcBef>
            </a:pPr>
            <a:r>
              <a:rPr lang="en-US" sz="2000" dirty="0" smtClean="0"/>
              <a:t>Minnesota </a:t>
            </a:r>
            <a:r>
              <a:rPr lang="en-US" sz="2000" smtClean="0"/>
              <a:t>Teacher Licensure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288102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9663" y="698500"/>
            <a:ext cx="4641850" cy="3482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468563" y="9021763"/>
            <a:ext cx="2019300" cy="2636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723" tIns="45862" rIns="91723" bIns="45862">
            <a:spAutoFit/>
          </a:bodyPr>
          <a:lstStyle/>
          <a:p>
            <a:pPr defTabSz="917575">
              <a:spcBef>
                <a:spcPct val="50000"/>
              </a:spcBef>
            </a:pPr>
            <a:fld id="{01EEA01A-08B8-480D-8DC0-819783AB4965}" type="slidenum">
              <a:rPr lang="en-US" sz="1100"/>
              <a:pPr defTabSz="917575">
                <a:spcBef>
                  <a:spcPct val="50000"/>
                </a:spcBef>
              </a:pPr>
              <a:t>‹#›</a:t>
            </a:fld>
            <a:endParaRPr lang="en-US" sz="1100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437188" y="9021763"/>
            <a:ext cx="1420812" cy="2618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723" tIns="45862" rIns="91723" bIns="45862">
            <a:spAutoFit/>
          </a:bodyPr>
          <a:lstStyle/>
          <a:p>
            <a:pPr algn="r" defTabSz="917575">
              <a:spcBef>
                <a:spcPct val="50000"/>
              </a:spcBef>
            </a:pPr>
            <a:r>
              <a:rPr lang="en-US" sz="1100" dirty="0" smtClean="0"/>
              <a:t>March 2016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900761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644525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323850" algn="l" defTabSz="6445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644525" algn="l" defTabSz="644525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966788" algn="l" defTabSz="644525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290638" algn="l" defTabSz="644525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8211" name="Rectangle 3"/>
          <p:cNvSpPr>
            <a:spLocks noChangeArrowheads="1"/>
          </p:cNvSpPr>
          <p:nvPr/>
        </p:nvSpPr>
        <p:spPr bwMode="auto">
          <a:xfrm>
            <a:off x="0" y="8831264"/>
            <a:ext cx="2971800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8212" name="Rectangle 4"/>
          <p:cNvSpPr>
            <a:spLocks noChangeArrowheads="1"/>
          </p:cNvSpPr>
          <p:nvPr/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8213" name="Rectangle 5"/>
          <p:cNvSpPr>
            <a:spLocks noChangeArrowheads="1"/>
          </p:cNvSpPr>
          <p:nvPr/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8214" name="Rectangle 6"/>
          <p:cNvSpPr>
            <a:spLocks noChangeArrowheads="1"/>
          </p:cNvSpPr>
          <p:nvPr/>
        </p:nvSpPr>
        <p:spPr bwMode="auto">
          <a:xfrm>
            <a:off x="4114800" y="8831264"/>
            <a:ext cx="2973388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381" tIns="0" rIns="19381" bIns="0" anchor="b"/>
          <a:lstStyle/>
          <a:p>
            <a:pPr algn="r" defTabSz="930275">
              <a:spcBef>
                <a:spcPct val="0"/>
              </a:spcBef>
            </a:pPr>
            <a:endParaRPr lang="en-US" sz="1000" i="1" dirty="0">
              <a:latin typeface="Times New Roman" pitchFamily="18" charset="0"/>
            </a:endParaRPr>
          </a:p>
        </p:txBody>
      </p:sp>
      <p:sp>
        <p:nvSpPr>
          <p:cNvPr id="478215" name="Rectangle 7"/>
          <p:cNvSpPr>
            <a:spLocks noChangeArrowheads="1"/>
          </p:cNvSpPr>
          <p:nvPr/>
        </p:nvSpPr>
        <p:spPr bwMode="auto">
          <a:xfrm>
            <a:off x="0" y="8831264"/>
            <a:ext cx="2971800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8216" name="Rectangle 8"/>
          <p:cNvSpPr>
            <a:spLocks noChangeArrowheads="1"/>
          </p:cNvSpPr>
          <p:nvPr/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8217" name="Rectangle 9"/>
          <p:cNvSpPr>
            <a:spLocks noChangeArrowheads="1"/>
          </p:cNvSpPr>
          <p:nvPr/>
        </p:nvSpPr>
        <p:spPr bwMode="auto">
          <a:xfrm>
            <a:off x="3867151" y="0"/>
            <a:ext cx="2990850" cy="428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8218" name="Rectangle 10"/>
          <p:cNvSpPr>
            <a:spLocks noChangeArrowheads="1"/>
          </p:cNvSpPr>
          <p:nvPr/>
        </p:nvSpPr>
        <p:spPr bwMode="auto">
          <a:xfrm>
            <a:off x="1" y="8866188"/>
            <a:ext cx="2989263" cy="430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8219" name="Rectangle 11"/>
          <p:cNvSpPr>
            <a:spLocks noChangeArrowheads="1"/>
          </p:cNvSpPr>
          <p:nvPr/>
        </p:nvSpPr>
        <p:spPr bwMode="auto">
          <a:xfrm>
            <a:off x="1" y="0"/>
            <a:ext cx="2989263" cy="428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8220" name="Rectangle 12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912813" y="4413250"/>
            <a:ext cx="5030787" cy="4184650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478221" name="Rectangle 1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74738" y="687388"/>
            <a:ext cx="4641850" cy="3482975"/>
          </a:xfrm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63675" y="228600"/>
            <a:ext cx="3741738" cy="2806700"/>
          </a:xfrm>
          <a:ln/>
        </p:spPr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200400"/>
            <a:ext cx="6858000" cy="5867400"/>
          </a:xfrm>
          <a:prstGeom prst="rect">
            <a:avLst/>
          </a:prstGeom>
        </p:spPr>
        <p:txBody>
          <a:bodyPr/>
          <a:lstStyle/>
          <a:p>
            <a:endParaRPr lang="en-US" b="1" baseline="0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63675" y="228600"/>
            <a:ext cx="3741738" cy="2806700"/>
          </a:xfrm>
          <a:ln/>
        </p:spPr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200400"/>
            <a:ext cx="6858000" cy="5867400"/>
          </a:xfrm>
          <a:prstGeom prst="rect">
            <a:avLst/>
          </a:prstGeom>
        </p:spPr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9663" y="698500"/>
            <a:ext cx="4641850" cy="3482975"/>
          </a:xfrm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414838"/>
            <a:ext cx="5030787" cy="4183062"/>
          </a:xfrm>
          <a:prstGeom prst="rect">
            <a:avLst/>
          </a:prstGeom>
        </p:spPr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63675" y="228600"/>
            <a:ext cx="3741738" cy="2806700"/>
          </a:xfrm>
          <a:ln/>
        </p:spPr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200400"/>
            <a:ext cx="6858000" cy="5867400"/>
          </a:xfrm>
          <a:prstGeom prst="rect">
            <a:avLst/>
          </a:prstGeom>
        </p:spPr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655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307509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63675" y="228600"/>
            <a:ext cx="3741738" cy="2806700"/>
          </a:xfrm>
          <a:ln/>
        </p:spPr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200400"/>
            <a:ext cx="6858000" cy="5867400"/>
          </a:xfrm>
          <a:prstGeom prst="rect">
            <a:avLst/>
          </a:prstGeom>
        </p:spPr>
        <p:txBody>
          <a:bodyPr/>
          <a:lstStyle/>
          <a:p>
            <a:pPr marL="0" marR="0" indent="0" algn="l" defTabSz="64452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63675" y="228600"/>
            <a:ext cx="3741738" cy="2806700"/>
          </a:xfrm>
          <a:ln/>
        </p:spPr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200400"/>
            <a:ext cx="6858000" cy="5867400"/>
          </a:xfrm>
          <a:prstGeom prst="rect">
            <a:avLst/>
          </a:prstGeom>
        </p:spPr>
        <p:txBody>
          <a:bodyPr/>
          <a:lstStyle/>
          <a:p>
            <a:pPr marL="0" marR="0" indent="0" algn="l" defTabSz="64452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020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087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63675" y="228600"/>
            <a:ext cx="3741738" cy="2806700"/>
          </a:xfrm>
          <a:ln/>
        </p:spPr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200400"/>
            <a:ext cx="6858000" cy="5867400"/>
          </a:xfrm>
          <a:prstGeom prst="rect">
            <a:avLst/>
          </a:prstGeom>
        </p:spPr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50113" y="152400"/>
            <a:ext cx="19050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5113" y="152400"/>
            <a:ext cx="55626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113" y="152401"/>
            <a:ext cx="7620000" cy="809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535113" y="1524000"/>
            <a:ext cx="7391400" cy="495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535113" y="152401"/>
            <a:ext cx="7620000" cy="809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5114" y="1524000"/>
            <a:ext cx="36195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307014" y="1524000"/>
            <a:ext cx="36195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535114" y="4076700"/>
            <a:ext cx="36195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07014" y="4076700"/>
            <a:ext cx="36195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113" y="152401"/>
            <a:ext cx="7620000" cy="809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35114" y="1524000"/>
            <a:ext cx="36195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07014" y="1524000"/>
            <a:ext cx="36195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A95F5-7EB8-4C90-9A46-168171E83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52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A95F5-7EB8-4C90-9A46-168171E83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99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A95F5-7EB8-4C90-9A46-168171E83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9730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A95F5-7EB8-4C90-9A46-168171E83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74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A95F5-7EB8-4C90-9A46-168171E83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4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A95F5-7EB8-4C90-9A46-168171E83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233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A95F5-7EB8-4C90-9A46-168171E83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382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A95F5-7EB8-4C90-9A46-168171E83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713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A95F5-7EB8-4C90-9A46-168171E83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7105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A95F5-7EB8-4C90-9A46-168171E83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377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A95F5-7EB8-4C90-9A46-168171E83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951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A95F5-7EB8-4C90-9A46-168171E83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37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D4E6A-4977-4C01-A0AE-7C794D2F0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D4E6A-4977-4C01-A0AE-7C794D2F0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D4E6A-4977-4C01-A0AE-7C794D2F0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D4E6A-4977-4C01-A0AE-7C794D2F0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D4E6A-4977-4C01-A0AE-7C794D2F0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D4E6A-4977-4C01-A0AE-7C794D2F0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D4E6A-4977-4C01-A0AE-7C794D2F0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D4E6A-4977-4C01-A0AE-7C794D2F0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D4E6A-4977-4C01-A0AE-7C794D2F0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D4E6A-4977-4C01-A0AE-7C794D2F0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D4E6A-4977-4C01-A0AE-7C794D2F0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5114" y="1524000"/>
            <a:ext cx="36195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07014" y="1524000"/>
            <a:ext cx="36195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35113" y="152401"/>
            <a:ext cx="7620000" cy="809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vert="horz" wrap="square" lIns="0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35113" y="1524000"/>
            <a:ext cx="7391400" cy="495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 Second level</a:t>
            </a:r>
          </a:p>
          <a:p>
            <a:pPr lvl="2"/>
            <a:r>
              <a:rPr lang="en-US" dirty="0" smtClean="0"/>
              <a:t> Third level</a:t>
            </a:r>
          </a:p>
          <a:p>
            <a:pPr lvl="3"/>
            <a:r>
              <a:rPr lang="en-US" dirty="0" smtClean="0"/>
              <a:t> Fourth level</a:t>
            </a:r>
          </a:p>
          <a:p>
            <a:pPr lvl="4"/>
            <a:r>
              <a:rPr lang="en-US" dirty="0" smtClean="0"/>
              <a:t> Fifth level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228600" y="228600"/>
            <a:ext cx="868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7FBA6-C5C0-48E9-AB26-3D925ACA1A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EFF65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50000"/>
        </a:spcBef>
        <a:spcAft>
          <a:spcPct val="0"/>
        </a:spcAft>
        <a:buSzPct val="100000"/>
        <a:buChar char="•"/>
        <a:defRPr sz="3000">
          <a:solidFill>
            <a:srgbClr val="FFFFFF"/>
          </a:solidFill>
          <a:latin typeface="+mn-lt"/>
          <a:ea typeface="+mn-ea"/>
          <a:cs typeface="+mn-cs"/>
        </a:defRPr>
      </a:lvl1pPr>
      <a:lvl2pPr marL="8572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3000">
          <a:solidFill>
            <a:srgbClr val="FFFFFF"/>
          </a:solidFill>
          <a:latin typeface="+mn-lt"/>
        </a:defRPr>
      </a:lvl2pPr>
      <a:lvl3pPr marL="12001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rgbClr val="FFFFFF"/>
          </a:solidFill>
          <a:latin typeface="+mn-lt"/>
        </a:defRPr>
      </a:lvl3pPr>
      <a:lvl4pPr marL="15430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rgbClr val="FFFFFF"/>
          </a:solidFill>
          <a:latin typeface="+mn-lt"/>
        </a:defRPr>
      </a:lvl4pPr>
      <a:lvl5pPr marL="1885950" indent="-228600" algn="l" rtl="0" eaLnBrk="0" fontAlgn="base" hangingPunct="0">
        <a:spcBef>
          <a:spcPct val="50000"/>
        </a:spcBef>
        <a:spcAft>
          <a:spcPct val="0"/>
        </a:spcAft>
        <a:buSzPct val="100000"/>
        <a:buChar char="•"/>
        <a:defRPr sz="2000">
          <a:solidFill>
            <a:srgbClr val="FFFFFF"/>
          </a:solidFill>
          <a:latin typeface="+mn-lt"/>
        </a:defRPr>
      </a:lvl5pPr>
      <a:lvl6pPr marL="2343150" indent="-228600" algn="l" rtl="0" eaLnBrk="0" fontAlgn="base" hangingPunct="0">
        <a:spcBef>
          <a:spcPct val="50000"/>
        </a:spcBef>
        <a:spcAft>
          <a:spcPct val="0"/>
        </a:spcAft>
        <a:buSzPct val="100000"/>
        <a:buChar char="•"/>
        <a:defRPr sz="2000">
          <a:solidFill>
            <a:srgbClr val="FFFFFF"/>
          </a:solidFill>
          <a:latin typeface="+mn-lt"/>
        </a:defRPr>
      </a:lvl6pPr>
      <a:lvl7pPr marL="2800350" indent="-228600" algn="l" rtl="0" eaLnBrk="0" fontAlgn="base" hangingPunct="0">
        <a:spcBef>
          <a:spcPct val="50000"/>
        </a:spcBef>
        <a:spcAft>
          <a:spcPct val="0"/>
        </a:spcAft>
        <a:buSzPct val="100000"/>
        <a:buChar char="•"/>
        <a:defRPr sz="2000">
          <a:solidFill>
            <a:srgbClr val="FFFFFF"/>
          </a:solidFill>
          <a:latin typeface="+mn-lt"/>
        </a:defRPr>
      </a:lvl7pPr>
      <a:lvl8pPr marL="3257550" indent="-228600" algn="l" rtl="0" eaLnBrk="0" fontAlgn="base" hangingPunct="0">
        <a:spcBef>
          <a:spcPct val="50000"/>
        </a:spcBef>
        <a:spcAft>
          <a:spcPct val="0"/>
        </a:spcAft>
        <a:buSzPct val="100000"/>
        <a:buChar char="•"/>
        <a:defRPr sz="2000">
          <a:solidFill>
            <a:srgbClr val="FFFFFF"/>
          </a:solidFill>
          <a:latin typeface="+mn-lt"/>
        </a:defRPr>
      </a:lvl8pPr>
      <a:lvl9pPr marL="3714750" indent="-228600" algn="l" rtl="0" eaLnBrk="0" fontAlgn="base" hangingPunct="0">
        <a:spcBef>
          <a:spcPct val="50000"/>
        </a:spcBef>
        <a:spcAft>
          <a:spcPct val="0"/>
        </a:spcAft>
        <a:buSzPct val="100000"/>
        <a:buChar char="•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A95F5-7EB8-4C90-9A46-168171E838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8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D4E6A-4977-4C01-A0AE-7C794D2F0D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0"/>
            <a:ext cx="7315200" cy="1295400"/>
          </a:xfrm>
          <a:noFill/>
          <a:ln/>
          <a:effectLst>
            <a:outerShdw dist="89803" dir="2700000" algn="ctr" rotWithShape="0">
              <a:schemeClr val="bg2"/>
            </a:outerShdw>
          </a:effectLst>
        </p:spPr>
        <p:txBody>
          <a:bodyPr lIns="90488"/>
          <a:lstStyle/>
          <a:p>
            <a:r>
              <a:rPr lang="en-US" sz="2100" b="0" dirty="0">
                <a:solidFill>
                  <a:srgbClr val="FFFFFF"/>
                </a:solidFill>
              </a:rPr>
              <a:t>Office of the Legislative Auditor</a:t>
            </a:r>
            <a:r>
              <a:rPr lang="en-US" sz="2400" b="0" dirty="0">
                <a:solidFill>
                  <a:srgbClr val="FFFFFF"/>
                </a:solidFill>
              </a:rPr>
              <a:t/>
            </a:r>
            <a:br>
              <a:rPr lang="en-US" sz="2400" b="0" dirty="0">
                <a:solidFill>
                  <a:srgbClr val="FFFFFF"/>
                </a:solidFill>
              </a:rPr>
            </a:br>
            <a:r>
              <a:rPr lang="en-US" sz="1400" b="0" dirty="0">
                <a:solidFill>
                  <a:srgbClr val="FFFFFF"/>
                </a:solidFill>
              </a:rPr>
              <a:t>State of Minnesota</a:t>
            </a:r>
            <a:endParaRPr lang="en-US" sz="1600" b="0" dirty="0"/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2057400"/>
            <a:ext cx="6858000" cy="32766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 lIns="90488"/>
          <a:lstStyle/>
          <a:p>
            <a:pPr algn="l"/>
            <a:r>
              <a:rPr lang="en-US" sz="3600" b="1" dirty="0" smtClean="0">
                <a:solidFill>
                  <a:srgbClr val="FEFF6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Minnesota Teacher Licensure </a:t>
            </a:r>
            <a:endParaRPr lang="en-US" sz="18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endParaRPr lang="en-US" sz="1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endParaRPr lang="en-US" sz="18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r>
              <a:rPr lang="en-US" sz="1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January 17, 2017</a:t>
            </a:r>
            <a:endParaRPr lang="en-US" sz="1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endParaRPr lang="en-US" sz="18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77188" name="Line 4"/>
          <p:cNvSpPr>
            <a:spLocks noChangeShapeType="1"/>
          </p:cNvSpPr>
          <p:nvPr/>
        </p:nvSpPr>
        <p:spPr bwMode="auto">
          <a:xfrm>
            <a:off x="228600" y="228600"/>
            <a:ext cx="876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477189" name="Picture 5" descr="olamast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304800"/>
            <a:ext cx="1371600" cy="5334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848600" cy="5029200"/>
          </a:xfrm>
        </p:spPr>
        <p:txBody>
          <a:bodyPr/>
          <a:lstStyle/>
          <a:p>
            <a:r>
              <a:rPr lang="en-US" dirty="0" smtClean="0"/>
              <a:t>Shared oversight unusual</a:t>
            </a:r>
          </a:p>
          <a:p>
            <a:r>
              <a:rPr lang="en-US" dirty="0" smtClean="0"/>
              <a:t>Other professions in Minnesota</a:t>
            </a:r>
          </a:p>
          <a:p>
            <a:pPr lvl="1"/>
            <a:r>
              <a:rPr lang="en-US" dirty="0" smtClean="0"/>
              <a:t>Health licensing boards</a:t>
            </a:r>
          </a:p>
          <a:p>
            <a:pPr lvl="1"/>
            <a:r>
              <a:rPr lang="en-US" dirty="0" smtClean="0"/>
              <a:t>Department of Commerce</a:t>
            </a:r>
            <a:endParaRPr lang="en-US" dirty="0"/>
          </a:p>
          <a:p>
            <a:r>
              <a:rPr lang="en-US" dirty="0" smtClean="0"/>
              <a:t>Teacher licensure in other states</a:t>
            </a:r>
          </a:p>
          <a:p>
            <a:pPr lvl="1"/>
            <a:r>
              <a:rPr lang="en-US" dirty="0" smtClean="0"/>
              <a:t>Most commonly state Department of Education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620000" cy="809625"/>
          </a:xfrm>
        </p:spPr>
        <p:txBody>
          <a:bodyPr/>
          <a:lstStyle/>
          <a:p>
            <a:r>
              <a:rPr lang="en-US" dirty="0" smtClean="0"/>
              <a:t>Other Professions and States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10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557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14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762000"/>
          </a:xfrm>
        </p:spPr>
        <p:txBody>
          <a:bodyPr/>
          <a:lstStyle/>
          <a:p>
            <a:r>
              <a:rPr lang="en-US" dirty="0" smtClean="0"/>
              <a:t>Governance Recommendations</a:t>
            </a:r>
            <a:endParaRPr lang="en-US" dirty="0"/>
          </a:p>
        </p:txBody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848600" cy="5029200"/>
          </a:xfrm>
        </p:spPr>
        <p:txBody>
          <a:bodyPr/>
          <a:lstStyle/>
          <a:p>
            <a:r>
              <a:rPr lang="en-US" dirty="0" smtClean="0"/>
              <a:t>Consolidate teacher-licensure activities into one state agency</a:t>
            </a:r>
          </a:p>
          <a:p>
            <a:pPr lvl="1"/>
            <a:r>
              <a:rPr lang="en-US" dirty="0" smtClean="0"/>
              <a:t>Advantages/disadvantages</a:t>
            </a:r>
          </a:p>
          <a:p>
            <a:pPr lvl="1"/>
            <a:r>
              <a:rPr lang="en-US" dirty="0" err="1" smtClean="0"/>
              <a:t>BoT</a:t>
            </a:r>
            <a:r>
              <a:rPr lang="en-US" dirty="0" smtClean="0"/>
              <a:t> best option</a:t>
            </a:r>
          </a:p>
          <a:p>
            <a:pPr marL="457200" lvl="1" indent="-457200">
              <a:spcBef>
                <a:spcPct val="50000"/>
              </a:spcBef>
              <a:buChar char="•"/>
            </a:pPr>
            <a:r>
              <a:rPr lang="en-US" dirty="0" smtClean="0">
                <a:ea typeface="+mn-ea"/>
                <a:cs typeface="+mn-cs"/>
              </a:rPr>
              <a:t>Clarify </a:t>
            </a:r>
            <a:r>
              <a:rPr lang="en-US" dirty="0">
                <a:ea typeface="+mn-ea"/>
                <a:cs typeface="+mn-cs"/>
              </a:rPr>
              <a:t>which agency responsible for what </a:t>
            </a:r>
            <a:r>
              <a:rPr lang="en-US" dirty="0" smtClean="0">
                <a:ea typeface="+mn-ea"/>
                <a:cs typeface="+mn-cs"/>
              </a:rPr>
              <a:t>activities</a:t>
            </a:r>
          </a:p>
          <a:p>
            <a:pPr marL="457200" lvl="1" indent="-457200">
              <a:spcBef>
                <a:spcPct val="50000"/>
              </a:spcBef>
              <a:buFontTx/>
              <a:buChar char="•"/>
            </a:pPr>
            <a:r>
              <a:rPr lang="en-US" dirty="0"/>
              <a:t>Interagency agreements</a:t>
            </a:r>
          </a:p>
          <a:p>
            <a:pPr marL="457200" lvl="1" indent="-457200">
              <a:spcBef>
                <a:spcPct val="50000"/>
              </a:spcBef>
              <a:buChar char="•"/>
            </a:pPr>
            <a:r>
              <a:rPr lang="en-US" dirty="0" smtClean="0">
                <a:ea typeface="+mn-ea"/>
                <a:cs typeface="+mn-cs"/>
              </a:rPr>
              <a:t>Appropriate funding directly to </a:t>
            </a:r>
            <a:r>
              <a:rPr lang="en-US" dirty="0" err="1" smtClean="0">
                <a:ea typeface="+mn-ea"/>
                <a:cs typeface="+mn-cs"/>
              </a:rPr>
              <a:t>BoT</a:t>
            </a:r>
            <a:endParaRPr lang="en-US" dirty="0" smtClean="0">
              <a:ea typeface="+mn-ea"/>
              <a:cs typeface="+mn-cs"/>
            </a:endParaRPr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11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799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14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Text Box 2"/>
          <p:cNvSpPr txBox="1">
            <a:spLocks noChangeArrowheads="1"/>
          </p:cNvSpPr>
          <p:nvPr/>
        </p:nvSpPr>
        <p:spPr bwMode="auto">
          <a:xfrm>
            <a:off x="1164727" y="2518223"/>
            <a:ext cx="6400214" cy="13849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i="1" dirty="0" smtClean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Minnesota Teacher Licensure </a:t>
            </a:r>
          </a:p>
          <a:p>
            <a:pPr>
              <a:spcBef>
                <a:spcPct val="50000"/>
              </a:spcBef>
            </a:pPr>
            <a:r>
              <a:rPr lang="en-US" sz="3600" b="1" dirty="0" smtClean="0"/>
              <a:t>www.auditor.leg.state.mn.us</a:t>
            </a:r>
            <a:endParaRPr lang="en-US" sz="36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12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763000" cy="990600"/>
          </a:xfrm>
        </p:spPr>
        <p:txBody>
          <a:bodyPr/>
          <a:lstStyle/>
          <a:p>
            <a:r>
              <a:rPr lang="en-US" dirty="0" smtClean="0"/>
              <a:t>There are significant problems with Minnesota’s teacher-licensure system</a:t>
            </a:r>
            <a:endParaRPr lang="en-US" dirty="0"/>
          </a:p>
        </p:txBody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848600" cy="4648200"/>
          </a:xfrm>
        </p:spPr>
        <p:txBody>
          <a:bodyPr/>
          <a:lstStyle/>
          <a:p>
            <a:pPr>
              <a:spcBef>
                <a:spcPts val="3000"/>
              </a:spcBef>
              <a:spcAft>
                <a:spcPts val="1800"/>
              </a:spcAft>
            </a:pPr>
            <a:r>
              <a:rPr lang="en-US" b="1" u="sng" dirty="0" smtClean="0"/>
              <a:t>Laws</a:t>
            </a:r>
            <a:r>
              <a:rPr lang="en-US" dirty="0" smtClean="0"/>
              <a:t>:  undefined, contradictory, complex</a:t>
            </a:r>
          </a:p>
          <a:p>
            <a:pPr>
              <a:spcBef>
                <a:spcPts val="3000"/>
              </a:spcBef>
              <a:spcAft>
                <a:spcPts val="1800"/>
              </a:spcAft>
            </a:pPr>
            <a:r>
              <a:rPr lang="en-US" b="1" u="sng" dirty="0" smtClean="0"/>
              <a:t>Governance structure</a:t>
            </a:r>
            <a:r>
              <a:rPr lang="en-US" dirty="0" smtClean="0"/>
              <a:t>:  two agencies with unclear and overlapping responsibilities</a:t>
            </a:r>
          </a:p>
          <a:p>
            <a:pPr>
              <a:spcBef>
                <a:spcPts val="3000"/>
              </a:spcBef>
              <a:spcAft>
                <a:spcPts val="1800"/>
              </a:spcAft>
            </a:pPr>
            <a:r>
              <a:rPr lang="en-US" b="1" u="sng" dirty="0" smtClean="0"/>
              <a:t>Implementation</a:t>
            </a:r>
            <a:r>
              <a:rPr lang="en-US" dirty="0" smtClean="0"/>
              <a:t>:  problems throughout, from application through appeals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897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1"/>
            <a:ext cx="8850313" cy="809625"/>
          </a:xfrm>
        </p:spPr>
        <p:txBody>
          <a:bodyPr/>
          <a:lstStyle/>
          <a:p>
            <a:r>
              <a:rPr lang="en-US" dirty="0" smtClean="0"/>
              <a:t>Key Legislative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8012113" cy="5105400"/>
          </a:xfrm>
        </p:spPr>
        <p:txBody>
          <a:bodyPr/>
          <a:lstStyle/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dirty="0" smtClean="0"/>
              <a:t>Clarify teacher-licensure statutes</a:t>
            </a:r>
          </a:p>
          <a:p>
            <a:pPr lvl="1">
              <a:spcBef>
                <a:spcPts val="600"/>
              </a:spcBef>
              <a:spcAft>
                <a:spcPts val="1800"/>
              </a:spcAft>
            </a:pPr>
            <a:r>
              <a:rPr lang="en-US" dirty="0"/>
              <a:t>2016 legislative changes helped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dirty="0" smtClean="0"/>
              <a:t>Restructure teacher licenses</a:t>
            </a:r>
          </a:p>
          <a:p>
            <a:pPr lvl="1">
              <a:spcBef>
                <a:spcPts val="600"/>
              </a:spcBef>
              <a:spcAft>
                <a:spcPts val="1800"/>
              </a:spcAft>
            </a:pPr>
            <a:r>
              <a:rPr lang="en-US" dirty="0" smtClean="0"/>
              <a:t>Consider a tiered-licensure system</a:t>
            </a:r>
          </a:p>
          <a:p>
            <a:pPr>
              <a:spcBef>
                <a:spcPts val="2400"/>
              </a:spcBef>
              <a:spcAft>
                <a:spcPts val="1800"/>
              </a:spcAft>
            </a:pPr>
            <a:r>
              <a:rPr lang="en-US" dirty="0" smtClean="0"/>
              <a:t>Consolidate all teacher-licensure activities into one state agency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004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7620000" cy="809625"/>
          </a:xfrm>
        </p:spPr>
        <p:txBody>
          <a:bodyPr/>
          <a:lstStyle/>
          <a:p>
            <a:r>
              <a:rPr lang="en-US" dirty="0" smtClean="0"/>
              <a:t>Teacher-Licensure Overview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391400" cy="4953000"/>
          </a:xfrm>
        </p:spPr>
        <p:txBody>
          <a:bodyPr/>
          <a:lstStyle/>
          <a:p>
            <a:r>
              <a:rPr lang="en-US" dirty="0" smtClean="0"/>
              <a:t>Teachers are licensed for subject area and grade level</a:t>
            </a:r>
          </a:p>
          <a:p>
            <a:r>
              <a:rPr lang="en-US" dirty="0" smtClean="0"/>
              <a:t>Different licenses depending on requirements satisfied</a:t>
            </a:r>
          </a:p>
          <a:p>
            <a:r>
              <a:rPr lang="en-US" dirty="0" smtClean="0"/>
              <a:t>“Special permissions” for candidates not fully licensed</a:t>
            </a:r>
          </a:p>
          <a:p>
            <a:r>
              <a:rPr lang="en-US" dirty="0" smtClean="0"/>
              <a:t>Board of Teaching (</a:t>
            </a:r>
            <a:r>
              <a:rPr lang="en-US" dirty="0" err="1" smtClean="0"/>
              <a:t>BoT</a:t>
            </a:r>
            <a:r>
              <a:rPr lang="en-US" dirty="0" smtClean="0"/>
              <a:t>) and Minnesota Department of Education (MDE)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20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763000" cy="762000"/>
          </a:xfrm>
        </p:spPr>
        <p:txBody>
          <a:bodyPr/>
          <a:lstStyle/>
          <a:p>
            <a:r>
              <a:rPr lang="en-US" dirty="0" smtClean="0"/>
              <a:t>Multiple Changes to Teacher-Licensure Statutes</a:t>
            </a:r>
            <a:endParaRPr lang="en-US" dirty="0"/>
          </a:p>
        </p:txBody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5181600"/>
          </a:xfrm>
        </p:spPr>
        <p:txBody>
          <a:bodyPr/>
          <a:lstStyle/>
          <a:p>
            <a:r>
              <a:rPr lang="en-US" dirty="0" smtClean="0"/>
              <a:t>Annual changes to statutes</a:t>
            </a:r>
          </a:p>
          <a:p>
            <a:pPr lvl="1"/>
            <a:r>
              <a:rPr lang="en-US" dirty="0" smtClean="0"/>
              <a:t>Qualifying skills exams</a:t>
            </a:r>
          </a:p>
          <a:p>
            <a:pPr lvl="1"/>
            <a:r>
              <a:rPr lang="en-US" dirty="0" smtClean="0"/>
              <a:t>Exceptions for not passing exams</a:t>
            </a:r>
          </a:p>
          <a:p>
            <a:pPr lvl="1"/>
            <a:r>
              <a:rPr lang="en-US" dirty="0" smtClean="0"/>
              <a:t>Requirements for teacher-preparation programs</a:t>
            </a:r>
          </a:p>
          <a:p>
            <a:pPr marL="457200" lvl="1" indent="-457200">
              <a:spcBef>
                <a:spcPct val="50000"/>
              </a:spcBef>
              <a:buChar char="•"/>
            </a:pPr>
            <a:r>
              <a:rPr lang="en-US" dirty="0" smtClean="0">
                <a:ea typeface="+mn-ea"/>
                <a:cs typeface="+mn-cs"/>
              </a:rPr>
              <a:t>Difficult for applicants and licensing specialists to know requirements</a:t>
            </a:r>
          </a:p>
          <a:p>
            <a:pPr marL="0" lvl="1" indent="0">
              <a:spcBef>
                <a:spcPct val="50000"/>
              </a:spcBef>
              <a:buNone/>
            </a:pPr>
            <a:endParaRPr lang="en-US" dirty="0">
              <a:ea typeface="+mn-ea"/>
              <a:cs typeface="+mn-cs"/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9398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14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762000"/>
          </a:xfrm>
        </p:spPr>
        <p:txBody>
          <a:bodyPr/>
          <a:lstStyle/>
          <a:p>
            <a:r>
              <a:rPr lang="en-US" dirty="0" smtClean="0"/>
              <a:t>Two Sets of Licensure Standards</a:t>
            </a:r>
            <a:endParaRPr lang="en-US" dirty="0"/>
          </a:p>
        </p:txBody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77200" cy="5181600"/>
          </a:xfrm>
        </p:spPr>
        <p:txBody>
          <a:bodyPr/>
          <a:lstStyle/>
          <a:p>
            <a:pPr marL="571500" lvl="1" indent="0">
              <a:buNone/>
            </a:pPr>
            <a:endParaRPr lang="en-US" dirty="0"/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31093"/>
              </p:ext>
            </p:extLst>
          </p:nvPr>
        </p:nvGraphicFramePr>
        <p:xfrm>
          <a:off x="381000" y="1051560"/>
          <a:ext cx="82296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  <a:gridCol w="3886200"/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Minnesota-Trained</a:t>
                      </a:r>
                      <a:r>
                        <a:rPr lang="en-US" baseline="0" dirty="0" smtClean="0"/>
                        <a:t> Candidates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Candidates Trained and Licensed Elsewhere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Liberal arts and sciences degree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Baccalaureate degree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Field-specific teaching methods</a:t>
                      </a:r>
                    </a:p>
                    <a:p>
                      <a:pPr marL="288925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AND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Student teaching (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12 weeks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Field-specific teaching methods     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Student teaching (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 minimum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Human relations coursework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Human relations coursework</a:t>
                      </a:r>
                    </a:p>
                  </a:txBody>
                  <a:tcP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Pedagogy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Reading strategies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Technology strategies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Supporting English language learners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Field experience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Performance-based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assessment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Pass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BoT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-adopted licensure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examinations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Pass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BoT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-adopted licensure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examinations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624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Licensed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in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another state in a similar field and grade-level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705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809625"/>
          </a:xfrm>
        </p:spPr>
        <p:txBody>
          <a:bodyPr/>
          <a:lstStyle/>
          <a:p>
            <a:r>
              <a:rPr lang="en-US" dirty="0" smtClean="0"/>
              <a:t>Teacher-Licensure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8088313" cy="4953000"/>
          </a:xfrm>
        </p:spPr>
        <p:txBody>
          <a:bodyPr/>
          <a:lstStyle/>
          <a:p>
            <a:r>
              <a:rPr lang="en-US" dirty="0" smtClean="0"/>
              <a:t>Clarify statutes</a:t>
            </a:r>
          </a:p>
          <a:p>
            <a:pPr lvl="1"/>
            <a:r>
              <a:rPr lang="en-US" dirty="0" smtClean="0"/>
              <a:t>2016 legislative changes helped</a:t>
            </a:r>
          </a:p>
          <a:p>
            <a:pPr marL="457200" lvl="1" indent="-457200">
              <a:spcBef>
                <a:spcPct val="50000"/>
              </a:spcBef>
              <a:buChar char="•"/>
            </a:pPr>
            <a:r>
              <a:rPr lang="en-US" dirty="0" smtClean="0">
                <a:ea typeface="+mn-ea"/>
                <a:cs typeface="+mn-cs"/>
              </a:rPr>
              <a:t>Consider </a:t>
            </a:r>
            <a:r>
              <a:rPr lang="en-US" dirty="0">
                <a:ea typeface="+mn-ea"/>
                <a:cs typeface="+mn-cs"/>
              </a:rPr>
              <a:t>tiered </a:t>
            </a:r>
            <a:r>
              <a:rPr lang="en-US" dirty="0" smtClean="0">
                <a:ea typeface="+mn-ea"/>
                <a:cs typeface="+mn-cs"/>
              </a:rPr>
              <a:t>licensing</a:t>
            </a:r>
          </a:p>
          <a:p>
            <a:pPr lvl="1"/>
            <a:r>
              <a:rPr lang="en-US" dirty="0"/>
              <a:t>Clear </a:t>
            </a:r>
            <a:r>
              <a:rPr lang="en-US" dirty="0" smtClean="0"/>
              <a:t>expectations</a:t>
            </a:r>
          </a:p>
          <a:p>
            <a:pPr lvl="1"/>
            <a:r>
              <a:rPr lang="en-US" dirty="0" smtClean="0"/>
              <a:t>Consistency</a:t>
            </a:r>
          </a:p>
          <a:p>
            <a:pPr lvl="1"/>
            <a:r>
              <a:rPr lang="en-US" dirty="0" smtClean="0"/>
              <a:t>Flexibility</a:t>
            </a:r>
            <a:endParaRPr lang="en-US" dirty="0"/>
          </a:p>
          <a:p>
            <a:pPr marL="800100" lvl="2" indent="-457200">
              <a:spcBef>
                <a:spcPct val="50000"/>
              </a:spcBef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61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809625"/>
          </a:xfrm>
        </p:spPr>
        <p:txBody>
          <a:bodyPr/>
          <a:lstStyle/>
          <a:p>
            <a:r>
              <a:rPr lang="en-US" dirty="0" smtClean="0"/>
              <a:t>Sample Tiered-Licensure System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3077171"/>
              </p:ext>
            </p:extLst>
          </p:nvPr>
        </p:nvGraphicFramePr>
        <p:xfrm>
          <a:off x="457200" y="1219200"/>
          <a:ext cx="8153400" cy="54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371600"/>
                <a:gridCol w="1600200"/>
                <a:gridCol w="3886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License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Duration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Renewability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Requirements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Tier One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Twice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Employer request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one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of: bachelor’s degree, teaching experience, passing licensure exams, etc.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Tier Two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 years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Twice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Bachelor’s degree and </a:t>
                      </a:r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two</a:t>
                      </a:r>
                      <a:r>
                        <a:rPr lang="en-US" b="0" u="none" dirty="0" smtClean="0">
                          <a:solidFill>
                            <a:schemeClr val="tx1"/>
                          </a:solidFill>
                        </a:rPr>
                        <a:t> of:</a:t>
                      </a:r>
                    </a:p>
                    <a:p>
                      <a:r>
                        <a:rPr lang="en-US" b="0" u="none" dirty="0" smtClean="0">
                          <a:solidFill>
                            <a:schemeClr val="tx1"/>
                          </a:solidFill>
                        </a:rPr>
                        <a:t>Teaching experience, passing licensure exams, one year of training, etc.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Tier Three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 years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Unlimited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Bachelor’s degree, passing licensure exams, human relations coursework, training or equivalent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Tier Four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 years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Unlimited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Tier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three license + 3 years experience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Tier Five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 years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Unlimited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Tier three license + 8 years experience + National Board Certification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6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696200" cy="5029200"/>
          </a:xfrm>
        </p:spPr>
        <p:txBody>
          <a:bodyPr/>
          <a:lstStyle/>
          <a:p>
            <a:pPr marL="457200" lvl="1" indent="-457200">
              <a:spcBef>
                <a:spcPct val="50000"/>
              </a:spcBef>
              <a:buFontTx/>
              <a:buChar char="•"/>
            </a:pPr>
            <a:r>
              <a:rPr lang="en-US" dirty="0"/>
              <a:t>Structure is “confusing,” “frustrating,” “complicated.”</a:t>
            </a:r>
          </a:p>
          <a:p>
            <a:r>
              <a:rPr lang="en-US" dirty="0" smtClean="0"/>
              <a:t>Statutes state:</a:t>
            </a:r>
          </a:p>
          <a:p>
            <a:pPr lvl="1"/>
            <a:r>
              <a:rPr lang="en-US" dirty="0" err="1" smtClean="0"/>
              <a:t>BoT</a:t>
            </a:r>
            <a:r>
              <a:rPr lang="en-US" dirty="0" smtClean="0"/>
              <a:t> must issue licenses</a:t>
            </a:r>
          </a:p>
          <a:p>
            <a:pPr lvl="1"/>
            <a:r>
              <a:rPr lang="en-US" dirty="0" smtClean="0"/>
              <a:t>Licenses must be issued by MDE</a:t>
            </a:r>
          </a:p>
          <a:p>
            <a:pPr marL="457200" lvl="1" indent="-457200">
              <a:spcBef>
                <a:spcPct val="50000"/>
              </a:spcBef>
              <a:buChar char="•"/>
            </a:pPr>
            <a:r>
              <a:rPr lang="en-US" dirty="0" err="1" smtClean="0">
                <a:ea typeface="+mn-ea"/>
                <a:cs typeface="+mn-cs"/>
              </a:rPr>
              <a:t>BoT</a:t>
            </a:r>
            <a:r>
              <a:rPr lang="en-US" dirty="0" smtClean="0">
                <a:ea typeface="+mn-ea"/>
                <a:cs typeface="+mn-cs"/>
              </a:rPr>
              <a:t> independent in law but not in practice</a:t>
            </a:r>
          </a:p>
        </p:txBody>
      </p:sp>
      <p:sp>
        <p:nvSpPr>
          <p:cNvPr id="64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762000"/>
          </a:xfrm>
        </p:spPr>
        <p:txBody>
          <a:bodyPr/>
          <a:lstStyle/>
          <a:p>
            <a:r>
              <a:rPr lang="en-US" dirty="0" smtClean="0"/>
              <a:t>Lines of Responsibility Blurred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7FBA6-C5C0-48E9-AB26-3D925ACA1AB8}" type="slidenum">
              <a:rPr lang="en-US" smtClean="0"/>
              <a:t>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2428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147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1"/>
  <p:tag name="PRESENTATION_PLAYLIST_COUNT" val="1"/>
  <p:tag name="PRESENTATION_PLAYLIST_1" val="test"/>
  <p:tag name="PRESENTATION_PRESENTER_SLIDE_LEVEL" val="0"/>
  <p:tag name="ARTICULATE_TEMPLATE_GUID" val="1a000000-6000-0000-b000-000000000001"/>
  <p:tag name="ARTICULATE_LOGO" val="(None selected)"/>
  <p:tag name="ARTICULATE_PRESENTER" val="(None selected)"/>
  <p:tag name="ARTICULATE_PRESENTER_GUID" val="9869030842"/>
  <p:tag name="PRESENTER_PREVIEW_MODE_REFRESH" val="0"/>
  <p:tag name="ARTICULATE_AUDIO_TEMP" val="C:\DOCUME~1\peduser\Local Settings\Temp\articulate\presenter\ae\audio\20101029085058\"/>
  <p:tag name="ART_ENCODE_TYPE" val="0"/>
  <p:tag name="ART_ENCODE_INDEX" val="1"/>
  <p:tag name="ARTICULATE_PRESENTER_VERSION" val="6"/>
  <p:tag name="LMS_PUBLISH" val="No"/>
  <p:tag name="ARTICULATE_TEMPLATE" val="Corporate Communications"/>
  <p:tag name="PRESENTER_PREVIEW_MOD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0"/>
  <p:tag name="ARTICULATE_NAV_LEVEL" val="1"/>
  <p:tag name="ARTICULATE_PLAYLIST_ID" val="-1"/>
  <p:tag name="ARTICULATE_LOCK_SLIDE" val="0"/>
  <p:tag name="TIMELINE" val="5.00/10.00/15.0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0"/>
  <p:tag name="ARTICULATE_NAV_LEVEL" val="1"/>
  <p:tag name="ARTICULATE_PLAYLIST_ID" val="-1"/>
  <p:tag name="ARTICULATE_LOCK_SLID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9ab1e620-2d81-48ab-bc65-8310978435e7"/>
  <p:tag name="ARTICULATE_SLIDE_PAUSE" val="0"/>
  <p:tag name="ARTICULATE_NAV_LEVEL" val="1"/>
  <p:tag name="ARTICULATE_PLAYLIST" val="test"/>
  <p:tag name="ARTICULATE_PLAYLIST_ID" val="0"/>
  <p:tag name="ARTICULATE_LOCK_SLIDE" val="0"/>
  <p:tag name="ELAPSEDTIME" val="41.375"/>
  <p:tag name="AUDIO_ID" val="39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DOCUME~1\peduser\Local Settings\Temp\articulate\presenter\imgtemp\HnKy2iI5_files\slide0001_image001.pn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25.5"/>
  <p:tag name="MARGIN_3" val="50.75"/>
  <p:tag name="MARGIN_4" val="76.12504"/>
  <p:tag name="MARGIN_5" val="101.625"/>
  <p:tag name="FONT_SIZE" val="1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0"/>
  <p:tag name="ARTICULATE_NAV_LEVEL" val="1"/>
  <p:tag name="ARTICULATE_PLAYLIST_ID" val="-1"/>
  <p:tag name="ARTICULATE_LOCK_SLIDE" val="0"/>
  <p:tag name="TIMELINE" val="5.00/10.00/15.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0"/>
  <p:tag name="ARTICULATE_NAV_LEVEL" val="1"/>
  <p:tag name="ARTICULATE_PLAYLIST_ID" val="-1"/>
  <p:tag name="ARTICULATE_LOCK_SLIDE" val="0"/>
  <p:tag name="TIMELINE" val="5.00/10.00/15.0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0"/>
  <p:tag name="ARTICULATE_NAV_LEVEL" val="1"/>
  <p:tag name="ARTICULATE_PLAYLIST_ID" val="-1"/>
  <p:tag name="ARTICULATE_LOCK_SLIDE" val="0"/>
  <p:tag name="TIMELINE" val="5.00/10.00/15.0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0"/>
  <p:tag name="ARTICULATE_NAV_LEVEL" val="1"/>
  <p:tag name="ARTICULATE_PLAYLIST_ID" val="-1"/>
  <p:tag name="ARTICULATE_LOCK_SLIDE" val="0"/>
  <p:tag name="TIMELINE" val="5.00/10.00/15.0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0"/>
  <p:tag name="ARTICULATE_NAV_LEVEL" val="1"/>
  <p:tag name="ARTICULATE_PLAYLIST_ID" val="-1"/>
  <p:tag name="ARTICULATE_LOCK_SLIDE" val="0"/>
  <p:tag name="TIMELINE" val="5.00/10.00/15.00"/>
</p:tagLst>
</file>

<file path=ppt/theme/theme1.xml><?xml version="1.0" encoding="utf-8"?>
<a:theme xmlns:a="http://schemas.openxmlformats.org/drawingml/2006/main" name="default">
  <a:themeElements>
    <a:clrScheme name="default 8">
      <a:dk1>
        <a:srgbClr val="081D58"/>
      </a:dk1>
      <a:lt1>
        <a:srgbClr val="FFFFFF"/>
      </a:lt1>
      <a:dk2>
        <a:srgbClr val="000096"/>
      </a:dk2>
      <a:lt2>
        <a:srgbClr val="FAFD00"/>
      </a:lt2>
      <a:accent1>
        <a:srgbClr val="E5405D"/>
      </a:accent1>
      <a:accent2>
        <a:srgbClr val="51DC00"/>
      </a:accent2>
      <a:accent3>
        <a:srgbClr val="AAAAC9"/>
      </a:accent3>
      <a:accent4>
        <a:srgbClr val="DADADA"/>
      </a:accent4>
      <a:accent5>
        <a:srgbClr val="F0AFB6"/>
      </a:accent5>
      <a:accent6>
        <a:srgbClr val="49C700"/>
      </a:accent6>
      <a:hlink>
        <a:srgbClr val="618FFD"/>
      </a:hlink>
      <a:folHlink>
        <a:srgbClr val="42FFF5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67832" tIns="37145" rIns="67832" bIns="37145" numCol="1" anchor="ctr" anchorCtr="0" compatLnSpc="1">
        <a:prstTxWarp prst="textNoShape">
          <a:avLst/>
        </a:prstTxWarp>
      </a:bodyPr>
      <a:lstStyle>
        <a:defPPr marL="0" marR="0" indent="0" algn="ctr" defTabSz="644525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67832" tIns="37145" rIns="67832" bIns="37145" numCol="1" anchor="ctr" anchorCtr="0" compatLnSpc="1">
        <a:prstTxWarp prst="textNoShape">
          <a:avLst/>
        </a:prstTxWarp>
      </a:bodyPr>
      <a:lstStyle>
        <a:defPPr marL="0" marR="0" indent="0" algn="ctr" defTabSz="644525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8">
        <a:dk1>
          <a:srgbClr val="081D58"/>
        </a:dk1>
        <a:lt1>
          <a:srgbClr val="FFFFFF"/>
        </a:lt1>
        <a:dk2>
          <a:srgbClr val="000096"/>
        </a:dk2>
        <a:lt2>
          <a:srgbClr val="FAFD00"/>
        </a:lt2>
        <a:accent1>
          <a:srgbClr val="E5405D"/>
        </a:accent1>
        <a:accent2>
          <a:srgbClr val="51DC00"/>
        </a:accent2>
        <a:accent3>
          <a:srgbClr val="AAAAC9"/>
        </a:accent3>
        <a:accent4>
          <a:srgbClr val="DADADA"/>
        </a:accent4>
        <a:accent5>
          <a:srgbClr val="F0AFB6"/>
        </a:accent5>
        <a:accent6>
          <a:srgbClr val="49C700"/>
        </a:accent6>
        <a:hlink>
          <a:srgbClr val="618FFD"/>
        </a:hlink>
        <a:folHlink>
          <a:srgbClr val="42FFF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c:\msoffice\powerpnt\default.ppt</Template>
  <TotalTime>32023</TotalTime>
  <Pages>16</Pages>
  <Words>440</Words>
  <Application>Microsoft Office PowerPoint</Application>
  <PresentationFormat>Letter Paper (8.5x11 in)</PresentationFormat>
  <Paragraphs>115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default</vt:lpstr>
      <vt:lpstr>1_Custom Design</vt:lpstr>
      <vt:lpstr>Custom Design</vt:lpstr>
      <vt:lpstr>Office of the Legislative Auditor State of Minnesota</vt:lpstr>
      <vt:lpstr>There are significant problems with Minnesota’s teacher-licensure system</vt:lpstr>
      <vt:lpstr>Key Legislative Recommendations</vt:lpstr>
      <vt:lpstr>Teacher-Licensure Overview </vt:lpstr>
      <vt:lpstr>Multiple Changes to Teacher-Licensure Statutes</vt:lpstr>
      <vt:lpstr>Two Sets of Licensure Standards</vt:lpstr>
      <vt:lpstr>Teacher-Licensure Recommendations</vt:lpstr>
      <vt:lpstr>Sample Tiered-Licensure System</vt:lpstr>
      <vt:lpstr>Lines of Responsibility Blurred</vt:lpstr>
      <vt:lpstr>Other Professions and States</vt:lpstr>
      <vt:lpstr>Governance Recommendations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Graphics</dc:title>
  <dc:creator>Sandberg</dc:creator>
  <cp:lastModifiedBy>Judy Randall</cp:lastModifiedBy>
  <cp:revision>2092</cp:revision>
  <cp:lastPrinted>2016-03-01T18:31:26Z</cp:lastPrinted>
  <dcterms:created xsi:type="dcterms:W3CDTF">1997-11-25T15:49:56Z</dcterms:created>
  <dcterms:modified xsi:type="dcterms:W3CDTF">2017-01-12T22:29:31Z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GUID">
    <vt:lpwstr>8E860CC4-E1CE-431D-8BEA-2A42CDC16CC4</vt:lpwstr>
  </property>
  <property fmtid="{D5CDD505-2E9C-101B-9397-08002B2CF9AE}" pid="4" name="ArticulatePath">
    <vt:lpwstr>Presentation-RDF-LAC, 10-22-10-articulate</vt:lpwstr>
  </property>
  <property fmtid="{D5CDD505-2E9C-101B-9397-08002B2CF9AE}" pid="5" name="ArticulateProjectFull">
    <vt:lpwstr>G:\ALTER\Presentation-RDF-LAC, 10-22-10-articulate.ppta</vt:lpwstr>
  </property>
</Properties>
</file>