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7"/>
  </p:notesMasterIdLst>
  <p:handoutMasterIdLst>
    <p:handoutMasterId r:id="rId28"/>
  </p:handoutMasterIdLst>
  <p:sldIdLst>
    <p:sldId id="264" r:id="rId5"/>
    <p:sldId id="284" r:id="rId6"/>
    <p:sldId id="285" r:id="rId7"/>
    <p:sldId id="269" r:id="rId8"/>
    <p:sldId id="271" r:id="rId9"/>
    <p:sldId id="287" r:id="rId10"/>
    <p:sldId id="291" r:id="rId11"/>
    <p:sldId id="270" r:id="rId12"/>
    <p:sldId id="286" r:id="rId13"/>
    <p:sldId id="290" r:id="rId14"/>
    <p:sldId id="272" r:id="rId15"/>
    <p:sldId id="275" r:id="rId16"/>
    <p:sldId id="276" r:id="rId17"/>
    <p:sldId id="277" r:id="rId18"/>
    <p:sldId id="278" r:id="rId19"/>
    <p:sldId id="280" r:id="rId20"/>
    <p:sldId id="293" r:id="rId21"/>
    <p:sldId id="281" r:id="rId22"/>
    <p:sldId id="294" r:id="rId23"/>
    <p:sldId id="288" r:id="rId24"/>
    <p:sldId id="283" r:id="rId25"/>
    <p:sldId id="26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78BE21"/>
    <a:srgbClr val="000000"/>
    <a:srgbClr val="E8E8E8"/>
    <a:srgbClr val="0D0D0D"/>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89884" autoAdjust="0"/>
  </p:normalViewPr>
  <p:slideViewPr>
    <p:cSldViewPr snapToGrid="0">
      <p:cViewPr varScale="1">
        <p:scale>
          <a:sx n="89" d="100"/>
          <a:sy n="89" d="100"/>
        </p:scale>
        <p:origin x="466"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brower\AppData\Local\Temp\7zO46B61C90\ACS_17_1YR_B02009_with_ann.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brower\Dropbox\Susan's%20PPTs\Governor's%20Diversity%20and%20Inclusion%20Council%20Nov%202018\2017_ACS_RELEASE_TABLES_2006-2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brower\Dropbox\Susan's%20PPTs\Governor's%20Diversity%20and%20Inclusion%20Council%20Nov%202018\2017_ACS_RELEASE_TABLES_2006-201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brower\Dropbox\Susan's%20PPTs\Governor's%20Diversity%20and%20Inclusion%20Council%20Nov%202018\2017_ACS_RELEASE_TABLES_2006-2017.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brower\Dropbox\Susan's%20PPTs\Governor's%20Diversity%20and%20Inclusion%20Council%20Nov%202018\2017_ACS_RELEASE_TABLES_2006-2017_rev.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brower\Dropbox\Susan's%20PPTs\Governor's%20Diversity%20and%20Inclusion%20Council%20Nov%202018\2017_ACS_RELEASE_TABLES_2006-2017_rev.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3"/>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32194225721784775"/>
                  <c:y val="-6.3094233111860867E-2"/>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5.4007352941176381E-2"/>
                  <c:y val="5.9704397425941712E-2"/>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Sheet1!$A$4:$A$5</c:f>
              <c:strCache>
                <c:ptCount val="2"/>
                <c:pt idx="0">
                  <c:v>Black/Af.American alone</c:v>
                </c:pt>
                <c:pt idx="1">
                  <c:v>Black/Af.American and another race</c:v>
                </c:pt>
              </c:strCache>
            </c:strRef>
          </c:cat>
          <c:val>
            <c:numRef>
              <c:f>Sheet1!$B$4:$B$5</c:f>
              <c:numCache>
                <c:formatCode>#,##0</c:formatCode>
                <c:ptCount val="2"/>
                <c:pt idx="0">
                  <c:v>361130</c:v>
                </c:pt>
                <c:pt idx="1">
                  <c:v>64067</c:v>
                </c:pt>
              </c:numCache>
            </c:numRef>
          </c:val>
        </c:ser>
        <c:dLbls>
          <c:showLegendKey val="0"/>
          <c:showVal val="1"/>
          <c:showCatName val="1"/>
          <c:showSerName val="0"/>
          <c:showPercent val="0"/>
          <c:showBubbleSize val="0"/>
          <c:showLeaderLines val="1"/>
        </c:dLbls>
        <c:firstSliceAng val="94"/>
      </c:pieChart>
      <c:spPr>
        <a:noFill/>
        <a:ln>
          <a:noFill/>
        </a:ln>
        <a:effectLst/>
      </c:spPr>
    </c:plotArea>
    <c:plotVisOnly val="1"/>
    <c:dispBlanksAs val="gap"/>
    <c:showDLblsOverMax val="0"/>
  </c:chart>
  <c:spPr>
    <a:noFill/>
    <a:ln>
      <a:noFill/>
    </a:ln>
    <a:effectLst/>
  </c:spPr>
  <c:txPr>
    <a:bodyPr/>
    <a:lstStyle/>
    <a:p>
      <a:pPr>
        <a:defRPr sz="1600">
          <a:solidFill>
            <a:schemeClr val="tx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2"/>
                </a:solidFill>
                <a:latin typeface="+mn-lt"/>
                <a:ea typeface="+mn-ea"/>
                <a:cs typeface="+mn-cs"/>
              </a:defRPr>
            </a:pPr>
            <a:r>
              <a:rPr lang="en-US" sz="1800" dirty="0" smtClean="0"/>
              <a:t>Black or African American Alone or in Combination</a:t>
            </a:r>
            <a:r>
              <a:rPr lang="en-US" sz="1800" baseline="0" dirty="0" smtClean="0"/>
              <a:t> with another race, 2017</a:t>
            </a:r>
            <a:endParaRPr lang="en-US" sz="1800"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2"/>
              </a:solidFill>
              <a:latin typeface="+mn-lt"/>
              <a:ea typeface="+mn-ea"/>
              <a:cs typeface="+mn-cs"/>
            </a:defRPr>
          </a:pPr>
          <a:endParaRPr lang="en-US"/>
        </a:p>
      </c:txPr>
    </c:title>
    <c:autoTitleDeleted val="0"/>
    <c:plotArea>
      <c:layout/>
      <c:pieChart>
        <c:varyColors val="1"/>
        <c:ser>
          <c:idx val="0"/>
          <c:order val="0"/>
          <c:explosion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Lbls>
            <c:dLbl>
              <c:idx val="0"/>
              <c:layout>
                <c:manualLayout>
                  <c:x val="-0.22016674386289958"/>
                  <c:y val="4.5709324644624731E-2"/>
                </c:manualLayout>
              </c:layout>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5.6977188513200556E-2"/>
                  <c:y val="-0.14027168869718029"/>
                </c:manualLayout>
              </c:layou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12366990890844527"/>
                  <c:y val="-8.1052769154939017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10424617043878784"/>
                  <c:y val="-1.1838345292162713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0.12311544696618802"/>
                  <c:y val="1.8880834925955249E-2"/>
                </c:manualLayout>
              </c:layou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ACS_17_1YR_B02009_with_ann!$C$4:$C$18</c:f>
              <c:strCache>
                <c:ptCount val="15"/>
                <c:pt idx="0">
                  <c:v>Hennepin</c:v>
                </c:pt>
                <c:pt idx="1">
                  <c:v>Ramsey</c:v>
                </c:pt>
                <c:pt idx="2">
                  <c:v>Dakota</c:v>
                </c:pt>
                <c:pt idx="3">
                  <c:v>Anoka</c:v>
                </c:pt>
                <c:pt idx="4">
                  <c:v>Washington</c:v>
                </c:pt>
                <c:pt idx="5">
                  <c:v>Olmsted</c:v>
                </c:pt>
                <c:pt idx="6">
                  <c:v>Stearns</c:v>
                </c:pt>
                <c:pt idx="7">
                  <c:v>Scott</c:v>
                </c:pt>
                <c:pt idx="8">
                  <c:v>St. Louis</c:v>
                </c:pt>
                <c:pt idx="9">
                  <c:v>Rice</c:v>
                </c:pt>
                <c:pt idx="10">
                  <c:v>Sherburne</c:v>
                </c:pt>
                <c:pt idx="11">
                  <c:v>Blue Earth</c:v>
                </c:pt>
                <c:pt idx="12">
                  <c:v>Wright</c:v>
                </c:pt>
                <c:pt idx="13">
                  <c:v>Carver</c:v>
                </c:pt>
                <c:pt idx="14">
                  <c:v>All other counties</c:v>
                </c:pt>
              </c:strCache>
            </c:strRef>
          </c:cat>
          <c:val>
            <c:numRef>
              <c:f>ACS_17_1YR_B02009_with_ann!$D$4:$D$18</c:f>
              <c:numCache>
                <c:formatCode>_(* #,##0_);_(* \(#,##0\);_(* "-"??_);_(@_)</c:formatCode>
                <c:ptCount val="15"/>
                <c:pt idx="0">
                  <c:v>187527</c:v>
                </c:pt>
                <c:pt idx="1">
                  <c:v>76640</c:v>
                </c:pt>
                <c:pt idx="2">
                  <c:v>34139</c:v>
                </c:pt>
                <c:pt idx="3">
                  <c:v>26973</c:v>
                </c:pt>
                <c:pt idx="4">
                  <c:v>14348</c:v>
                </c:pt>
                <c:pt idx="5">
                  <c:v>11542</c:v>
                </c:pt>
                <c:pt idx="6">
                  <c:v>11049</c:v>
                </c:pt>
                <c:pt idx="7">
                  <c:v>7428</c:v>
                </c:pt>
                <c:pt idx="8">
                  <c:v>4908</c:v>
                </c:pt>
                <c:pt idx="9">
                  <c:v>3811</c:v>
                </c:pt>
                <c:pt idx="10">
                  <c:v>3524</c:v>
                </c:pt>
                <c:pt idx="11">
                  <c:v>3270</c:v>
                </c:pt>
                <c:pt idx="12">
                  <c:v>2863</c:v>
                </c:pt>
                <c:pt idx="13">
                  <c:v>2662</c:v>
                </c:pt>
                <c:pt idx="14">
                  <c:v>34513</c:v>
                </c:pt>
              </c:numCache>
            </c:numRef>
          </c:val>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2"/>
                </a:solidFill>
                <a:latin typeface="+mn-lt"/>
                <a:ea typeface="+mn-ea"/>
                <a:cs typeface="+mn-cs"/>
              </a:defRPr>
            </a:pPr>
            <a:r>
              <a:rPr lang="en-US" dirty="0"/>
              <a:t>Real Median Household Income, </a:t>
            </a:r>
            <a:endParaRPr lang="en-US" dirty="0" smtClean="0"/>
          </a:p>
          <a:p>
            <a:pPr>
              <a:defRPr/>
            </a:pPr>
            <a:r>
              <a:rPr lang="en-US" dirty="0" smtClean="0"/>
              <a:t>Minnesota 2011-2017</a:t>
            </a:r>
            <a:endParaRPr lang="en-US" dirty="0"/>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9.8376792574841193E-2"/>
          <c:y val="0.14987964621456665"/>
          <c:w val="0.76196575078464845"/>
          <c:h val="0.73366169210481924"/>
        </c:manualLayout>
      </c:layout>
      <c:barChart>
        <c:barDir val="col"/>
        <c:grouping val="clustered"/>
        <c:varyColors val="0"/>
        <c:ser>
          <c:idx val="0"/>
          <c:order val="0"/>
          <c:tx>
            <c:strRef>
              <c:f>'MedHHIncome (2)'!$C$4</c:f>
              <c:strCache>
                <c:ptCount val="1"/>
                <c:pt idx="0">
                  <c:v>2011</c:v>
                </c:pt>
              </c:strCache>
            </c:strRef>
          </c:tx>
          <c:spPr>
            <a:solidFill>
              <a:schemeClr val="accent1"/>
            </a:solidFill>
            <a:ln>
              <a:noFill/>
            </a:ln>
            <a:effectLst/>
          </c:spPr>
          <c:invertIfNegative val="0"/>
          <c:dLbls>
            <c:dLbl>
              <c:idx val="6"/>
              <c:layout>
                <c:manualLayout>
                  <c:x val="0"/>
                  <c:y val="3.7942352444236695E-2"/>
                </c:manualLayout>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'MedHHIncome (2)'!$E$3:$I$3</c:f>
              <c:strCache>
                <c:ptCount val="5"/>
                <c:pt idx="0">
                  <c:v>White</c:v>
                </c:pt>
                <c:pt idx="1">
                  <c:v>Black</c:v>
                </c:pt>
                <c:pt idx="2">
                  <c:v>Latino</c:v>
                </c:pt>
                <c:pt idx="3">
                  <c:v>Asian</c:v>
                </c:pt>
                <c:pt idx="4">
                  <c:v>Am. Indian</c:v>
                </c:pt>
              </c:strCache>
            </c:strRef>
          </c:cat>
          <c:val>
            <c:numRef>
              <c:f>'MedHHIncome (2)'!$E$4:$I$4</c:f>
              <c:numCache>
                <c:formatCode>_(* #,##0_);_(* \(#,##0\);_(* "-"??_);_(@_)</c:formatCode>
                <c:ptCount val="5"/>
                <c:pt idx="0">
                  <c:v>65247.385504668739</c:v>
                </c:pt>
                <c:pt idx="1">
                  <c:v>31894.604713205867</c:v>
                </c:pt>
                <c:pt idx="2">
                  <c:v>41189.659848821699</c:v>
                </c:pt>
                <c:pt idx="3">
                  <c:v>65058.847043130278</c:v>
                </c:pt>
                <c:pt idx="4">
                  <c:v>29340.072032014228</c:v>
                </c:pt>
              </c:numCache>
            </c:numRef>
          </c:val>
        </c:ser>
        <c:ser>
          <c:idx val="1"/>
          <c:order val="1"/>
          <c:tx>
            <c:strRef>
              <c:f>'MedHHIncome (2)'!$C$5</c:f>
              <c:strCache>
                <c:ptCount val="1"/>
                <c:pt idx="0">
                  <c:v>2012</c:v>
                </c:pt>
              </c:strCache>
            </c:strRef>
          </c:tx>
          <c:spPr>
            <a:solidFill>
              <a:schemeClr val="accent2"/>
            </a:solidFill>
            <a:ln>
              <a:noFill/>
            </a:ln>
            <a:effectLst/>
          </c:spPr>
          <c:invertIfNegative val="0"/>
          <c:cat>
            <c:strRef>
              <c:f>'MedHHIncome (2)'!$E$3:$I$3</c:f>
              <c:strCache>
                <c:ptCount val="5"/>
                <c:pt idx="0">
                  <c:v>White</c:v>
                </c:pt>
                <c:pt idx="1">
                  <c:v>Black</c:v>
                </c:pt>
                <c:pt idx="2">
                  <c:v>Latino</c:v>
                </c:pt>
                <c:pt idx="3">
                  <c:v>Asian</c:v>
                </c:pt>
                <c:pt idx="4">
                  <c:v>Am. Indian</c:v>
                </c:pt>
              </c:strCache>
            </c:strRef>
          </c:cat>
          <c:val>
            <c:numRef>
              <c:f>'MedHHIncome (2)'!$E$5:$I$5</c:f>
              <c:numCache>
                <c:formatCode>_(* #,##0_);_(* \(#,##0\);_(* "-"??_);_(@_)</c:formatCode>
                <c:ptCount val="5"/>
                <c:pt idx="0">
                  <c:v>65830.059668989546</c:v>
                </c:pt>
                <c:pt idx="1">
                  <c:v>30035.425087108011</c:v>
                </c:pt>
                <c:pt idx="2">
                  <c:v>44534.328397212543</c:v>
                </c:pt>
                <c:pt idx="3">
                  <c:v>70411.80705574913</c:v>
                </c:pt>
                <c:pt idx="4">
                  <c:v>34323.607578397212</c:v>
                </c:pt>
              </c:numCache>
            </c:numRef>
          </c:val>
        </c:ser>
        <c:ser>
          <c:idx val="2"/>
          <c:order val="2"/>
          <c:tx>
            <c:strRef>
              <c:f>'MedHHIncome (2)'!$C$6</c:f>
              <c:strCache>
                <c:ptCount val="1"/>
                <c:pt idx="0">
                  <c:v>2013</c:v>
                </c:pt>
              </c:strCache>
            </c:strRef>
          </c:tx>
          <c:spPr>
            <a:solidFill>
              <a:schemeClr val="accent3"/>
            </a:solidFill>
            <a:ln>
              <a:noFill/>
            </a:ln>
            <a:effectLst/>
          </c:spPr>
          <c:invertIfNegative val="0"/>
          <c:dLbls>
            <c:dLbl>
              <c:idx val="6"/>
              <c:layout>
                <c:manualLayout>
                  <c:x val="6.0386473429949921E-3"/>
                  <c:y val="-1.1674569982842059E-2"/>
                </c:manualLayout>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'MedHHIncome (2)'!$E$3:$I$3</c:f>
              <c:strCache>
                <c:ptCount val="5"/>
                <c:pt idx="0">
                  <c:v>White</c:v>
                </c:pt>
                <c:pt idx="1">
                  <c:v>Black</c:v>
                </c:pt>
                <c:pt idx="2">
                  <c:v>Latino</c:v>
                </c:pt>
                <c:pt idx="3">
                  <c:v>Asian</c:v>
                </c:pt>
                <c:pt idx="4">
                  <c:v>Am. Indian</c:v>
                </c:pt>
              </c:strCache>
            </c:strRef>
          </c:cat>
          <c:val>
            <c:numRef>
              <c:f>'MedHHIncome (2)'!$E$6:$I$6</c:f>
              <c:numCache>
                <c:formatCode>_(* #,##0_);_(* \(#,##0\);_(* "-"??_);_(@_)</c:formatCode>
                <c:ptCount val="5"/>
                <c:pt idx="0">
                  <c:v>66301.127896995706</c:v>
                </c:pt>
                <c:pt idx="1">
                  <c:v>32631.961802575108</c:v>
                </c:pt>
                <c:pt idx="2">
                  <c:v>43873.95193133047</c:v>
                </c:pt>
                <c:pt idx="3">
                  <c:v>68488.093133047209</c:v>
                </c:pt>
                <c:pt idx="4">
                  <c:v>37621.272103004289</c:v>
                </c:pt>
              </c:numCache>
            </c:numRef>
          </c:val>
        </c:ser>
        <c:ser>
          <c:idx val="3"/>
          <c:order val="3"/>
          <c:tx>
            <c:strRef>
              <c:f>'MedHHIncome (2)'!$C$7</c:f>
              <c:strCache>
                <c:ptCount val="1"/>
                <c:pt idx="0">
                  <c:v>2014</c:v>
                </c:pt>
              </c:strCache>
            </c:strRef>
          </c:tx>
          <c:spPr>
            <a:solidFill>
              <a:schemeClr val="accent4"/>
            </a:solidFill>
            <a:ln>
              <a:noFill/>
            </a:ln>
            <a:effectLst/>
          </c:spPr>
          <c:invertIfNegative val="0"/>
          <c:dLbls>
            <c:dLbl>
              <c:idx val="6"/>
              <c:layout>
                <c:manualLayout>
                  <c:x val="-1.6300497402859607E-3"/>
                  <c:y val="-5.8372849914210293E-3"/>
                </c:manualLayout>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'MedHHIncome (2)'!$E$3:$I$3</c:f>
              <c:strCache>
                <c:ptCount val="5"/>
                <c:pt idx="0">
                  <c:v>White</c:v>
                </c:pt>
                <c:pt idx="1">
                  <c:v>Black</c:v>
                </c:pt>
                <c:pt idx="2">
                  <c:v>Latino</c:v>
                </c:pt>
                <c:pt idx="3">
                  <c:v>Asian</c:v>
                </c:pt>
                <c:pt idx="4">
                  <c:v>Am. Indian</c:v>
                </c:pt>
              </c:strCache>
            </c:strRef>
          </c:cat>
          <c:val>
            <c:numRef>
              <c:f>'MedHHIncome (2)'!$E$7:$I$7</c:f>
              <c:numCache>
                <c:formatCode>_(* #,##0_);_(* \(#,##0\);_(* "-"??_);_(@_)</c:formatCode>
                <c:ptCount val="5"/>
                <c:pt idx="0">
                  <c:v>67124.471482889741</c:v>
                </c:pt>
                <c:pt idx="1">
                  <c:v>27985.097591888465</c:v>
                </c:pt>
                <c:pt idx="2">
                  <c:v>43552.623574144483</c:v>
                </c:pt>
                <c:pt idx="3">
                  <c:v>70355.193916349817</c:v>
                </c:pt>
                <c:pt idx="4">
                  <c:v>33926.727503168571</c:v>
                </c:pt>
              </c:numCache>
            </c:numRef>
          </c:val>
        </c:ser>
        <c:ser>
          <c:idx val="4"/>
          <c:order val="4"/>
          <c:tx>
            <c:strRef>
              <c:f>'MedHHIncome (2)'!$C$8</c:f>
              <c:strCache>
                <c:ptCount val="1"/>
                <c:pt idx="0">
                  <c:v>2015</c:v>
                </c:pt>
              </c:strCache>
            </c:strRef>
          </c:tx>
          <c:spPr>
            <a:solidFill>
              <a:schemeClr val="accent5"/>
            </a:solidFill>
            <a:ln>
              <a:noFill/>
            </a:ln>
            <a:effectLst/>
          </c:spPr>
          <c:invertIfNegative val="0"/>
          <c:dLbls>
            <c:dLbl>
              <c:idx val="6"/>
              <c:layout>
                <c:manualLayout>
                  <c:x val="8.1585081585081581E-3"/>
                  <c:y val="8.1721989879894416E-2"/>
                </c:manualLayout>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'MedHHIncome (2)'!$E$3:$I$3</c:f>
              <c:strCache>
                <c:ptCount val="5"/>
                <c:pt idx="0">
                  <c:v>White</c:v>
                </c:pt>
                <c:pt idx="1">
                  <c:v>Black</c:v>
                </c:pt>
                <c:pt idx="2">
                  <c:v>Latino</c:v>
                </c:pt>
                <c:pt idx="3">
                  <c:v>Asian</c:v>
                </c:pt>
                <c:pt idx="4">
                  <c:v>Am. Indian</c:v>
                </c:pt>
              </c:strCache>
            </c:strRef>
          </c:cat>
          <c:val>
            <c:numRef>
              <c:f>'MedHHIncome (2)'!$E$8:$I$8</c:f>
              <c:numCache>
                <c:formatCode>_(* #,##0_);_(* \(#,##0\);_(* "-"??_);_(@_)</c:formatCode>
                <c:ptCount val="5"/>
                <c:pt idx="0">
                  <c:v>69268.155696202535</c:v>
                </c:pt>
                <c:pt idx="1">
                  <c:v>31341.774683544303</c:v>
                </c:pt>
                <c:pt idx="2">
                  <c:v>44862.607594936708</c:v>
                </c:pt>
                <c:pt idx="3">
                  <c:v>74816.516455696197</c:v>
                </c:pt>
                <c:pt idx="4">
                  <c:v>38122.874683544302</c:v>
                </c:pt>
              </c:numCache>
            </c:numRef>
          </c:val>
        </c:ser>
        <c:ser>
          <c:idx val="5"/>
          <c:order val="5"/>
          <c:tx>
            <c:strRef>
              <c:f>'MedHHIncome (2)'!$C$9</c:f>
              <c:strCache>
                <c:ptCount val="1"/>
                <c:pt idx="0">
                  <c:v>2016</c:v>
                </c:pt>
              </c:strCache>
            </c:strRef>
          </c:tx>
          <c:spPr>
            <a:solidFill>
              <a:schemeClr val="accent6"/>
            </a:solidFill>
            <a:ln>
              <a:noFill/>
            </a:ln>
            <a:effectLst/>
          </c:spPr>
          <c:invertIfNegative val="0"/>
          <c:cat>
            <c:strRef>
              <c:f>'MedHHIncome (2)'!$E$3:$I$3</c:f>
              <c:strCache>
                <c:ptCount val="5"/>
                <c:pt idx="0">
                  <c:v>White</c:v>
                </c:pt>
                <c:pt idx="1">
                  <c:v>Black</c:v>
                </c:pt>
                <c:pt idx="2">
                  <c:v>Latino</c:v>
                </c:pt>
                <c:pt idx="3">
                  <c:v>Asian</c:v>
                </c:pt>
                <c:pt idx="4">
                  <c:v>Am. Indian</c:v>
                </c:pt>
              </c:strCache>
            </c:strRef>
          </c:cat>
          <c:val>
            <c:numRef>
              <c:f>'MedHHIncome (2)'!$E$9:$I$9</c:f>
              <c:numCache>
                <c:formatCode>_(* #,##0_);_(* \(#,##0\);_(* "-"??_);_(@_)</c:formatCode>
                <c:ptCount val="5"/>
                <c:pt idx="0">
                  <c:v>70146.598750000005</c:v>
                </c:pt>
                <c:pt idx="1">
                  <c:v>34146.514999999999</c:v>
                </c:pt>
                <c:pt idx="2">
                  <c:v>46922.352500000001</c:v>
                </c:pt>
                <c:pt idx="3">
                  <c:v>72358.626250000001</c:v>
                </c:pt>
                <c:pt idx="4">
                  <c:v>37820.972499999996</c:v>
                </c:pt>
              </c:numCache>
            </c:numRef>
          </c:val>
        </c:ser>
        <c:ser>
          <c:idx val="6"/>
          <c:order val="6"/>
          <c:tx>
            <c:strRef>
              <c:f>'MedHHIncome (2)'!$C$10</c:f>
              <c:strCache>
                <c:ptCount val="1"/>
                <c:pt idx="0">
                  <c:v>2017</c:v>
                </c:pt>
              </c:strCache>
            </c:strRef>
          </c:tx>
          <c:spPr>
            <a:solidFill>
              <a:schemeClr val="accent1">
                <a:lumMod val="60000"/>
              </a:schemeClr>
            </a:solidFill>
            <a:ln>
              <a:noFill/>
            </a:ln>
            <a:effectLst/>
          </c:spPr>
          <c:invertIfNegative val="0"/>
          <c:dLbls>
            <c:dLbl>
              <c:idx val="0"/>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dLbl>
              <c:idx val="1"/>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dLbl>
              <c:idx val="2"/>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dLbl>
              <c:idx val="3"/>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dLbl>
              <c:idx val="4"/>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'MedHHIncome (2)'!$E$3:$I$3</c:f>
              <c:strCache>
                <c:ptCount val="5"/>
                <c:pt idx="0">
                  <c:v>White</c:v>
                </c:pt>
                <c:pt idx="1">
                  <c:v>Black</c:v>
                </c:pt>
                <c:pt idx="2">
                  <c:v>Latino</c:v>
                </c:pt>
                <c:pt idx="3">
                  <c:v>Asian</c:v>
                </c:pt>
                <c:pt idx="4">
                  <c:v>Am. Indian</c:v>
                </c:pt>
              </c:strCache>
            </c:strRef>
          </c:cat>
          <c:val>
            <c:numRef>
              <c:f>'MedHHIncome (2)'!$E$10:$I$10</c:f>
              <c:numCache>
                <c:formatCode>_(* #,##0_);_(* \(#,##0\);_(* "-"??_);_(@_)</c:formatCode>
                <c:ptCount val="5"/>
                <c:pt idx="0">
                  <c:v>71863</c:v>
                </c:pt>
                <c:pt idx="1">
                  <c:v>38147</c:v>
                </c:pt>
                <c:pt idx="2">
                  <c:v>50866</c:v>
                </c:pt>
                <c:pt idx="3">
                  <c:v>74766</c:v>
                </c:pt>
                <c:pt idx="4">
                  <c:v>36912</c:v>
                </c:pt>
              </c:numCache>
            </c:numRef>
          </c:val>
        </c:ser>
        <c:dLbls>
          <c:showLegendKey val="0"/>
          <c:showVal val="0"/>
          <c:showCatName val="0"/>
          <c:showSerName val="0"/>
          <c:showPercent val="0"/>
          <c:showBubbleSize val="0"/>
        </c:dLbls>
        <c:gapWidth val="150"/>
        <c:axId val="224724120"/>
        <c:axId val="224724512"/>
      </c:barChart>
      <c:catAx>
        <c:axId val="22472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224724512"/>
        <c:crosses val="autoZero"/>
        <c:auto val="1"/>
        <c:lblAlgn val="ctr"/>
        <c:lblOffset val="100"/>
        <c:noMultiLvlLbl val="0"/>
      </c:catAx>
      <c:valAx>
        <c:axId val="224724512"/>
        <c:scaling>
          <c:orientation val="minMax"/>
        </c:scaling>
        <c:delete val="0"/>
        <c:axPos val="l"/>
        <c:majorGridlines>
          <c:spPr>
            <a:ln w="9525" cap="flat" cmpd="sng" algn="ctr">
              <a:solidFill>
                <a:schemeClr val="bg2"/>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2247241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2"/>
                </a:solidFill>
                <a:latin typeface="+mn-lt"/>
                <a:ea typeface="+mn-ea"/>
                <a:cs typeface="+mn-cs"/>
              </a:defRPr>
            </a:pPr>
            <a:r>
              <a:rPr lang="en-US" dirty="0" smtClean="0"/>
              <a:t>Percent in Poverty</a:t>
            </a:r>
          </a:p>
          <a:p>
            <a:pPr>
              <a:defRPr/>
            </a:pPr>
            <a:r>
              <a:rPr lang="en-US" dirty="0" smtClean="0"/>
              <a:t>2011-2017</a:t>
            </a:r>
            <a:endParaRPr lang="en-US" dirty="0"/>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'Poverty (2)'!$C$4</c:f>
              <c:strCache>
                <c:ptCount val="1"/>
                <c:pt idx="0">
                  <c:v>2011</c:v>
                </c:pt>
              </c:strCache>
            </c:strRef>
          </c:tx>
          <c:spPr>
            <a:solidFill>
              <a:schemeClr val="accent1"/>
            </a:solidFill>
            <a:ln>
              <a:noFill/>
            </a:ln>
            <a:effectLst/>
          </c:spPr>
          <c:invertIfNegative val="0"/>
          <c:cat>
            <c:strRef>
              <c:f>'Poverty (2)'!$D$3:$I$3</c:f>
              <c:strCache>
                <c:ptCount val="6"/>
                <c:pt idx="0">
                  <c:v>All</c:v>
                </c:pt>
                <c:pt idx="1">
                  <c:v>White</c:v>
                </c:pt>
                <c:pt idx="2">
                  <c:v>Black</c:v>
                </c:pt>
                <c:pt idx="3">
                  <c:v>Latino</c:v>
                </c:pt>
                <c:pt idx="4">
                  <c:v>Asian</c:v>
                </c:pt>
                <c:pt idx="5">
                  <c:v>Am. Indian</c:v>
                </c:pt>
              </c:strCache>
            </c:strRef>
          </c:cat>
          <c:val>
            <c:numRef>
              <c:f>'Poverty (2)'!$D$4:$I$4</c:f>
              <c:numCache>
                <c:formatCode>0%</c:formatCode>
                <c:ptCount val="6"/>
                <c:pt idx="0">
                  <c:v>0.11899999999999999</c:v>
                </c:pt>
                <c:pt idx="1">
                  <c:v>8.6999999999999994E-2</c:v>
                </c:pt>
                <c:pt idx="2">
                  <c:v>0.371</c:v>
                </c:pt>
                <c:pt idx="3">
                  <c:v>0.249</c:v>
                </c:pt>
                <c:pt idx="4">
                  <c:v>0.16900000000000001</c:v>
                </c:pt>
                <c:pt idx="5">
                  <c:v>0.40699999999999997</c:v>
                </c:pt>
              </c:numCache>
            </c:numRef>
          </c:val>
        </c:ser>
        <c:ser>
          <c:idx val="1"/>
          <c:order val="1"/>
          <c:tx>
            <c:strRef>
              <c:f>'Poverty (2)'!$C$5</c:f>
              <c:strCache>
                <c:ptCount val="1"/>
                <c:pt idx="0">
                  <c:v>2012</c:v>
                </c:pt>
              </c:strCache>
            </c:strRef>
          </c:tx>
          <c:spPr>
            <a:solidFill>
              <a:schemeClr val="accent2"/>
            </a:solidFill>
            <a:ln>
              <a:noFill/>
            </a:ln>
            <a:effectLst/>
          </c:spPr>
          <c:invertIfNegative val="0"/>
          <c:cat>
            <c:strRef>
              <c:f>'Poverty (2)'!$D$3:$I$3</c:f>
              <c:strCache>
                <c:ptCount val="6"/>
                <c:pt idx="0">
                  <c:v>All</c:v>
                </c:pt>
                <c:pt idx="1">
                  <c:v>White</c:v>
                </c:pt>
                <c:pt idx="2">
                  <c:v>Black</c:v>
                </c:pt>
                <c:pt idx="3">
                  <c:v>Latino</c:v>
                </c:pt>
                <c:pt idx="4">
                  <c:v>Asian</c:v>
                </c:pt>
                <c:pt idx="5">
                  <c:v>Am. Indian</c:v>
                </c:pt>
              </c:strCache>
            </c:strRef>
          </c:cat>
          <c:val>
            <c:numRef>
              <c:f>'Poverty (2)'!$D$5:$I$5</c:f>
              <c:numCache>
                <c:formatCode>0%</c:formatCode>
                <c:ptCount val="6"/>
                <c:pt idx="0">
                  <c:v>0.114</c:v>
                </c:pt>
                <c:pt idx="1">
                  <c:v>8.1000000000000003E-2</c:v>
                </c:pt>
                <c:pt idx="2">
                  <c:v>0.378</c:v>
                </c:pt>
                <c:pt idx="3">
                  <c:v>0.25700000000000001</c:v>
                </c:pt>
                <c:pt idx="4">
                  <c:v>0.159</c:v>
                </c:pt>
                <c:pt idx="5">
                  <c:v>0.31900000000000001</c:v>
                </c:pt>
              </c:numCache>
            </c:numRef>
          </c:val>
        </c:ser>
        <c:ser>
          <c:idx val="2"/>
          <c:order val="2"/>
          <c:tx>
            <c:strRef>
              <c:f>'Poverty (2)'!$C$6</c:f>
              <c:strCache>
                <c:ptCount val="1"/>
                <c:pt idx="0">
                  <c:v>2013</c:v>
                </c:pt>
              </c:strCache>
            </c:strRef>
          </c:tx>
          <c:spPr>
            <a:solidFill>
              <a:schemeClr val="accent3"/>
            </a:solidFill>
            <a:ln>
              <a:noFill/>
            </a:ln>
            <a:effectLst/>
          </c:spPr>
          <c:invertIfNegative val="0"/>
          <c:cat>
            <c:strRef>
              <c:f>'Poverty (2)'!$D$3:$I$3</c:f>
              <c:strCache>
                <c:ptCount val="6"/>
                <c:pt idx="0">
                  <c:v>All</c:v>
                </c:pt>
                <c:pt idx="1">
                  <c:v>White</c:v>
                </c:pt>
                <c:pt idx="2">
                  <c:v>Black</c:v>
                </c:pt>
                <c:pt idx="3">
                  <c:v>Latino</c:v>
                </c:pt>
                <c:pt idx="4">
                  <c:v>Asian</c:v>
                </c:pt>
                <c:pt idx="5">
                  <c:v>Am. Indian</c:v>
                </c:pt>
              </c:strCache>
            </c:strRef>
          </c:cat>
          <c:val>
            <c:numRef>
              <c:f>'Poverty (2)'!$D$6:$I$6</c:f>
              <c:numCache>
                <c:formatCode>0%</c:formatCode>
                <c:ptCount val="6"/>
                <c:pt idx="0">
                  <c:v>0.112</c:v>
                </c:pt>
                <c:pt idx="1">
                  <c:v>8.2000000000000003E-2</c:v>
                </c:pt>
                <c:pt idx="2">
                  <c:v>0.32800000000000001</c:v>
                </c:pt>
                <c:pt idx="3">
                  <c:v>0.23400000000000001</c:v>
                </c:pt>
                <c:pt idx="4">
                  <c:v>0.17699999999999999</c:v>
                </c:pt>
                <c:pt idx="5">
                  <c:v>0.32400000000000001</c:v>
                </c:pt>
              </c:numCache>
            </c:numRef>
          </c:val>
        </c:ser>
        <c:ser>
          <c:idx val="3"/>
          <c:order val="3"/>
          <c:tx>
            <c:strRef>
              <c:f>'Poverty (2)'!$C$7</c:f>
              <c:strCache>
                <c:ptCount val="1"/>
                <c:pt idx="0">
                  <c:v>2014</c:v>
                </c:pt>
              </c:strCache>
            </c:strRef>
          </c:tx>
          <c:spPr>
            <a:solidFill>
              <a:schemeClr val="accent4"/>
            </a:solidFill>
            <a:ln>
              <a:noFill/>
            </a:ln>
            <a:effectLst/>
          </c:spPr>
          <c:invertIfNegative val="0"/>
          <c:cat>
            <c:strRef>
              <c:f>'Poverty (2)'!$D$3:$I$3</c:f>
              <c:strCache>
                <c:ptCount val="6"/>
                <c:pt idx="0">
                  <c:v>All</c:v>
                </c:pt>
                <c:pt idx="1">
                  <c:v>White</c:v>
                </c:pt>
                <c:pt idx="2">
                  <c:v>Black</c:v>
                </c:pt>
                <c:pt idx="3">
                  <c:v>Latino</c:v>
                </c:pt>
                <c:pt idx="4">
                  <c:v>Asian</c:v>
                </c:pt>
                <c:pt idx="5">
                  <c:v>Am. Indian</c:v>
                </c:pt>
              </c:strCache>
            </c:strRef>
          </c:cat>
          <c:val>
            <c:numRef>
              <c:f>'Poverty (2)'!$D$7:$I$7</c:f>
              <c:numCache>
                <c:formatCode>0%</c:formatCode>
                <c:ptCount val="6"/>
                <c:pt idx="0">
                  <c:v>0.115</c:v>
                </c:pt>
                <c:pt idx="1">
                  <c:v>8.3000000000000004E-2</c:v>
                </c:pt>
                <c:pt idx="2">
                  <c:v>0.375</c:v>
                </c:pt>
                <c:pt idx="3">
                  <c:v>0.23200000000000001</c:v>
                </c:pt>
                <c:pt idx="4">
                  <c:v>0.13900000000000001</c:v>
                </c:pt>
                <c:pt idx="5">
                  <c:v>0.32200000000000001</c:v>
                </c:pt>
              </c:numCache>
            </c:numRef>
          </c:val>
        </c:ser>
        <c:ser>
          <c:idx val="4"/>
          <c:order val="4"/>
          <c:tx>
            <c:strRef>
              <c:f>'Poverty (2)'!$C$8</c:f>
              <c:strCache>
                <c:ptCount val="1"/>
                <c:pt idx="0">
                  <c:v>2015</c:v>
                </c:pt>
              </c:strCache>
            </c:strRef>
          </c:tx>
          <c:spPr>
            <a:solidFill>
              <a:schemeClr val="accent5"/>
            </a:solidFill>
            <a:ln>
              <a:noFill/>
            </a:ln>
            <a:effectLst/>
          </c:spPr>
          <c:invertIfNegative val="0"/>
          <c:cat>
            <c:strRef>
              <c:f>'Poverty (2)'!$D$3:$I$3</c:f>
              <c:strCache>
                <c:ptCount val="6"/>
                <c:pt idx="0">
                  <c:v>All</c:v>
                </c:pt>
                <c:pt idx="1">
                  <c:v>White</c:v>
                </c:pt>
                <c:pt idx="2">
                  <c:v>Black</c:v>
                </c:pt>
                <c:pt idx="3">
                  <c:v>Latino</c:v>
                </c:pt>
                <c:pt idx="4">
                  <c:v>Asian</c:v>
                </c:pt>
                <c:pt idx="5">
                  <c:v>Am. Indian</c:v>
                </c:pt>
              </c:strCache>
            </c:strRef>
          </c:cat>
          <c:val>
            <c:numRef>
              <c:f>'Poverty (2)'!$D$8:$I$8</c:f>
              <c:numCache>
                <c:formatCode>0%</c:formatCode>
                <c:ptCount val="6"/>
                <c:pt idx="0">
                  <c:v>0.10199999999999999</c:v>
                </c:pt>
                <c:pt idx="1">
                  <c:v>7.2999999999999995E-2</c:v>
                </c:pt>
                <c:pt idx="2">
                  <c:v>0.32400000000000001</c:v>
                </c:pt>
                <c:pt idx="3">
                  <c:v>0.20799999999999999</c:v>
                </c:pt>
                <c:pt idx="4">
                  <c:v>0.16400000000000001</c:v>
                </c:pt>
                <c:pt idx="5">
                  <c:v>0.251</c:v>
                </c:pt>
              </c:numCache>
            </c:numRef>
          </c:val>
        </c:ser>
        <c:ser>
          <c:idx val="5"/>
          <c:order val="5"/>
          <c:tx>
            <c:strRef>
              <c:f>'Poverty (2)'!$C$9</c:f>
              <c:strCache>
                <c:ptCount val="1"/>
                <c:pt idx="0">
                  <c:v>2016</c:v>
                </c:pt>
              </c:strCache>
            </c:strRef>
          </c:tx>
          <c:spPr>
            <a:solidFill>
              <a:schemeClr val="accent6"/>
            </a:solidFill>
            <a:ln>
              <a:noFill/>
            </a:ln>
            <a:effectLst/>
          </c:spPr>
          <c:invertIfNegative val="0"/>
          <c:cat>
            <c:strRef>
              <c:f>'Poverty (2)'!$D$3:$I$3</c:f>
              <c:strCache>
                <c:ptCount val="6"/>
                <c:pt idx="0">
                  <c:v>All</c:v>
                </c:pt>
                <c:pt idx="1">
                  <c:v>White</c:v>
                </c:pt>
                <c:pt idx="2">
                  <c:v>Black</c:v>
                </c:pt>
                <c:pt idx="3">
                  <c:v>Latino</c:v>
                </c:pt>
                <c:pt idx="4">
                  <c:v>Asian</c:v>
                </c:pt>
                <c:pt idx="5">
                  <c:v>Am. Indian</c:v>
                </c:pt>
              </c:strCache>
            </c:strRef>
          </c:cat>
          <c:val>
            <c:numRef>
              <c:f>'Poverty (2)'!$D$9:$I$9</c:f>
              <c:numCache>
                <c:formatCode>0%</c:formatCode>
                <c:ptCount val="6"/>
                <c:pt idx="0">
                  <c:v>9.9000000000000005E-2</c:v>
                </c:pt>
                <c:pt idx="1">
                  <c:v>7.0000000000000007E-2</c:v>
                </c:pt>
                <c:pt idx="2">
                  <c:v>0.29799999999999999</c:v>
                </c:pt>
                <c:pt idx="3">
                  <c:v>0.18099999999999999</c:v>
                </c:pt>
                <c:pt idx="4">
                  <c:v>0.16</c:v>
                </c:pt>
                <c:pt idx="5">
                  <c:v>0.316</c:v>
                </c:pt>
              </c:numCache>
            </c:numRef>
          </c:val>
        </c:ser>
        <c:ser>
          <c:idx val="6"/>
          <c:order val="6"/>
          <c:tx>
            <c:strRef>
              <c:f>'Poverty (2)'!$C$10</c:f>
              <c:strCache>
                <c:ptCount val="1"/>
                <c:pt idx="0">
                  <c:v>2017</c:v>
                </c:pt>
              </c:strCache>
            </c:strRef>
          </c:tx>
          <c:spPr>
            <a:solidFill>
              <a:schemeClr val="accent1">
                <a:lumMod val="60000"/>
              </a:schemeClr>
            </a:solidFill>
            <a:ln>
              <a:noFill/>
            </a:ln>
            <a:effectLst/>
          </c:spPr>
          <c:invertIfNegative val="0"/>
          <c:dLbls>
            <c:dLbl>
              <c:idx val="2"/>
              <c:layout>
                <c:manualLayout>
                  <c:x val="1.0947949688107169E-2"/>
                  <c:y val="-5.480294237542214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822510822510822E-2"/>
                  <c:y val="-7.684917572703656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6615028170338639E-3"/>
                  <c:y val="-1.280819595450609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'Poverty (2)'!$D$3:$I$3</c:f>
              <c:strCache>
                <c:ptCount val="6"/>
                <c:pt idx="0">
                  <c:v>All</c:v>
                </c:pt>
                <c:pt idx="1">
                  <c:v>White</c:v>
                </c:pt>
                <c:pt idx="2">
                  <c:v>Black</c:v>
                </c:pt>
                <c:pt idx="3">
                  <c:v>Latino</c:v>
                </c:pt>
                <c:pt idx="4">
                  <c:v>Asian</c:v>
                </c:pt>
                <c:pt idx="5">
                  <c:v>Am. Indian</c:v>
                </c:pt>
              </c:strCache>
            </c:strRef>
          </c:cat>
          <c:val>
            <c:numRef>
              <c:f>'Poverty (2)'!$D$10:$I$10</c:f>
              <c:numCache>
                <c:formatCode>0%</c:formatCode>
                <c:ptCount val="6"/>
                <c:pt idx="0">
                  <c:v>9.5000000000000001E-2</c:v>
                </c:pt>
                <c:pt idx="1">
                  <c:v>6.9000000000000006E-2</c:v>
                </c:pt>
                <c:pt idx="2">
                  <c:v>0.28199999999999997</c:v>
                </c:pt>
                <c:pt idx="3">
                  <c:v>0.19</c:v>
                </c:pt>
                <c:pt idx="4">
                  <c:v>0.11899999999999999</c:v>
                </c:pt>
                <c:pt idx="5">
                  <c:v>0.28599999999999998</c:v>
                </c:pt>
              </c:numCache>
            </c:numRef>
          </c:val>
        </c:ser>
        <c:dLbls>
          <c:showLegendKey val="0"/>
          <c:showVal val="0"/>
          <c:showCatName val="0"/>
          <c:showSerName val="0"/>
          <c:showPercent val="0"/>
          <c:showBubbleSize val="0"/>
        </c:dLbls>
        <c:gapWidth val="150"/>
        <c:axId val="224725296"/>
        <c:axId val="225516960"/>
      </c:barChart>
      <c:catAx>
        <c:axId val="22472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225516960"/>
        <c:crosses val="autoZero"/>
        <c:auto val="1"/>
        <c:lblAlgn val="ctr"/>
        <c:lblOffset val="100"/>
        <c:noMultiLvlLbl val="0"/>
      </c:catAx>
      <c:valAx>
        <c:axId val="225516960"/>
        <c:scaling>
          <c:orientation val="minMax"/>
        </c:scaling>
        <c:delete val="0"/>
        <c:axPos val="l"/>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2247252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2"/>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2"/>
                </a:solidFill>
                <a:latin typeface="+mn-lt"/>
                <a:ea typeface="+mn-ea"/>
                <a:cs typeface="+mn-cs"/>
              </a:defRPr>
            </a:pPr>
            <a:r>
              <a:rPr lang="en-US" dirty="0"/>
              <a:t>Unemployment by </a:t>
            </a:r>
            <a:r>
              <a:rPr lang="en-US" dirty="0" smtClean="0"/>
              <a:t>Race</a:t>
            </a:r>
          </a:p>
          <a:p>
            <a:pPr>
              <a:defRPr/>
            </a:pPr>
            <a:r>
              <a:rPr lang="en-US" dirty="0" smtClean="0"/>
              <a:t>2011-2017</a:t>
            </a:r>
            <a:endParaRPr lang="en-US" dirty="0"/>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'EmploymentStatus_All (2)'!$CK$4</c:f>
              <c:strCache>
                <c:ptCount val="1"/>
                <c:pt idx="0">
                  <c:v>2011</c:v>
                </c:pt>
              </c:strCache>
            </c:strRef>
          </c:tx>
          <c:spPr>
            <a:solidFill>
              <a:schemeClr val="accent1"/>
            </a:solidFill>
            <a:ln>
              <a:noFill/>
            </a:ln>
            <a:effectLst/>
          </c:spPr>
          <c:invertIfNegative val="0"/>
          <c:cat>
            <c:strRef>
              <c:f>'EmploymentStatus_All (2)'!$CL$3:$CQ$3</c:f>
              <c:strCache>
                <c:ptCount val="6"/>
                <c:pt idx="0">
                  <c:v>All</c:v>
                </c:pt>
                <c:pt idx="1">
                  <c:v>White</c:v>
                </c:pt>
                <c:pt idx="2">
                  <c:v>Black</c:v>
                </c:pt>
                <c:pt idx="3">
                  <c:v>Latino</c:v>
                </c:pt>
                <c:pt idx="4">
                  <c:v>Asian</c:v>
                </c:pt>
                <c:pt idx="5">
                  <c:v>Am. Indian</c:v>
                </c:pt>
              </c:strCache>
            </c:strRef>
          </c:cat>
          <c:val>
            <c:numRef>
              <c:f>'EmploymentStatus_All (2)'!$CL$4:$CQ$4</c:f>
              <c:numCache>
                <c:formatCode>0%</c:formatCode>
                <c:ptCount val="6"/>
                <c:pt idx="0" formatCode="0.0%">
                  <c:v>7.7366413705879641E-2</c:v>
                </c:pt>
                <c:pt idx="1">
                  <c:v>6.6332190878368613E-2</c:v>
                </c:pt>
                <c:pt idx="2">
                  <c:v>0.20033239006423215</c:v>
                </c:pt>
                <c:pt idx="3">
                  <c:v>0.10966251129794165</c:v>
                </c:pt>
                <c:pt idx="4">
                  <c:v>8.3703827201659808E-2</c:v>
                </c:pt>
                <c:pt idx="5">
                  <c:v>0.18045607969045854</c:v>
                </c:pt>
              </c:numCache>
            </c:numRef>
          </c:val>
        </c:ser>
        <c:ser>
          <c:idx val="1"/>
          <c:order val="1"/>
          <c:tx>
            <c:strRef>
              <c:f>'EmploymentStatus_All (2)'!$CK$5</c:f>
              <c:strCache>
                <c:ptCount val="1"/>
                <c:pt idx="0">
                  <c:v>2012</c:v>
                </c:pt>
              </c:strCache>
            </c:strRef>
          </c:tx>
          <c:spPr>
            <a:solidFill>
              <a:schemeClr val="accent2"/>
            </a:solidFill>
            <a:ln>
              <a:noFill/>
            </a:ln>
            <a:effectLst/>
          </c:spPr>
          <c:invertIfNegative val="0"/>
          <c:cat>
            <c:strRef>
              <c:f>'EmploymentStatus_All (2)'!$CL$3:$CQ$3</c:f>
              <c:strCache>
                <c:ptCount val="6"/>
                <c:pt idx="0">
                  <c:v>All</c:v>
                </c:pt>
                <c:pt idx="1">
                  <c:v>White</c:v>
                </c:pt>
                <c:pt idx="2">
                  <c:v>Black</c:v>
                </c:pt>
                <c:pt idx="3">
                  <c:v>Latino</c:v>
                </c:pt>
                <c:pt idx="4">
                  <c:v>Asian</c:v>
                </c:pt>
                <c:pt idx="5">
                  <c:v>Am. Indian</c:v>
                </c:pt>
              </c:strCache>
            </c:strRef>
          </c:cat>
          <c:val>
            <c:numRef>
              <c:f>'EmploymentStatus_All (2)'!$CL$5:$CQ$5</c:f>
              <c:numCache>
                <c:formatCode>0%</c:formatCode>
                <c:ptCount val="6"/>
                <c:pt idx="0" formatCode="0.0%">
                  <c:v>6.3812034070403048E-2</c:v>
                </c:pt>
                <c:pt idx="1">
                  <c:v>5.3016612075707549E-2</c:v>
                </c:pt>
                <c:pt idx="2">
                  <c:v>0.17764022329396575</c:v>
                </c:pt>
                <c:pt idx="3">
                  <c:v>0.10970595207926295</c:v>
                </c:pt>
                <c:pt idx="4">
                  <c:v>6.826301720632888E-2</c:v>
                </c:pt>
                <c:pt idx="5">
                  <c:v>0.19586933614330876</c:v>
                </c:pt>
              </c:numCache>
            </c:numRef>
          </c:val>
        </c:ser>
        <c:ser>
          <c:idx val="2"/>
          <c:order val="2"/>
          <c:tx>
            <c:strRef>
              <c:f>'EmploymentStatus_All (2)'!$CK$6</c:f>
              <c:strCache>
                <c:ptCount val="1"/>
                <c:pt idx="0">
                  <c:v>2013</c:v>
                </c:pt>
              </c:strCache>
            </c:strRef>
          </c:tx>
          <c:spPr>
            <a:solidFill>
              <a:schemeClr val="accent3"/>
            </a:solidFill>
            <a:ln>
              <a:noFill/>
            </a:ln>
            <a:effectLst/>
          </c:spPr>
          <c:invertIfNegative val="0"/>
          <c:cat>
            <c:strRef>
              <c:f>'EmploymentStatus_All (2)'!$CL$3:$CQ$3</c:f>
              <c:strCache>
                <c:ptCount val="6"/>
                <c:pt idx="0">
                  <c:v>All</c:v>
                </c:pt>
                <c:pt idx="1">
                  <c:v>White</c:v>
                </c:pt>
                <c:pt idx="2">
                  <c:v>Black</c:v>
                </c:pt>
                <c:pt idx="3">
                  <c:v>Latino</c:v>
                </c:pt>
                <c:pt idx="4">
                  <c:v>Asian</c:v>
                </c:pt>
                <c:pt idx="5">
                  <c:v>Am. Indian</c:v>
                </c:pt>
              </c:strCache>
            </c:strRef>
          </c:cat>
          <c:val>
            <c:numRef>
              <c:f>'EmploymentStatus_All (2)'!$CL$6:$CQ$6</c:f>
              <c:numCache>
                <c:formatCode>0%</c:formatCode>
                <c:ptCount val="6"/>
                <c:pt idx="0" formatCode="0.0%">
                  <c:v>5.5528278040411286E-2</c:v>
                </c:pt>
                <c:pt idx="1">
                  <c:v>4.5241575179790397E-2</c:v>
                </c:pt>
                <c:pt idx="2">
                  <c:v>0.15374130716751061</c:v>
                </c:pt>
                <c:pt idx="3">
                  <c:v>8.8972668784875364E-2</c:v>
                </c:pt>
                <c:pt idx="4">
                  <c:v>6.3345501395748335E-2</c:v>
                </c:pt>
                <c:pt idx="5">
                  <c:v>0.17538248768260006</c:v>
                </c:pt>
              </c:numCache>
            </c:numRef>
          </c:val>
        </c:ser>
        <c:ser>
          <c:idx val="3"/>
          <c:order val="3"/>
          <c:tx>
            <c:strRef>
              <c:f>'EmploymentStatus_All (2)'!$CK$7</c:f>
              <c:strCache>
                <c:ptCount val="1"/>
                <c:pt idx="0">
                  <c:v>2014</c:v>
                </c:pt>
              </c:strCache>
            </c:strRef>
          </c:tx>
          <c:spPr>
            <a:solidFill>
              <a:schemeClr val="accent4"/>
            </a:solidFill>
            <a:ln>
              <a:noFill/>
            </a:ln>
            <a:effectLst/>
          </c:spPr>
          <c:invertIfNegative val="0"/>
          <c:cat>
            <c:strRef>
              <c:f>'EmploymentStatus_All (2)'!$CL$3:$CQ$3</c:f>
              <c:strCache>
                <c:ptCount val="6"/>
                <c:pt idx="0">
                  <c:v>All</c:v>
                </c:pt>
                <c:pt idx="1">
                  <c:v>White</c:v>
                </c:pt>
                <c:pt idx="2">
                  <c:v>Black</c:v>
                </c:pt>
                <c:pt idx="3">
                  <c:v>Latino</c:v>
                </c:pt>
                <c:pt idx="4">
                  <c:v>Asian</c:v>
                </c:pt>
                <c:pt idx="5">
                  <c:v>Am. Indian</c:v>
                </c:pt>
              </c:strCache>
            </c:strRef>
          </c:cat>
          <c:val>
            <c:numRef>
              <c:f>'EmploymentStatus_All (2)'!$CL$7:$CQ$7</c:f>
              <c:numCache>
                <c:formatCode>0%</c:formatCode>
                <c:ptCount val="6"/>
                <c:pt idx="0" formatCode="0.0%">
                  <c:v>4.776876761911391E-2</c:v>
                </c:pt>
                <c:pt idx="1">
                  <c:v>3.8665434763721904E-2</c:v>
                </c:pt>
                <c:pt idx="2">
                  <c:v>0.13310531274321058</c:v>
                </c:pt>
                <c:pt idx="3">
                  <c:v>8.3061535116329632E-2</c:v>
                </c:pt>
                <c:pt idx="4">
                  <c:v>5.6349766491973631E-2</c:v>
                </c:pt>
                <c:pt idx="5">
                  <c:v>0.13380094113468879</c:v>
                </c:pt>
              </c:numCache>
            </c:numRef>
          </c:val>
        </c:ser>
        <c:ser>
          <c:idx val="4"/>
          <c:order val="4"/>
          <c:tx>
            <c:strRef>
              <c:f>'EmploymentStatus_All (2)'!$CK$8</c:f>
              <c:strCache>
                <c:ptCount val="1"/>
                <c:pt idx="0">
                  <c:v>2015</c:v>
                </c:pt>
              </c:strCache>
            </c:strRef>
          </c:tx>
          <c:spPr>
            <a:solidFill>
              <a:schemeClr val="accent5"/>
            </a:solidFill>
            <a:ln>
              <a:noFill/>
            </a:ln>
            <a:effectLst/>
          </c:spPr>
          <c:invertIfNegative val="0"/>
          <c:cat>
            <c:strRef>
              <c:f>'EmploymentStatus_All (2)'!$CL$3:$CQ$3</c:f>
              <c:strCache>
                <c:ptCount val="6"/>
                <c:pt idx="0">
                  <c:v>All</c:v>
                </c:pt>
                <c:pt idx="1">
                  <c:v>White</c:v>
                </c:pt>
                <c:pt idx="2">
                  <c:v>Black</c:v>
                </c:pt>
                <c:pt idx="3">
                  <c:v>Latino</c:v>
                </c:pt>
                <c:pt idx="4">
                  <c:v>Asian</c:v>
                </c:pt>
                <c:pt idx="5">
                  <c:v>Am. Indian</c:v>
                </c:pt>
              </c:strCache>
            </c:strRef>
          </c:cat>
          <c:val>
            <c:numRef>
              <c:f>'EmploymentStatus_All (2)'!$CL$8:$CQ$8</c:f>
              <c:numCache>
                <c:formatCode>0%</c:formatCode>
                <c:ptCount val="6"/>
                <c:pt idx="0" formatCode="0.0%">
                  <c:v>4.2024967768873898E-2</c:v>
                </c:pt>
                <c:pt idx="1">
                  <c:v>3.4152761006171255E-2</c:v>
                </c:pt>
                <c:pt idx="2">
                  <c:v>0.10181311018131102</c:v>
                </c:pt>
                <c:pt idx="3">
                  <c:v>7.3212213806472998E-2</c:v>
                </c:pt>
                <c:pt idx="4">
                  <c:v>5.5645335458262273E-2</c:v>
                </c:pt>
                <c:pt idx="5">
                  <c:v>0.12926407713999818</c:v>
                </c:pt>
              </c:numCache>
            </c:numRef>
          </c:val>
        </c:ser>
        <c:ser>
          <c:idx val="5"/>
          <c:order val="5"/>
          <c:tx>
            <c:strRef>
              <c:f>'EmploymentStatus_All (2)'!$CK$9</c:f>
              <c:strCache>
                <c:ptCount val="1"/>
                <c:pt idx="0">
                  <c:v>2016</c:v>
                </c:pt>
              </c:strCache>
            </c:strRef>
          </c:tx>
          <c:spPr>
            <a:solidFill>
              <a:schemeClr val="accent6"/>
            </a:solidFill>
            <a:ln>
              <a:noFill/>
            </a:ln>
            <a:effectLst/>
          </c:spPr>
          <c:invertIfNegative val="0"/>
          <c:cat>
            <c:strRef>
              <c:f>'EmploymentStatus_All (2)'!$CL$3:$CQ$3</c:f>
              <c:strCache>
                <c:ptCount val="6"/>
                <c:pt idx="0">
                  <c:v>All</c:v>
                </c:pt>
                <c:pt idx="1">
                  <c:v>White</c:v>
                </c:pt>
                <c:pt idx="2">
                  <c:v>Black</c:v>
                </c:pt>
                <c:pt idx="3">
                  <c:v>Latino</c:v>
                </c:pt>
                <c:pt idx="4">
                  <c:v>Asian</c:v>
                </c:pt>
                <c:pt idx="5">
                  <c:v>Am. Indian</c:v>
                </c:pt>
              </c:strCache>
            </c:strRef>
          </c:cat>
          <c:val>
            <c:numRef>
              <c:f>'EmploymentStatus_All (2)'!$CL$9:$CQ$9</c:f>
              <c:numCache>
                <c:formatCode>0%</c:formatCode>
                <c:ptCount val="6"/>
                <c:pt idx="0" formatCode="0.0%">
                  <c:v>3.9084336732026506E-2</c:v>
                </c:pt>
                <c:pt idx="1">
                  <c:v>3.1196731195219724E-2</c:v>
                </c:pt>
                <c:pt idx="2">
                  <c:v>0.10894679925091658</c:v>
                </c:pt>
                <c:pt idx="3">
                  <c:v>6.4247256527938376E-2</c:v>
                </c:pt>
                <c:pt idx="4">
                  <c:v>3.8655350258614947E-2</c:v>
                </c:pt>
                <c:pt idx="5">
                  <c:v>0.13066121441246817</c:v>
                </c:pt>
              </c:numCache>
            </c:numRef>
          </c:val>
        </c:ser>
        <c:ser>
          <c:idx val="6"/>
          <c:order val="6"/>
          <c:tx>
            <c:strRef>
              <c:f>'EmploymentStatus_All (2)'!$CK$10</c:f>
              <c:strCache>
                <c:ptCount val="1"/>
                <c:pt idx="0">
                  <c:v>2017</c:v>
                </c:pt>
              </c:strCache>
            </c:strRef>
          </c:tx>
          <c:spPr>
            <a:solidFill>
              <a:schemeClr val="accent1">
                <a:lumMod val="60000"/>
              </a:schemeClr>
            </a:solidFill>
            <a:ln>
              <a:noFill/>
            </a:ln>
            <a:effectLst/>
          </c:spPr>
          <c:invertIfNegative val="0"/>
          <c:dLbls>
            <c:dLbl>
              <c:idx val="2"/>
              <c:layout>
                <c:manualLayout>
                  <c:x val="7.1428571428571426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952380952380952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5714285714284841E-3"/>
                  <c:y val="-2.824858757062146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'EmploymentStatus_All (2)'!$CL$3:$CQ$3</c:f>
              <c:strCache>
                <c:ptCount val="6"/>
                <c:pt idx="0">
                  <c:v>All</c:v>
                </c:pt>
                <c:pt idx="1">
                  <c:v>White</c:v>
                </c:pt>
                <c:pt idx="2">
                  <c:v>Black</c:v>
                </c:pt>
                <c:pt idx="3">
                  <c:v>Latino</c:v>
                </c:pt>
                <c:pt idx="4">
                  <c:v>Asian</c:v>
                </c:pt>
                <c:pt idx="5">
                  <c:v>Am. Indian</c:v>
                </c:pt>
              </c:strCache>
            </c:strRef>
          </c:cat>
          <c:val>
            <c:numRef>
              <c:f>'EmploymentStatus_All (2)'!$CL$10:$CQ$10</c:f>
              <c:numCache>
                <c:formatCode>0%</c:formatCode>
                <c:ptCount val="6"/>
                <c:pt idx="0" formatCode="0.0%">
                  <c:v>3.6940369554921478E-2</c:v>
                </c:pt>
                <c:pt idx="1">
                  <c:v>3.0285436281172057E-2</c:v>
                </c:pt>
                <c:pt idx="2">
                  <c:v>8.4695959578736782E-2</c:v>
                </c:pt>
                <c:pt idx="3">
                  <c:v>5.477232656451031E-2</c:v>
                </c:pt>
                <c:pt idx="4">
                  <c:v>4.2765876963167408E-2</c:v>
                </c:pt>
                <c:pt idx="5">
                  <c:v>0.1519089824441793</c:v>
                </c:pt>
              </c:numCache>
            </c:numRef>
          </c:val>
        </c:ser>
        <c:dLbls>
          <c:showLegendKey val="0"/>
          <c:showVal val="0"/>
          <c:showCatName val="0"/>
          <c:showSerName val="0"/>
          <c:showPercent val="0"/>
          <c:showBubbleSize val="0"/>
        </c:dLbls>
        <c:gapWidth val="150"/>
        <c:axId val="225517744"/>
        <c:axId val="225518136"/>
      </c:barChart>
      <c:catAx>
        <c:axId val="22551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225518136"/>
        <c:crosses val="autoZero"/>
        <c:auto val="1"/>
        <c:lblAlgn val="ctr"/>
        <c:lblOffset val="100"/>
        <c:noMultiLvlLbl val="0"/>
      </c:catAx>
      <c:valAx>
        <c:axId val="225518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22551774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a:t>All Workers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'Work status earnings_All (2)'!$P$3</c:f>
              <c:strCache>
                <c:ptCount val="1"/>
                <c:pt idx="0">
                  <c:v>2011</c:v>
                </c:pt>
              </c:strCache>
            </c:strRef>
          </c:tx>
          <c:spPr>
            <a:solidFill>
              <a:schemeClr val="accent1"/>
            </a:solidFill>
            <a:ln>
              <a:noFill/>
            </a:ln>
            <a:effectLst/>
          </c:spPr>
          <c:invertIfNegative val="0"/>
          <c:cat>
            <c:strRef>
              <c:f>'Work status earnings_All (2)'!$Q$2:$T$2</c:f>
              <c:strCache>
                <c:ptCount val="4"/>
                <c:pt idx="0">
                  <c:v>Full-time, year-round &gt;35k</c:v>
                </c:pt>
                <c:pt idx="1">
                  <c:v>Full-time, year-round &lt;35k</c:v>
                </c:pt>
                <c:pt idx="2">
                  <c:v>Part-time/Part-year &gt; 35k</c:v>
                </c:pt>
                <c:pt idx="3">
                  <c:v>Part-time/Part-year &lt;35k</c:v>
                </c:pt>
              </c:strCache>
            </c:strRef>
          </c:cat>
          <c:val>
            <c:numRef>
              <c:f>'Work status earnings_All (2)'!$Q$3:$T$3</c:f>
              <c:numCache>
                <c:formatCode>_(* #,##0_);_(* \(#,##0\);_(* "-"??_);_(@_)</c:formatCode>
                <c:ptCount val="4"/>
                <c:pt idx="0">
                  <c:v>1213724</c:v>
                </c:pt>
                <c:pt idx="1">
                  <c:v>585326</c:v>
                </c:pt>
                <c:pt idx="2">
                  <c:v>189251</c:v>
                </c:pt>
                <c:pt idx="3">
                  <c:v>1070573</c:v>
                </c:pt>
              </c:numCache>
            </c:numRef>
          </c:val>
        </c:ser>
        <c:ser>
          <c:idx val="1"/>
          <c:order val="1"/>
          <c:tx>
            <c:strRef>
              <c:f>'Work status earnings_All (2)'!$P$4</c:f>
              <c:strCache>
                <c:ptCount val="1"/>
                <c:pt idx="0">
                  <c:v>2017</c:v>
                </c:pt>
              </c:strCache>
            </c:strRef>
          </c:tx>
          <c:spPr>
            <a:solidFill>
              <a:schemeClr val="accent2"/>
            </a:solidFill>
            <a:ln>
              <a:noFill/>
            </a:ln>
            <a:effectLst/>
          </c:spPr>
          <c:invertIfNegative val="0"/>
          <c:cat>
            <c:strRef>
              <c:f>'Work status earnings_All (2)'!$Q$2:$T$2</c:f>
              <c:strCache>
                <c:ptCount val="4"/>
                <c:pt idx="0">
                  <c:v>Full-time, year-round &gt;35k</c:v>
                </c:pt>
                <c:pt idx="1">
                  <c:v>Full-time, year-round &lt;35k</c:v>
                </c:pt>
                <c:pt idx="2">
                  <c:v>Part-time/Part-year &gt; 35k</c:v>
                </c:pt>
                <c:pt idx="3">
                  <c:v>Part-time/Part-year &lt;35k</c:v>
                </c:pt>
              </c:strCache>
            </c:strRef>
          </c:cat>
          <c:val>
            <c:numRef>
              <c:f>'Work status earnings_All (2)'!$Q$4:$T$4</c:f>
              <c:numCache>
                <c:formatCode>_(* #,##0_);_(* \(#,##0\);_(* "-"??_);_(@_)</c:formatCode>
                <c:ptCount val="4"/>
                <c:pt idx="0">
                  <c:v>1509338</c:v>
                </c:pt>
                <c:pt idx="1">
                  <c:v>521377</c:v>
                </c:pt>
                <c:pt idx="2">
                  <c:v>224664</c:v>
                </c:pt>
                <c:pt idx="3">
                  <c:v>984191</c:v>
                </c:pt>
              </c:numCache>
            </c:numRef>
          </c:val>
        </c:ser>
        <c:dLbls>
          <c:showLegendKey val="0"/>
          <c:showVal val="0"/>
          <c:showCatName val="0"/>
          <c:showSerName val="0"/>
          <c:showPercent val="0"/>
          <c:showBubbleSize val="0"/>
        </c:dLbls>
        <c:gapWidth val="219"/>
        <c:overlap val="-27"/>
        <c:axId val="316205984"/>
        <c:axId val="316206376"/>
      </c:barChart>
      <c:catAx>
        <c:axId val="31620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6206376"/>
        <c:crosses val="autoZero"/>
        <c:auto val="1"/>
        <c:lblAlgn val="ctr"/>
        <c:lblOffset val="100"/>
        <c:noMultiLvlLbl val="0"/>
      </c:catAx>
      <c:valAx>
        <c:axId val="316206376"/>
        <c:scaling>
          <c:orientation val="minMax"/>
        </c:scaling>
        <c:delete val="0"/>
        <c:axPos val="l"/>
        <c:majorGridlines>
          <c:spPr>
            <a:ln w="9525" cap="flat" cmpd="sng" algn="ctr">
              <a:solidFill>
                <a:schemeClr val="bg2"/>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6205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a:t>Black Workers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'Work status earnings_All (2)'!$P$9</c:f>
              <c:strCache>
                <c:ptCount val="1"/>
                <c:pt idx="0">
                  <c:v>2011</c:v>
                </c:pt>
              </c:strCache>
            </c:strRef>
          </c:tx>
          <c:spPr>
            <a:solidFill>
              <a:schemeClr val="accent1"/>
            </a:solidFill>
            <a:ln>
              <a:noFill/>
            </a:ln>
            <a:effectLst/>
          </c:spPr>
          <c:invertIfNegative val="0"/>
          <c:cat>
            <c:strRef>
              <c:f>'Work status earnings_All (2)'!$Q$2:$T$2</c:f>
              <c:strCache>
                <c:ptCount val="4"/>
                <c:pt idx="0">
                  <c:v>Full-time, year-round &gt;35k</c:v>
                </c:pt>
                <c:pt idx="1">
                  <c:v>Full-time, year-round &lt;35k</c:v>
                </c:pt>
                <c:pt idx="2">
                  <c:v>Part-time/Part-year &gt; 35k</c:v>
                </c:pt>
                <c:pt idx="3">
                  <c:v>Part-time/Part-year &lt;35k</c:v>
                </c:pt>
              </c:strCache>
            </c:strRef>
          </c:cat>
          <c:val>
            <c:numRef>
              <c:f>'Work status earnings_All (2)'!$Q$9:$T$9</c:f>
              <c:numCache>
                <c:formatCode>_(* #,##0_);_(* \(#,##0\);_(* "-"??_);_(@_)</c:formatCode>
                <c:ptCount val="4"/>
                <c:pt idx="0">
                  <c:v>31531</c:v>
                </c:pt>
                <c:pt idx="1">
                  <c:v>31568</c:v>
                </c:pt>
                <c:pt idx="2">
                  <c:v>3862</c:v>
                </c:pt>
                <c:pt idx="3">
                  <c:v>60874</c:v>
                </c:pt>
              </c:numCache>
            </c:numRef>
          </c:val>
        </c:ser>
        <c:ser>
          <c:idx val="1"/>
          <c:order val="1"/>
          <c:tx>
            <c:strRef>
              <c:f>'Work status earnings_All (2)'!$P$10</c:f>
              <c:strCache>
                <c:ptCount val="1"/>
                <c:pt idx="0">
                  <c:v>2017</c:v>
                </c:pt>
              </c:strCache>
            </c:strRef>
          </c:tx>
          <c:spPr>
            <a:solidFill>
              <a:schemeClr val="accent2"/>
            </a:solidFill>
            <a:ln>
              <a:noFill/>
            </a:ln>
            <a:effectLst/>
          </c:spPr>
          <c:invertIfNegative val="0"/>
          <c:cat>
            <c:strRef>
              <c:f>'Work status earnings_All (2)'!$Q$2:$T$2</c:f>
              <c:strCache>
                <c:ptCount val="4"/>
                <c:pt idx="0">
                  <c:v>Full-time, year-round &gt;35k</c:v>
                </c:pt>
                <c:pt idx="1">
                  <c:v>Full-time, year-round &lt;35k</c:v>
                </c:pt>
                <c:pt idx="2">
                  <c:v>Part-time/Part-year &gt; 35k</c:v>
                </c:pt>
                <c:pt idx="3">
                  <c:v>Part-time/Part-year &lt;35k</c:v>
                </c:pt>
              </c:strCache>
            </c:strRef>
          </c:cat>
          <c:val>
            <c:numRef>
              <c:f>'Work status earnings_All (2)'!$Q$10:$T$10</c:f>
              <c:numCache>
                <c:formatCode>_(* #,##0_);_(* \(#,##0\);_(* "-"??_);_(@_)</c:formatCode>
                <c:ptCount val="4"/>
                <c:pt idx="0">
                  <c:v>55212</c:v>
                </c:pt>
                <c:pt idx="1">
                  <c:v>46491</c:v>
                </c:pt>
                <c:pt idx="2">
                  <c:v>8211</c:v>
                </c:pt>
                <c:pt idx="3">
                  <c:v>74357</c:v>
                </c:pt>
              </c:numCache>
            </c:numRef>
          </c:val>
        </c:ser>
        <c:dLbls>
          <c:showLegendKey val="0"/>
          <c:showVal val="0"/>
          <c:showCatName val="0"/>
          <c:showSerName val="0"/>
          <c:showPercent val="0"/>
          <c:showBubbleSize val="0"/>
        </c:dLbls>
        <c:gapWidth val="219"/>
        <c:overlap val="-27"/>
        <c:axId val="321638864"/>
        <c:axId val="321639256"/>
      </c:barChart>
      <c:catAx>
        <c:axId val="3216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21639256"/>
        <c:crosses val="autoZero"/>
        <c:auto val="1"/>
        <c:lblAlgn val="ctr"/>
        <c:lblOffset val="100"/>
        <c:noMultiLvlLbl val="0"/>
      </c:catAx>
      <c:valAx>
        <c:axId val="321639256"/>
        <c:scaling>
          <c:orientation val="minMax"/>
        </c:scaling>
        <c:delete val="0"/>
        <c:axPos val="l"/>
        <c:majorGridlines>
          <c:spPr>
            <a:ln w="9525" cap="flat" cmpd="sng" algn="ctr">
              <a:solidFill>
                <a:schemeClr val="bg2"/>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21638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1/29/2019</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1/29/2019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411400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70191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E63F1-86BC-487D-ACE8-3EA8CD564894}" type="slidenum">
              <a:rPr lang="en-US" smtClean="0"/>
              <a:t>13</a:t>
            </a:fld>
            <a:endParaRPr lang="en-US"/>
          </a:p>
        </p:txBody>
      </p:sp>
    </p:spTree>
    <p:extLst>
      <p:ext uri="{BB962C8B-B14F-4D97-AF65-F5344CB8AC3E}">
        <p14:creationId xmlns:p14="http://schemas.microsoft.com/office/powerpoint/2010/main" val="2383839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E63F1-86BC-487D-ACE8-3EA8CD564894}" type="slidenum">
              <a:rPr lang="en-US" smtClean="0"/>
              <a:t>14</a:t>
            </a:fld>
            <a:endParaRPr lang="en-US"/>
          </a:p>
        </p:txBody>
      </p:sp>
    </p:spTree>
    <p:extLst>
      <p:ext uri="{BB962C8B-B14F-4D97-AF65-F5344CB8AC3E}">
        <p14:creationId xmlns:p14="http://schemas.microsoft.com/office/powerpoint/2010/main" val="1426850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E63F1-86BC-487D-ACE8-3EA8CD564894}" type="slidenum">
              <a:rPr lang="en-US" smtClean="0"/>
              <a:t>15</a:t>
            </a:fld>
            <a:endParaRPr lang="en-US"/>
          </a:p>
        </p:txBody>
      </p:sp>
    </p:spTree>
    <p:extLst>
      <p:ext uri="{BB962C8B-B14F-4D97-AF65-F5344CB8AC3E}">
        <p14:creationId xmlns:p14="http://schemas.microsoft.com/office/powerpoint/2010/main" val="352528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2">
                    <a:lumMod val="50000"/>
                    <a:lumOff val="50000"/>
                  </a:schemeClr>
                </a:solidFill>
              </a:rPr>
              <a:t>Full-time, year-round workers are those who usually worked 35 hours or more per week for 50 to 52 weeks in the past 12 months.</a:t>
            </a:r>
            <a:endParaRPr lang="en-US" dirty="0"/>
          </a:p>
        </p:txBody>
      </p:sp>
      <p:sp>
        <p:nvSpPr>
          <p:cNvPr id="4" name="Slide Number Placeholder 3"/>
          <p:cNvSpPr>
            <a:spLocks noGrp="1"/>
          </p:cNvSpPr>
          <p:nvPr>
            <p:ph type="sldNum" sz="quarter" idx="10"/>
          </p:nvPr>
        </p:nvSpPr>
        <p:spPr/>
        <p:txBody>
          <a:bodyPr/>
          <a:lstStyle/>
          <a:p>
            <a:fld id="{1DFE63F1-86BC-487D-ACE8-3EA8CD564894}" type="slidenum">
              <a:rPr lang="en-US" smtClean="0"/>
              <a:t>16</a:t>
            </a:fld>
            <a:endParaRPr lang="en-US"/>
          </a:p>
        </p:txBody>
      </p:sp>
    </p:spTree>
    <p:extLst>
      <p:ext uri="{BB962C8B-B14F-4D97-AF65-F5344CB8AC3E}">
        <p14:creationId xmlns:p14="http://schemas.microsoft.com/office/powerpoint/2010/main" val="527307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2">
                    <a:lumMod val="50000"/>
                    <a:lumOff val="50000"/>
                  </a:schemeClr>
                </a:solidFill>
              </a:rPr>
              <a:t>Full-time, year-round workers are those who usually worked 35 hours or more per week for 50 to 52 weeks in the past 12 months.</a:t>
            </a:r>
            <a:endParaRPr lang="en-US" dirty="0"/>
          </a:p>
        </p:txBody>
      </p:sp>
      <p:sp>
        <p:nvSpPr>
          <p:cNvPr id="4" name="Slide Number Placeholder 3"/>
          <p:cNvSpPr>
            <a:spLocks noGrp="1"/>
          </p:cNvSpPr>
          <p:nvPr>
            <p:ph type="sldNum" sz="quarter" idx="10"/>
          </p:nvPr>
        </p:nvSpPr>
        <p:spPr/>
        <p:txBody>
          <a:bodyPr/>
          <a:lstStyle/>
          <a:p>
            <a:fld id="{1DFE63F1-86BC-487D-ACE8-3EA8CD564894}" type="slidenum">
              <a:rPr lang="en-US" smtClean="0"/>
              <a:t>17</a:t>
            </a:fld>
            <a:endParaRPr lang="en-US"/>
          </a:p>
        </p:txBody>
      </p:sp>
    </p:spTree>
    <p:extLst>
      <p:ext uri="{BB962C8B-B14F-4D97-AF65-F5344CB8AC3E}">
        <p14:creationId xmlns:p14="http://schemas.microsoft.com/office/powerpoint/2010/main" val="2694429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100586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783309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421328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706041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213101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80918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18615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60680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408910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303492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611769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1006404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1172675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11" name="Picture 8" descr="Council for Minnesotans of African Heritag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4223" y="1288981"/>
            <a:ext cx="7623555" cy="1841438"/>
          </a:xfrm>
          <a:prstGeom prst="rect">
            <a:avLst/>
          </a:prstGeom>
        </p:spPr>
      </p:pic>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D7ED242C-24FB-43A0-BCB6-43756FC812F6}" type="datetime1">
              <a:rPr lang="en-US" smtClean="0"/>
              <a:t>1/29/2019</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1/29/2019</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1/29/2019</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1/29/2019</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1/29/2019</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1/29/2019</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tx1"/>
                </a:solidFill>
              </a:rPr>
              <a:t>|</a:t>
            </a:r>
            <a:r>
              <a:rPr lang="en-US" dirty="0" smtClean="0"/>
              <a:t> mn.gov/</a:t>
            </a:r>
            <a:r>
              <a:rPr lang="en-US" dirty="0" err="1" smtClean="0"/>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1/29/2019</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1/29/2019</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smtClean="0"/>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1/29/2019</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11"/>
          <p:cNvSpPr>
            <a:spLocks noGrp="1"/>
          </p:cNvSpPr>
          <p:nvPr>
            <p:ph type="dt" sz="half" idx="10"/>
          </p:nvPr>
        </p:nvSpPr>
        <p:spPr bwMode="black"/>
        <p:txBody>
          <a:bodyPr/>
          <a:lstStyle/>
          <a:p>
            <a:fld id="{936DB2D6-5DF4-4264-A4A1-7D3EAF38D255}" type="datetime1">
              <a:rPr lang="en-US" smtClean="0"/>
              <a:t>1/29/2019</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9"/>
          <p:cNvSpPr>
            <a:spLocks noGrp="1"/>
          </p:cNvSpPr>
          <p:nvPr>
            <p:ph type="dt" sz="half" idx="10"/>
          </p:nvPr>
        </p:nvSpPr>
        <p:spPr bwMode="black"/>
        <p:txBody>
          <a:bodyPr/>
          <a:lstStyle/>
          <a:p>
            <a:fld id="{936DB2D6-5DF4-4264-A4A1-7D3EAF38D255}" type="datetime1">
              <a:rPr lang="en-US" smtClean="0"/>
              <a:t>1/29/2019</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pic>
        <p:nvPicPr>
          <p:cNvPr id="12" name="Picture 8" descr="Council for Minnesotans of African Heritag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4224" y="1288981"/>
            <a:ext cx="7623553" cy="1841438"/>
          </a:xfrm>
          <a:prstGeom prst="rect">
            <a:avLst/>
          </a:prstGeom>
        </p:spPr>
      </p:pic>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smtClean="0"/>
              <a:t>Click to enter the slideshow title</a:t>
            </a:r>
            <a:endParaRPr lang="en-US" dirty="0"/>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D7ED242C-24FB-43A0-BCB6-43756FC812F6}" type="datetime1">
              <a:rPr lang="en-US" smtClean="0"/>
              <a:t>1/29/2019</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1/29/2019</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1/29/2019</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11"/>
          <p:cNvSpPr>
            <a:spLocks noGrp="1"/>
          </p:cNvSpPr>
          <p:nvPr>
            <p:ph type="dt" sz="half" idx="10"/>
          </p:nvPr>
        </p:nvSpPr>
        <p:spPr bwMode="black"/>
        <p:txBody>
          <a:bodyPr/>
          <a:lstStyle/>
          <a:p>
            <a:fld id="{4B4EEDC6-36CA-4209-B482-2ED76AA0BF08}" type="datetime1">
              <a:rPr lang="en-US" smtClean="0"/>
              <a:t>1/29/2019</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9"/>
          <p:cNvSpPr>
            <a:spLocks noGrp="1"/>
          </p:cNvSpPr>
          <p:nvPr>
            <p:ph type="dt" sz="half" idx="10"/>
          </p:nvPr>
        </p:nvSpPr>
        <p:spPr bwMode="black"/>
        <p:txBody>
          <a:bodyPr/>
          <a:lstStyle/>
          <a:p>
            <a:fld id="{4B4EEDC6-36CA-4209-B482-2ED76AA0BF08}" type="datetime1">
              <a:rPr lang="en-US" smtClean="0"/>
              <a:t>1/29/2019</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1/29/2019</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1/29/2019</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smtClean="0"/>
              <a:t>Click icon to add picture</a:t>
            </a:r>
            <a:endParaRPr lang="en-US"/>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smtClean="0"/>
              <a:t>Click icon to add picture</a:t>
            </a:r>
            <a:endParaRPr lang="en-US"/>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smtClean="0"/>
              <a:t>Click icon to add picture</a:t>
            </a:r>
            <a:endParaRPr lang="en-US"/>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smtClean="0"/>
              <a:t>Click icon to add picture</a:t>
            </a:r>
            <a:endParaRPr lang="en-US"/>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1703797675"/>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pic>
        <p:nvPicPr>
          <p:cNvPr id="13" name="Picture 8" descr="Council for Minnesotans of African Heritag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7" y="5731228"/>
            <a:ext cx="4368718" cy="1055245"/>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1/29/2019</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364872563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1/29/2019</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064751064"/>
      </p:ext>
    </p:extLst>
  </p:cSld>
  <p:clrMapOvr>
    <a:masterClrMapping/>
  </p:clrMapOvr>
  <p:timing>
    <p:tnLst>
      <p:par>
        <p:cTn id="1" dur="indefinite" restart="never" nodeType="tmRoot"/>
      </p:par>
    </p:tn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1/29/2019</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57571372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1/29/2019</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smtClean="0"/>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smtClean="0"/>
              <a:t>Click icon to add table</a:t>
            </a:r>
            <a:endParaRPr lang="en-US"/>
          </a:p>
        </p:txBody>
      </p:sp>
      <p:sp>
        <p:nvSpPr>
          <p:cNvPr id="4" name="Date Placeholder 4"/>
          <p:cNvSpPr>
            <a:spLocks noGrp="1"/>
          </p:cNvSpPr>
          <p:nvPr>
            <p:ph type="dt" sz="half" idx="10"/>
          </p:nvPr>
        </p:nvSpPr>
        <p:spPr bwMode="black"/>
        <p:txBody>
          <a:bodyPr/>
          <a:lstStyle/>
          <a:p>
            <a:fld id="{9A198C9B-0587-4A1E-9E03-E4C9FE222F08}" type="datetime1">
              <a:rPr lang="en-US" smtClean="0"/>
              <a:t>1/29/2019</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smtClean="0"/>
              <a:t>Click to edit title</a:t>
            </a:r>
            <a:endParaRPr lang="en-US" dirty="0"/>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smtClean="0"/>
              <a:t>Click icon to insert screenshot</a:t>
            </a:r>
            <a:endParaRPr lang="en-US" dirty="0"/>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smtClean="0"/>
              <a:t>Click icon to insert screenshot</a:t>
            </a:r>
            <a:endParaRPr lang="en-US" dirty="0"/>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smtClean="0"/>
              <a:t>Click icon to insert screenshot</a:t>
            </a:r>
            <a:endParaRPr lang="en-US" dirty="0"/>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1/29/2019</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tx1"/>
                </a:solidFill>
              </a:rPr>
              <a:t>|</a:t>
            </a:r>
            <a:r>
              <a:rPr lang="en-US" dirty="0" smtClean="0"/>
              <a:t> mn.gov/</a:t>
            </a:r>
            <a:r>
              <a:rPr lang="en-US" dirty="0" err="1" smtClean="0"/>
              <a:t>websiteurl</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1/29/2019</a:t>
            </a:fld>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1/29/2019</a:t>
            </a:fld>
            <a:endParaRPr lang="en-US" dirty="0"/>
          </a:p>
        </p:txBody>
      </p:sp>
      <p:sp>
        <p:nvSpPr>
          <p:cNvPr id="18"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smtClean="0"/>
              <a:t>Click Icon to add picture</a:t>
            </a:r>
            <a:endParaRPr lang="en-US" dirty="0"/>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smtClean="0"/>
              <a:t>Click Icon to add picture</a:t>
            </a:r>
            <a:endParaRPr lang="en-US" dirty="0"/>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smtClean="0"/>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smtClean="0"/>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smtClean="0"/>
              <a:t>Click icon to add picture</a:t>
            </a:r>
            <a:endParaRPr lang="en-US"/>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1/29/2019</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smtClean="0"/>
              <a:t>Make a secondary statement here.</a:t>
            </a:r>
            <a:endParaRPr lang="en-US" dirty="0"/>
          </a:p>
        </p:txBody>
      </p:sp>
      <p:sp>
        <p:nvSpPr>
          <p:cNvPr id="3" name="Date Placeholder 4"/>
          <p:cNvSpPr>
            <a:spLocks noGrp="1"/>
          </p:cNvSpPr>
          <p:nvPr>
            <p:ph type="dt" sz="half" idx="10"/>
          </p:nvPr>
        </p:nvSpPr>
        <p:spPr bwMode="black"/>
        <p:txBody>
          <a:bodyPr/>
          <a:lstStyle/>
          <a:p>
            <a:fld id="{466A75E6-E45B-4C5D-981E-7C8ED0C72F5D}" type="datetime1">
              <a:rPr lang="en-US" smtClean="0"/>
              <a:t>1/29/2019</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smtClean="0"/>
              <a:t>Optional Tagline Goes Here | mn.gov/</a:t>
            </a:r>
            <a:r>
              <a:rPr lang="en-US" dirty="0" err="1" smtClean="0"/>
              <a:t>websiteurl</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A8CA1A9B-139F-4606-AD0A-F3253110DAE5}" type="datetime1">
              <a:rPr lang="en-US" smtClean="0"/>
              <a:t>1/29/2019</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5" name="Picture 8" descr="Council for Minnesotans of African Heritag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248900" y="368753"/>
            <a:ext cx="4368718" cy="1055245"/>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smtClean="0"/>
              <a:t>Click icon to edit background picture</a:t>
            </a:r>
            <a:endParaRPr lang="en-US" dirty="0"/>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1/29/2019</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1/29/2019</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smtClean="0">
                <a:solidFill>
                  <a:schemeClr val="tx2"/>
                </a:solidFill>
              </a:rPr>
              <a:t>Optional Tagline Goes Here</a:t>
            </a:r>
            <a:r>
              <a:rPr lang="en-US" dirty="0" smtClean="0"/>
              <a:t> </a:t>
            </a:r>
            <a:r>
              <a:rPr lang="en-US" dirty="0" smtClean="0">
                <a:solidFill>
                  <a:schemeClr val="accent1"/>
                </a:solidFill>
              </a:rPr>
              <a:t>|</a:t>
            </a:r>
            <a:r>
              <a:rPr lang="en-US" dirty="0" smtClean="0"/>
              <a:t> </a:t>
            </a:r>
            <a:r>
              <a:rPr lang="en-US" dirty="0" smtClean="0">
                <a:solidFill>
                  <a:schemeClr val="tx2"/>
                </a:solidFill>
              </a:rPr>
              <a:t>mn.gov/</a:t>
            </a:r>
            <a:r>
              <a:rPr lang="en-US" dirty="0" err="1" smtClean="0">
                <a:solidFill>
                  <a:schemeClr val="tx2"/>
                </a:solidFill>
              </a:rPr>
              <a:t>websiteurl</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Council for Minnesotans of African Heritag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248900" y="368753"/>
            <a:ext cx="4368718" cy="1055245"/>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1/29/2019</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Council for Minnesotans of African Heritag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248900" y="368753"/>
            <a:ext cx="4368718" cy="1055245"/>
          </a:xfrm>
          <a:prstGeom prst="rect">
            <a:avLst/>
          </a:prstGeom>
        </p:spPr>
      </p:pic>
    </p:spTree>
    <p:extLst>
      <p:ext uri="{BB962C8B-B14F-4D97-AF65-F5344CB8AC3E}">
        <p14:creationId xmlns:p14="http://schemas.microsoft.com/office/powerpoint/2010/main" val="21096085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1/29/2019</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1/29/2019</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1/29/2019</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1/29/2019</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1/29/2019</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732" r:id="rId26"/>
    <p:sldLayoutId id="2147483794" r:id="rId27"/>
    <p:sldLayoutId id="2147483733" r:id="rId28"/>
    <p:sldLayoutId id="2147483821" r:id="rId29"/>
    <p:sldLayoutId id="2147483805" r:id="rId30"/>
    <p:sldLayoutId id="2147483806" r:id="rId31"/>
    <p:sldLayoutId id="2147483822" r:id="rId32"/>
    <p:sldLayoutId id="2147483750" r:id="rId33"/>
    <p:sldLayoutId id="2147483765" r:id="rId34"/>
    <p:sldLayoutId id="2147483823" r:id="rId35"/>
    <p:sldLayoutId id="2147483809" r:id="rId36"/>
    <p:sldLayoutId id="2147483808" r:id="rId37"/>
    <p:sldLayoutId id="2147483824" r:id="rId38"/>
    <p:sldLayoutId id="2147483781" r:id="rId39"/>
    <p:sldLayoutId id="2147483825" r:id="rId40"/>
    <p:sldLayoutId id="2147483807" r:id="rId41"/>
    <p:sldLayoutId id="2147483819" r:id="rId42"/>
    <p:sldLayoutId id="2147483738" r:id="rId43"/>
    <p:sldLayoutId id="2147483739" r:id="rId44"/>
    <p:sldLayoutId id="2147483754" r:id="rId45"/>
    <p:sldLayoutId id="2147483755" r:id="rId46"/>
    <p:sldLayoutId id="2147483759" r:id="rId47"/>
    <p:sldLayoutId id="2147483753" r:id="rId48"/>
    <p:sldLayoutId id="2147483763" r:id="rId49"/>
    <p:sldLayoutId id="2147483762" r:id="rId50"/>
    <p:sldLayoutId id="2147483797" r:id="rId51"/>
    <p:sldLayoutId id="2147483827" r:id="rId5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House Higher Education Finance and Policy Committee </a:t>
            </a:r>
            <a:endParaRPr lang="en-US" dirty="0"/>
          </a:p>
        </p:txBody>
      </p:sp>
      <p:sp>
        <p:nvSpPr>
          <p:cNvPr id="5" name="Text Placeholder 4"/>
          <p:cNvSpPr>
            <a:spLocks noGrp="1"/>
          </p:cNvSpPr>
          <p:nvPr>
            <p:ph type="body" sz="quarter" idx="18"/>
          </p:nvPr>
        </p:nvSpPr>
        <p:spPr/>
        <p:txBody>
          <a:bodyPr/>
          <a:lstStyle/>
          <a:p>
            <a:r>
              <a:rPr lang="en-US" dirty="0" smtClean="0"/>
              <a:t>Justin Terrell </a:t>
            </a:r>
            <a:r>
              <a:rPr lang="en-US" dirty="0"/>
              <a:t>| </a:t>
            </a:r>
            <a:r>
              <a:rPr lang="en-US" dirty="0" smtClean="0"/>
              <a:t>Executive Director</a:t>
            </a:r>
            <a:endParaRPr lang="en-US" dirty="0"/>
          </a:p>
        </p:txBody>
      </p:sp>
      <p:pic>
        <p:nvPicPr>
          <p:cNvPr id="10" name="Picture 8" descr="Council for Minnesotans of African Herita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57807" y="5731228"/>
            <a:ext cx="4368718" cy="1055245"/>
          </a:xfrm>
          <a:prstGeom prst="rect">
            <a:avLst/>
          </a:prstGeom>
        </p:spPr>
      </p:pic>
      <p:sp>
        <p:nvSpPr>
          <p:cNvPr id="4" name="Footer Placeholder 3"/>
          <p:cNvSpPr>
            <a:spLocks noGrp="1"/>
          </p:cNvSpPr>
          <p:nvPr>
            <p:ph type="ftr" sz="quarter" idx="3"/>
          </p:nvPr>
        </p:nvSpPr>
        <p:spPr/>
        <p:txBody>
          <a:bodyPr/>
          <a:lstStyle/>
          <a:p>
            <a:r>
              <a:rPr lang="en-US" dirty="0" smtClean="0"/>
              <a:t> </a:t>
            </a:r>
            <a:r>
              <a:rPr lang="en-US" dirty="0" smtClean="0">
                <a:solidFill>
                  <a:schemeClr val="accent1"/>
                </a:solidFill>
              </a:rPr>
              <a:t>|</a:t>
            </a:r>
            <a:r>
              <a:rPr lang="en-US" dirty="0" smtClean="0"/>
              <a:t> mn.gov/</a:t>
            </a:r>
            <a:r>
              <a:rPr lang="en-US" dirty="0" err="1" smtClean="0"/>
              <a:t>cmah</a:t>
            </a:r>
            <a:endParaRPr lang="en-US" dirty="0"/>
          </a:p>
        </p:txBody>
      </p:sp>
      <p:pic>
        <p:nvPicPr>
          <p:cNvPr id="9" name="Picture Placeholder 8"/>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28604" b="28604"/>
          <a:stretch>
            <a:fillRect/>
          </a:stretch>
        </p:blipFill>
        <p:spPr>
          <a:xfrm>
            <a:off x="0" y="0"/>
            <a:ext cx="12192000" cy="3478213"/>
          </a:xfrm>
        </p:spPr>
      </p:pic>
    </p:spTree>
    <p:extLst>
      <p:ext uri="{BB962C8B-B14F-4D97-AF65-F5344CB8AC3E}">
        <p14:creationId xmlns:p14="http://schemas.microsoft.com/office/powerpoint/2010/main" val="1686907792"/>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on the Hill </a:t>
            </a:r>
            <a:endParaRPr lang="en-US" dirty="0"/>
          </a:p>
        </p:txBody>
      </p:sp>
      <p:sp>
        <p:nvSpPr>
          <p:cNvPr id="9" name="Text Placeholder 8"/>
          <p:cNvSpPr>
            <a:spLocks noGrp="1"/>
          </p:cNvSpPr>
          <p:nvPr>
            <p:ph sz="half" idx="1"/>
          </p:nvPr>
        </p:nvSpPr>
        <p:spPr/>
        <p:txBody>
          <a:bodyPr/>
          <a:lstStyle/>
          <a:p>
            <a:r>
              <a:rPr lang="en-US" dirty="0" smtClean="0"/>
              <a:t>African Heritage Day on the Hill</a:t>
            </a:r>
          </a:p>
          <a:p>
            <a:r>
              <a:rPr lang="en-US" dirty="0" smtClean="0"/>
              <a:t>Tuesday, February 26</a:t>
            </a:r>
            <a:r>
              <a:rPr lang="en-US" baseline="30000" dirty="0" smtClean="0"/>
              <a:t>th</a:t>
            </a:r>
            <a:r>
              <a:rPr lang="en-US" dirty="0" smtClean="0"/>
              <a:t>, 2019</a:t>
            </a:r>
          </a:p>
          <a:p>
            <a:r>
              <a:rPr lang="en-US" dirty="0" smtClean="0"/>
              <a:t>2 pm – 4pm in the Capitol Rotunda</a:t>
            </a:r>
          </a:p>
          <a:p>
            <a:r>
              <a:rPr lang="en-US" dirty="0" smtClean="0"/>
              <a:t>Keynote from AG Ellison</a:t>
            </a:r>
          </a:p>
          <a:p>
            <a:r>
              <a:rPr lang="en-US" dirty="0" smtClean="0"/>
              <a:t>Partnership with NPHC </a:t>
            </a:r>
            <a:endParaRPr lang="en-US" dirty="0" smtClean="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158206"/>
            <a:ext cx="5181600" cy="3454400"/>
          </a:xfrm>
        </p:spPr>
      </p:pic>
    </p:spTree>
    <p:extLst>
      <p:ext uri="{BB962C8B-B14F-4D97-AF65-F5344CB8AC3E}">
        <p14:creationId xmlns:p14="http://schemas.microsoft.com/office/powerpoint/2010/main" val="38037206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facing the community </a:t>
            </a:r>
            <a:endParaRPr lang="en-US" dirty="0"/>
          </a:p>
        </p:txBody>
      </p:sp>
      <p:pic>
        <p:nvPicPr>
          <p:cNvPr id="6" name="Content Placeholder 4"/>
          <p:cNvPicPr>
            <a:picLocks noGrp="1" noChangeAspect="1"/>
          </p:cNvPicPr>
          <p:nvPr>
            <p:ph sz="half" idx="1"/>
          </p:nvPr>
        </p:nvPicPr>
        <p:blipFill rotWithShape="1">
          <a:blip r:embed="rId3"/>
          <a:srcRect l="19998" t="11777" r="7367" b="12271"/>
          <a:stretch/>
        </p:blipFill>
        <p:spPr>
          <a:xfrm>
            <a:off x="1121512" y="1593850"/>
            <a:ext cx="4614975" cy="4583113"/>
          </a:xfrm>
          <a:prstGeom prst="rect">
            <a:avLst/>
          </a:prstGeom>
        </p:spPr>
      </p:pic>
      <p:graphicFrame>
        <p:nvGraphicFramePr>
          <p:cNvPr id="7" name="Content Placeholder 7"/>
          <p:cNvGraphicFramePr>
            <a:graphicFrameLocks noGrp="1"/>
          </p:cNvGraphicFramePr>
          <p:nvPr>
            <p:ph sz="half" idx="2"/>
            <p:extLst>
              <p:ext uri="{D42A27DB-BD31-4B8C-83A1-F6EECF244321}">
                <p14:modId xmlns:p14="http://schemas.microsoft.com/office/powerpoint/2010/main" val="1173113185"/>
              </p:ext>
            </p:extLst>
          </p:nvPr>
        </p:nvGraphicFramePr>
        <p:xfrm>
          <a:off x="6172200" y="1593850"/>
          <a:ext cx="5181600" cy="45831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7461187"/>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Black/African-American Minnesotans are concentrated in the 7-county metro</a:t>
            </a:r>
            <a:endParaRPr lang="en-US" dirty="0"/>
          </a:p>
        </p:txBody>
      </p:sp>
      <p:sp>
        <p:nvSpPr>
          <p:cNvPr id="4" name="Content Placeholder 3"/>
          <p:cNvSpPr>
            <a:spLocks noGrp="1"/>
          </p:cNvSpPr>
          <p:nvPr>
            <p:ph sz="half" idx="2"/>
          </p:nvPr>
        </p:nvSpPr>
        <p:spPr/>
        <p:txBody>
          <a:bodyPr>
            <a:normAutofit/>
          </a:bodyPr>
          <a:lstStyle/>
          <a:p>
            <a:pPr marL="0" indent="0">
              <a:buNone/>
            </a:pPr>
            <a:r>
              <a:rPr lang="en-US" sz="1800" dirty="0" smtClean="0">
                <a:solidFill>
                  <a:schemeClr val="tx2"/>
                </a:solidFill>
              </a:rPr>
              <a:t>In 2017:</a:t>
            </a:r>
            <a:endParaRPr lang="en-US" sz="1800" dirty="0">
              <a:solidFill>
                <a:schemeClr val="tx2"/>
              </a:solidFill>
            </a:endParaRPr>
          </a:p>
          <a:p>
            <a:r>
              <a:rPr lang="en-US" sz="1800" dirty="0" smtClean="0">
                <a:solidFill>
                  <a:schemeClr val="tx2"/>
                </a:solidFill>
              </a:rPr>
              <a:t>80</a:t>
            </a:r>
            <a:r>
              <a:rPr lang="en-US" sz="1800" dirty="0">
                <a:solidFill>
                  <a:schemeClr val="tx2"/>
                </a:solidFill>
              </a:rPr>
              <a:t>% of all </a:t>
            </a:r>
            <a:r>
              <a:rPr lang="en-US" sz="1800" dirty="0" smtClean="0">
                <a:solidFill>
                  <a:schemeClr val="tx2"/>
                </a:solidFill>
              </a:rPr>
              <a:t>Black/African </a:t>
            </a:r>
            <a:r>
              <a:rPr lang="en-US" sz="1800" dirty="0">
                <a:solidFill>
                  <a:schemeClr val="tx2"/>
                </a:solidFill>
              </a:rPr>
              <a:t>American Minnesotans </a:t>
            </a:r>
            <a:r>
              <a:rPr lang="en-US" sz="1800" dirty="0" smtClean="0">
                <a:solidFill>
                  <a:schemeClr val="tx2"/>
                </a:solidFill>
              </a:rPr>
              <a:t>lived </a:t>
            </a:r>
            <a:r>
              <a:rPr lang="en-US" sz="1800" dirty="0">
                <a:solidFill>
                  <a:schemeClr val="tx2"/>
                </a:solidFill>
              </a:rPr>
              <a:t>in the 7-county </a:t>
            </a:r>
            <a:r>
              <a:rPr lang="en-US" sz="1800" dirty="0" smtClean="0">
                <a:solidFill>
                  <a:schemeClr val="tx2"/>
                </a:solidFill>
              </a:rPr>
              <a:t>metro</a:t>
            </a:r>
          </a:p>
          <a:p>
            <a:r>
              <a:rPr lang="en-US" sz="1800" dirty="0" smtClean="0">
                <a:solidFill>
                  <a:schemeClr val="tx2"/>
                </a:solidFill>
              </a:rPr>
              <a:t>44</a:t>
            </a:r>
            <a:r>
              <a:rPr lang="en-US" sz="1800" dirty="0">
                <a:solidFill>
                  <a:schemeClr val="tx2"/>
                </a:solidFill>
              </a:rPr>
              <a:t>% </a:t>
            </a:r>
            <a:r>
              <a:rPr lang="en-US" sz="1800" dirty="0" smtClean="0">
                <a:solidFill>
                  <a:schemeClr val="tx2"/>
                </a:solidFill>
              </a:rPr>
              <a:t>lived </a:t>
            </a:r>
            <a:r>
              <a:rPr lang="en-US" sz="1800" dirty="0">
                <a:solidFill>
                  <a:schemeClr val="tx2"/>
                </a:solidFill>
              </a:rPr>
              <a:t>in Hennepin </a:t>
            </a:r>
            <a:r>
              <a:rPr lang="en-US" sz="1800" dirty="0" smtClean="0">
                <a:solidFill>
                  <a:schemeClr val="tx2"/>
                </a:solidFill>
              </a:rPr>
              <a:t>County</a:t>
            </a:r>
          </a:p>
          <a:p>
            <a:r>
              <a:rPr lang="en-US" sz="1800" dirty="0" smtClean="0">
                <a:solidFill>
                  <a:schemeClr val="tx2"/>
                </a:solidFill>
              </a:rPr>
              <a:t>36% lived in Minneapolis and St. Paul</a:t>
            </a:r>
            <a:endParaRPr lang="en-US" sz="1800" dirty="0">
              <a:solidFill>
                <a:schemeClr val="tx2"/>
              </a:solidFill>
            </a:endParaRPr>
          </a:p>
        </p:txBody>
      </p:sp>
      <p:sp>
        <p:nvSpPr>
          <p:cNvPr id="5" name="Slide Number Placeholder 4"/>
          <p:cNvSpPr>
            <a:spLocks noGrp="1"/>
          </p:cNvSpPr>
          <p:nvPr>
            <p:ph type="sldNum" sz="quarter" idx="12"/>
          </p:nvPr>
        </p:nvSpPr>
        <p:spPr/>
        <p:txBody>
          <a:bodyPr/>
          <a:lstStyle/>
          <a:p>
            <a:fld id="{23D1964F-E1E4-4D37-8D16-527D4B2504DB}" type="slidenum">
              <a:rPr lang="en-US" smtClean="0"/>
              <a:t>12</a:t>
            </a:fld>
            <a:endParaRPr lang="en-US"/>
          </a:p>
        </p:txBody>
      </p:sp>
      <p:graphicFrame>
        <p:nvGraphicFramePr>
          <p:cNvPr id="6" name="Content Placeholder 5"/>
          <p:cNvGraphicFramePr>
            <a:graphicFrameLocks noGrp="1"/>
          </p:cNvGraphicFramePr>
          <p:nvPr>
            <p:ph sz="half" idx="1"/>
            <p:extLst/>
          </p:nvPr>
        </p:nvGraphicFramePr>
        <p:xfrm>
          <a:off x="838200" y="1593850"/>
          <a:ext cx="5181600" cy="45831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38200" y="6356352"/>
            <a:ext cx="8153400" cy="369332"/>
          </a:xfrm>
          <a:prstGeom prst="rect">
            <a:avLst/>
          </a:prstGeom>
          <a:noFill/>
        </p:spPr>
        <p:txBody>
          <a:bodyPr wrap="square" rtlCol="0">
            <a:spAutoFit/>
          </a:bodyPr>
          <a:lstStyle/>
          <a:p>
            <a:r>
              <a:rPr lang="en-US" dirty="0" smtClean="0">
                <a:solidFill>
                  <a:schemeClr val="tx2">
                    <a:lumMod val="50000"/>
                    <a:lumOff val="50000"/>
                  </a:schemeClr>
                </a:solidFill>
              </a:rPr>
              <a:t>Source: U.S. Census Bureau, American Community Survey</a:t>
            </a:r>
            <a:endParaRPr lang="en-US" dirty="0">
              <a:solidFill>
                <a:schemeClr val="tx2">
                  <a:lumMod val="50000"/>
                  <a:lumOff val="50000"/>
                </a:schemeClr>
              </a:solidFill>
            </a:endParaRPr>
          </a:p>
        </p:txBody>
      </p:sp>
    </p:spTree>
    <p:extLst>
      <p:ext uri="{BB962C8B-B14F-4D97-AF65-F5344CB8AC3E}">
        <p14:creationId xmlns:p14="http://schemas.microsoft.com/office/powerpoint/2010/main" val="15843352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increase held for all major race groups</a:t>
            </a:r>
            <a:endParaRPr lang="en-US" sz="3200" dirty="0"/>
          </a:p>
        </p:txBody>
      </p:sp>
      <p:graphicFrame>
        <p:nvGraphicFramePr>
          <p:cNvPr id="5" name="Content Placeholder 4"/>
          <p:cNvGraphicFramePr>
            <a:graphicFrameLocks noGrp="1"/>
          </p:cNvGraphicFramePr>
          <p:nvPr>
            <p:ph idx="1"/>
            <p:extLst/>
          </p:nvPr>
        </p:nvGraphicFramePr>
        <p:xfrm>
          <a:off x="647700" y="1371599"/>
          <a:ext cx="10896600" cy="51054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8200" y="6356352"/>
            <a:ext cx="8153400" cy="369332"/>
          </a:xfrm>
          <a:prstGeom prst="rect">
            <a:avLst/>
          </a:prstGeom>
          <a:noFill/>
        </p:spPr>
        <p:txBody>
          <a:bodyPr wrap="square" rtlCol="0">
            <a:spAutoFit/>
          </a:bodyPr>
          <a:lstStyle/>
          <a:p>
            <a:r>
              <a:rPr lang="en-US" dirty="0" smtClean="0">
                <a:solidFill>
                  <a:schemeClr val="tx2">
                    <a:lumMod val="50000"/>
                    <a:lumOff val="50000"/>
                  </a:schemeClr>
                </a:solidFill>
              </a:rPr>
              <a:t>Source: U.S. Census Bureau, American Community Survey</a:t>
            </a:r>
            <a:endParaRPr lang="en-US" dirty="0">
              <a:solidFill>
                <a:schemeClr val="tx2">
                  <a:lumMod val="50000"/>
                  <a:lumOff val="50000"/>
                </a:schemeClr>
              </a:solidFill>
            </a:endParaRPr>
          </a:p>
        </p:txBody>
      </p:sp>
    </p:spTree>
    <p:extLst>
      <p:ext uri="{BB962C8B-B14F-4D97-AF65-F5344CB8AC3E}">
        <p14:creationId xmlns:p14="http://schemas.microsoft.com/office/powerpoint/2010/main" val="1916277397"/>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Since 2011, poverty rates have declined for all major race groups</a:t>
            </a:r>
            <a:endParaRPr lang="en-US" sz="3200" dirty="0"/>
          </a:p>
        </p:txBody>
      </p:sp>
      <p:graphicFrame>
        <p:nvGraphicFramePr>
          <p:cNvPr id="6" name="Content Placeholder 5"/>
          <p:cNvGraphicFramePr>
            <a:graphicFrameLocks noGrp="1"/>
          </p:cNvGraphicFramePr>
          <p:nvPr>
            <p:ph idx="1"/>
            <p:extLst/>
          </p:nvPr>
        </p:nvGraphicFramePr>
        <p:xfrm>
          <a:off x="247650" y="1398589"/>
          <a:ext cx="11696700" cy="49577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38200" y="6356352"/>
            <a:ext cx="8153400" cy="369332"/>
          </a:xfrm>
          <a:prstGeom prst="rect">
            <a:avLst/>
          </a:prstGeom>
          <a:noFill/>
        </p:spPr>
        <p:txBody>
          <a:bodyPr wrap="square" rtlCol="0">
            <a:spAutoFit/>
          </a:bodyPr>
          <a:lstStyle/>
          <a:p>
            <a:r>
              <a:rPr lang="en-US" dirty="0" smtClean="0">
                <a:solidFill>
                  <a:schemeClr val="tx2">
                    <a:lumMod val="50000"/>
                    <a:lumOff val="50000"/>
                  </a:schemeClr>
                </a:solidFill>
              </a:rPr>
              <a:t>Source: U.S. Census Bureau, American Community Survey</a:t>
            </a:r>
            <a:endParaRPr lang="en-US" dirty="0">
              <a:solidFill>
                <a:schemeClr val="tx2">
                  <a:lumMod val="50000"/>
                  <a:lumOff val="50000"/>
                </a:schemeClr>
              </a:solidFill>
            </a:endParaRPr>
          </a:p>
        </p:txBody>
      </p:sp>
    </p:spTree>
    <p:extLst>
      <p:ext uri="{BB962C8B-B14F-4D97-AF65-F5344CB8AC3E}">
        <p14:creationId xmlns:p14="http://schemas.microsoft.com/office/powerpoint/2010/main" val="2719041096"/>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gaps have narrowed, large differences remain in the share participating in the labor force</a:t>
            </a:r>
            <a:endParaRPr lang="en-US" dirty="0"/>
          </a:p>
        </p:txBody>
      </p:sp>
      <p:graphicFrame>
        <p:nvGraphicFramePr>
          <p:cNvPr id="6" name="Chart 5"/>
          <p:cNvGraphicFramePr>
            <a:graphicFrameLocks/>
          </p:cNvGraphicFramePr>
          <p:nvPr>
            <p:extLst/>
          </p:nvPr>
        </p:nvGraphicFramePr>
        <p:xfrm>
          <a:off x="838200" y="1600200"/>
          <a:ext cx="10668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66800" y="6343556"/>
            <a:ext cx="8153400" cy="369332"/>
          </a:xfrm>
          <a:prstGeom prst="rect">
            <a:avLst/>
          </a:prstGeom>
          <a:noFill/>
        </p:spPr>
        <p:txBody>
          <a:bodyPr wrap="square" rtlCol="0">
            <a:spAutoFit/>
          </a:bodyPr>
          <a:lstStyle/>
          <a:p>
            <a:r>
              <a:rPr lang="en-US" dirty="0" smtClean="0">
                <a:solidFill>
                  <a:schemeClr val="tx2">
                    <a:lumMod val="50000"/>
                    <a:lumOff val="50000"/>
                  </a:schemeClr>
                </a:solidFill>
              </a:rPr>
              <a:t>Source: U.S. Census Bureau, American Community Survey</a:t>
            </a:r>
            <a:endParaRPr lang="en-US" dirty="0">
              <a:solidFill>
                <a:schemeClr val="tx2">
                  <a:lumMod val="50000"/>
                  <a:lumOff val="50000"/>
                </a:schemeClr>
              </a:solidFill>
            </a:endParaRPr>
          </a:p>
        </p:txBody>
      </p:sp>
    </p:spTree>
    <p:extLst>
      <p:ext uri="{BB962C8B-B14F-4D97-AF65-F5344CB8AC3E}">
        <p14:creationId xmlns:p14="http://schemas.microsoft.com/office/powerpoint/2010/main" val="1000098357"/>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Full-Time Employment with Higher Earnings (&gt; $35,000)</a:t>
            </a:r>
            <a:br>
              <a:rPr lang="en-US" dirty="0"/>
            </a:br>
            <a:r>
              <a:rPr lang="en-US" dirty="0"/>
              <a:t>Grew for W</a:t>
            </a:r>
            <a:r>
              <a:rPr lang="en-US" dirty="0" smtClean="0"/>
              <a:t>orkers in all Major Race Groups. continued</a:t>
            </a:r>
            <a:endParaRPr lang="en-US" dirty="0"/>
          </a:p>
        </p:txBody>
      </p:sp>
      <p:sp>
        <p:nvSpPr>
          <p:cNvPr id="5" name="TextBox 4"/>
          <p:cNvSpPr txBox="1"/>
          <p:nvPr/>
        </p:nvSpPr>
        <p:spPr>
          <a:xfrm>
            <a:off x="0" y="6548570"/>
            <a:ext cx="12801600" cy="369332"/>
          </a:xfrm>
          <a:prstGeom prst="rect">
            <a:avLst/>
          </a:prstGeom>
          <a:noFill/>
        </p:spPr>
        <p:txBody>
          <a:bodyPr wrap="square" rtlCol="0">
            <a:spAutoFit/>
          </a:bodyPr>
          <a:lstStyle/>
          <a:p>
            <a:r>
              <a:rPr lang="en-US" dirty="0" smtClean="0">
                <a:solidFill>
                  <a:schemeClr val="tx2">
                    <a:lumMod val="50000"/>
                    <a:lumOff val="50000"/>
                  </a:schemeClr>
                </a:solidFill>
              </a:rPr>
              <a:t>.</a:t>
            </a:r>
            <a:endParaRPr lang="en-US" dirty="0">
              <a:solidFill>
                <a:schemeClr val="tx2">
                  <a:lumMod val="50000"/>
                  <a:lumOff val="50000"/>
                </a:schemeClr>
              </a:solidFill>
            </a:endParaRPr>
          </a:p>
        </p:txBody>
      </p:sp>
      <p:sp>
        <p:nvSpPr>
          <p:cNvPr id="13" name="TextBox 12"/>
          <p:cNvSpPr txBox="1"/>
          <p:nvPr/>
        </p:nvSpPr>
        <p:spPr>
          <a:xfrm>
            <a:off x="833718" y="6179238"/>
            <a:ext cx="8153400" cy="369332"/>
          </a:xfrm>
          <a:prstGeom prst="rect">
            <a:avLst/>
          </a:prstGeom>
          <a:noFill/>
        </p:spPr>
        <p:txBody>
          <a:bodyPr wrap="square" rtlCol="0">
            <a:spAutoFit/>
          </a:bodyPr>
          <a:lstStyle/>
          <a:p>
            <a:r>
              <a:rPr lang="en-US" dirty="0" smtClean="0">
                <a:solidFill>
                  <a:schemeClr val="tx2">
                    <a:lumMod val="50000"/>
                    <a:lumOff val="50000"/>
                  </a:schemeClr>
                </a:solidFill>
              </a:rPr>
              <a:t>Source: U.S. Census Bureau, American Community Survey</a:t>
            </a:r>
            <a:endParaRPr lang="en-US" dirty="0">
              <a:solidFill>
                <a:schemeClr val="tx2">
                  <a:lumMod val="50000"/>
                  <a:lumOff val="50000"/>
                </a:schemeClr>
              </a:solidFill>
            </a:endParaRPr>
          </a:p>
        </p:txBody>
      </p:sp>
      <p:graphicFrame>
        <p:nvGraphicFramePr>
          <p:cNvPr id="15" name="Chart 14"/>
          <p:cNvGraphicFramePr>
            <a:graphicFrameLocks/>
          </p:cNvGraphicFramePr>
          <p:nvPr>
            <p:extLst>
              <p:ext uri="{D42A27DB-BD31-4B8C-83A1-F6EECF244321}">
                <p14:modId xmlns:p14="http://schemas.microsoft.com/office/powerpoint/2010/main" val="254184479"/>
              </p:ext>
            </p:extLst>
          </p:nvPr>
        </p:nvGraphicFramePr>
        <p:xfrm>
          <a:off x="2400379" y="2160695"/>
          <a:ext cx="7391241" cy="39495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3736706"/>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Full-Time Employment with Higher Earnings (&gt; $35,000</a:t>
            </a:r>
            <a:r>
              <a:rPr lang="en-US" dirty="0" smtClean="0"/>
              <a:t>)</a:t>
            </a:r>
            <a:endParaRPr lang="en-US" dirty="0"/>
          </a:p>
        </p:txBody>
      </p:sp>
      <p:sp>
        <p:nvSpPr>
          <p:cNvPr id="5" name="TextBox 4"/>
          <p:cNvSpPr txBox="1"/>
          <p:nvPr/>
        </p:nvSpPr>
        <p:spPr>
          <a:xfrm>
            <a:off x="0" y="6548570"/>
            <a:ext cx="12801600" cy="369332"/>
          </a:xfrm>
          <a:prstGeom prst="rect">
            <a:avLst/>
          </a:prstGeom>
          <a:noFill/>
        </p:spPr>
        <p:txBody>
          <a:bodyPr wrap="square" rtlCol="0">
            <a:spAutoFit/>
          </a:bodyPr>
          <a:lstStyle/>
          <a:p>
            <a:r>
              <a:rPr lang="en-US" dirty="0" smtClean="0">
                <a:solidFill>
                  <a:schemeClr val="tx2">
                    <a:lumMod val="50000"/>
                    <a:lumOff val="50000"/>
                  </a:schemeClr>
                </a:solidFill>
              </a:rPr>
              <a:t>.</a:t>
            </a:r>
            <a:endParaRPr lang="en-US" dirty="0">
              <a:solidFill>
                <a:schemeClr val="tx2">
                  <a:lumMod val="50000"/>
                  <a:lumOff val="50000"/>
                </a:schemeClr>
              </a:solidFill>
            </a:endParaRPr>
          </a:p>
        </p:txBody>
      </p:sp>
      <p:graphicFrame>
        <p:nvGraphicFramePr>
          <p:cNvPr id="11" name="Chart 10"/>
          <p:cNvGraphicFramePr>
            <a:graphicFrameLocks/>
          </p:cNvGraphicFramePr>
          <p:nvPr>
            <p:extLst/>
          </p:nvPr>
        </p:nvGraphicFramePr>
        <p:xfrm>
          <a:off x="1674397" y="1957956"/>
          <a:ext cx="8843206" cy="415953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2664432" y="5932824"/>
            <a:ext cx="8153400" cy="369332"/>
          </a:xfrm>
          <a:prstGeom prst="rect">
            <a:avLst/>
          </a:prstGeom>
          <a:noFill/>
        </p:spPr>
        <p:txBody>
          <a:bodyPr wrap="square" rtlCol="0">
            <a:spAutoFit/>
          </a:bodyPr>
          <a:lstStyle/>
          <a:p>
            <a:r>
              <a:rPr lang="en-US" dirty="0" smtClean="0">
                <a:solidFill>
                  <a:schemeClr val="tx2">
                    <a:lumMod val="50000"/>
                    <a:lumOff val="50000"/>
                  </a:schemeClr>
                </a:solidFill>
              </a:rPr>
              <a:t>Source: U.S. Census Bureau, American Community Survey</a:t>
            </a:r>
            <a:endParaRPr lang="en-US" dirty="0">
              <a:solidFill>
                <a:schemeClr val="tx2">
                  <a:lumMod val="50000"/>
                  <a:lumOff val="50000"/>
                </a:schemeClr>
              </a:solidFill>
            </a:endParaRPr>
          </a:p>
        </p:txBody>
      </p:sp>
    </p:spTree>
    <p:extLst>
      <p:ext uri="{BB962C8B-B14F-4D97-AF65-F5344CB8AC3E}">
        <p14:creationId xmlns:p14="http://schemas.microsoft.com/office/powerpoint/2010/main" val="3716015206"/>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 </a:t>
            </a:r>
            <a:endParaRPr lang="en-US" dirty="0"/>
          </a:p>
        </p:txBody>
      </p:sp>
      <p:sp>
        <p:nvSpPr>
          <p:cNvPr id="9" name="Text Placeholder 8"/>
          <p:cNvSpPr>
            <a:spLocks noGrp="1"/>
          </p:cNvSpPr>
          <p:nvPr>
            <p:ph sz="half" idx="1"/>
          </p:nvPr>
        </p:nvSpPr>
        <p:spPr/>
        <p:txBody>
          <a:bodyPr>
            <a:normAutofit/>
          </a:bodyPr>
          <a:lstStyle/>
          <a:p>
            <a:r>
              <a:rPr lang="en-US" dirty="0" smtClean="0"/>
              <a:t>Disaggregate Data</a:t>
            </a:r>
          </a:p>
          <a:p>
            <a:r>
              <a:rPr lang="en-US" dirty="0" smtClean="0"/>
              <a:t>Access and Affordability </a:t>
            </a:r>
          </a:p>
          <a:p>
            <a:r>
              <a:rPr lang="en-US" dirty="0" smtClean="0"/>
              <a:t>Increase Teachers of Color and American Indian Teachers </a:t>
            </a:r>
            <a:endParaRPr lang="en-US" dirty="0"/>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158206"/>
            <a:ext cx="5181600" cy="3454400"/>
          </a:xfrm>
        </p:spPr>
      </p:pic>
    </p:spTree>
    <p:extLst>
      <p:ext uri="{BB962C8B-B14F-4D97-AF65-F5344CB8AC3E}">
        <p14:creationId xmlns:p14="http://schemas.microsoft.com/office/powerpoint/2010/main" val="3324574475"/>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of Color and American </a:t>
            </a:r>
            <a:r>
              <a:rPr lang="en-US" dirty="0"/>
              <a:t>Indian Teachers (</a:t>
            </a:r>
            <a:r>
              <a:rPr lang="en-US" dirty="0" smtClean="0"/>
              <a:t>TOCAIT)  </a:t>
            </a:r>
            <a:endParaRPr lang="en-US" dirty="0"/>
          </a:p>
        </p:txBody>
      </p:sp>
      <p:pic>
        <p:nvPicPr>
          <p:cNvPr id="1027"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662" y="2551142"/>
            <a:ext cx="87026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88647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of the Council </a:t>
            </a:r>
            <a:endParaRPr lang="en-US" dirty="0"/>
          </a:p>
        </p:txBody>
      </p:sp>
      <p:sp>
        <p:nvSpPr>
          <p:cNvPr id="9" name="Text Placeholder 8"/>
          <p:cNvSpPr>
            <a:spLocks noGrp="1"/>
          </p:cNvSpPr>
          <p:nvPr>
            <p:ph idx="1"/>
          </p:nvPr>
        </p:nvSpPr>
        <p:spPr/>
        <p:txBody>
          <a:bodyPr>
            <a:normAutofit fontScale="32500" lnSpcReduction="20000"/>
          </a:bodyPr>
          <a:lstStyle/>
          <a:p>
            <a:pPr marL="0" indent="0">
              <a:buNone/>
            </a:pPr>
            <a:r>
              <a:rPr lang="en-US" sz="4800" dirty="0"/>
              <a:t>The Minnesota Legislature empowered the Council for Minnesotans of African Heritage to ensure that people of African heritage fully and effectively participate in and equitably benefit from the political, social, and economic resources, policies and procedures of the State of Minnesota. Generally, the Council is charged with the responsibility of:</a:t>
            </a:r>
          </a:p>
          <a:p>
            <a:r>
              <a:rPr lang="en-US" sz="4800" dirty="0"/>
              <a:t>Advising the Governor and the Legislature on issues confronting People of African Heritage;</a:t>
            </a:r>
          </a:p>
          <a:p>
            <a:r>
              <a:rPr lang="en-US" sz="4800" dirty="0"/>
              <a:t>Advising the Governor and the Legislature on statutes, rules and revisions to programs to ensure that Black people have access to benefits and services provided to people in Minnesota;</a:t>
            </a:r>
          </a:p>
          <a:p>
            <a:r>
              <a:rPr lang="en-US" sz="4800" dirty="0"/>
              <a:t>Serving as a liaison to the federal government, local government units and private organizations on matters relating to People of African Heritage in Minnesota;</a:t>
            </a:r>
          </a:p>
          <a:p>
            <a:r>
              <a:rPr lang="en-US" sz="4800" dirty="0"/>
              <a:t>Implementing programs designed to solve problems of People of African Heritage when authorized by statute, rule or order; and</a:t>
            </a:r>
          </a:p>
          <a:p>
            <a:r>
              <a:rPr lang="en-US" sz="4800" dirty="0"/>
              <a:t>Publicizing the accomplishments of People of African Heritage and their contributions to the state.</a:t>
            </a:r>
          </a:p>
          <a:p>
            <a:pPr marL="0" indent="0">
              <a:buNone/>
            </a:pPr>
            <a:r>
              <a:rPr lang="en-US" sz="4800" dirty="0"/>
              <a:t>See MINNESOTA STATUTES 15.0145 ETHNIC COUNCILS</a:t>
            </a:r>
          </a:p>
          <a:p>
            <a:pPr marL="0" indent="0">
              <a:buNone/>
            </a:pPr>
            <a:endParaRPr lang="en-US" dirty="0"/>
          </a:p>
        </p:txBody>
      </p:sp>
    </p:spTree>
    <p:extLst>
      <p:ext uri="{BB962C8B-B14F-4D97-AF65-F5344CB8AC3E}">
        <p14:creationId xmlns:p14="http://schemas.microsoft.com/office/powerpoint/2010/main" val="3607518895"/>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About Policy </a:t>
            </a:r>
            <a:endParaRPr lang="en-US" dirty="0"/>
          </a:p>
        </p:txBody>
      </p:sp>
      <p:sp>
        <p:nvSpPr>
          <p:cNvPr id="9" name="Text Placeholder 8"/>
          <p:cNvSpPr>
            <a:spLocks noGrp="1"/>
          </p:cNvSpPr>
          <p:nvPr>
            <p:ph sz="half" idx="1"/>
          </p:nvPr>
        </p:nvSpPr>
        <p:spPr/>
        <p:txBody>
          <a:bodyPr/>
          <a:lstStyle/>
          <a:p>
            <a:r>
              <a:rPr lang="en-US" dirty="0" smtClean="0"/>
              <a:t>The way things are is not an accident</a:t>
            </a:r>
          </a:p>
          <a:p>
            <a:r>
              <a:rPr lang="en-US" dirty="0" smtClean="0"/>
              <a:t>People-made problems can be solved by </a:t>
            </a:r>
            <a:r>
              <a:rPr lang="en-US" dirty="0" smtClean="0"/>
              <a:t>people</a:t>
            </a:r>
            <a:endParaRPr lang="en-US" dirty="0" smtClean="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158206"/>
            <a:ext cx="5181600" cy="3454400"/>
          </a:xfrm>
        </p:spPr>
      </p:pic>
    </p:spTree>
    <p:extLst>
      <p:ext uri="{BB962C8B-B14F-4D97-AF65-F5344CB8AC3E}">
        <p14:creationId xmlns:p14="http://schemas.microsoft.com/office/powerpoint/2010/main" val="36084587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t>
            </a:r>
            <a:endParaRPr lang="en-US" dirty="0"/>
          </a:p>
        </p:txBody>
      </p:sp>
      <p:sp>
        <p:nvSpPr>
          <p:cNvPr id="14" name="Text Placeholder 13"/>
          <p:cNvSpPr>
            <a:spLocks noGrp="1"/>
          </p:cNvSpPr>
          <p:nvPr>
            <p:ph type="body" sz="quarter" idx="18"/>
          </p:nvPr>
        </p:nvSpPr>
        <p:spPr/>
        <p:txBody>
          <a:bodyPr/>
          <a:lstStyle/>
          <a:p>
            <a:r>
              <a:rPr lang="en-US" dirty="0"/>
              <a:t>Justin Terrell | Executive Director</a:t>
            </a:r>
          </a:p>
        </p:txBody>
      </p:sp>
      <p:pic>
        <p:nvPicPr>
          <p:cNvPr id="15" name="Picture Placeholder 14"/>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29199" b="29199"/>
          <a:stretch>
            <a:fillRect/>
          </a:stretch>
        </p:blipFill>
        <p:spPr/>
      </p:pic>
    </p:spTree>
    <p:extLst>
      <p:ext uri="{BB962C8B-B14F-4D97-AF65-F5344CB8AC3E}">
        <p14:creationId xmlns:p14="http://schemas.microsoft.com/office/powerpoint/2010/main" val="1166413844"/>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Thank </a:t>
            </a:r>
            <a:r>
              <a:rPr lang="en-US" dirty="0" smtClean="0"/>
              <a:t>You</a:t>
            </a:r>
            <a:br>
              <a:rPr lang="en-US" dirty="0" smtClean="0"/>
            </a:br>
            <a:r>
              <a:rPr lang="en-US" dirty="0" smtClean="0"/>
              <a:t>See you at Day on the Hill!</a:t>
            </a:r>
            <a:endParaRPr lang="en-US" dirty="0"/>
          </a:p>
        </p:txBody>
      </p:sp>
      <p:sp>
        <p:nvSpPr>
          <p:cNvPr id="3" name="Text Placeholder 2"/>
          <p:cNvSpPr>
            <a:spLocks noGrp="1"/>
          </p:cNvSpPr>
          <p:nvPr>
            <p:ph type="body" sz="quarter" idx="13"/>
          </p:nvPr>
        </p:nvSpPr>
        <p:spPr/>
        <p:txBody>
          <a:bodyPr/>
          <a:lstStyle/>
          <a:p>
            <a:r>
              <a:rPr lang="en-US" sz="3200" b="1" dirty="0" smtClean="0"/>
              <a:t>Justin Terrell Executive Director </a:t>
            </a:r>
            <a:endParaRPr lang="en-US" sz="3200" b="1" dirty="0"/>
          </a:p>
          <a:p>
            <a:r>
              <a:rPr lang="en-US" sz="2800" i="1" dirty="0" smtClean="0"/>
              <a:t>Justin.Terrell@state.mn.us</a:t>
            </a:r>
            <a:endParaRPr lang="en-US" sz="2800" i="1" dirty="0"/>
          </a:p>
          <a:p>
            <a:r>
              <a:rPr lang="en-US" sz="2800" dirty="0" smtClean="0"/>
              <a:t>651-356-1820</a:t>
            </a:r>
            <a:endParaRPr lang="en-US" sz="2800" dirty="0"/>
          </a:p>
        </p:txBody>
      </p:sp>
    </p:spTree>
    <p:extLst>
      <p:ext uri="{BB962C8B-B14F-4D97-AF65-F5344CB8AC3E}">
        <p14:creationId xmlns:p14="http://schemas.microsoft.com/office/powerpoint/2010/main" val="24291881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Council </a:t>
            </a:r>
            <a:endParaRPr lang="en-US" dirty="0"/>
          </a:p>
        </p:txBody>
      </p:sp>
      <p:sp>
        <p:nvSpPr>
          <p:cNvPr id="9" name="Text Placeholder 8"/>
          <p:cNvSpPr>
            <a:spLocks noGrp="1"/>
          </p:cNvSpPr>
          <p:nvPr>
            <p:ph sz="half" idx="1"/>
          </p:nvPr>
        </p:nvSpPr>
        <p:spPr/>
        <p:txBody>
          <a:bodyPr>
            <a:normAutofit fontScale="40000" lnSpcReduction="20000"/>
          </a:bodyPr>
          <a:lstStyle/>
          <a:p>
            <a:pPr marL="0" indent="0">
              <a:buNone/>
            </a:pPr>
            <a:r>
              <a:rPr lang="en-US" sz="4800" dirty="0" smtClean="0"/>
              <a:t>The Council is made up of: </a:t>
            </a:r>
          </a:p>
          <a:p>
            <a:pPr marL="0" indent="0">
              <a:buNone/>
            </a:pPr>
            <a:r>
              <a:rPr lang="en-US" sz="4800" dirty="0" smtClean="0"/>
              <a:t>11 members from the African Heritage Community appointed by the Governor</a:t>
            </a:r>
          </a:p>
          <a:p>
            <a:pPr marL="0" indent="0">
              <a:buNone/>
            </a:pPr>
            <a:r>
              <a:rPr lang="en-US" sz="4800" dirty="0" smtClean="0"/>
              <a:t>4 sitting legislative members appointed by leadership in the State House and Senate</a:t>
            </a:r>
          </a:p>
          <a:p>
            <a:pPr marL="0" indent="0">
              <a:buNone/>
            </a:pPr>
            <a:r>
              <a:rPr lang="en-US" sz="4800" dirty="0" smtClean="0"/>
              <a:t>4 Paid Staff</a:t>
            </a:r>
          </a:p>
          <a:p>
            <a:r>
              <a:rPr lang="en-US" sz="4800" dirty="0" smtClean="0"/>
              <a:t>Executive Director</a:t>
            </a:r>
          </a:p>
          <a:p>
            <a:r>
              <a:rPr lang="en-US" sz="4800" dirty="0" smtClean="0"/>
              <a:t>Office Manager</a:t>
            </a:r>
          </a:p>
          <a:p>
            <a:r>
              <a:rPr lang="en-US" sz="4800" dirty="0" smtClean="0"/>
              <a:t>Outreach Coordinator</a:t>
            </a:r>
          </a:p>
          <a:p>
            <a:r>
              <a:rPr lang="en-US" sz="4800" dirty="0" smtClean="0"/>
              <a:t>Legislative Coordinator </a:t>
            </a:r>
            <a:endParaRPr lang="en-US" sz="4800" dirty="0"/>
          </a:p>
          <a:p>
            <a:pPr marL="0" indent="0">
              <a:buNone/>
            </a:pPr>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158206"/>
            <a:ext cx="5181600" cy="3454400"/>
          </a:xfrm>
        </p:spPr>
      </p:pic>
    </p:spTree>
    <p:extLst>
      <p:ext uri="{BB962C8B-B14F-4D97-AF65-F5344CB8AC3E}">
        <p14:creationId xmlns:p14="http://schemas.microsoft.com/office/powerpoint/2010/main" val="2122860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 of the Council </a:t>
            </a:r>
            <a:endParaRPr lang="en-US" dirty="0"/>
          </a:p>
        </p:txBody>
      </p:sp>
      <p:sp>
        <p:nvSpPr>
          <p:cNvPr id="9" name="Text Placeholder 8"/>
          <p:cNvSpPr>
            <a:spLocks noGrp="1"/>
          </p:cNvSpPr>
          <p:nvPr>
            <p:ph idx="1"/>
          </p:nvPr>
        </p:nvSpPr>
        <p:spPr/>
        <p:txBody>
          <a:bodyPr/>
          <a:lstStyle/>
          <a:p>
            <a:r>
              <a:rPr lang="en-US" dirty="0" smtClean="0"/>
              <a:t>Engage our constituents through statewide outreach efforts</a:t>
            </a:r>
          </a:p>
          <a:p>
            <a:r>
              <a:rPr lang="en-US" dirty="0" smtClean="0"/>
              <a:t>Work with the community and lawmakers to advance a legislative agenda that address the needs of the African Heritage community. </a:t>
            </a:r>
          </a:p>
          <a:p>
            <a:pPr marL="0" indent="0">
              <a:buNone/>
            </a:pPr>
            <a:r>
              <a:rPr lang="en-US" dirty="0" smtClean="0"/>
              <a:t> </a:t>
            </a: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3986" y="3156639"/>
            <a:ext cx="4530306" cy="30202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7158" y="3156639"/>
            <a:ext cx="4027099" cy="3020324"/>
          </a:xfrm>
          <a:prstGeom prst="rect">
            <a:avLst/>
          </a:prstGeom>
        </p:spPr>
      </p:pic>
    </p:spTree>
    <p:extLst>
      <p:ext uri="{BB962C8B-B14F-4D97-AF65-F5344CB8AC3E}">
        <p14:creationId xmlns:p14="http://schemas.microsoft.com/office/powerpoint/2010/main" val="27781098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Leg Agenda </a:t>
            </a:r>
            <a:endParaRPr lang="en-US" dirty="0"/>
          </a:p>
        </p:txBody>
      </p:sp>
      <p:sp>
        <p:nvSpPr>
          <p:cNvPr id="9" name="Text Placeholder 8"/>
          <p:cNvSpPr>
            <a:spLocks noGrp="1"/>
          </p:cNvSpPr>
          <p:nvPr>
            <p:ph sz="half" idx="1"/>
          </p:nvPr>
        </p:nvSpPr>
        <p:spPr/>
        <p:txBody>
          <a:bodyPr>
            <a:normAutofit fontScale="92500" lnSpcReduction="10000"/>
          </a:bodyPr>
          <a:lstStyle/>
          <a:p>
            <a:pPr marL="0" indent="0">
              <a:buNone/>
            </a:pPr>
            <a:r>
              <a:rPr lang="en-US" dirty="0" smtClean="0"/>
              <a:t>Priority Bills </a:t>
            </a:r>
          </a:p>
          <a:p>
            <a:r>
              <a:rPr lang="en-US" dirty="0" smtClean="0"/>
              <a:t>Restoration of Voting </a:t>
            </a:r>
            <a:r>
              <a:rPr lang="en-US" dirty="0" smtClean="0"/>
              <a:t>Rights (Hearin</a:t>
            </a:r>
            <a:r>
              <a:rPr lang="en-US" dirty="0" smtClean="0"/>
              <a:t>g in the House)</a:t>
            </a:r>
            <a:endParaRPr lang="en-US" dirty="0" smtClean="0"/>
          </a:p>
          <a:p>
            <a:r>
              <a:rPr lang="en-US" dirty="0" smtClean="0"/>
              <a:t>African American Family Preservation </a:t>
            </a:r>
            <a:r>
              <a:rPr lang="en-US" dirty="0" smtClean="0"/>
              <a:t>Act (Press Conference with national attention)</a:t>
            </a:r>
            <a:endParaRPr lang="en-US" dirty="0" smtClean="0"/>
          </a:p>
          <a:p>
            <a:r>
              <a:rPr lang="en-US" dirty="0"/>
              <a:t>Teachers of Color and American Indian Teachers (</a:t>
            </a:r>
            <a:r>
              <a:rPr lang="en-US" dirty="0" smtClean="0"/>
              <a:t>Hearing in the House)</a:t>
            </a:r>
            <a:endParaRPr lang="en-US" dirty="0" smtClean="0"/>
          </a:p>
          <a:p>
            <a:r>
              <a:rPr lang="en-US" dirty="0" smtClean="0"/>
              <a:t>Domestic Violence and Sexual Assault Prevention Fund </a:t>
            </a:r>
            <a:r>
              <a:rPr lang="en-US" dirty="0" smtClean="0"/>
              <a:t>(No action taken) </a:t>
            </a:r>
            <a:endParaRPr lang="en-US" dirty="0" smtClean="0"/>
          </a:p>
          <a:p>
            <a:pPr marL="0" indent="0">
              <a:buNone/>
            </a:pPr>
            <a:endParaRPr lang="en-US" dirty="0"/>
          </a:p>
        </p:txBody>
      </p:sp>
      <p:sp>
        <p:nvSpPr>
          <p:cNvPr id="3" name="Content Placeholder 2"/>
          <p:cNvSpPr>
            <a:spLocks noGrp="1"/>
          </p:cNvSpPr>
          <p:nvPr>
            <p:ph sz="half" idx="2"/>
          </p:nvPr>
        </p:nvSpPr>
        <p:spPr/>
        <p:txBody>
          <a:bodyPr>
            <a:normAutofit/>
          </a:bodyPr>
          <a:lstStyle/>
          <a:p>
            <a:pPr marL="0" indent="0">
              <a:buNone/>
            </a:pPr>
            <a:r>
              <a:rPr lang="en-US" dirty="0" smtClean="0"/>
              <a:t>Action taken by the Governor</a:t>
            </a:r>
            <a:endParaRPr lang="en-US" dirty="0"/>
          </a:p>
          <a:p>
            <a:r>
              <a:rPr lang="en-US" dirty="0" smtClean="0"/>
              <a:t>OIS Thurman Blevins </a:t>
            </a:r>
            <a:endParaRPr lang="en-US" dirty="0"/>
          </a:p>
          <a:p>
            <a:r>
              <a:rPr lang="en-US" dirty="0" smtClean="0"/>
              <a:t>Veto of Anti Protest Bill</a:t>
            </a:r>
            <a:endParaRPr lang="en-US" dirty="0"/>
          </a:p>
        </p:txBody>
      </p:sp>
    </p:spTree>
    <p:extLst>
      <p:ext uri="{BB962C8B-B14F-4D97-AF65-F5344CB8AC3E}">
        <p14:creationId xmlns:p14="http://schemas.microsoft.com/office/powerpoint/2010/main" val="33252089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Leg Agenda </a:t>
            </a:r>
            <a:endParaRPr lang="en-US" dirty="0"/>
          </a:p>
        </p:txBody>
      </p:sp>
      <p:sp>
        <p:nvSpPr>
          <p:cNvPr id="9" name="Text Placeholder 8"/>
          <p:cNvSpPr>
            <a:spLocks noGrp="1"/>
          </p:cNvSpPr>
          <p:nvPr>
            <p:ph sz="half" idx="1"/>
          </p:nvPr>
        </p:nvSpPr>
        <p:spPr/>
        <p:txBody>
          <a:bodyPr>
            <a:normAutofit/>
          </a:bodyPr>
          <a:lstStyle/>
          <a:p>
            <a:pPr marL="0" indent="0">
              <a:buNone/>
            </a:pPr>
            <a:r>
              <a:rPr lang="en-US" dirty="0" smtClean="0"/>
              <a:t>Priority Bills </a:t>
            </a:r>
          </a:p>
          <a:p>
            <a:r>
              <a:rPr lang="en-US" dirty="0" smtClean="0"/>
              <a:t>Restoration of Voting Rights</a:t>
            </a:r>
          </a:p>
          <a:p>
            <a:r>
              <a:rPr lang="en-US" dirty="0" smtClean="0"/>
              <a:t>African American Family Preservation Act</a:t>
            </a:r>
          </a:p>
          <a:p>
            <a:r>
              <a:rPr lang="en-US" dirty="0" smtClean="0"/>
              <a:t>Black Immigration (Drivers Licenses for </a:t>
            </a:r>
            <a:r>
              <a:rPr lang="en-US" dirty="0" smtClean="0"/>
              <a:t>All and DED/TPS) </a:t>
            </a:r>
            <a:endParaRPr lang="en-US" dirty="0" smtClean="0"/>
          </a:p>
        </p:txBody>
      </p:sp>
      <p:sp>
        <p:nvSpPr>
          <p:cNvPr id="3" name="Content Placeholder 2"/>
          <p:cNvSpPr>
            <a:spLocks noGrp="1"/>
          </p:cNvSpPr>
          <p:nvPr>
            <p:ph sz="half" idx="2"/>
          </p:nvPr>
        </p:nvSpPr>
        <p:spPr/>
        <p:txBody>
          <a:bodyPr>
            <a:normAutofit lnSpcReduction="10000"/>
          </a:bodyPr>
          <a:lstStyle/>
          <a:p>
            <a:pPr marL="0" indent="0">
              <a:buNone/>
            </a:pPr>
            <a:r>
              <a:rPr lang="en-US" dirty="0"/>
              <a:t>Additional Areas of Focus</a:t>
            </a:r>
          </a:p>
          <a:p>
            <a:r>
              <a:rPr lang="en-US" dirty="0"/>
              <a:t>Housing</a:t>
            </a:r>
          </a:p>
          <a:p>
            <a:r>
              <a:rPr lang="en-US" dirty="0"/>
              <a:t>Workforce and Economic Development </a:t>
            </a:r>
          </a:p>
          <a:p>
            <a:r>
              <a:rPr lang="en-US" dirty="0"/>
              <a:t>Healthcare for All</a:t>
            </a:r>
          </a:p>
          <a:p>
            <a:r>
              <a:rPr lang="en-US" dirty="0"/>
              <a:t>Education </a:t>
            </a:r>
          </a:p>
          <a:p>
            <a:r>
              <a:rPr lang="en-US" dirty="0"/>
              <a:t>Transportation </a:t>
            </a:r>
          </a:p>
          <a:p>
            <a:r>
              <a:rPr lang="en-US" dirty="0"/>
              <a:t>Criminal Justice Reform  </a:t>
            </a:r>
          </a:p>
          <a:p>
            <a:endParaRPr lang="en-US" dirty="0"/>
          </a:p>
        </p:txBody>
      </p:sp>
    </p:spTree>
    <p:extLst>
      <p:ext uri="{BB962C8B-B14F-4D97-AF65-F5344CB8AC3E}">
        <p14:creationId xmlns:p14="http://schemas.microsoft.com/office/powerpoint/2010/main" val="7394924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Leg </a:t>
            </a:r>
            <a:r>
              <a:rPr lang="en-US" dirty="0" smtClean="0"/>
              <a:t>Agenda Criteria  </a:t>
            </a:r>
            <a:endParaRPr lang="en-US" dirty="0"/>
          </a:p>
        </p:txBody>
      </p:sp>
      <p:sp>
        <p:nvSpPr>
          <p:cNvPr id="9" name="Text Placeholder 8"/>
          <p:cNvSpPr>
            <a:spLocks noGrp="1"/>
          </p:cNvSpPr>
          <p:nvPr>
            <p:ph sz="half" idx="1"/>
          </p:nvPr>
        </p:nvSpPr>
        <p:spPr/>
        <p:txBody>
          <a:bodyPr>
            <a:normAutofit/>
          </a:bodyPr>
          <a:lstStyle/>
          <a:p>
            <a:r>
              <a:rPr lang="en-US" dirty="0" smtClean="0"/>
              <a:t>Must be led by people of African Heritage</a:t>
            </a:r>
          </a:p>
          <a:p>
            <a:r>
              <a:rPr lang="en-US" dirty="0" smtClean="0"/>
              <a:t>Must have a statewide impact</a:t>
            </a:r>
          </a:p>
          <a:p>
            <a:r>
              <a:rPr lang="en-US" dirty="0" smtClean="0"/>
              <a:t>Must have people of African Heritage actively connected to the policy and effort </a:t>
            </a:r>
            <a:endParaRPr lang="en-US" dirty="0" smtClean="0"/>
          </a:p>
        </p:txBody>
      </p:sp>
      <p:sp>
        <p:nvSpPr>
          <p:cNvPr id="3" name="Content Placeholder 2"/>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25067235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nodePh="1">
                                  <p:stCondLst>
                                    <p:cond delay="0"/>
                                  </p:stCondLst>
                                  <p:endCondLst>
                                    <p:cond evt="begin" delay="0">
                                      <p:tn val="23"/>
                                    </p:cond>
                                  </p:end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Outreach Efforts</a:t>
            </a:r>
            <a:endParaRPr lang="en-US" dirty="0"/>
          </a:p>
        </p:txBody>
      </p:sp>
      <p:sp>
        <p:nvSpPr>
          <p:cNvPr id="9" name="Text Placeholder 8"/>
          <p:cNvSpPr>
            <a:spLocks noGrp="1"/>
          </p:cNvSpPr>
          <p:nvPr>
            <p:ph sz="half" idx="1"/>
          </p:nvPr>
        </p:nvSpPr>
        <p:spPr/>
        <p:txBody>
          <a:bodyPr/>
          <a:lstStyle/>
          <a:p>
            <a:r>
              <a:rPr lang="en-US" dirty="0" smtClean="0"/>
              <a:t>Developed relationships in </a:t>
            </a:r>
            <a:r>
              <a:rPr lang="en-US" dirty="0" smtClean="0"/>
              <a:t>the Twin Cities, Saint </a:t>
            </a:r>
            <a:r>
              <a:rPr lang="en-US" dirty="0" smtClean="0"/>
              <a:t>Cloud, Duluth</a:t>
            </a:r>
            <a:r>
              <a:rPr lang="en-US" dirty="0"/>
              <a:t> </a:t>
            </a:r>
            <a:r>
              <a:rPr lang="en-US" dirty="0" smtClean="0"/>
              <a:t>and Rochester</a:t>
            </a:r>
          </a:p>
          <a:p>
            <a:r>
              <a:rPr lang="en-US" dirty="0" smtClean="0"/>
              <a:t>Sponsored </a:t>
            </a:r>
            <a:r>
              <a:rPr lang="en-US" dirty="0"/>
              <a:t>and </a:t>
            </a:r>
            <a:r>
              <a:rPr lang="en-US" dirty="0" smtClean="0"/>
              <a:t>cohosted 50+ events </a:t>
            </a:r>
            <a:r>
              <a:rPr lang="en-US" dirty="0" smtClean="0"/>
              <a:t>around the state </a:t>
            </a:r>
          </a:p>
          <a:p>
            <a:r>
              <a:rPr lang="en-US" dirty="0" smtClean="0"/>
              <a:t>Mobilized over 300 constituents to the Capitol during session </a:t>
            </a:r>
            <a:endParaRPr lang="en-US" dirty="0"/>
          </a:p>
          <a:p>
            <a:r>
              <a:rPr lang="en-US" dirty="0" smtClean="0"/>
              <a:t>Built a statewide </a:t>
            </a:r>
            <a:r>
              <a:rPr lang="en-US" dirty="0" smtClean="0"/>
              <a:t>network </a:t>
            </a:r>
            <a:r>
              <a:rPr lang="en-US" dirty="0" smtClean="0"/>
              <a:t>that started at 500 to over 2,000 </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158206"/>
            <a:ext cx="5181600" cy="3454400"/>
          </a:xfrm>
        </p:spPr>
      </p:pic>
    </p:spTree>
    <p:extLst>
      <p:ext uri="{BB962C8B-B14F-4D97-AF65-F5344CB8AC3E}">
        <p14:creationId xmlns:p14="http://schemas.microsoft.com/office/powerpoint/2010/main" val="12453232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Outreach Efforts</a:t>
            </a:r>
            <a:endParaRPr lang="en-US" dirty="0"/>
          </a:p>
        </p:txBody>
      </p:sp>
      <p:sp>
        <p:nvSpPr>
          <p:cNvPr id="9" name="Text Placeholder 8"/>
          <p:cNvSpPr>
            <a:spLocks noGrp="1"/>
          </p:cNvSpPr>
          <p:nvPr>
            <p:ph sz="half" idx="1"/>
          </p:nvPr>
        </p:nvSpPr>
        <p:spPr/>
        <p:txBody>
          <a:bodyPr/>
          <a:lstStyle/>
          <a:p>
            <a:r>
              <a:rPr lang="en-US" dirty="0" smtClean="0"/>
              <a:t>Develop leadership groups in </a:t>
            </a:r>
            <a:r>
              <a:rPr lang="en-US" dirty="0" smtClean="0"/>
              <a:t>the Twin Cities, Saint </a:t>
            </a:r>
            <a:r>
              <a:rPr lang="en-US" dirty="0" smtClean="0"/>
              <a:t>Cloud, Duluth, Rochester and Brooklyn Park/Center</a:t>
            </a:r>
          </a:p>
          <a:p>
            <a:r>
              <a:rPr lang="en-US" dirty="0"/>
              <a:t>Sponsor and cohost events with orgs led by </a:t>
            </a:r>
            <a:r>
              <a:rPr lang="en-US" dirty="0" smtClean="0"/>
              <a:t>constituents </a:t>
            </a:r>
            <a:endParaRPr lang="en-US" dirty="0"/>
          </a:p>
          <a:p>
            <a:r>
              <a:rPr lang="en-US" dirty="0" smtClean="0"/>
              <a:t>Survey on issues </a:t>
            </a:r>
          </a:p>
          <a:p>
            <a:r>
              <a:rPr lang="en-US" dirty="0" smtClean="0"/>
              <a:t>Annual Meeting in Fall 2019 </a:t>
            </a:r>
          </a:p>
          <a:p>
            <a:r>
              <a:rPr lang="en-US" dirty="0" smtClean="0"/>
              <a:t>Mobilize 500 constituents to the Capitol this Session</a:t>
            </a: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158206"/>
            <a:ext cx="5181600" cy="3454400"/>
          </a:xfrm>
        </p:spPr>
      </p:pic>
    </p:spTree>
    <p:extLst>
      <p:ext uri="{BB962C8B-B14F-4D97-AF65-F5344CB8AC3E}">
        <p14:creationId xmlns:p14="http://schemas.microsoft.com/office/powerpoint/2010/main" val="34352568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AH Template [Read-Only]" id="{6B34C70E-6BAB-41B2-A6C0-85C97D991D18}" vid="{0CB61985-22D8-43EB-83A9-0F1E2B92BF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678B604-9059-4F1C-B8E2-C96A71A964D2}">
  <ds:schemaRef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CMAH PowerPoint Template</Template>
  <TotalTime>468</TotalTime>
  <Words>865</Words>
  <Application>Microsoft Office PowerPoint</Application>
  <PresentationFormat>Widescreen</PresentationFormat>
  <Paragraphs>150</Paragraphs>
  <Slides>22</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Minnesota</vt:lpstr>
      <vt:lpstr>House Higher Education Finance and Policy Committee </vt:lpstr>
      <vt:lpstr>Mission of the Council </vt:lpstr>
      <vt:lpstr>Structure of the Council </vt:lpstr>
      <vt:lpstr>The Work of the Council </vt:lpstr>
      <vt:lpstr>2018 Leg Agenda </vt:lpstr>
      <vt:lpstr>2019 Leg Agenda </vt:lpstr>
      <vt:lpstr>2019 Leg Agenda Criteria  </vt:lpstr>
      <vt:lpstr>2018 Outreach Efforts</vt:lpstr>
      <vt:lpstr>2019 Outreach Efforts</vt:lpstr>
      <vt:lpstr>Day on the Hill </vt:lpstr>
      <vt:lpstr>Challenges facing the community </vt:lpstr>
      <vt:lpstr>Black/African-American Minnesotans are concentrated in the 7-county metro</vt:lpstr>
      <vt:lpstr>The increase held for all major race groups</vt:lpstr>
      <vt:lpstr>Since 2011, poverty rates have declined for all major race groups</vt:lpstr>
      <vt:lpstr>Unemployment gaps have narrowed, large differences remain in the share participating in the labor force</vt:lpstr>
      <vt:lpstr>Full-Time Employment with Higher Earnings (&gt; $35,000) Grew for Workers in all Major Race Groups. continued</vt:lpstr>
      <vt:lpstr>Full-Time Employment with Higher Earnings (&gt; $35,000)</vt:lpstr>
      <vt:lpstr>Higher Education </vt:lpstr>
      <vt:lpstr>Teachers of Color and American Indian Teachers (TOCAIT)  </vt:lpstr>
      <vt:lpstr>Thoughts About Policy </vt:lpstr>
      <vt:lpstr>Questions </vt:lpstr>
      <vt:lpstr>Thank You See you at Day on the Hill!</vt:lpstr>
    </vt:vector>
  </TitlesOfParts>
  <Company>State of Minnesota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
  <dc:creator>Bradshaw, Shakira (CMAH)</dc:creator>
  <cp:keywords/>
  <dc:description/>
  <cp:lastModifiedBy>Terrell, Justin (CMAH)</cp:lastModifiedBy>
  <cp:revision>28</cp:revision>
  <cp:lastPrinted>2017-03-14T16:27:36Z</cp:lastPrinted>
  <dcterms:created xsi:type="dcterms:W3CDTF">2019-01-11T17:22:40Z</dcterms:created>
  <dcterms:modified xsi:type="dcterms:W3CDTF">2019-01-29T19:05:23Z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ies>
</file>