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7" r:id="rId3"/>
  </p:sldMasterIdLst>
  <p:notesMasterIdLst>
    <p:notesMasterId r:id="rId23"/>
  </p:notesMasterIdLst>
  <p:handoutMasterIdLst>
    <p:handoutMasterId r:id="rId24"/>
  </p:handoutMasterIdLst>
  <p:sldIdLst>
    <p:sldId id="258" r:id="rId4"/>
    <p:sldId id="294" r:id="rId5"/>
    <p:sldId id="393" r:id="rId6"/>
    <p:sldId id="391" r:id="rId7"/>
    <p:sldId id="392" r:id="rId8"/>
    <p:sldId id="394" r:id="rId9"/>
    <p:sldId id="395" r:id="rId10"/>
    <p:sldId id="398" r:id="rId11"/>
    <p:sldId id="402" r:id="rId12"/>
    <p:sldId id="406" r:id="rId13"/>
    <p:sldId id="403" r:id="rId14"/>
    <p:sldId id="404" r:id="rId15"/>
    <p:sldId id="407" r:id="rId16"/>
    <p:sldId id="408" r:id="rId17"/>
    <p:sldId id="409" r:id="rId18"/>
    <p:sldId id="405" r:id="rId19"/>
    <p:sldId id="396" r:id="rId20"/>
    <p:sldId id="410" r:id="rId21"/>
    <p:sldId id="269"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92"/>
    </p:cViewPr>
  </p:sorterViewPr>
  <p:notesViewPr>
    <p:cSldViewPr>
      <p:cViewPr varScale="1">
        <p:scale>
          <a:sx n="81" d="100"/>
          <a:sy n="81" d="100"/>
        </p:scale>
        <p:origin x="-3114"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5B0A698E-FBC8-48CC-B5EB-1CA46786D989}" type="datetimeFigureOut">
              <a:rPr lang="en-US" smtClean="0"/>
              <a:t>1/21/2019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819B41F9-D3B2-4B6A-A821-756107CBC21A}" type="slidenum">
              <a:rPr lang="en-US" smtClean="0"/>
              <a:t>‹#›</a:t>
            </a:fld>
            <a:endParaRPr lang="en-US" dirty="0"/>
          </a:p>
        </p:txBody>
      </p:sp>
    </p:spTree>
    <p:extLst>
      <p:ext uri="{BB962C8B-B14F-4D97-AF65-F5344CB8AC3E}">
        <p14:creationId xmlns:p14="http://schemas.microsoft.com/office/powerpoint/2010/main" val="2378048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6B6CFFCF-8733-4035-A969-73B3D7D3E789}" type="datetimeFigureOut">
              <a:rPr lang="en-US" smtClean="0"/>
              <a:t>1/21/2019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B2882AEC-6CB4-4D32-8B6B-17FEC1494D0D}" type="slidenum">
              <a:rPr lang="en-US" smtClean="0"/>
              <a:t>‹#›</a:t>
            </a:fld>
            <a:endParaRPr lang="en-US" dirty="0"/>
          </a:p>
        </p:txBody>
      </p:sp>
    </p:spTree>
    <p:extLst>
      <p:ext uri="{BB962C8B-B14F-4D97-AF65-F5344CB8AC3E}">
        <p14:creationId xmlns:p14="http://schemas.microsoft.com/office/powerpoint/2010/main" val="141514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7999"/>
          </a:xfrm>
          <a:prstGeom prst="rect">
            <a:avLst/>
          </a:prstGeom>
          <a:blipFill dpi="0" rotWithShape="1">
            <a:blip r:embed="rId2">
              <a:alphaModFix amt="22000"/>
            </a:blip>
            <a:srcRect/>
            <a:stretch>
              <a:fillRect t="-41589" b="-517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sp>
        <p:nvSpPr>
          <p:cNvPr id="2" name="Title 1"/>
          <p:cNvSpPr>
            <a:spLocks noGrp="1"/>
          </p:cNvSpPr>
          <p:nvPr>
            <p:ph type="ctrTitle"/>
          </p:nvPr>
        </p:nvSpPr>
        <p:spPr>
          <a:xfrm>
            <a:off x="685800" y="241617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A6D749-1EEE-498A-8D78-7317EAB9B32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9200" y="685800"/>
            <a:ext cx="3481514" cy="1859128"/>
          </a:xfrm>
          <a:prstGeom prst="rect">
            <a:avLst/>
          </a:prstGeom>
        </p:spPr>
      </p:pic>
    </p:spTree>
    <p:extLst>
      <p:ext uri="{BB962C8B-B14F-4D97-AF65-F5344CB8AC3E}">
        <p14:creationId xmlns:p14="http://schemas.microsoft.com/office/powerpoint/2010/main" val="243034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3275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9428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720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731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7713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9249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4638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521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48979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9974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7999"/>
          </a:xfrm>
          <a:prstGeom prst="rect">
            <a:avLst/>
          </a:prstGeom>
          <a:blipFill dpi="0" rotWithShape="1">
            <a:blip r:embed="rId2">
              <a:alphaModFix amt="22000"/>
            </a:blip>
            <a:srcRect/>
            <a:stretch>
              <a:fillRect t="-41589" b="-517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A6D749-1EEE-498A-8D78-7317EAB9B32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600" y="685800"/>
            <a:ext cx="3710114" cy="1981200"/>
          </a:xfrm>
          <a:prstGeom prst="rect">
            <a:avLst/>
          </a:prstGeom>
        </p:spPr>
      </p:pic>
    </p:spTree>
    <p:extLst>
      <p:ext uri="{BB962C8B-B14F-4D97-AF65-F5344CB8AC3E}">
        <p14:creationId xmlns:p14="http://schemas.microsoft.com/office/powerpoint/2010/main" val="426771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305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5432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3772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403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4010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555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14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10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438400"/>
            <a:ext cx="3848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2438400"/>
            <a:ext cx="3848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45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4661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005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6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0D90001-0F2E-45A4-8E5E-96704F30AB2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5350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6D749-1EEE-498A-8D78-7317EAB9B3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9767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ctr" defTabSz="914400" rtl="0" eaLnBrk="1" latinLnBrk="0" hangingPunct="1">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lowchart: Manual Input 8"/>
          <p:cNvSpPr/>
          <p:nvPr userDrawn="1"/>
        </p:nvSpPr>
        <p:spPr>
          <a:xfrm rot="10800000">
            <a:off x="-1387" y="5904352"/>
            <a:ext cx="9145381" cy="953647"/>
          </a:xfrm>
          <a:prstGeom prst="flowChartManualInput">
            <a:avLst/>
          </a:prstGeom>
          <a:solidFill>
            <a:srgbClr val="001489">
              <a:alpha val="80000"/>
            </a:srgb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620000" y="6096000"/>
            <a:ext cx="1066800" cy="550924"/>
          </a:xfrm>
          <a:prstGeom prst="rect">
            <a:avLst/>
          </a:prstGeom>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t="43639" b="54160"/>
          <a:stretch/>
        </p:blipFill>
        <p:spPr>
          <a:xfrm>
            <a:off x="-16136" y="0"/>
            <a:ext cx="9160136" cy="301214"/>
          </a:xfrm>
          <a:prstGeom prst="rect">
            <a:avLst/>
          </a:prstGeom>
        </p:spPr>
      </p:pic>
    </p:spTree>
    <p:extLst>
      <p:ext uri="{BB962C8B-B14F-4D97-AF65-F5344CB8AC3E}">
        <p14:creationId xmlns:p14="http://schemas.microsoft.com/office/powerpoint/2010/main" val="13965993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sldNum="0" hdr="0" ftr="0" dt="0"/>
  <p:txStyles>
    <p:titleStyle>
      <a:lvl1pPr algn="ctr" defTabSz="914400" rtl="0" eaLnBrk="1" latinLnBrk="0" hangingPunct="1">
        <a:spcBef>
          <a:spcPct val="0"/>
        </a:spcBef>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lowchart: Manual Input 8"/>
          <p:cNvSpPr/>
          <p:nvPr userDrawn="1"/>
        </p:nvSpPr>
        <p:spPr>
          <a:xfrm rot="10800000">
            <a:off x="-1387" y="5904352"/>
            <a:ext cx="9145381" cy="953647"/>
          </a:xfrm>
          <a:prstGeom prst="flowChartManualInput">
            <a:avLst/>
          </a:prstGeom>
          <a:solidFill>
            <a:srgbClr val="001489">
              <a:alpha val="80000"/>
            </a:srgb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620000" y="6096000"/>
            <a:ext cx="1066800" cy="550924"/>
          </a:xfrm>
          <a:prstGeom prst="rect">
            <a:avLst/>
          </a:prstGeom>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t="43639" b="54160"/>
          <a:stretch/>
        </p:blipFill>
        <p:spPr>
          <a:xfrm>
            <a:off x="-16136" y="0"/>
            <a:ext cx="9160136" cy="301214"/>
          </a:xfrm>
          <a:prstGeom prst="rect">
            <a:avLst/>
          </a:prstGeom>
        </p:spPr>
      </p:pic>
    </p:spTree>
    <p:extLst>
      <p:ext uri="{BB962C8B-B14F-4D97-AF65-F5344CB8AC3E}">
        <p14:creationId xmlns:p14="http://schemas.microsoft.com/office/powerpoint/2010/main" val="20723817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lvl1pPr algn="ctr" defTabSz="914400" rtl="0" eaLnBrk="1" latinLnBrk="0" hangingPunct="1">
        <a:spcBef>
          <a:spcPct val="0"/>
        </a:spcBef>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38401"/>
            <a:ext cx="8077200" cy="3810000"/>
          </a:xfrm>
        </p:spPr>
        <p:txBody>
          <a:bodyPr>
            <a:normAutofit/>
          </a:bodyPr>
          <a:lstStyle/>
          <a:p>
            <a:r>
              <a:rPr lang="en-US" dirty="0"/>
              <a:t>Children’s </a:t>
            </a:r>
            <a:br>
              <a:rPr lang="en-US" dirty="0"/>
            </a:br>
            <a:r>
              <a:rPr lang="en-US" dirty="0"/>
              <a:t>Mental Health</a:t>
            </a:r>
            <a:br>
              <a:rPr lang="en-US" dirty="0"/>
            </a:br>
            <a:endParaRPr lang="en-US" dirty="0"/>
          </a:p>
        </p:txBody>
      </p:sp>
    </p:spTree>
    <p:extLst>
      <p:ext uri="{BB962C8B-B14F-4D97-AF65-F5344CB8AC3E}">
        <p14:creationId xmlns:p14="http://schemas.microsoft.com/office/powerpoint/2010/main" val="34830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D77DE7F-8906-4AF1-87FD-400774C5E4E2}"/>
              </a:ext>
            </a:extLst>
          </p:cNvPr>
          <p:cNvPicPr>
            <a:picLocks noGrp="1" noChangeAspect="1"/>
          </p:cNvPicPr>
          <p:nvPr>
            <p:ph idx="1"/>
          </p:nvPr>
        </p:nvPicPr>
        <p:blipFill>
          <a:blip r:embed="rId2"/>
          <a:stretch>
            <a:fillRect/>
          </a:stretch>
        </p:blipFill>
        <p:spPr>
          <a:xfrm>
            <a:off x="2438401" y="302820"/>
            <a:ext cx="4495800" cy="5696500"/>
          </a:xfrm>
          <a:prstGeom prst="rect">
            <a:avLst/>
          </a:prstGeom>
        </p:spPr>
      </p:pic>
    </p:spTree>
    <p:extLst>
      <p:ext uri="{BB962C8B-B14F-4D97-AF65-F5344CB8AC3E}">
        <p14:creationId xmlns:p14="http://schemas.microsoft.com/office/powerpoint/2010/main" val="427986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A769B-810F-4BFE-9015-5D05E24B17BB}"/>
              </a:ext>
            </a:extLst>
          </p:cNvPr>
          <p:cNvSpPr>
            <a:spLocks noGrp="1"/>
          </p:cNvSpPr>
          <p:nvPr>
            <p:ph type="title"/>
          </p:nvPr>
        </p:nvSpPr>
        <p:spPr/>
        <p:txBody>
          <a:bodyPr/>
          <a:lstStyle/>
          <a:p>
            <a:r>
              <a:rPr lang="en-US" dirty="0"/>
              <a:t>Children’s Mental Health System</a:t>
            </a:r>
          </a:p>
        </p:txBody>
      </p:sp>
      <p:sp>
        <p:nvSpPr>
          <p:cNvPr id="3" name="Content Placeholder 2">
            <a:extLst>
              <a:ext uri="{FF2B5EF4-FFF2-40B4-BE49-F238E27FC236}">
                <a16:creationId xmlns:a16="http://schemas.microsoft.com/office/drawing/2014/main" xmlns="" id="{1C5CAD76-E052-4DE1-885F-3890692415BA}"/>
              </a:ext>
            </a:extLst>
          </p:cNvPr>
          <p:cNvSpPr>
            <a:spLocks noGrp="1"/>
          </p:cNvSpPr>
          <p:nvPr>
            <p:ph idx="1"/>
          </p:nvPr>
        </p:nvSpPr>
        <p:spPr/>
        <p:txBody>
          <a:bodyPr>
            <a:normAutofit lnSpcReduction="10000"/>
          </a:bodyPr>
          <a:lstStyle/>
          <a:p>
            <a:r>
              <a:rPr lang="en-US" dirty="0"/>
              <a:t>Early Identification </a:t>
            </a:r>
          </a:p>
          <a:p>
            <a:pPr lvl="1"/>
            <a:r>
              <a:rPr lang="en-US" dirty="0"/>
              <a:t>Child and teen check-ups</a:t>
            </a:r>
          </a:p>
          <a:p>
            <a:pPr lvl="1"/>
            <a:r>
              <a:rPr lang="en-US" dirty="0"/>
              <a:t>Social emotional screening early childhood</a:t>
            </a:r>
          </a:p>
          <a:p>
            <a:pPr lvl="1"/>
            <a:r>
              <a:rPr lang="en-US" dirty="0"/>
              <a:t>Screening in primary care (12 different screening tools). The percentage of children ages 12-18 screened in 2017 was 73% up 33 percentage points from 2015. </a:t>
            </a:r>
          </a:p>
          <a:p>
            <a:pPr lvl="1"/>
            <a:r>
              <a:rPr lang="en-US" dirty="0"/>
              <a:t>Training of teachers (2 hours plus 1 hour suicide prevention) and foster care providers</a:t>
            </a:r>
          </a:p>
          <a:p>
            <a:pPr lvl="1"/>
            <a:r>
              <a:rPr lang="en-US" dirty="0"/>
              <a:t>Youth MH First Aid training for people working with youth</a:t>
            </a:r>
          </a:p>
        </p:txBody>
      </p:sp>
    </p:spTree>
    <p:extLst>
      <p:ext uri="{BB962C8B-B14F-4D97-AF65-F5344CB8AC3E}">
        <p14:creationId xmlns:p14="http://schemas.microsoft.com/office/powerpoint/2010/main" val="356202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DC544-3A64-4F86-B013-83B39AC9742F}"/>
              </a:ext>
            </a:extLst>
          </p:cNvPr>
          <p:cNvSpPr>
            <a:spLocks noGrp="1"/>
          </p:cNvSpPr>
          <p:nvPr>
            <p:ph type="title"/>
          </p:nvPr>
        </p:nvSpPr>
        <p:spPr/>
        <p:txBody>
          <a:bodyPr/>
          <a:lstStyle/>
          <a:p>
            <a:r>
              <a:rPr lang="en-US" dirty="0"/>
              <a:t>Children’s Mental Health System</a:t>
            </a:r>
          </a:p>
        </p:txBody>
      </p:sp>
      <p:sp>
        <p:nvSpPr>
          <p:cNvPr id="3" name="Content Placeholder 2">
            <a:extLst>
              <a:ext uri="{FF2B5EF4-FFF2-40B4-BE49-F238E27FC236}">
                <a16:creationId xmlns:a16="http://schemas.microsoft.com/office/drawing/2014/main" xmlns="" id="{549008AE-8118-4D15-A1BD-1F365EEFC5B3}"/>
              </a:ext>
            </a:extLst>
          </p:cNvPr>
          <p:cNvSpPr>
            <a:spLocks noGrp="1"/>
          </p:cNvSpPr>
          <p:nvPr>
            <p:ph idx="1"/>
          </p:nvPr>
        </p:nvSpPr>
        <p:spPr/>
        <p:txBody>
          <a:bodyPr>
            <a:normAutofit fontScale="70000" lnSpcReduction="20000"/>
          </a:bodyPr>
          <a:lstStyle/>
          <a:p>
            <a:r>
              <a:rPr lang="en-US" dirty="0"/>
              <a:t>Treatment and Services </a:t>
            </a:r>
          </a:p>
          <a:p>
            <a:pPr lvl="1"/>
            <a:r>
              <a:rPr lang="en-US" dirty="0">
                <a:solidFill>
                  <a:srgbClr val="C00000"/>
                </a:solidFill>
              </a:rPr>
              <a:t>Early childhood mental health consultation </a:t>
            </a:r>
          </a:p>
          <a:p>
            <a:pPr lvl="1"/>
            <a:r>
              <a:rPr lang="en-US" dirty="0"/>
              <a:t>Primary care, pediatrician, consultation</a:t>
            </a:r>
          </a:p>
          <a:p>
            <a:pPr lvl="1"/>
            <a:r>
              <a:rPr lang="en-US" dirty="0"/>
              <a:t>Outpatient therapy by a mental health professional</a:t>
            </a:r>
          </a:p>
          <a:p>
            <a:pPr lvl="1"/>
            <a:r>
              <a:rPr lang="en-US" dirty="0">
                <a:solidFill>
                  <a:srgbClr val="C00000"/>
                </a:solidFill>
              </a:rPr>
              <a:t>Case management </a:t>
            </a:r>
          </a:p>
          <a:p>
            <a:pPr lvl="1"/>
            <a:r>
              <a:rPr lang="en-US" dirty="0">
                <a:solidFill>
                  <a:srgbClr val="C00000"/>
                </a:solidFill>
              </a:rPr>
              <a:t>Respite care</a:t>
            </a:r>
          </a:p>
          <a:p>
            <a:pPr lvl="1"/>
            <a:r>
              <a:rPr lang="en-US" dirty="0">
                <a:solidFill>
                  <a:srgbClr val="C00000"/>
                </a:solidFill>
              </a:rPr>
              <a:t>Children’s Therapeutic Services and Supports</a:t>
            </a:r>
          </a:p>
          <a:p>
            <a:pPr lvl="1"/>
            <a:r>
              <a:rPr lang="en-US" dirty="0">
                <a:solidFill>
                  <a:srgbClr val="C00000"/>
                </a:solidFill>
              </a:rPr>
              <a:t>In-reach</a:t>
            </a:r>
          </a:p>
          <a:p>
            <a:pPr lvl="1"/>
            <a:r>
              <a:rPr lang="en-US" dirty="0">
                <a:solidFill>
                  <a:srgbClr val="C00000"/>
                </a:solidFill>
              </a:rPr>
              <a:t>Virtual behavioral health homes</a:t>
            </a:r>
          </a:p>
          <a:p>
            <a:pPr lvl="1"/>
            <a:r>
              <a:rPr lang="en-US" dirty="0">
                <a:solidFill>
                  <a:srgbClr val="C00000"/>
                </a:solidFill>
              </a:rPr>
              <a:t>Youth ACT teams</a:t>
            </a:r>
          </a:p>
          <a:p>
            <a:pPr lvl="1"/>
            <a:r>
              <a:rPr lang="en-US" dirty="0">
                <a:solidFill>
                  <a:srgbClr val="C00000"/>
                </a:solidFill>
              </a:rPr>
              <a:t>CADI Waivers, PCAs</a:t>
            </a:r>
          </a:p>
          <a:p>
            <a:pPr lvl="1"/>
            <a:r>
              <a:rPr lang="en-US" dirty="0">
                <a:solidFill>
                  <a:srgbClr val="C00000"/>
                </a:solidFill>
              </a:rPr>
              <a:t>Mobile crisis and stabilization</a:t>
            </a:r>
          </a:p>
          <a:p>
            <a:pPr lvl="1"/>
            <a:r>
              <a:rPr lang="en-US" dirty="0"/>
              <a:t>Day treatment </a:t>
            </a:r>
          </a:p>
          <a:p>
            <a:pPr lvl="1"/>
            <a:r>
              <a:rPr lang="en-US" dirty="0"/>
              <a:t>Partial hospitalization </a:t>
            </a:r>
          </a:p>
          <a:p>
            <a:pPr lvl="1"/>
            <a:r>
              <a:rPr lang="en-US" dirty="0">
                <a:solidFill>
                  <a:srgbClr val="C00000"/>
                </a:solidFill>
              </a:rPr>
              <a:t>Therapeutic foster care </a:t>
            </a:r>
          </a:p>
          <a:p>
            <a:pPr lvl="1"/>
            <a:r>
              <a:rPr lang="en-US" dirty="0"/>
              <a:t>Residential treatment, PRTF</a:t>
            </a:r>
          </a:p>
          <a:p>
            <a:pPr lvl="1"/>
            <a:r>
              <a:rPr lang="en-US" dirty="0"/>
              <a:t>Hospital</a:t>
            </a:r>
          </a:p>
          <a:p>
            <a:pPr lvl="1"/>
            <a:endParaRPr lang="en-US" dirty="0"/>
          </a:p>
        </p:txBody>
      </p:sp>
    </p:spTree>
    <p:extLst>
      <p:ext uri="{BB962C8B-B14F-4D97-AF65-F5344CB8AC3E}">
        <p14:creationId xmlns:p14="http://schemas.microsoft.com/office/powerpoint/2010/main" val="147947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34250-95DF-48D6-A525-F7C08824AB00}"/>
              </a:ext>
            </a:extLst>
          </p:cNvPr>
          <p:cNvSpPr>
            <a:spLocks noGrp="1"/>
          </p:cNvSpPr>
          <p:nvPr>
            <p:ph type="title"/>
          </p:nvPr>
        </p:nvSpPr>
        <p:spPr/>
        <p:txBody>
          <a:bodyPr/>
          <a:lstStyle/>
          <a:p>
            <a:r>
              <a:rPr lang="en-US" dirty="0"/>
              <a:t>School-Linked Mental Health Grants</a:t>
            </a:r>
          </a:p>
        </p:txBody>
      </p:sp>
      <p:sp>
        <p:nvSpPr>
          <p:cNvPr id="3" name="Content Placeholder 2">
            <a:extLst>
              <a:ext uri="{FF2B5EF4-FFF2-40B4-BE49-F238E27FC236}">
                <a16:creationId xmlns:a16="http://schemas.microsoft.com/office/drawing/2014/main" xmlns="" id="{948E0857-5E22-4C8A-B61E-2AC4E36B725A}"/>
              </a:ext>
            </a:extLst>
          </p:cNvPr>
          <p:cNvSpPr>
            <a:spLocks noGrp="1"/>
          </p:cNvSpPr>
          <p:nvPr>
            <p:ph idx="1"/>
          </p:nvPr>
        </p:nvSpPr>
        <p:spPr/>
        <p:txBody>
          <a:bodyPr/>
          <a:lstStyle/>
          <a:p>
            <a:r>
              <a:rPr lang="en-US" dirty="0"/>
              <a:t>Grants to mental health providers who co-locate in the schools</a:t>
            </a:r>
          </a:p>
          <a:p>
            <a:r>
              <a:rPr lang="en-US" dirty="0"/>
              <a:t>Bill private &amp; public insurance, grants for students who are un/underinsured &amp; for services you can’t bill </a:t>
            </a:r>
          </a:p>
          <a:p>
            <a:r>
              <a:rPr lang="en-US" dirty="0"/>
              <a:t>Build the capacity of the school to support all children </a:t>
            </a:r>
          </a:p>
          <a:p>
            <a:r>
              <a:rPr lang="en-US" dirty="0"/>
              <a:t>50% had never been seen before &amp; 50% had a serious mental illness, addresses disparities</a:t>
            </a:r>
          </a:p>
          <a:p>
            <a:endParaRPr lang="en-US" dirty="0"/>
          </a:p>
        </p:txBody>
      </p:sp>
    </p:spTree>
    <p:extLst>
      <p:ext uri="{BB962C8B-B14F-4D97-AF65-F5344CB8AC3E}">
        <p14:creationId xmlns:p14="http://schemas.microsoft.com/office/powerpoint/2010/main" val="307878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46E257-AA2A-416B-A611-6D7B3927B55E}"/>
              </a:ext>
            </a:extLst>
          </p:cNvPr>
          <p:cNvSpPr>
            <a:spLocks noGrp="1"/>
          </p:cNvSpPr>
          <p:nvPr>
            <p:ph type="title"/>
          </p:nvPr>
        </p:nvSpPr>
        <p:spPr/>
        <p:txBody>
          <a:bodyPr/>
          <a:lstStyle/>
          <a:p>
            <a:r>
              <a:rPr lang="en-US" dirty="0"/>
              <a:t>School-Linked Mental Health Grants</a:t>
            </a:r>
          </a:p>
        </p:txBody>
      </p:sp>
      <p:sp>
        <p:nvSpPr>
          <p:cNvPr id="3" name="Content Placeholder 2">
            <a:extLst>
              <a:ext uri="{FF2B5EF4-FFF2-40B4-BE49-F238E27FC236}">
                <a16:creationId xmlns:a16="http://schemas.microsoft.com/office/drawing/2014/main" xmlns="" id="{85FFFBC5-8DAF-42FC-9562-D39C4058D5C4}"/>
              </a:ext>
            </a:extLst>
          </p:cNvPr>
          <p:cNvSpPr>
            <a:spLocks noGrp="1"/>
          </p:cNvSpPr>
          <p:nvPr>
            <p:ph idx="1"/>
          </p:nvPr>
        </p:nvSpPr>
        <p:spPr/>
        <p:txBody>
          <a:bodyPr>
            <a:normAutofit fontScale="92500" lnSpcReduction="10000"/>
          </a:bodyPr>
          <a:lstStyle/>
          <a:p>
            <a:r>
              <a:rPr lang="en-US" dirty="0"/>
              <a:t>Collaboration with school </a:t>
            </a:r>
            <a:r>
              <a:rPr lang="en-US"/>
              <a:t>support personnel, builds on PBIS triangle </a:t>
            </a:r>
            <a:endParaRPr lang="en-US" dirty="0"/>
          </a:p>
          <a:p>
            <a:r>
              <a:rPr lang="en-US" dirty="0"/>
              <a:t>Firewall between education and health care records, </a:t>
            </a:r>
          </a:p>
          <a:p>
            <a:r>
              <a:rPr lang="en-US" dirty="0"/>
              <a:t>2015 served 14,277 children in 273 districts and 872 school buildings </a:t>
            </a:r>
          </a:p>
          <a:p>
            <a:r>
              <a:rPr lang="en-US" dirty="0"/>
              <a:t>2017 served 16,284 children in 288 districts and 953 school programs</a:t>
            </a:r>
          </a:p>
          <a:p>
            <a:r>
              <a:rPr lang="en-US" dirty="0"/>
              <a:t>New grant projections: 325 districts and 1169 school programs. No reported sites in Lake of the Woods and Lincoln county</a:t>
            </a:r>
          </a:p>
          <a:p>
            <a:r>
              <a:rPr lang="en-US" dirty="0"/>
              <a:t>$11 million a year</a:t>
            </a:r>
          </a:p>
          <a:p>
            <a:endParaRPr lang="en-US" dirty="0"/>
          </a:p>
        </p:txBody>
      </p:sp>
    </p:spTree>
    <p:extLst>
      <p:ext uri="{BB962C8B-B14F-4D97-AF65-F5344CB8AC3E}">
        <p14:creationId xmlns:p14="http://schemas.microsoft.com/office/powerpoint/2010/main" val="74985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91008-C77B-4792-9053-3048DC0D84EE}"/>
              </a:ext>
            </a:extLst>
          </p:cNvPr>
          <p:cNvSpPr>
            <a:spLocks noGrp="1"/>
          </p:cNvSpPr>
          <p:nvPr>
            <p:ph type="title"/>
          </p:nvPr>
        </p:nvSpPr>
        <p:spPr/>
        <p:txBody>
          <a:bodyPr/>
          <a:lstStyle/>
          <a:p>
            <a:r>
              <a:rPr lang="en-US" dirty="0"/>
              <a:t>School-Linked Grants</a:t>
            </a:r>
          </a:p>
        </p:txBody>
      </p:sp>
      <p:sp>
        <p:nvSpPr>
          <p:cNvPr id="3" name="Content Placeholder 2">
            <a:extLst>
              <a:ext uri="{FF2B5EF4-FFF2-40B4-BE49-F238E27FC236}">
                <a16:creationId xmlns:a16="http://schemas.microsoft.com/office/drawing/2014/main" xmlns="" id="{0039AB04-205E-462D-B754-D0C7FE2CAE7A}"/>
              </a:ext>
            </a:extLst>
          </p:cNvPr>
          <p:cNvSpPr>
            <a:spLocks noGrp="1"/>
          </p:cNvSpPr>
          <p:nvPr>
            <p:ph idx="1"/>
          </p:nvPr>
        </p:nvSpPr>
        <p:spPr/>
        <p:txBody>
          <a:bodyPr>
            <a:normAutofit/>
          </a:bodyPr>
          <a:lstStyle/>
          <a:p>
            <a:r>
              <a:rPr lang="en-US" dirty="0"/>
              <a:t>Five Intermediate School Innovation Grants were awarded in 2018</a:t>
            </a:r>
          </a:p>
          <a:p>
            <a:r>
              <a:rPr lang="en-US" dirty="0"/>
              <a:t>Working with three mental health providers </a:t>
            </a:r>
          </a:p>
          <a:p>
            <a:r>
              <a:rPr lang="en-US" dirty="0"/>
              <a:t>Goal of improving clinical outcomes for students, helping students to return to their home school district, reversing the disproportionate impact on students of color, and providing support and training for school staff and parents. </a:t>
            </a:r>
          </a:p>
          <a:p>
            <a:r>
              <a:rPr lang="en-US" dirty="0"/>
              <a:t>$4.9 million over the next two years. </a:t>
            </a:r>
          </a:p>
        </p:txBody>
      </p:sp>
    </p:spTree>
    <p:extLst>
      <p:ext uri="{BB962C8B-B14F-4D97-AF65-F5344CB8AC3E}">
        <p14:creationId xmlns:p14="http://schemas.microsoft.com/office/powerpoint/2010/main" val="310673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4B502-5FE3-49D7-8D49-CB81AA1E555C}"/>
              </a:ext>
            </a:extLst>
          </p:cNvPr>
          <p:cNvSpPr>
            <a:spLocks noGrp="1"/>
          </p:cNvSpPr>
          <p:nvPr>
            <p:ph type="title"/>
          </p:nvPr>
        </p:nvSpPr>
        <p:spPr/>
        <p:txBody>
          <a:bodyPr/>
          <a:lstStyle/>
          <a:p>
            <a:r>
              <a:rPr lang="en-US" dirty="0"/>
              <a:t>Mental Health Workforce</a:t>
            </a:r>
          </a:p>
        </p:txBody>
      </p:sp>
      <p:sp>
        <p:nvSpPr>
          <p:cNvPr id="3" name="Content Placeholder 2">
            <a:extLst>
              <a:ext uri="{FF2B5EF4-FFF2-40B4-BE49-F238E27FC236}">
                <a16:creationId xmlns:a16="http://schemas.microsoft.com/office/drawing/2014/main" xmlns="" id="{F4337877-6630-4D1B-AD3E-FC188C8E08A5}"/>
              </a:ext>
            </a:extLst>
          </p:cNvPr>
          <p:cNvSpPr>
            <a:spLocks noGrp="1"/>
          </p:cNvSpPr>
          <p:nvPr>
            <p:ph idx="1"/>
          </p:nvPr>
        </p:nvSpPr>
        <p:spPr/>
        <p:txBody>
          <a:bodyPr>
            <a:normAutofit fontScale="92500"/>
          </a:bodyPr>
          <a:lstStyle/>
          <a:p>
            <a:pPr marL="0" indent="0">
              <a:buNone/>
            </a:pPr>
            <a:r>
              <a:rPr lang="en-US" dirty="0"/>
              <a:t>Mental Health Professionals:</a:t>
            </a:r>
          </a:p>
          <a:p>
            <a:pPr lvl="1"/>
            <a:r>
              <a:rPr lang="en-US" dirty="0"/>
              <a:t>Psychiatric nurse</a:t>
            </a:r>
          </a:p>
          <a:p>
            <a:pPr lvl="1"/>
            <a:r>
              <a:rPr lang="en-US" dirty="0"/>
              <a:t>Clinical social worker</a:t>
            </a:r>
          </a:p>
          <a:p>
            <a:pPr lvl="1"/>
            <a:r>
              <a:rPr lang="en-US" dirty="0"/>
              <a:t>Psychologist </a:t>
            </a:r>
          </a:p>
          <a:p>
            <a:pPr lvl="1"/>
            <a:r>
              <a:rPr lang="en-US" dirty="0"/>
              <a:t>Psychiatrist</a:t>
            </a:r>
          </a:p>
          <a:p>
            <a:pPr lvl="1"/>
            <a:r>
              <a:rPr lang="en-US" dirty="0"/>
              <a:t>Marriage and Family Therapist</a:t>
            </a:r>
          </a:p>
          <a:p>
            <a:pPr lvl="1"/>
            <a:r>
              <a:rPr lang="en-US" dirty="0"/>
              <a:t>Licensed Professional Clinical Counselor</a:t>
            </a:r>
          </a:p>
          <a:p>
            <a:endParaRPr lang="en-US" dirty="0"/>
          </a:p>
          <a:p>
            <a:pPr marL="0" indent="0">
              <a:buNone/>
            </a:pPr>
            <a:r>
              <a:rPr lang="en-US" dirty="0"/>
              <a:t>Mental health practitioners:</a:t>
            </a:r>
          </a:p>
          <a:p>
            <a:pPr marL="0" indent="0">
              <a:buNone/>
            </a:pPr>
            <a:r>
              <a:rPr lang="en-US" dirty="0"/>
              <a:t>	MH behavioral aides, Family Peer Specialists</a:t>
            </a:r>
          </a:p>
        </p:txBody>
      </p:sp>
    </p:spTree>
    <p:extLst>
      <p:ext uri="{BB962C8B-B14F-4D97-AF65-F5344CB8AC3E}">
        <p14:creationId xmlns:p14="http://schemas.microsoft.com/office/powerpoint/2010/main" val="3454650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D949A-62B2-4638-8BF6-6EDDA17B72D4}"/>
              </a:ext>
            </a:extLst>
          </p:cNvPr>
          <p:cNvSpPr>
            <a:spLocks noGrp="1"/>
          </p:cNvSpPr>
          <p:nvPr>
            <p:ph type="title"/>
          </p:nvPr>
        </p:nvSpPr>
        <p:spPr/>
        <p:txBody>
          <a:bodyPr/>
          <a:lstStyle/>
          <a:p>
            <a:r>
              <a:rPr lang="en-US" dirty="0"/>
              <a:t>Workforce Shortages</a:t>
            </a:r>
          </a:p>
        </p:txBody>
      </p:sp>
      <p:pic>
        <p:nvPicPr>
          <p:cNvPr id="4" name="Content Placeholder 3">
            <a:extLst>
              <a:ext uri="{FF2B5EF4-FFF2-40B4-BE49-F238E27FC236}">
                <a16:creationId xmlns:a16="http://schemas.microsoft.com/office/drawing/2014/main" xmlns="" id="{B45751D5-487E-4054-A34D-09819FC48E82}"/>
              </a:ext>
            </a:extLst>
          </p:cNvPr>
          <p:cNvPicPr>
            <a:picLocks noGrp="1" noChangeAspect="1"/>
          </p:cNvPicPr>
          <p:nvPr>
            <p:ph idx="1"/>
          </p:nvPr>
        </p:nvPicPr>
        <p:blipFill>
          <a:blip r:embed="rId2"/>
          <a:stretch>
            <a:fillRect/>
          </a:stretch>
        </p:blipFill>
        <p:spPr>
          <a:xfrm>
            <a:off x="81748" y="1219200"/>
            <a:ext cx="4490252" cy="3466944"/>
          </a:xfrm>
          <a:prstGeom prst="rect">
            <a:avLst/>
          </a:prstGeom>
        </p:spPr>
      </p:pic>
      <p:pic>
        <p:nvPicPr>
          <p:cNvPr id="6" name="Picture 5">
            <a:extLst>
              <a:ext uri="{FF2B5EF4-FFF2-40B4-BE49-F238E27FC236}">
                <a16:creationId xmlns:a16="http://schemas.microsoft.com/office/drawing/2014/main" xmlns="" id="{47B9FB8A-1FE8-4C56-9D77-8FCAC1C6AD30}"/>
              </a:ext>
            </a:extLst>
          </p:cNvPr>
          <p:cNvPicPr>
            <a:picLocks noChangeAspect="1"/>
          </p:cNvPicPr>
          <p:nvPr/>
        </p:nvPicPr>
        <p:blipFill>
          <a:blip r:embed="rId3"/>
          <a:stretch>
            <a:fillRect/>
          </a:stretch>
        </p:blipFill>
        <p:spPr>
          <a:xfrm>
            <a:off x="4359549" y="1295400"/>
            <a:ext cx="4248099" cy="3276600"/>
          </a:xfrm>
          <a:prstGeom prst="rect">
            <a:avLst/>
          </a:prstGeom>
        </p:spPr>
      </p:pic>
    </p:spTree>
    <p:extLst>
      <p:ext uri="{BB962C8B-B14F-4D97-AF65-F5344CB8AC3E}">
        <p14:creationId xmlns:p14="http://schemas.microsoft.com/office/powerpoint/2010/main" val="395525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3D3DD-CE3D-48BB-BD8E-7B34374B4B9A}"/>
              </a:ext>
            </a:extLst>
          </p:cNvPr>
          <p:cNvSpPr>
            <a:spLocks noGrp="1"/>
          </p:cNvSpPr>
          <p:nvPr>
            <p:ph type="title"/>
          </p:nvPr>
        </p:nvSpPr>
        <p:spPr/>
        <p:txBody>
          <a:bodyPr/>
          <a:lstStyle/>
          <a:p>
            <a:r>
              <a:rPr lang="en-US" dirty="0"/>
              <a:t>Build It</a:t>
            </a:r>
          </a:p>
        </p:txBody>
      </p:sp>
      <p:sp>
        <p:nvSpPr>
          <p:cNvPr id="3" name="Content Placeholder 2">
            <a:extLst>
              <a:ext uri="{FF2B5EF4-FFF2-40B4-BE49-F238E27FC236}">
                <a16:creationId xmlns:a16="http://schemas.microsoft.com/office/drawing/2014/main" xmlns="" id="{36E7168D-1009-4AE2-A75B-564DD4591670}"/>
              </a:ext>
            </a:extLst>
          </p:cNvPr>
          <p:cNvSpPr>
            <a:spLocks noGrp="1"/>
          </p:cNvSpPr>
          <p:nvPr>
            <p:ph idx="1"/>
          </p:nvPr>
        </p:nvSpPr>
        <p:spPr/>
        <p:txBody>
          <a:bodyPr/>
          <a:lstStyle/>
          <a:p>
            <a:r>
              <a:rPr lang="en-US" dirty="0"/>
              <a:t>Build on what we know works</a:t>
            </a:r>
          </a:p>
          <a:p>
            <a:pPr lvl="1"/>
            <a:r>
              <a:rPr lang="en-US" dirty="0"/>
              <a:t>School-linked, respite, CTSS, Youth ACT</a:t>
            </a:r>
          </a:p>
          <a:p>
            <a:r>
              <a:rPr lang="en-US" dirty="0"/>
              <a:t>Address loss of Federal Medicaid funding for most of the state’s children’s residential funding</a:t>
            </a:r>
          </a:p>
          <a:p>
            <a:r>
              <a:rPr lang="en-US" dirty="0"/>
              <a:t>Enforce mental health parity </a:t>
            </a:r>
          </a:p>
          <a:p>
            <a:r>
              <a:rPr lang="en-US" dirty="0"/>
              <a:t>Address workforce issues </a:t>
            </a:r>
          </a:p>
          <a:p>
            <a:endParaRPr lang="en-US" dirty="0"/>
          </a:p>
        </p:txBody>
      </p:sp>
    </p:spTree>
    <p:extLst>
      <p:ext uri="{BB962C8B-B14F-4D97-AF65-F5344CB8AC3E}">
        <p14:creationId xmlns:p14="http://schemas.microsoft.com/office/powerpoint/2010/main" val="220995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algn="ctr">
              <a:buFontTx/>
              <a:buNone/>
            </a:pPr>
            <a:r>
              <a:rPr lang="en-US" altLang="en-US" dirty="0"/>
              <a:t>NAMI Minnesota</a:t>
            </a:r>
          </a:p>
          <a:p>
            <a:pPr algn="ctr">
              <a:buFontTx/>
              <a:buNone/>
            </a:pPr>
            <a:r>
              <a:rPr lang="en-US" altLang="en-US" dirty="0"/>
              <a:t>1919 University Avenue, Suite 400</a:t>
            </a:r>
          </a:p>
          <a:p>
            <a:pPr algn="ctr">
              <a:buFontTx/>
              <a:buNone/>
            </a:pPr>
            <a:r>
              <a:rPr lang="en-US" altLang="en-US" dirty="0"/>
              <a:t>651-645-2948</a:t>
            </a:r>
          </a:p>
          <a:p>
            <a:pPr algn="ctr">
              <a:buFontTx/>
              <a:buNone/>
            </a:pPr>
            <a:r>
              <a:rPr lang="en-US" altLang="en-US" dirty="0"/>
              <a:t>1-888-NAMI-HELPS</a:t>
            </a:r>
          </a:p>
          <a:p>
            <a:pPr algn="ctr">
              <a:buFontTx/>
              <a:buNone/>
            </a:pPr>
            <a:r>
              <a:rPr lang="en-US" altLang="en-US" dirty="0" err="1"/>
              <a:t>www.namimn.org</a:t>
            </a:r>
            <a:endParaRPr lang="en-US" altLang="en-US" dirty="0"/>
          </a:p>
        </p:txBody>
      </p:sp>
      <p:sp>
        <p:nvSpPr>
          <p:cNvPr id="4" name="TextBox 3"/>
          <p:cNvSpPr txBox="1"/>
          <p:nvPr/>
        </p:nvSpPr>
        <p:spPr>
          <a:xfrm>
            <a:off x="284844" y="5421868"/>
            <a:ext cx="1429751" cy="369332"/>
          </a:xfrm>
          <a:prstGeom prst="rect">
            <a:avLst/>
          </a:prstGeom>
          <a:noFill/>
        </p:spPr>
        <p:txBody>
          <a:bodyPr wrap="none" rtlCol="0">
            <a:spAutoFit/>
          </a:bodyPr>
          <a:lstStyle/>
          <a:p>
            <a:pPr algn="ctr"/>
            <a:r>
              <a:rPr lang="en-US" dirty="0">
                <a:solidFill>
                  <a:prstClr val="black"/>
                </a:solidFill>
              </a:rPr>
              <a:t>January 2019</a:t>
            </a:r>
          </a:p>
        </p:txBody>
      </p:sp>
    </p:spTree>
    <p:extLst>
      <p:ext uri="{BB962C8B-B14F-4D97-AF65-F5344CB8AC3E}">
        <p14:creationId xmlns:p14="http://schemas.microsoft.com/office/powerpoint/2010/main" val="344532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Illnesses</a:t>
            </a:r>
          </a:p>
        </p:txBody>
      </p:sp>
      <p:pic>
        <p:nvPicPr>
          <p:cNvPr id="4" name="Content Placeholder 3">
            <a:extLst>
              <a:ext uri="{FF2B5EF4-FFF2-40B4-BE49-F238E27FC236}">
                <a16:creationId xmlns:a16="http://schemas.microsoft.com/office/drawing/2014/main" xmlns="" id="{145C4B23-E089-4295-B4BE-996F337E6C0F}"/>
              </a:ext>
            </a:extLst>
          </p:cNvPr>
          <p:cNvPicPr>
            <a:picLocks noGrp="1" noChangeAspect="1"/>
          </p:cNvPicPr>
          <p:nvPr>
            <p:ph idx="1"/>
          </p:nvPr>
        </p:nvPicPr>
        <p:blipFill>
          <a:blip r:embed="rId2"/>
          <a:stretch>
            <a:fillRect/>
          </a:stretch>
        </p:blipFill>
        <p:spPr>
          <a:xfrm>
            <a:off x="228600" y="1670105"/>
            <a:ext cx="8762718" cy="3371212"/>
          </a:xfrm>
          <a:prstGeom prst="rect">
            <a:avLst/>
          </a:prstGeom>
        </p:spPr>
      </p:pic>
    </p:spTree>
    <p:extLst>
      <p:ext uri="{BB962C8B-B14F-4D97-AF65-F5344CB8AC3E}">
        <p14:creationId xmlns:p14="http://schemas.microsoft.com/office/powerpoint/2010/main" val="381229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E7F67-8363-4BB8-A595-24BD3BAE490D}"/>
              </a:ext>
            </a:extLst>
          </p:cNvPr>
          <p:cNvSpPr>
            <a:spLocks noGrp="1"/>
          </p:cNvSpPr>
          <p:nvPr>
            <p:ph type="title"/>
          </p:nvPr>
        </p:nvSpPr>
        <p:spPr/>
        <p:txBody>
          <a:bodyPr/>
          <a:lstStyle/>
          <a:p>
            <a:r>
              <a:rPr lang="en-US" dirty="0"/>
              <a:t>Mental Illnesses in Children</a:t>
            </a:r>
          </a:p>
        </p:txBody>
      </p:sp>
      <p:pic>
        <p:nvPicPr>
          <p:cNvPr id="4" name="Content Placeholder 3">
            <a:extLst>
              <a:ext uri="{FF2B5EF4-FFF2-40B4-BE49-F238E27FC236}">
                <a16:creationId xmlns:a16="http://schemas.microsoft.com/office/drawing/2014/main" xmlns="" id="{7DC74475-85CC-4EC4-9897-AA11F42DB3AB}"/>
              </a:ext>
            </a:extLst>
          </p:cNvPr>
          <p:cNvPicPr>
            <a:picLocks noGrp="1" noChangeAspect="1"/>
          </p:cNvPicPr>
          <p:nvPr>
            <p:ph idx="1"/>
          </p:nvPr>
        </p:nvPicPr>
        <p:blipFill>
          <a:blip r:embed="rId2"/>
          <a:stretch>
            <a:fillRect/>
          </a:stretch>
        </p:blipFill>
        <p:spPr>
          <a:xfrm>
            <a:off x="400639" y="1295400"/>
            <a:ext cx="8239513" cy="4267200"/>
          </a:xfrm>
          <a:prstGeom prst="rect">
            <a:avLst/>
          </a:prstGeom>
        </p:spPr>
      </p:pic>
    </p:spTree>
    <p:extLst>
      <p:ext uri="{BB962C8B-B14F-4D97-AF65-F5344CB8AC3E}">
        <p14:creationId xmlns:p14="http://schemas.microsoft.com/office/powerpoint/2010/main" val="238645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Illnesses in Children </a:t>
            </a:r>
          </a:p>
        </p:txBody>
      </p:sp>
      <p:sp>
        <p:nvSpPr>
          <p:cNvPr id="3" name="Content Placeholder 2"/>
          <p:cNvSpPr>
            <a:spLocks noGrp="1"/>
          </p:cNvSpPr>
          <p:nvPr>
            <p:ph idx="1"/>
          </p:nvPr>
        </p:nvSpPr>
        <p:spPr/>
        <p:txBody>
          <a:bodyPr>
            <a:normAutofit/>
          </a:bodyPr>
          <a:lstStyle/>
          <a:p>
            <a:r>
              <a:rPr lang="en-US" dirty="0"/>
              <a:t>70% of youth in juvenile justice systems have at least one mental health condition and at least 20% live with a serious mental illness.</a:t>
            </a:r>
          </a:p>
          <a:p>
            <a:r>
              <a:rPr lang="en-US" dirty="0"/>
              <a:t>Child Mind Report: Nearly 50% of youth will have had a diagnosable mental illness at some point during childhood. Of those diagnosed, 22 percent will have a serious impairment. Only 7.4% of those kids will get treatment </a:t>
            </a:r>
          </a:p>
        </p:txBody>
      </p:sp>
    </p:spTree>
    <p:extLst>
      <p:ext uri="{BB962C8B-B14F-4D97-AF65-F5344CB8AC3E}">
        <p14:creationId xmlns:p14="http://schemas.microsoft.com/office/powerpoint/2010/main" val="409316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A212CB-43D8-4535-BE7B-42706B95CBEB}"/>
              </a:ext>
            </a:extLst>
          </p:cNvPr>
          <p:cNvSpPr>
            <a:spLocks noGrp="1"/>
          </p:cNvSpPr>
          <p:nvPr>
            <p:ph type="title"/>
          </p:nvPr>
        </p:nvSpPr>
        <p:spPr/>
        <p:txBody>
          <a:bodyPr/>
          <a:lstStyle/>
          <a:p>
            <a:r>
              <a:rPr lang="en-US" dirty="0"/>
              <a:t>Mental Illnesses in Children</a:t>
            </a:r>
          </a:p>
        </p:txBody>
      </p:sp>
      <p:sp>
        <p:nvSpPr>
          <p:cNvPr id="3" name="Content Placeholder 2">
            <a:extLst>
              <a:ext uri="{FF2B5EF4-FFF2-40B4-BE49-F238E27FC236}">
                <a16:creationId xmlns:a16="http://schemas.microsoft.com/office/drawing/2014/main" xmlns="" id="{C38964B5-3365-43F6-9DAE-8A158CE6AEDA}"/>
              </a:ext>
            </a:extLst>
          </p:cNvPr>
          <p:cNvSpPr>
            <a:spLocks noGrp="1"/>
          </p:cNvSpPr>
          <p:nvPr>
            <p:ph idx="1"/>
          </p:nvPr>
        </p:nvSpPr>
        <p:spPr/>
        <p:txBody>
          <a:bodyPr>
            <a:normAutofit/>
          </a:bodyPr>
          <a:lstStyle/>
          <a:p>
            <a:r>
              <a:rPr lang="en-US" dirty="0"/>
              <a:t>Over one-third (37%) of students with a mental health condition age 14­–21 and older who are served by special education drop out</a:t>
            </a:r>
          </a:p>
          <a:p>
            <a:r>
              <a:rPr lang="en-US" dirty="0"/>
              <a:t>An estimated 6,000 youth are homeless on any given night and 57% have significant mental health issues</a:t>
            </a:r>
          </a:p>
          <a:p>
            <a:r>
              <a:rPr lang="en-US" dirty="0"/>
              <a:t>Suicide is the 10th leading cause of death in the U.S., and the 2nd leading cause of death for people aged 10–34.</a:t>
            </a:r>
          </a:p>
          <a:p>
            <a:endParaRPr lang="en-US" dirty="0"/>
          </a:p>
        </p:txBody>
      </p:sp>
    </p:spTree>
    <p:extLst>
      <p:ext uri="{BB962C8B-B14F-4D97-AF65-F5344CB8AC3E}">
        <p14:creationId xmlns:p14="http://schemas.microsoft.com/office/powerpoint/2010/main" val="406966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C0E5E-A622-454F-983C-F802F74ED743}"/>
              </a:ext>
            </a:extLst>
          </p:cNvPr>
          <p:cNvSpPr>
            <a:spLocks noGrp="1"/>
          </p:cNvSpPr>
          <p:nvPr>
            <p:ph type="title"/>
          </p:nvPr>
        </p:nvSpPr>
        <p:spPr/>
        <p:txBody>
          <a:bodyPr/>
          <a:lstStyle/>
          <a:p>
            <a:r>
              <a:rPr lang="en-US" dirty="0"/>
              <a:t>Student Survey</a:t>
            </a:r>
          </a:p>
        </p:txBody>
      </p:sp>
      <p:sp>
        <p:nvSpPr>
          <p:cNvPr id="3" name="Content Placeholder 2">
            <a:extLst>
              <a:ext uri="{FF2B5EF4-FFF2-40B4-BE49-F238E27FC236}">
                <a16:creationId xmlns:a16="http://schemas.microsoft.com/office/drawing/2014/main" xmlns="" id="{7DA70F14-C190-4DE1-BBFA-9C22003101FF}"/>
              </a:ext>
            </a:extLst>
          </p:cNvPr>
          <p:cNvSpPr>
            <a:spLocks noGrp="1"/>
          </p:cNvSpPr>
          <p:nvPr>
            <p:ph idx="1"/>
          </p:nvPr>
        </p:nvSpPr>
        <p:spPr/>
        <p:txBody>
          <a:bodyPr>
            <a:normAutofit/>
          </a:bodyPr>
          <a:lstStyle/>
          <a:p>
            <a:r>
              <a:rPr lang="en-US" dirty="0"/>
              <a:t>One in five showed signs of depression in the previous two weeks</a:t>
            </a:r>
          </a:p>
          <a:p>
            <a:r>
              <a:rPr lang="en-US" dirty="0"/>
              <a:t>Percentage of 9</a:t>
            </a:r>
            <a:r>
              <a:rPr lang="en-US" baseline="30000" dirty="0"/>
              <a:t>th</a:t>
            </a:r>
            <a:r>
              <a:rPr lang="en-US" dirty="0"/>
              <a:t> grade students who reported long-term mental health, behavioral or emotional problems lasting six months or more rose from 12.5% in 2013 to 17.3% in 2016. </a:t>
            </a:r>
          </a:p>
          <a:p>
            <a:r>
              <a:rPr lang="en-US" dirty="0"/>
              <a:t>Percentage of 11</a:t>
            </a:r>
            <a:r>
              <a:rPr lang="en-US" baseline="30000" dirty="0"/>
              <a:t>th</a:t>
            </a:r>
            <a:r>
              <a:rPr lang="en-US" dirty="0"/>
              <a:t> grade students receiving treatment rose from 8.8% to 13.2%</a:t>
            </a:r>
          </a:p>
        </p:txBody>
      </p:sp>
    </p:spTree>
    <p:extLst>
      <p:ext uri="{BB962C8B-B14F-4D97-AF65-F5344CB8AC3E}">
        <p14:creationId xmlns:p14="http://schemas.microsoft.com/office/powerpoint/2010/main" val="304288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D7A61-38DD-4D3F-8C12-8FBAF11B9CB0}"/>
              </a:ext>
            </a:extLst>
          </p:cNvPr>
          <p:cNvSpPr>
            <a:spLocks noGrp="1"/>
          </p:cNvSpPr>
          <p:nvPr>
            <p:ph type="title"/>
          </p:nvPr>
        </p:nvSpPr>
        <p:spPr/>
        <p:txBody>
          <a:bodyPr/>
          <a:lstStyle/>
          <a:p>
            <a:r>
              <a:rPr lang="en-US" dirty="0"/>
              <a:t>Suicide </a:t>
            </a:r>
          </a:p>
        </p:txBody>
      </p:sp>
      <p:sp>
        <p:nvSpPr>
          <p:cNvPr id="3" name="Content Placeholder 2">
            <a:extLst>
              <a:ext uri="{FF2B5EF4-FFF2-40B4-BE49-F238E27FC236}">
                <a16:creationId xmlns:a16="http://schemas.microsoft.com/office/drawing/2014/main" xmlns="" id="{D97F732D-A612-4501-A969-3A8E47C4C7C4}"/>
              </a:ext>
            </a:extLst>
          </p:cNvPr>
          <p:cNvSpPr>
            <a:spLocks noGrp="1"/>
          </p:cNvSpPr>
          <p:nvPr>
            <p:ph idx="1"/>
          </p:nvPr>
        </p:nvSpPr>
        <p:spPr/>
        <p:txBody>
          <a:bodyPr/>
          <a:lstStyle/>
          <a:p>
            <a:r>
              <a:rPr lang="en-US" dirty="0"/>
              <a:t>Percentage of 11th graders seriously considering suicide went from 9.7% to 12%.</a:t>
            </a:r>
          </a:p>
          <a:p>
            <a:r>
              <a:rPr lang="en-US" dirty="0"/>
              <a:t>In 2016, 9 youth between the ages of 10-14 and 39 youth between the ages of 15-19 completed suicide</a:t>
            </a:r>
          </a:p>
          <a:p>
            <a:r>
              <a:rPr lang="en-US" dirty="0"/>
              <a:t>In 2011, the first time in 24 years, teen suicide rate was higher than teen homicide rate</a:t>
            </a:r>
          </a:p>
          <a:p>
            <a:r>
              <a:rPr lang="en-US" dirty="0"/>
              <a:t>Suicide rate up in all ethnic groups with Native America youth with highest rate</a:t>
            </a:r>
          </a:p>
        </p:txBody>
      </p:sp>
    </p:spTree>
    <p:extLst>
      <p:ext uri="{BB962C8B-B14F-4D97-AF65-F5344CB8AC3E}">
        <p14:creationId xmlns:p14="http://schemas.microsoft.com/office/powerpoint/2010/main" val="56925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90E40-1BA2-45AC-B688-2B95EDD30585}"/>
              </a:ext>
            </a:extLst>
          </p:cNvPr>
          <p:cNvSpPr>
            <a:spLocks noGrp="1"/>
          </p:cNvSpPr>
          <p:nvPr>
            <p:ph type="title"/>
          </p:nvPr>
        </p:nvSpPr>
        <p:spPr/>
        <p:txBody>
          <a:bodyPr/>
          <a:lstStyle/>
          <a:p>
            <a:r>
              <a:rPr lang="en-US" dirty="0"/>
              <a:t>Mental Illnesses in Children</a:t>
            </a:r>
          </a:p>
        </p:txBody>
      </p:sp>
      <p:sp>
        <p:nvSpPr>
          <p:cNvPr id="3" name="Content Placeholder 2">
            <a:extLst>
              <a:ext uri="{FF2B5EF4-FFF2-40B4-BE49-F238E27FC236}">
                <a16:creationId xmlns:a16="http://schemas.microsoft.com/office/drawing/2014/main" xmlns="" id="{D6FCB3F6-19E5-4116-8928-6C728DEECDCC}"/>
              </a:ext>
            </a:extLst>
          </p:cNvPr>
          <p:cNvSpPr>
            <a:spLocks noGrp="1"/>
          </p:cNvSpPr>
          <p:nvPr>
            <p:ph idx="1"/>
          </p:nvPr>
        </p:nvSpPr>
        <p:spPr/>
        <p:txBody>
          <a:bodyPr>
            <a:normAutofit/>
          </a:bodyPr>
          <a:lstStyle/>
          <a:p>
            <a:r>
              <a:rPr lang="en-US" dirty="0"/>
              <a:t>Prevalence rate is increasing – in US and in other countries – England, France, Ireland, Australia, Canada</a:t>
            </a:r>
          </a:p>
          <a:p>
            <a:r>
              <a:rPr lang="en-US" dirty="0"/>
              <a:t>For children, ages 0-17, there was a 56% increase in mental health Emergency Department visits in greater Minnesota and a 40% increase in the metro area. The state went from 9,946 pediatric Emergency Department visits in 2007 to 19,368 visits in 2016. </a:t>
            </a:r>
          </a:p>
        </p:txBody>
      </p:sp>
    </p:spTree>
    <p:extLst>
      <p:ext uri="{BB962C8B-B14F-4D97-AF65-F5344CB8AC3E}">
        <p14:creationId xmlns:p14="http://schemas.microsoft.com/office/powerpoint/2010/main" val="70914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631DF-4DB2-4430-BA38-D4769F86CB2B}"/>
              </a:ext>
            </a:extLst>
          </p:cNvPr>
          <p:cNvSpPr>
            <a:spLocks noGrp="1"/>
          </p:cNvSpPr>
          <p:nvPr>
            <p:ph type="title"/>
          </p:nvPr>
        </p:nvSpPr>
        <p:spPr/>
        <p:txBody>
          <a:bodyPr/>
          <a:lstStyle/>
          <a:p>
            <a:r>
              <a:rPr lang="en-US" dirty="0"/>
              <a:t>Why an Increase?</a:t>
            </a:r>
          </a:p>
        </p:txBody>
      </p:sp>
      <p:sp>
        <p:nvSpPr>
          <p:cNvPr id="3" name="Content Placeholder 2">
            <a:extLst>
              <a:ext uri="{FF2B5EF4-FFF2-40B4-BE49-F238E27FC236}">
                <a16:creationId xmlns:a16="http://schemas.microsoft.com/office/drawing/2014/main" xmlns="" id="{B0EF35FD-06F7-4732-9641-038A58F22CF4}"/>
              </a:ext>
            </a:extLst>
          </p:cNvPr>
          <p:cNvSpPr>
            <a:spLocks noGrp="1"/>
          </p:cNvSpPr>
          <p:nvPr>
            <p:ph idx="1"/>
          </p:nvPr>
        </p:nvSpPr>
        <p:spPr/>
        <p:txBody>
          <a:bodyPr/>
          <a:lstStyle/>
          <a:p>
            <a:r>
              <a:rPr lang="en-US" dirty="0"/>
              <a:t>Toxic stress due to living in poverty, homelessness or housing instability</a:t>
            </a:r>
          </a:p>
          <a:p>
            <a:r>
              <a:rPr lang="en-US" dirty="0"/>
              <a:t>Social media – builds anxiety, contributes to feeling lonely, leads to sleep deprivation, lower self esteem</a:t>
            </a:r>
          </a:p>
          <a:p>
            <a:pPr lvl="1"/>
            <a:r>
              <a:rPr lang="en-US" dirty="0"/>
              <a:t>14% more likely to be depressed</a:t>
            </a:r>
          </a:p>
          <a:p>
            <a:pPr lvl="1"/>
            <a:r>
              <a:rPr lang="en-US" dirty="0"/>
              <a:t>8</a:t>
            </a:r>
            <a:r>
              <a:rPr lang="en-US" baseline="30000" dirty="0"/>
              <a:t>th</a:t>
            </a:r>
            <a:r>
              <a:rPr lang="en-US" dirty="0"/>
              <a:t> graders with heavy use increase risk of depression 27%</a:t>
            </a:r>
          </a:p>
          <a:p>
            <a:pPr lvl="1"/>
            <a:r>
              <a:rPr lang="en-US" dirty="0"/>
              <a:t>Teens who spend 3 </a:t>
            </a:r>
            <a:r>
              <a:rPr lang="en-US" dirty="0" err="1"/>
              <a:t>hrs</a:t>
            </a:r>
            <a:r>
              <a:rPr lang="en-US" dirty="0"/>
              <a:t> a day or more on electronic devices more likely to have a risk factor for suicide</a:t>
            </a:r>
          </a:p>
        </p:txBody>
      </p:sp>
    </p:spTree>
    <p:extLst>
      <p:ext uri="{BB962C8B-B14F-4D97-AF65-F5344CB8AC3E}">
        <p14:creationId xmlns:p14="http://schemas.microsoft.com/office/powerpoint/2010/main" val="33518561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11600</TotalTime>
  <Words>835</Words>
  <Application>Microsoft Office PowerPoint</Application>
  <PresentationFormat>On-screen Show (4:3)</PresentationFormat>
  <Paragraphs>95</Paragraphs>
  <Slides>19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Custom Design</vt:lpstr>
      <vt:lpstr>Office Theme</vt:lpstr>
      <vt:lpstr>1_Office Theme</vt:lpstr>
      <vt:lpstr>Children’s  Mental Health </vt:lpstr>
      <vt:lpstr>Mental Illnesses</vt:lpstr>
      <vt:lpstr>Mental Illnesses in Children</vt:lpstr>
      <vt:lpstr>Mental Illnesses in Children </vt:lpstr>
      <vt:lpstr>Mental Illnesses in Children</vt:lpstr>
      <vt:lpstr>Student Survey</vt:lpstr>
      <vt:lpstr>Suicide </vt:lpstr>
      <vt:lpstr>Mental Illnesses in Children</vt:lpstr>
      <vt:lpstr>Why an Increase?</vt:lpstr>
      <vt:lpstr>PowerPoint Presentation</vt:lpstr>
      <vt:lpstr>Children’s Mental Health System</vt:lpstr>
      <vt:lpstr>Children’s Mental Health System</vt:lpstr>
      <vt:lpstr>School-Linked Mental Health Grants</vt:lpstr>
      <vt:lpstr>School-Linked Mental Health Grants</vt:lpstr>
      <vt:lpstr>School-Linked Grants</vt:lpstr>
      <vt:lpstr>Mental Health Workforce</vt:lpstr>
      <vt:lpstr>Workforce Shortages</vt:lpstr>
      <vt:lpstr>Build It</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Mental Health System</dc:title>
  <dc:creator>sabderholden</dc:creator>
  <cp:lastModifiedBy>DFLUser</cp:lastModifiedBy>
  <cp:revision>188</cp:revision>
  <cp:lastPrinted>2019-01-21T23:52:39Z</cp:lastPrinted>
  <dcterms:created xsi:type="dcterms:W3CDTF">2016-06-19T22:06:52Z</dcterms:created>
  <dcterms:modified xsi:type="dcterms:W3CDTF">2019-01-22T00:37:02Z</dcterms:modified>
</cp:coreProperties>
</file>