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5" r:id="rId3"/>
    <p:sldId id="359" r:id="rId4"/>
    <p:sldId id="306" r:id="rId5"/>
    <p:sldId id="350" r:id="rId6"/>
    <p:sldId id="351" r:id="rId7"/>
    <p:sldId id="353" r:id="rId8"/>
    <p:sldId id="360" r:id="rId9"/>
    <p:sldId id="338" r:id="rId10"/>
    <p:sldId id="344" r:id="rId11"/>
    <p:sldId id="330" r:id="rId12"/>
    <p:sldId id="331" r:id="rId13"/>
    <p:sldId id="332" r:id="rId14"/>
    <p:sldId id="333" r:id="rId15"/>
    <p:sldId id="343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5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95" autoAdjust="0"/>
    <p:restoredTop sz="85198" autoAdjust="0"/>
  </p:normalViewPr>
  <p:slideViewPr>
    <p:cSldViewPr>
      <p:cViewPr varScale="1">
        <p:scale>
          <a:sx n="59" d="100"/>
          <a:sy n="59" d="100"/>
        </p:scale>
        <p:origin x="1205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43E178-F5E1-4670-BACB-DC8F096B7B2C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767075A-D3AC-4EE4-827A-9A30E429B9F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/>
            <a:t>$11.396B</a:t>
          </a:r>
        </a:p>
      </dgm:t>
    </dgm:pt>
    <dgm:pt modelId="{AFD64548-D199-4294-AB69-6799A2924540}" type="parTrans" cxnId="{2B8297EE-8B21-40A9-B52F-A8EEDA372414}">
      <dgm:prSet/>
      <dgm:spPr/>
      <dgm:t>
        <a:bodyPr/>
        <a:lstStyle/>
        <a:p>
          <a:endParaRPr lang="en-US"/>
        </a:p>
      </dgm:t>
    </dgm:pt>
    <dgm:pt modelId="{66B169AA-226B-48E4-84E8-A76CB2F12E12}" type="sibTrans" cxnId="{2B8297EE-8B21-40A9-B52F-A8EEDA372414}">
      <dgm:prSet/>
      <dgm:spPr/>
      <dgm:t>
        <a:bodyPr/>
        <a:lstStyle/>
        <a:p>
          <a:endParaRPr lang="en-US"/>
        </a:p>
      </dgm:t>
    </dgm:pt>
    <dgm:pt modelId="{6F8D13D9-1807-48DF-ABC5-50253369AD73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000" b="1" dirty="0" smtClean="0"/>
            <a:t>$8.401B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sz="1600" dirty="0" smtClean="0"/>
            <a:t>Roads and Bridges</a:t>
          </a:r>
          <a:endParaRPr lang="en-US" sz="1600" dirty="0"/>
        </a:p>
      </dgm:t>
    </dgm:pt>
    <dgm:pt modelId="{270C0D88-E663-43FB-9953-9CC545AE1E58}" type="parTrans" cxnId="{F12E2968-D10C-4999-8506-6E22799AF5A1}">
      <dgm:prSet/>
      <dgm:spPr/>
      <dgm:t>
        <a:bodyPr/>
        <a:lstStyle/>
        <a:p>
          <a:endParaRPr lang="en-US"/>
        </a:p>
      </dgm:t>
    </dgm:pt>
    <dgm:pt modelId="{EFC5C0BA-A959-4C6A-975C-00F172EFE3CD}" type="sibTrans" cxnId="{F12E2968-D10C-4999-8506-6E22799AF5A1}">
      <dgm:prSet/>
      <dgm:spPr/>
      <dgm:t>
        <a:bodyPr/>
        <a:lstStyle/>
        <a:p>
          <a:endParaRPr lang="en-US"/>
        </a:p>
      </dgm:t>
    </dgm:pt>
    <dgm:pt modelId="{EDEE3B00-E917-479C-875E-F0AF21ADCCB0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000" b="1" dirty="0" smtClean="0"/>
            <a:t>$0.075B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sz="1600" dirty="0" smtClean="0"/>
            <a:t>Bike and </a:t>
          </a:r>
          <a:r>
            <a:rPr lang="en-US" sz="1600" dirty="0" err="1" smtClean="0"/>
            <a:t>Ped</a:t>
          </a:r>
          <a:endParaRPr lang="en-US" sz="1600" dirty="0"/>
        </a:p>
      </dgm:t>
    </dgm:pt>
    <dgm:pt modelId="{051C80A6-EBF9-4220-B360-E452D09DCD61}" type="parTrans" cxnId="{354E14C2-2BB0-4925-9CB3-049AA780EAFC}">
      <dgm:prSet/>
      <dgm:spPr/>
      <dgm:t>
        <a:bodyPr/>
        <a:lstStyle/>
        <a:p>
          <a:endParaRPr lang="en-US"/>
        </a:p>
      </dgm:t>
    </dgm:pt>
    <dgm:pt modelId="{D9B533D4-90BF-43F8-82BE-44CF1513BCCE}" type="sibTrans" cxnId="{354E14C2-2BB0-4925-9CB3-049AA780EAFC}">
      <dgm:prSet/>
      <dgm:spPr/>
      <dgm:t>
        <a:bodyPr/>
        <a:lstStyle/>
        <a:p>
          <a:endParaRPr lang="en-US"/>
        </a:p>
      </dgm:t>
    </dgm:pt>
    <dgm:pt modelId="{BCEA5128-DC97-4CF3-A049-A4BF8CFA0969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000" b="1" dirty="0" smtClean="0"/>
            <a:t>$2.92B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sz="1600" dirty="0" smtClean="0"/>
            <a:t>Transit</a:t>
          </a:r>
          <a:r>
            <a:rPr lang="en-US" sz="1400" dirty="0" smtClean="0"/>
            <a:t> </a:t>
          </a:r>
          <a:endParaRPr lang="en-US" sz="2000" dirty="0"/>
        </a:p>
      </dgm:t>
    </dgm:pt>
    <dgm:pt modelId="{B6095A9E-A432-43E4-8E5C-575FEA426CF8}" type="parTrans" cxnId="{FBC39BE1-5E1A-468B-B76E-4F193D80DD8C}">
      <dgm:prSet/>
      <dgm:spPr/>
      <dgm:t>
        <a:bodyPr/>
        <a:lstStyle/>
        <a:p>
          <a:endParaRPr lang="en-US"/>
        </a:p>
      </dgm:t>
    </dgm:pt>
    <dgm:pt modelId="{EF7977AE-49A8-4A1A-B9A5-D0D3587C8EC3}" type="sibTrans" cxnId="{FBC39BE1-5E1A-468B-B76E-4F193D80DD8C}">
      <dgm:prSet/>
      <dgm:spPr/>
      <dgm:t>
        <a:bodyPr/>
        <a:lstStyle/>
        <a:p>
          <a:endParaRPr lang="en-US"/>
        </a:p>
      </dgm:t>
    </dgm:pt>
    <dgm:pt modelId="{7BA18268-581E-4EFF-BF88-AC7F77C31E8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000" b="1" u="sng" dirty="0" smtClean="0"/>
            <a:t>$6B </a:t>
          </a:r>
          <a:r>
            <a:rPr lang="en-US" sz="2000" u="sng" dirty="0" smtClean="0"/>
            <a:t>State roads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600" dirty="0" smtClean="0"/>
            <a:t>$5.44B investment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600" dirty="0" smtClean="0"/>
            <a:t>$0.56B efficiencies</a:t>
          </a:r>
        </a:p>
      </dgm:t>
    </dgm:pt>
    <dgm:pt modelId="{85855DC6-1413-4551-81EA-76222D6A5287}" type="parTrans" cxnId="{D688B9EE-7210-40EC-BE78-5154A0503225}">
      <dgm:prSet/>
      <dgm:spPr/>
      <dgm:t>
        <a:bodyPr/>
        <a:lstStyle/>
        <a:p>
          <a:endParaRPr lang="en-US"/>
        </a:p>
      </dgm:t>
    </dgm:pt>
    <dgm:pt modelId="{4301984D-E102-48DE-9E01-095B584532B0}" type="sibTrans" cxnId="{D688B9EE-7210-40EC-BE78-5154A0503225}">
      <dgm:prSet/>
      <dgm:spPr/>
      <dgm:t>
        <a:bodyPr/>
        <a:lstStyle/>
        <a:p>
          <a:endParaRPr lang="en-US"/>
        </a:p>
      </dgm:t>
    </dgm:pt>
    <dgm:pt modelId="{0C2BF6D1-BE23-412B-9632-348E49A0FC38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000" b="1" dirty="0" smtClean="0"/>
            <a:t>$2.401B 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sz="2000" dirty="0" smtClean="0"/>
            <a:t>County, City, Townships</a:t>
          </a:r>
          <a:endParaRPr lang="en-US" sz="2000" dirty="0"/>
        </a:p>
      </dgm:t>
    </dgm:pt>
    <dgm:pt modelId="{2F19932B-C3C4-43C9-B057-EC7C00B2BC36}" type="parTrans" cxnId="{A32E6FCA-7150-4879-BC90-AC4CA306D91D}">
      <dgm:prSet/>
      <dgm:spPr/>
      <dgm:t>
        <a:bodyPr/>
        <a:lstStyle/>
        <a:p>
          <a:endParaRPr lang="en-US"/>
        </a:p>
      </dgm:t>
    </dgm:pt>
    <dgm:pt modelId="{6C5DA317-71C7-4272-A280-F54681E38850}" type="sibTrans" cxnId="{A32E6FCA-7150-4879-BC90-AC4CA306D91D}">
      <dgm:prSet/>
      <dgm:spPr/>
      <dgm:t>
        <a:bodyPr/>
        <a:lstStyle/>
        <a:p>
          <a:endParaRPr lang="en-US"/>
        </a:p>
      </dgm:t>
    </dgm:pt>
    <dgm:pt modelId="{C878B1B4-4FF9-430C-A33A-BB2DB552E20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000" b="1" dirty="0" smtClean="0"/>
            <a:t>$2.8B 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sz="2000" b="1" dirty="0" smtClean="0"/>
            <a:t>Twin </a:t>
          </a:r>
          <a:r>
            <a:rPr lang="en-US" sz="2000" dirty="0" smtClean="0"/>
            <a:t>Cities Metro</a:t>
          </a:r>
          <a:endParaRPr lang="en-US" sz="2000" dirty="0"/>
        </a:p>
      </dgm:t>
    </dgm:pt>
    <dgm:pt modelId="{5D515318-00E3-4F91-9043-15049EE27820}" type="parTrans" cxnId="{7738A6E3-73AC-4336-AE5F-72CE535F2C09}">
      <dgm:prSet/>
      <dgm:spPr/>
      <dgm:t>
        <a:bodyPr/>
        <a:lstStyle/>
        <a:p>
          <a:endParaRPr lang="en-US"/>
        </a:p>
      </dgm:t>
    </dgm:pt>
    <dgm:pt modelId="{71878E01-288F-4340-A29C-682AE160B6B1}" type="sibTrans" cxnId="{7738A6E3-73AC-4336-AE5F-72CE535F2C09}">
      <dgm:prSet/>
      <dgm:spPr/>
      <dgm:t>
        <a:bodyPr/>
        <a:lstStyle/>
        <a:p>
          <a:endParaRPr lang="en-US"/>
        </a:p>
      </dgm:t>
    </dgm:pt>
    <dgm:pt modelId="{BBAC04D5-831F-4BA0-BDB8-2F9E83D526C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000" b="1" dirty="0" smtClean="0"/>
            <a:t>$0.120B 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sz="2000" dirty="0" smtClean="0"/>
            <a:t>Greater MN Transit</a:t>
          </a:r>
          <a:endParaRPr lang="en-US" sz="2000" dirty="0"/>
        </a:p>
      </dgm:t>
    </dgm:pt>
    <dgm:pt modelId="{DE2F6A51-BDD0-46B4-9A00-4A7110AD235E}" type="parTrans" cxnId="{483FB038-2FC8-498A-908D-1FBC380C08C8}">
      <dgm:prSet/>
      <dgm:spPr/>
      <dgm:t>
        <a:bodyPr/>
        <a:lstStyle/>
        <a:p>
          <a:endParaRPr lang="en-US"/>
        </a:p>
      </dgm:t>
    </dgm:pt>
    <dgm:pt modelId="{ECE77A32-6286-49B8-AC59-6C45744AA4C1}" type="sibTrans" cxnId="{483FB038-2FC8-498A-908D-1FBC380C08C8}">
      <dgm:prSet/>
      <dgm:spPr/>
      <dgm:t>
        <a:bodyPr/>
        <a:lstStyle/>
        <a:p>
          <a:endParaRPr lang="en-US"/>
        </a:p>
      </dgm:t>
    </dgm:pt>
    <dgm:pt modelId="{E2331307-0533-4002-9EF1-301C74AF7641}" type="pres">
      <dgm:prSet presAssocID="{9A43E178-F5E1-4670-BACB-DC8F096B7B2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5441C81-1DAE-4422-8F70-6D7531F6C16A}" type="pres">
      <dgm:prSet presAssocID="{1767075A-D3AC-4EE4-827A-9A30E429B9FE}" presName="hierRoot1" presStyleCnt="0">
        <dgm:presLayoutVars>
          <dgm:hierBranch val="init"/>
        </dgm:presLayoutVars>
      </dgm:prSet>
      <dgm:spPr/>
    </dgm:pt>
    <dgm:pt modelId="{649A475C-BE7E-4D8D-9F7E-5F713D2C8833}" type="pres">
      <dgm:prSet presAssocID="{1767075A-D3AC-4EE4-827A-9A30E429B9FE}" presName="rootComposite1" presStyleCnt="0"/>
      <dgm:spPr/>
    </dgm:pt>
    <dgm:pt modelId="{3AC352C4-FEDA-4712-9031-338953FF2B04}" type="pres">
      <dgm:prSet presAssocID="{1767075A-D3AC-4EE4-827A-9A30E429B9FE}" presName="rootText1" presStyleLbl="node0" presStyleIdx="0" presStyleCnt="1" custScaleX="139444" custLinFactNeighborX="3381" custLinFactNeighborY="-388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9D5A4677-0D0D-4CF5-A4E6-2A819F82CC4D}" type="pres">
      <dgm:prSet presAssocID="{1767075A-D3AC-4EE4-827A-9A30E429B9F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8CDACE8-DB35-47C7-B94B-F843D151D22F}" type="pres">
      <dgm:prSet presAssocID="{1767075A-D3AC-4EE4-827A-9A30E429B9FE}" presName="hierChild2" presStyleCnt="0"/>
      <dgm:spPr/>
    </dgm:pt>
    <dgm:pt modelId="{3BF60C38-4FAE-4D7D-B4B1-8B48CD0B1857}" type="pres">
      <dgm:prSet presAssocID="{270C0D88-E663-43FB-9953-9CC545AE1E58}" presName="Name37" presStyleLbl="parChTrans1D2" presStyleIdx="0" presStyleCnt="3"/>
      <dgm:spPr/>
      <dgm:t>
        <a:bodyPr/>
        <a:lstStyle/>
        <a:p>
          <a:endParaRPr lang="en-US"/>
        </a:p>
      </dgm:t>
    </dgm:pt>
    <dgm:pt modelId="{D57EC906-8999-41C8-B6F1-D65F970DEFD3}" type="pres">
      <dgm:prSet presAssocID="{6F8D13D9-1807-48DF-ABC5-50253369AD73}" presName="hierRoot2" presStyleCnt="0">
        <dgm:presLayoutVars>
          <dgm:hierBranch val="init"/>
        </dgm:presLayoutVars>
      </dgm:prSet>
      <dgm:spPr/>
    </dgm:pt>
    <dgm:pt modelId="{8E863554-751B-4B20-AE65-6F19BA48392A}" type="pres">
      <dgm:prSet presAssocID="{6F8D13D9-1807-48DF-ABC5-50253369AD73}" presName="rootComposite" presStyleCnt="0"/>
      <dgm:spPr/>
    </dgm:pt>
    <dgm:pt modelId="{2E20A0F4-D55E-40FC-B71B-7090A21F1352}" type="pres">
      <dgm:prSet presAssocID="{6F8D13D9-1807-48DF-ABC5-50253369AD73}" presName="rootText" presStyleLbl="node2" presStyleIdx="0" presStyleCnt="3" custScaleX="1127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2DD0EA-5AD8-4B21-91CB-B52528563761}" type="pres">
      <dgm:prSet presAssocID="{6F8D13D9-1807-48DF-ABC5-50253369AD73}" presName="rootConnector" presStyleLbl="node2" presStyleIdx="0" presStyleCnt="3"/>
      <dgm:spPr/>
      <dgm:t>
        <a:bodyPr/>
        <a:lstStyle/>
        <a:p>
          <a:endParaRPr lang="en-US"/>
        </a:p>
      </dgm:t>
    </dgm:pt>
    <dgm:pt modelId="{A2D30D95-0BE6-4E96-A4B7-768C4291FF1E}" type="pres">
      <dgm:prSet presAssocID="{6F8D13D9-1807-48DF-ABC5-50253369AD73}" presName="hierChild4" presStyleCnt="0"/>
      <dgm:spPr/>
    </dgm:pt>
    <dgm:pt modelId="{F1C2834E-7F5B-458A-800E-BECA22D53B12}" type="pres">
      <dgm:prSet presAssocID="{85855DC6-1413-4551-81EA-76222D6A5287}" presName="Name37" presStyleLbl="parChTrans1D3" presStyleIdx="0" presStyleCnt="4"/>
      <dgm:spPr/>
      <dgm:t>
        <a:bodyPr/>
        <a:lstStyle/>
        <a:p>
          <a:endParaRPr lang="en-US"/>
        </a:p>
      </dgm:t>
    </dgm:pt>
    <dgm:pt modelId="{68E5C75B-A2B8-4C02-AF89-9648A1DFDA7A}" type="pres">
      <dgm:prSet presAssocID="{7BA18268-581E-4EFF-BF88-AC7F77C31E8E}" presName="hierRoot2" presStyleCnt="0">
        <dgm:presLayoutVars>
          <dgm:hierBranch val="init"/>
        </dgm:presLayoutVars>
      </dgm:prSet>
      <dgm:spPr/>
    </dgm:pt>
    <dgm:pt modelId="{EF2B4C4B-4ACE-4725-960D-146A6C06CFF6}" type="pres">
      <dgm:prSet presAssocID="{7BA18268-581E-4EFF-BF88-AC7F77C31E8E}" presName="rootComposite" presStyleCnt="0"/>
      <dgm:spPr/>
    </dgm:pt>
    <dgm:pt modelId="{589E7B6A-1E2A-4586-BA07-4037DC12B7F9}" type="pres">
      <dgm:prSet presAssocID="{7BA18268-581E-4EFF-BF88-AC7F77C31E8E}" presName="rootText" presStyleLbl="node3" presStyleIdx="0" presStyleCnt="4" custScaleX="180055" custScaleY="1251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EF1AC2-4E7D-4EB6-A067-F628F33FC38F}" type="pres">
      <dgm:prSet presAssocID="{7BA18268-581E-4EFF-BF88-AC7F77C31E8E}" presName="rootConnector" presStyleLbl="node3" presStyleIdx="0" presStyleCnt="4"/>
      <dgm:spPr/>
      <dgm:t>
        <a:bodyPr/>
        <a:lstStyle/>
        <a:p>
          <a:endParaRPr lang="en-US"/>
        </a:p>
      </dgm:t>
    </dgm:pt>
    <dgm:pt modelId="{8B1AC121-0F15-4A0B-944E-784D30C8666B}" type="pres">
      <dgm:prSet presAssocID="{7BA18268-581E-4EFF-BF88-AC7F77C31E8E}" presName="hierChild4" presStyleCnt="0"/>
      <dgm:spPr/>
    </dgm:pt>
    <dgm:pt modelId="{D64D20D9-A786-47B6-B488-B84CE7A3A840}" type="pres">
      <dgm:prSet presAssocID="{7BA18268-581E-4EFF-BF88-AC7F77C31E8E}" presName="hierChild5" presStyleCnt="0"/>
      <dgm:spPr/>
    </dgm:pt>
    <dgm:pt modelId="{B728F23E-8E00-427D-8E68-AB1B8DB4C38E}" type="pres">
      <dgm:prSet presAssocID="{2F19932B-C3C4-43C9-B057-EC7C00B2BC36}" presName="Name37" presStyleLbl="parChTrans1D3" presStyleIdx="1" presStyleCnt="4"/>
      <dgm:spPr/>
      <dgm:t>
        <a:bodyPr/>
        <a:lstStyle/>
        <a:p>
          <a:endParaRPr lang="en-US"/>
        </a:p>
      </dgm:t>
    </dgm:pt>
    <dgm:pt modelId="{8C5BA07E-F421-4B20-A7A3-7593A0F54550}" type="pres">
      <dgm:prSet presAssocID="{0C2BF6D1-BE23-412B-9632-348E49A0FC38}" presName="hierRoot2" presStyleCnt="0">
        <dgm:presLayoutVars>
          <dgm:hierBranch val="init"/>
        </dgm:presLayoutVars>
      </dgm:prSet>
      <dgm:spPr/>
    </dgm:pt>
    <dgm:pt modelId="{45B9CEB4-3B66-41BB-B637-599B00B47CCA}" type="pres">
      <dgm:prSet presAssocID="{0C2BF6D1-BE23-412B-9632-348E49A0FC38}" presName="rootComposite" presStyleCnt="0"/>
      <dgm:spPr/>
    </dgm:pt>
    <dgm:pt modelId="{48CA5304-7CDA-4E4A-8C60-4FFE3CF0A39A}" type="pres">
      <dgm:prSet presAssocID="{0C2BF6D1-BE23-412B-9632-348E49A0FC38}" presName="rootText" presStyleLbl="node3" presStyleIdx="1" presStyleCnt="4" custScaleX="174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E51BDC-1EB5-4F02-A248-39544DC48A7A}" type="pres">
      <dgm:prSet presAssocID="{0C2BF6D1-BE23-412B-9632-348E49A0FC38}" presName="rootConnector" presStyleLbl="node3" presStyleIdx="1" presStyleCnt="4"/>
      <dgm:spPr/>
      <dgm:t>
        <a:bodyPr/>
        <a:lstStyle/>
        <a:p>
          <a:endParaRPr lang="en-US"/>
        </a:p>
      </dgm:t>
    </dgm:pt>
    <dgm:pt modelId="{CDB03981-7F3D-4934-84C1-53F7AF230473}" type="pres">
      <dgm:prSet presAssocID="{0C2BF6D1-BE23-412B-9632-348E49A0FC38}" presName="hierChild4" presStyleCnt="0"/>
      <dgm:spPr/>
    </dgm:pt>
    <dgm:pt modelId="{87D53D7C-BE86-408B-A6BA-B15C0FA063D5}" type="pres">
      <dgm:prSet presAssocID="{0C2BF6D1-BE23-412B-9632-348E49A0FC38}" presName="hierChild5" presStyleCnt="0"/>
      <dgm:spPr/>
    </dgm:pt>
    <dgm:pt modelId="{A8B01F39-E45F-4A12-A226-5EF61C443EEF}" type="pres">
      <dgm:prSet presAssocID="{6F8D13D9-1807-48DF-ABC5-50253369AD73}" presName="hierChild5" presStyleCnt="0"/>
      <dgm:spPr/>
    </dgm:pt>
    <dgm:pt modelId="{E60691A6-2C8F-43A0-BBAE-776B0E069FD6}" type="pres">
      <dgm:prSet presAssocID="{051C80A6-EBF9-4220-B360-E452D09DCD61}" presName="Name37" presStyleLbl="parChTrans1D2" presStyleIdx="1" presStyleCnt="3"/>
      <dgm:spPr/>
      <dgm:t>
        <a:bodyPr/>
        <a:lstStyle/>
        <a:p>
          <a:endParaRPr lang="en-US"/>
        </a:p>
      </dgm:t>
    </dgm:pt>
    <dgm:pt modelId="{3133B3B8-2E0C-46BC-A50E-45859F3B077D}" type="pres">
      <dgm:prSet presAssocID="{EDEE3B00-E917-479C-875E-F0AF21ADCCB0}" presName="hierRoot2" presStyleCnt="0">
        <dgm:presLayoutVars>
          <dgm:hierBranch val="init"/>
        </dgm:presLayoutVars>
      </dgm:prSet>
      <dgm:spPr/>
    </dgm:pt>
    <dgm:pt modelId="{724C4CD9-72D0-40AC-9587-467D0DD42A34}" type="pres">
      <dgm:prSet presAssocID="{EDEE3B00-E917-479C-875E-F0AF21ADCCB0}" presName="rootComposite" presStyleCnt="0"/>
      <dgm:spPr/>
    </dgm:pt>
    <dgm:pt modelId="{8D6D3CD4-D9FF-4CE7-AF22-5BCB969EE126}" type="pres">
      <dgm:prSet presAssocID="{EDEE3B00-E917-479C-875E-F0AF21ADCCB0}" presName="rootText" presStyleLbl="node2" presStyleIdx="1" presStyleCnt="3" custScaleX="1119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864DED-091A-4C1D-9764-3E12185AFF47}" type="pres">
      <dgm:prSet presAssocID="{EDEE3B00-E917-479C-875E-F0AF21ADCCB0}" presName="rootConnector" presStyleLbl="node2" presStyleIdx="1" presStyleCnt="3"/>
      <dgm:spPr/>
      <dgm:t>
        <a:bodyPr/>
        <a:lstStyle/>
        <a:p>
          <a:endParaRPr lang="en-US"/>
        </a:p>
      </dgm:t>
    </dgm:pt>
    <dgm:pt modelId="{B49E2EC2-C81D-469C-B929-0C35E2D2CA07}" type="pres">
      <dgm:prSet presAssocID="{EDEE3B00-E917-479C-875E-F0AF21ADCCB0}" presName="hierChild4" presStyleCnt="0"/>
      <dgm:spPr/>
    </dgm:pt>
    <dgm:pt modelId="{8F8E8FC4-B6DE-496D-9874-D4747663A437}" type="pres">
      <dgm:prSet presAssocID="{EDEE3B00-E917-479C-875E-F0AF21ADCCB0}" presName="hierChild5" presStyleCnt="0"/>
      <dgm:spPr/>
    </dgm:pt>
    <dgm:pt modelId="{1D7D6DF9-D383-4C58-B907-DC2FE2BA585B}" type="pres">
      <dgm:prSet presAssocID="{B6095A9E-A432-43E4-8E5C-575FEA426CF8}" presName="Name37" presStyleLbl="parChTrans1D2" presStyleIdx="2" presStyleCnt="3"/>
      <dgm:spPr/>
      <dgm:t>
        <a:bodyPr/>
        <a:lstStyle/>
        <a:p>
          <a:endParaRPr lang="en-US"/>
        </a:p>
      </dgm:t>
    </dgm:pt>
    <dgm:pt modelId="{EC63CEDD-7A16-4168-B4F8-2BD044249332}" type="pres">
      <dgm:prSet presAssocID="{BCEA5128-DC97-4CF3-A049-A4BF8CFA0969}" presName="hierRoot2" presStyleCnt="0">
        <dgm:presLayoutVars>
          <dgm:hierBranch val="init"/>
        </dgm:presLayoutVars>
      </dgm:prSet>
      <dgm:spPr/>
    </dgm:pt>
    <dgm:pt modelId="{49AE87D3-D679-499A-B891-705772B25114}" type="pres">
      <dgm:prSet presAssocID="{BCEA5128-DC97-4CF3-A049-A4BF8CFA0969}" presName="rootComposite" presStyleCnt="0"/>
      <dgm:spPr/>
    </dgm:pt>
    <dgm:pt modelId="{3F218338-AFCB-462B-A929-134F42F664E7}" type="pres">
      <dgm:prSet presAssocID="{BCEA5128-DC97-4CF3-A049-A4BF8CFA0969}" presName="rootText" presStyleLbl="node2" presStyleIdx="2" presStyleCnt="3" custScaleX="1070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03379F-7336-4A5A-BA95-2997B16F337F}" type="pres">
      <dgm:prSet presAssocID="{BCEA5128-DC97-4CF3-A049-A4BF8CFA0969}" presName="rootConnector" presStyleLbl="node2" presStyleIdx="2" presStyleCnt="3"/>
      <dgm:spPr/>
      <dgm:t>
        <a:bodyPr/>
        <a:lstStyle/>
        <a:p>
          <a:endParaRPr lang="en-US"/>
        </a:p>
      </dgm:t>
    </dgm:pt>
    <dgm:pt modelId="{FACD2928-DA3D-41D8-BB99-4D8A4B608092}" type="pres">
      <dgm:prSet presAssocID="{BCEA5128-DC97-4CF3-A049-A4BF8CFA0969}" presName="hierChild4" presStyleCnt="0"/>
      <dgm:spPr/>
    </dgm:pt>
    <dgm:pt modelId="{911F1866-BEA1-4668-8049-3BE7BEDDD9C2}" type="pres">
      <dgm:prSet presAssocID="{5D515318-00E3-4F91-9043-15049EE27820}" presName="Name37" presStyleLbl="parChTrans1D3" presStyleIdx="2" presStyleCnt="4"/>
      <dgm:spPr/>
      <dgm:t>
        <a:bodyPr/>
        <a:lstStyle/>
        <a:p>
          <a:endParaRPr lang="en-US"/>
        </a:p>
      </dgm:t>
    </dgm:pt>
    <dgm:pt modelId="{4CEFA128-096B-410D-BC1D-DF5733577FDC}" type="pres">
      <dgm:prSet presAssocID="{C878B1B4-4FF9-430C-A33A-BB2DB552E20E}" presName="hierRoot2" presStyleCnt="0">
        <dgm:presLayoutVars>
          <dgm:hierBranch val="init"/>
        </dgm:presLayoutVars>
      </dgm:prSet>
      <dgm:spPr/>
    </dgm:pt>
    <dgm:pt modelId="{7F3D909F-C2B0-4534-BE3D-6791C44BE19B}" type="pres">
      <dgm:prSet presAssocID="{C878B1B4-4FF9-430C-A33A-BB2DB552E20E}" presName="rootComposite" presStyleCnt="0"/>
      <dgm:spPr/>
    </dgm:pt>
    <dgm:pt modelId="{2AF582EE-B07E-435A-B003-341603CF820B}" type="pres">
      <dgm:prSet presAssocID="{C878B1B4-4FF9-430C-A33A-BB2DB552E20E}" presName="rootText" presStyleLbl="node3" presStyleIdx="2" presStyleCnt="4" custScaleX="164250" custScaleY="1252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4C21A6-BC25-4C5B-BFE7-561FAB523BE5}" type="pres">
      <dgm:prSet presAssocID="{C878B1B4-4FF9-430C-A33A-BB2DB552E20E}" presName="rootConnector" presStyleLbl="node3" presStyleIdx="2" presStyleCnt="4"/>
      <dgm:spPr/>
      <dgm:t>
        <a:bodyPr/>
        <a:lstStyle/>
        <a:p>
          <a:endParaRPr lang="en-US"/>
        </a:p>
      </dgm:t>
    </dgm:pt>
    <dgm:pt modelId="{572EB91A-B17C-41A0-A5E5-CA7282C13516}" type="pres">
      <dgm:prSet presAssocID="{C878B1B4-4FF9-430C-A33A-BB2DB552E20E}" presName="hierChild4" presStyleCnt="0"/>
      <dgm:spPr/>
    </dgm:pt>
    <dgm:pt modelId="{2D95CAC2-68EA-40AD-AE92-851844A7BF45}" type="pres">
      <dgm:prSet presAssocID="{C878B1B4-4FF9-430C-A33A-BB2DB552E20E}" presName="hierChild5" presStyleCnt="0"/>
      <dgm:spPr/>
    </dgm:pt>
    <dgm:pt modelId="{DDAB5E15-4FE8-4E0D-A617-FBAFD9B63A6A}" type="pres">
      <dgm:prSet presAssocID="{DE2F6A51-BDD0-46B4-9A00-4A7110AD235E}" presName="Name37" presStyleLbl="parChTrans1D3" presStyleIdx="3" presStyleCnt="4"/>
      <dgm:spPr/>
      <dgm:t>
        <a:bodyPr/>
        <a:lstStyle/>
        <a:p>
          <a:endParaRPr lang="en-US"/>
        </a:p>
      </dgm:t>
    </dgm:pt>
    <dgm:pt modelId="{C449BD3C-9C9F-4B44-A97E-D96DD3648E68}" type="pres">
      <dgm:prSet presAssocID="{BBAC04D5-831F-4BA0-BDB8-2F9E83D526CE}" presName="hierRoot2" presStyleCnt="0">
        <dgm:presLayoutVars>
          <dgm:hierBranch val="init"/>
        </dgm:presLayoutVars>
      </dgm:prSet>
      <dgm:spPr/>
    </dgm:pt>
    <dgm:pt modelId="{65A3277C-D026-471F-8374-F3D3B3E5490E}" type="pres">
      <dgm:prSet presAssocID="{BBAC04D5-831F-4BA0-BDB8-2F9E83D526CE}" presName="rootComposite" presStyleCnt="0"/>
      <dgm:spPr/>
    </dgm:pt>
    <dgm:pt modelId="{582E190B-D466-4B3C-B9B9-24687D5D3837}" type="pres">
      <dgm:prSet presAssocID="{BBAC04D5-831F-4BA0-BDB8-2F9E83D526CE}" presName="rootText" presStyleLbl="node3" presStyleIdx="3" presStyleCnt="4" custScaleX="1637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9DFDB2-60BB-46DE-B0F6-3EB15858D255}" type="pres">
      <dgm:prSet presAssocID="{BBAC04D5-831F-4BA0-BDB8-2F9E83D526CE}" presName="rootConnector" presStyleLbl="node3" presStyleIdx="3" presStyleCnt="4"/>
      <dgm:spPr/>
      <dgm:t>
        <a:bodyPr/>
        <a:lstStyle/>
        <a:p>
          <a:endParaRPr lang="en-US"/>
        </a:p>
      </dgm:t>
    </dgm:pt>
    <dgm:pt modelId="{79D704F1-E35E-4927-B6CA-3498F0BD6F66}" type="pres">
      <dgm:prSet presAssocID="{BBAC04D5-831F-4BA0-BDB8-2F9E83D526CE}" presName="hierChild4" presStyleCnt="0"/>
      <dgm:spPr/>
    </dgm:pt>
    <dgm:pt modelId="{8EED5409-BEB6-4027-A43F-1628F2B42C67}" type="pres">
      <dgm:prSet presAssocID="{BBAC04D5-831F-4BA0-BDB8-2F9E83D526CE}" presName="hierChild5" presStyleCnt="0"/>
      <dgm:spPr/>
    </dgm:pt>
    <dgm:pt modelId="{BFA25A46-FB66-43DD-B527-E9145C0B5E3C}" type="pres">
      <dgm:prSet presAssocID="{BCEA5128-DC97-4CF3-A049-A4BF8CFA0969}" presName="hierChild5" presStyleCnt="0"/>
      <dgm:spPr/>
    </dgm:pt>
    <dgm:pt modelId="{72B696A3-8206-4ACA-9AF5-CCA4323EFC53}" type="pres">
      <dgm:prSet presAssocID="{1767075A-D3AC-4EE4-827A-9A30E429B9FE}" presName="hierChild3" presStyleCnt="0"/>
      <dgm:spPr/>
    </dgm:pt>
  </dgm:ptLst>
  <dgm:cxnLst>
    <dgm:cxn modelId="{36146670-0115-4A43-8EE4-8F45B72AF812}" type="presOf" srcId="{1767075A-D3AC-4EE4-827A-9A30E429B9FE}" destId="{3AC352C4-FEDA-4712-9031-338953FF2B04}" srcOrd="0" destOrd="0" presId="urn:microsoft.com/office/officeart/2005/8/layout/orgChart1"/>
    <dgm:cxn modelId="{72FDCCD6-34A8-47DD-A09D-36555096877B}" type="presOf" srcId="{C878B1B4-4FF9-430C-A33A-BB2DB552E20E}" destId="{B84C21A6-BC25-4C5B-BFE7-561FAB523BE5}" srcOrd="1" destOrd="0" presId="urn:microsoft.com/office/officeart/2005/8/layout/orgChart1"/>
    <dgm:cxn modelId="{0A2FAB6A-69FD-4915-B3A5-908997AABD63}" type="presOf" srcId="{270C0D88-E663-43FB-9953-9CC545AE1E58}" destId="{3BF60C38-4FAE-4D7D-B4B1-8B48CD0B1857}" srcOrd="0" destOrd="0" presId="urn:microsoft.com/office/officeart/2005/8/layout/orgChart1"/>
    <dgm:cxn modelId="{7982447F-C6D1-4976-BBC7-A9E51F061A90}" type="presOf" srcId="{EDEE3B00-E917-479C-875E-F0AF21ADCCB0}" destId="{2E864DED-091A-4C1D-9764-3E12185AFF47}" srcOrd="1" destOrd="0" presId="urn:microsoft.com/office/officeart/2005/8/layout/orgChart1"/>
    <dgm:cxn modelId="{D688B9EE-7210-40EC-BE78-5154A0503225}" srcId="{6F8D13D9-1807-48DF-ABC5-50253369AD73}" destId="{7BA18268-581E-4EFF-BF88-AC7F77C31E8E}" srcOrd="0" destOrd="0" parTransId="{85855DC6-1413-4551-81EA-76222D6A5287}" sibTransId="{4301984D-E102-48DE-9E01-095B584532B0}"/>
    <dgm:cxn modelId="{4BE9E35B-BA17-4F48-9EA2-A4EF0E1E367F}" type="presOf" srcId="{9A43E178-F5E1-4670-BACB-DC8F096B7B2C}" destId="{E2331307-0533-4002-9EF1-301C74AF7641}" srcOrd="0" destOrd="0" presId="urn:microsoft.com/office/officeart/2005/8/layout/orgChart1"/>
    <dgm:cxn modelId="{F12E2968-D10C-4999-8506-6E22799AF5A1}" srcId="{1767075A-D3AC-4EE4-827A-9A30E429B9FE}" destId="{6F8D13D9-1807-48DF-ABC5-50253369AD73}" srcOrd="0" destOrd="0" parTransId="{270C0D88-E663-43FB-9953-9CC545AE1E58}" sibTransId="{EFC5C0BA-A959-4C6A-975C-00F172EFE3CD}"/>
    <dgm:cxn modelId="{E1F377FB-4BE3-467E-B67E-F788BE20F688}" type="presOf" srcId="{2F19932B-C3C4-43C9-B057-EC7C00B2BC36}" destId="{B728F23E-8E00-427D-8E68-AB1B8DB4C38E}" srcOrd="0" destOrd="0" presId="urn:microsoft.com/office/officeart/2005/8/layout/orgChart1"/>
    <dgm:cxn modelId="{B190900D-3B8C-4AB0-B0D0-A78364F5262F}" type="presOf" srcId="{C878B1B4-4FF9-430C-A33A-BB2DB552E20E}" destId="{2AF582EE-B07E-435A-B003-341603CF820B}" srcOrd="0" destOrd="0" presId="urn:microsoft.com/office/officeart/2005/8/layout/orgChart1"/>
    <dgm:cxn modelId="{EF2224CB-8A8C-4690-8B61-C1C34271C30C}" type="presOf" srcId="{BBAC04D5-831F-4BA0-BDB8-2F9E83D526CE}" destId="{D19DFDB2-60BB-46DE-B0F6-3EB15858D255}" srcOrd="1" destOrd="0" presId="urn:microsoft.com/office/officeart/2005/8/layout/orgChart1"/>
    <dgm:cxn modelId="{05075281-4293-406B-A6E9-0E4BC34526EA}" type="presOf" srcId="{6F8D13D9-1807-48DF-ABC5-50253369AD73}" destId="{D52DD0EA-5AD8-4B21-91CB-B52528563761}" srcOrd="1" destOrd="0" presId="urn:microsoft.com/office/officeart/2005/8/layout/orgChart1"/>
    <dgm:cxn modelId="{DC301907-ABAA-4365-8455-B7EEB7B29938}" type="presOf" srcId="{BBAC04D5-831F-4BA0-BDB8-2F9E83D526CE}" destId="{582E190B-D466-4B3C-B9B9-24687D5D3837}" srcOrd="0" destOrd="0" presId="urn:microsoft.com/office/officeart/2005/8/layout/orgChart1"/>
    <dgm:cxn modelId="{5BE33F24-FCE5-448B-B0F6-E94D5B807E0D}" type="presOf" srcId="{7BA18268-581E-4EFF-BF88-AC7F77C31E8E}" destId="{589E7B6A-1E2A-4586-BA07-4037DC12B7F9}" srcOrd="0" destOrd="0" presId="urn:microsoft.com/office/officeart/2005/8/layout/orgChart1"/>
    <dgm:cxn modelId="{BC4F998A-77C6-475E-99AA-DDFA7E5138DB}" type="presOf" srcId="{6F8D13D9-1807-48DF-ABC5-50253369AD73}" destId="{2E20A0F4-D55E-40FC-B71B-7090A21F1352}" srcOrd="0" destOrd="0" presId="urn:microsoft.com/office/officeart/2005/8/layout/orgChart1"/>
    <dgm:cxn modelId="{E58B2F05-E036-4F46-99BF-162146873E8A}" type="presOf" srcId="{BCEA5128-DC97-4CF3-A049-A4BF8CFA0969}" destId="{4D03379F-7336-4A5A-BA95-2997B16F337F}" srcOrd="1" destOrd="0" presId="urn:microsoft.com/office/officeart/2005/8/layout/orgChart1"/>
    <dgm:cxn modelId="{9137AE86-9F9F-4FF0-9A75-954168828225}" type="presOf" srcId="{0C2BF6D1-BE23-412B-9632-348E49A0FC38}" destId="{48CA5304-7CDA-4E4A-8C60-4FFE3CF0A39A}" srcOrd="0" destOrd="0" presId="urn:microsoft.com/office/officeart/2005/8/layout/orgChart1"/>
    <dgm:cxn modelId="{DC8C80EA-1D62-4746-8658-32F891D1B021}" type="presOf" srcId="{B6095A9E-A432-43E4-8E5C-575FEA426CF8}" destId="{1D7D6DF9-D383-4C58-B907-DC2FE2BA585B}" srcOrd="0" destOrd="0" presId="urn:microsoft.com/office/officeart/2005/8/layout/orgChart1"/>
    <dgm:cxn modelId="{483FB038-2FC8-498A-908D-1FBC380C08C8}" srcId="{BCEA5128-DC97-4CF3-A049-A4BF8CFA0969}" destId="{BBAC04D5-831F-4BA0-BDB8-2F9E83D526CE}" srcOrd="1" destOrd="0" parTransId="{DE2F6A51-BDD0-46B4-9A00-4A7110AD235E}" sibTransId="{ECE77A32-6286-49B8-AC59-6C45744AA4C1}"/>
    <dgm:cxn modelId="{A32E6FCA-7150-4879-BC90-AC4CA306D91D}" srcId="{6F8D13D9-1807-48DF-ABC5-50253369AD73}" destId="{0C2BF6D1-BE23-412B-9632-348E49A0FC38}" srcOrd="1" destOrd="0" parTransId="{2F19932B-C3C4-43C9-B057-EC7C00B2BC36}" sibTransId="{6C5DA317-71C7-4272-A280-F54681E38850}"/>
    <dgm:cxn modelId="{94C46A39-1BAC-454A-8CD2-CAF23A291B27}" type="presOf" srcId="{5D515318-00E3-4F91-9043-15049EE27820}" destId="{911F1866-BEA1-4668-8049-3BE7BEDDD9C2}" srcOrd="0" destOrd="0" presId="urn:microsoft.com/office/officeart/2005/8/layout/orgChart1"/>
    <dgm:cxn modelId="{2212D328-002C-4AB5-BAA3-F5BBF0911321}" type="presOf" srcId="{EDEE3B00-E917-479C-875E-F0AF21ADCCB0}" destId="{8D6D3CD4-D9FF-4CE7-AF22-5BCB969EE126}" srcOrd="0" destOrd="0" presId="urn:microsoft.com/office/officeart/2005/8/layout/orgChart1"/>
    <dgm:cxn modelId="{3B956E9A-6B81-471D-BE47-72366B2126F6}" type="presOf" srcId="{1767075A-D3AC-4EE4-827A-9A30E429B9FE}" destId="{9D5A4677-0D0D-4CF5-A4E6-2A819F82CC4D}" srcOrd="1" destOrd="0" presId="urn:microsoft.com/office/officeart/2005/8/layout/orgChart1"/>
    <dgm:cxn modelId="{40F57D7F-D42D-42DF-9909-DAB19EF5D05F}" type="presOf" srcId="{BCEA5128-DC97-4CF3-A049-A4BF8CFA0969}" destId="{3F218338-AFCB-462B-A929-134F42F664E7}" srcOrd="0" destOrd="0" presId="urn:microsoft.com/office/officeart/2005/8/layout/orgChart1"/>
    <dgm:cxn modelId="{FBC39BE1-5E1A-468B-B76E-4F193D80DD8C}" srcId="{1767075A-D3AC-4EE4-827A-9A30E429B9FE}" destId="{BCEA5128-DC97-4CF3-A049-A4BF8CFA0969}" srcOrd="2" destOrd="0" parTransId="{B6095A9E-A432-43E4-8E5C-575FEA426CF8}" sibTransId="{EF7977AE-49A8-4A1A-B9A5-D0D3587C8EC3}"/>
    <dgm:cxn modelId="{68E2193A-AAA5-481D-A00C-363F83BE1CF0}" type="presOf" srcId="{85855DC6-1413-4551-81EA-76222D6A5287}" destId="{F1C2834E-7F5B-458A-800E-BECA22D53B12}" srcOrd="0" destOrd="0" presId="urn:microsoft.com/office/officeart/2005/8/layout/orgChart1"/>
    <dgm:cxn modelId="{7738A6E3-73AC-4336-AE5F-72CE535F2C09}" srcId="{BCEA5128-DC97-4CF3-A049-A4BF8CFA0969}" destId="{C878B1B4-4FF9-430C-A33A-BB2DB552E20E}" srcOrd="0" destOrd="0" parTransId="{5D515318-00E3-4F91-9043-15049EE27820}" sibTransId="{71878E01-288F-4340-A29C-682AE160B6B1}"/>
    <dgm:cxn modelId="{81C77E29-FBB6-40BB-9722-D058B99CE531}" type="presOf" srcId="{DE2F6A51-BDD0-46B4-9A00-4A7110AD235E}" destId="{DDAB5E15-4FE8-4E0D-A617-FBAFD9B63A6A}" srcOrd="0" destOrd="0" presId="urn:microsoft.com/office/officeart/2005/8/layout/orgChart1"/>
    <dgm:cxn modelId="{BBC13C24-BA34-4FE8-B5D6-973122A9357D}" type="presOf" srcId="{051C80A6-EBF9-4220-B360-E452D09DCD61}" destId="{E60691A6-2C8F-43A0-BBAE-776B0E069FD6}" srcOrd="0" destOrd="0" presId="urn:microsoft.com/office/officeart/2005/8/layout/orgChart1"/>
    <dgm:cxn modelId="{07F76359-E00A-4B96-B99A-D679EACD5A50}" type="presOf" srcId="{0C2BF6D1-BE23-412B-9632-348E49A0FC38}" destId="{53E51BDC-1EB5-4F02-A248-39544DC48A7A}" srcOrd="1" destOrd="0" presId="urn:microsoft.com/office/officeart/2005/8/layout/orgChart1"/>
    <dgm:cxn modelId="{A9FD09DC-8A0D-407D-959A-E97F5990D614}" type="presOf" srcId="{7BA18268-581E-4EFF-BF88-AC7F77C31E8E}" destId="{B2EF1AC2-4E7D-4EB6-A067-F628F33FC38F}" srcOrd="1" destOrd="0" presId="urn:microsoft.com/office/officeart/2005/8/layout/orgChart1"/>
    <dgm:cxn modelId="{2B8297EE-8B21-40A9-B52F-A8EEDA372414}" srcId="{9A43E178-F5E1-4670-BACB-DC8F096B7B2C}" destId="{1767075A-D3AC-4EE4-827A-9A30E429B9FE}" srcOrd="0" destOrd="0" parTransId="{AFD64548-D199-4294-AB69-6799A2924540}" sibTransId="{66B169AA-226B-48E4-84E8-A76CB2F12E12}"/>
    <dgm:cxn modelId="{354E14C2-2BB0-4925-9CB3-049AA780EAFC}" srcId="{1767075A-D3AC-4EE4-827A-9A30E429B9FE}" destId="{EDEE3B00-E917-479C-875E-F0AF21ADCCB0}" srcOrd="1" destOrd="0" parTransId="{051C80A6-EBF9-4220-B360-E452D09DCD61}" sibTransId="{D9B533D4-90BF-43F8-82BE-44CF1513BCCE}"/>
    <dgm:cxn modelId="{3EC623D6-D216-488A-96D7-558CC81DFDF6}" type="presParOf" srcId="{E2331307-0533-4002-9EF1-301C74AF7641}" destId="{85441C81-1DAE-4422-8F70-6D7531F6C16A}" srcOrd="0" destOrd="0" presId="urn:microsoft.com/office/officeart/2005/8/layout/orgChart1"/>
    <dgm:cxn modelId="{2C81E41F-F922-4C54-8F54-DE191700B2A8}" type="presParOf" srcId="{85441C81-1DAE-4422-8F70-6D7531F6C16A}" destId="{649A475C-BE7E-4D8D-9F7E-5F713D2C8833}" srcOrd="0" destOrd="0" presId="urn:microsoft.com/office/officeart/2005/8/layout/orgChart1"/>
    <dgm:cxn modelId="{C14CFE4B-9708-409D-A772-70EED9500CA1}" type="presParOf" srcId="{649A475C-BE7E-4D8D-9F7E-5F713D2C8833}" destId="{3AC352C4-FEDA-4712-9031-338953FF2B04}" srcOrd="0" destOrd="0" presId="urn:microsoft.com/office/officeart/2005/8/layout/orgChart1"/>
    <dgm:cxn modelId="{8FEB35C7-8160-4E48-A331-694F94DB73B7}" type="presParOf" srcId="{649A475C-BE7E-4D8D-9F7E-5F713D2C8833}" destId="{9D5A4677-0D0D-4CF5-A4E6-2A819F82CC4D}" srcOrd="1" destOrd="0" presId="urn:microsoft.com/office/officeart/2005/8/layout/orgChart1"/>
    <dgm:cxn modelId="{475A7DF8-7D03-466D-959E-2A7A62BD0175}" type="presParOf" srcId="{85441C81-1DAE-4422-8F70-6D7531F6C16A}" destId="{88CDACE8-DB35-47C7-B94B-F843D151D22F}" srcOrd="1" destOrd="0" presId="urn:microsoft.com/office/officeart/2005/8/layout/orgChart1"/>
    <dgm:cxn modelId="{15049141-125E-45EE-871F-DDDB70DCB8C2}" type="presParOf" srcId="{88CDACE8-DB35-47C7-B94B-F843D151D22F}" destId="{3BF60C38-4FAE-4D7D-B4B1-8B48CD0B1857}" srcOrd="0" destOrd="0" presId="urn:microsoft.com/office/officeart/2005/8/layout/orgChart1"/>
    <dgm:cxn modelId="{6DF0C09D-FA8C-4E17-8A3F-F71FDC876AA7}" type="presParOf" srcId="{88CDACE8-DB35-47C7-B94B-F843D151D22F}" destId="{D57EC906-8999-41C8-B6F1-D65F970DEFD3}" srcOrd="1" destOrd="0" presId="urn:microsoft.com/office/officeart/2005/8/layout/orgChart1"/>
    <dgm:cxn modelId="{4417CFEB-9A86-452A-96F6-ED648B903BD7}" type="presParOf" srcId="{D57EC906-8999-41C8-B6F1-D65F970DEFD3}" destId="{8E863554-751B-4B20-AE65-6F19BA48392A}" srcOrd="0" destOrd="0" presId="urn:microsoft.com/office/officeart/2005/8/layout/orgChart1"/>
    <dgm:cxn modelId="{549E9920-75DD-4B38-A84F-C16BB49EB802}" type="presParOf" srcId="{8E863554-751B-4B20-AE65-6F19BA48392A}" destId="{2E20A0F4-D55E-40FC-B71B-7090A21F1352}" srcOrd="0" destOrd="0" presId="urn:microsoft.com/office/officeart/2005/8/layout/orgChart1"/>
    <dgm:cxn modelId="{5AC3BA53-F3FF-4E6D-AAED-EE27DA47C3AF}" type="presParOf" srcId="{8E863554-751B-4B20-AE65-6F19BA48392A}" destId="{D52DD0EA-5AD8-4B21-91CB-B52528563761}" srcOrd="1" destOrd="0" presId="urn:microsoft.com/office/officeart/2005/8/layout/orgChart1"/>
    <dgm:cxn modelId="{52E2399B-B50A-47B5-9500-85EC023BFCFC}" type="presParOf" srcId="{D57EC906-8999-41C8-B6F1-D65F970DEFD3}" destId="{A2D30D95-0BE6-4E96-A4B7-768C4291FF1E}" srcOrd="1" destOrd="0" presId="urn:microsoft.com/office/officeart/2005/8/layout/orgChart1"/>
    <dgm:cxn modelId="{59DE6D9C-B22E-4DD2-A870-6ADAF7129CE4}" type="presParOf" srcId="{A2D30D95-0BE6-4E96-A4B7-768C4291FF1E}" destId="{F1C2834E-7F5B-458A-800E-BECA22D53B12}" srcOrd="0" destOrd="0" presId="urn:microsoft.com/office/officeart/2005/8/layout/orgChart1"/>
    <dgm:cxn modelId="{13FAE89C-18AC-4D63-926E-EE6280466380}" type="presParOf" srcId="{A2D30D95-0BE6-4E96-A4B7-768C4291FF1E}" destId="{68E5C75B-A2B8-4C02-AF89-9648A1DFDA7A}" srcOrd="1" destOrd="0" presId="urn:microsoft.com/office/officeart/2005/8/layout/orgChart1"/>
    <dgm:cxn modelId="{71AF9D51-7B8A-4B78-9590-EE8FB1C5DB57}" type="presParOf" srcId="{68E5C75B-A2B8-4C02-AF89-9648A1DFDA7A}" destId="{EF2B4C4B-4ACE-4725-960D-146A6C06CFF6}" srcOrd="0" destOrd="0" presId="urn:microsoft.com/office/officeart/2005/8/layout/orgChart1"/>
    <dgm:cxn modelId="{970BEF18-7858-4FD9-B350-DDA538EFBF36}" type="presParOf" srcId="{EF2B4C4B-4ACE-4725-960D-146A6C06CFF6}" destId="{589E7B6A-1E2A-4586-BA07-4037DC12B7F9}" srcOrd="0" destOrd="0" presId="urn:microsoft.com/office/officeart/2005/8/layout/orgChart1"/>
    <dgm:cxn modelId="{35F877C8-2968-449C-9226-C6C809DC4C4A}" type="presParOf" srcId="{EF2B4C4B-4ACE-4725-960D-146A6C06CFF6}" destId="{B2EF1AC2-4E7D-4EB6-A067-F628F33FC38F}" srcOrd="1" destOrd="0" presId="urn:microsoft.com/office/officeart/2005/8/layout/orgChart1"/>
    <dgm:cxn modelId="{ADA5185F-15A9-43F2-9F48-34D67A5A3776}" type="presParOf" srcId="{68E5C75B-A2B8-4C02-AF89-9648A1DFDA7A}" destId="{8B1AC121-0F15-4A0B-944E-784D30C8666B}" srcOrd="1" destOrd="0" presId="urn:microsoft.com/office/officeart/2005/8/layout/orgChart1"/>
    <dgm:cxn modelId="{CD88C87B-DF90-4421-A5BB-6B6B70256C34}" type="presParOf" srcId="{68E5C75B-A2B8-4C02-AF89-9648A1DFDA7A}" destId="{D64D20D9-A786-47B6-B488-B84CE7A3A840}" srcOrd="2" destOrd="0" presId="urn:microsoft.com/office/officeart/2005/8/layout/orgChart1"/>
    <dgm:cxn modelId="{01785D9F-5B6F-4E58-8288-CF6446E5A214}" type="presParOf" srcId="{A2D30D95-0BE6-4E96-A4B7-768C4291FF1E}" destId="{B728F23E-8E00-427D-8E68-AB1B8DB4C38E}" srcOrd="2" destOrd="0" presId="urn:microsoft.com/office/officeart/2005/8/layout/orgChart1"/>
    <dgm:cxn modelId="{76F55092-DD86-4265-A785-9C7F91975809}" type="presParOf" srcId="{A2D30D95-0BE6-4E96-A4B7-768C4291FF1E}" destId="{8C5BA07E-F421-4B20-A7A3-7593A0F54550}" srcOrd="3" destOrd="0" presId="urn:microsoft.com/office/officeart/2005/8/layout/orgChart1"/>
    <dgm:cxn modelId="{04659FC5-C8DD-4468-965C-8E7D5CDEEE7E}" type="presParOf" srcId="{8C5BA07E-F421-4B20-A7A3-7593A0F54550}" destId="{45B9CEB4-3B66-41BB-B637-599B00B47CCA}" srcOrd="0" destOrd="0" presId="urn:microsoft.com/office/officeart/2005/8/layout/orgChart1"/>
    <dgm:cxn modelId="{023ED67B-F900-44E3-B7F8-664A44071160}" type="presParOf" srcId="{45B9CEB4-3B66-41BB-B637-599B00B47CCA}" destId="{48CA5304-7CDA-4E4A-8C60-4FFE3CF0A39A}" srcOrd="0" destOrd="0" presId="urn:microsoft.com/office/officeart/2005/8/layout/orgChart1"/>
    <dgm:cxn modelId="{B475211A-D1D6-443D-97AB-F5EA107FD6BC}" type="presParOf" srcId="{45B9CEB4-3B66-41BB-B637-599B00B47CCA}" destId="{53E51BDC-1EB5-4F02-A248-39544DC48A7A}" srcOrd="1" destOrd="0" presId="urn:microsoft.com/office/officeart/2005/8/layout/orgChart1"/>
    <dgm:cxn modelId="{A8A8C8A1-333E-4885-ACB2-8D8C6054B352}" type="presParOf" srcId="{8C5BA07E-F421-4B20-A7A3-7593A0F54550}" destId="{CDB03981-7F3D-4934-84C1-53F7AF230473}" srcOrd="1" destOrd="0" presId="urn:microsoft.com/office/officeart/2005/8/layout/orgChart1"/>
    <dgm:cxn modelId="{DCFEE56D-5248-4145-9756-93153F414A37}" type="presParOf" srcId="{8C5BA07E-F421-4B20-A7A3-7593A0F54550}" destId="{87D53D7C-BE86-408B-A6BA-B15C0FA063D5}" srcOrd="2" destOrd="0" presId="urn:microsoft.com/office/officeart/2005/8/layout/orgChart1"/>
    <dgm:cxn modelId="{53E73B7C-EA09-406A-BE01-3097CCD353EE}" type="presParOf" srcId="{D57EC906-8999-41C8-B6F1-D65F970DEFD3}" destId="{A8B01F39-E45F-4A12-A226-5EF61C443EEF}" srcOrd="2" destOrd="0" presId="urn:microsoft.com/office/officeart/2005/8/layout/orgChart1"/>
    <dgm:cxn modelId="{374B45E5-8F58-4A57-9070-4F82A4E779AD}" type="presParOf" srcId="{88CDACE8-DB35-47C7-B94B-F843D151D22F}" destId="{E60691A6-2C8F-43A0-BBAE-776B0E069FD6}" srcOrd="2" destOrd="0" presId="urn:microsoft.com/office/officeart/2005/8/layout/orgChart1"/>
    <dgm:cxn modelId="{6A958269-559F-40DD-951E-5999ED1C7984}" type="presParOf" srcId="{88CDACE8-DB35-47C7-B94B-F843D151D22F}" destId="{3133B3B8-2E0C-46BC-A50E-45859F3B077D}" srcOrd="3" destOrd="0" presId="urn:microsoft.com/office/officeart/2005/8/layout/orgChart1"/>
    <dgm:cxn modelId="{05147E87-994E-4A38-B5A2-7A05FEDEE13C}" type="presParOf" srcId="{3133B3B8-2E0C-46BC-A50E-45859F3B077D}" destId="{724C4CD9-72D0-40AC-9587-467D0DD42A34}" srcOrd="0" destOrd="0" presId="urn:microsoft.com/office/officeart/2005/8/layout/orgChart1"/>
    <dgm:cxn modelId="{21E5F63E-EFD3-4F60-BB77-AACE68761F8B}" type="presParOf" srcId="{724C4CD9-72D0-40AC-9587-467D0DD42A34}" destId="{8D6D3CD4-D9FF-4CE7-AF22-5BCB969EE126}" srcOrd="0" destOrd="0" presId="urn:microsoft.com/office/officeart/2005/8/layout/orgChart1"/>
    <dgm:cxn modelId="{B8BAD4D5-B582-4951-930B-B40F2EC7880D}" type="presParOf" srcId="{724C4CD9-72D0-40AC-9587-467D0DD42A34}" destId="{2E864DED-091A-4C1D-9764-3E12185AFF47}" srcOrd="1" destOrd="0" presId="urn:microsoft.com/office/officeart/2005/8/layout/orgChart1"/>
    <dgm:cxn modelId="{623BDAAE-B6E1-4544-B3AB-6CC89A6E7A1E}" type="presParOf" srcId="{3133B3B8-2E0C-46BC-A50E-45859F3B077D}" destId="{B49E2EC2-C81D-469C-B929-0C35E2D2CA07}" srcOrd="1" destOrd="0" presId="urn:microsoft.com/office/officeart/2005/8/layout/orgChart1"/>
    <dgm:cxn modelId="{A2F0AD7F-C150-40B3-84AE-551BBDBADAAF}" type="presParOf" srcId="{3133B3B8-2E0C-46BC-A50E-45859F3B077D}" destId="{8F8E8FC4-B6DE-496D-9874-D4747663A437}" srcOrd="2" destOrd="0" presId="urn:microsoft.com/office/officeart/2005/8/layout/orgChart1"/>
    <dgm:cxn modelId="{A9BB6CA1-59BB-43F7-829D-964C5F4BFD73}" type="presParOf" srcId="{88CDACE8-DB35-47C7-B94B-F843D151D22F}" destId="{1D7D6DF9-D383-4C58-B907-DC2FE2BA585B}" srcOrd="4" destOrd="0" presId="urn:microsoft.com/office/officeart/2005/8/layout/orgChart1"/>
    <dgm:cxn modelId="{BE33DD24-7C67-40C1-9E37-01CE89E981D2}" type="presParOf" srcId="{88CDACE8-DB35-47C7-B94B-F843D151D22F}" destId="{EC63CEDD-7A16-4168-B4F8-2BD044249332}" srcOrd="5" destOrd="0" presId="urn:microsoft.com/office/officeart/2005/8/layout/orgChart1"/>
    <dgm:cxn modelId="{55334A72-9868-4CA9-9350-804BE2F91B1E}" type="presParOf" srcId="{EC63CEDD-7A16-4168-B4F8-2BD044249332}" destId="{49AE87D3-D679-499A-B891-705772B25114}" srcOrd="0" destOrd="0" presId="urn:microsoft.com/office/officeart/2005/8/layout/orgChart1"/>
    <dgm:cxn modelId="{BDB1C797-181E-4C20-874E-77ECEABBCE76}" type="presParOf" srcId="{49AE87D3-D679-499A-B891-705772B25114}" destId="{3F218338-AFCB-462B-A929-134F42F664E7}" srcOrd="0" destOrd="0" presId="urn:microsoft.com/office/officeart/2005/8/layout/orgChart1"/>
    <dgm:cxn modelId="{C6B3212A-B8F2-44C2-A698-E909DBDB1A63}" type="presParOf" srcId="{49AE87D3-D679-499A-B891-705772B25114}" destId="{4D03379F-7336-4A5A-BA95-2997B16F337F}" srcOrd="1" destOrd="0" presId="urn:microsoft.com/office/officeart/2005/8/layout/orgChart1"/>
    <dgm:cxn modelId="{8C416220-9AEC-47B0-AF34-343447039366}" type="presParOf" srcId="{EC63CEDD-7A16-4168-B4F8-2BD044249332}" destId="{FACD2928-DA3D-41D8-BB99-4D8A4B608092}" srcOrd="1" destOrd="0" presId="urn:microsoft.com/office/officeart/2005/8/layout/orgChart1"/>
    <dgm:cxn modelId="{3AD1EB3B-1FD8-4942-A6EA-69DE376F3AFE}" type="presParOf" srcId="{FACD2928-DA3D-41D8-BB99-4D8A4B608092}" destId="{911F1866-BEA1-4668-8049-3BE7BEDDD9C2}" srcOrd="0" destOrd="0" presId="urn:microsoft.com/office/officeart/2005/8/layout/orgChart1"/>
    <dgm:cxn modelId="{D258A0EF-F8BA-40FD-89FA-C6ABAF07C91B}" type="presParOf" srcId="{FACD2928-DA3D-41D8-BB99-4D8A4B608092}" destId="{4CEFA128-096B-410D-BC1D-DF5733577FDC}" srcOrd="1" destOrd="0" presId="urn:microsoft.com/office/officeart/2005/8/layout/orgChart1"/>
    <dgm:cxn modelId="{9A3EC682-9FBF-4FAE-AE44-9CB57A29EAC3}" type="presParOf" srcId="{4CEFA128-096B-410D-BC1D-DF5733577FDC}" destId="{7F3D909F-C2B0-4534-BE3D-6791C44BE19B}" srcOrd="0" destOrd="0" presId="urn:microsoft.com/office/officeart/2005/8/layout/orgChart1"/>
    <dgm:cxn modelId="{09346DB4-9920-4B2D-88B4-367EAD2F8378}" type="presParOf" srcId="{7F3D909F-C2B0-4534-BE3D-6791C44BE19B}" destId="{2AF582EE-B07E-435A-B003-341603CF820B}" srcOrd="0" destOrd="0" presId="urn:microsoft.com/office/officeart/2005/8/layout/orgChart1"/>
    <dgm:cxn modelId="{B3A19787-3489-456E-A70E-160328ABF354}" type="presParOf" srcId="{7F3D909F-C2B0-4534-BE3D-6791C44BE19B}" destId="{B84C21A6-BC25-4C5B-BFE7-561FAB523BE5}" srcOrd="1" destOrd="0" presId="urn:microsoft.com/office/officeart/2005/8/layout/orgChart1"/>
    <dgm:cxn modelId="{65DEC10B-DC11-456A-9FDE-4CA54FC9DE19}" type="presParOf" srcId="{4CEFA128-096B-410D-BC1D-DF5733577FDC}" destId="{572EB91A-B17C-41A0-A5E5-CA7282C13516}" srcOrd="1" destOrd="0" presId="urn:microsoft.com/office/officeart/2005/8/layout/orgChart1"/>
    <dgm:cxn modelId="{6B84E5B3-73A3-4F9E-81BF-211EFAAA50DC}" type="presParOf" srcId="{4CEFA128-096B-410D-BC1D-DF5733577FDC}" destId="{2D95CAC2-68EA-40AD-AE92-851844A7BF45}" srcOrd="2" destOrd="0" presId="urn:microsoft.com/office/officeart/2005/8/layout/orgChart1"/>
    <dgm:cxn modelId="{D7E93B1D-37DA-4F65-B57F-642848A28256}" type="presParOf" srcId="{FACD2928-DA3D-41D8-BB99-4D8A4B608092}" destId="{DDAB5E15-4FE8-4E0D-A617-FBAFD9B63A6A}" srcOrd="2" destOrd="0" presId="urn:microsoft.com/office/officeart/2005/8/layout/orgChart1"/>
    <dgm:cxn modelId="{7FAABB1C-D10C-4E0D-90C4-267EB449F3DB}" type="presParOf" srcId="{FACD2928-DA3D-41D8-BB99-4D8A4B608092}" destId="{C449BD3C-9C9F-4B44-A97E-D96DD3648E68}" srcOrd="3" destOrd="0" presId="urn:microsoft.com/office/officeart/2005/8/layout/orgChart1"/>
    <dgm:cxn modelId="{81D5101B-455D-424A-816A-720E5BE19F76}" type="presParOf" srcId="{C449BD3C-9C9F-4B44-A97E-D96DD3648E68}" destId="{65A3277C-D026-471F-8374-F3D3B3E5490E}" srcOrd="0" destOrd="0" presId="urn:microsoft.com/office/officeart/2005/8/layout/orgChart1"/>
    <dgm:cxn modelId="{96744F24-642B-4C25-B1E7-77A7A443B581}" type="presParOf" srcId="{65A3277C-D026-471F-8374-F3D3B3E5490E}" destId="{582E190B-D466-4B3C-B9B9-24687D5D3837}" srcOrd="0" destOrd="0" presId="urn:microsoft.com/office/officeart/2005/8/layout/orgChart1"/>
    <dgm:cxn modelId="{8C1453E0-F1E3-4953-8C01-7735D2B25FD1}" type="presParOf" srcId="{65A3277C-D026-471F-8374-F3D3B3E5490E}" destId="{D19DFDB2-60BB-46DE-B0F6-3EB15858D255}" srcOrd="1" destOrd="0" presId="urn:microsoft.com/office/officeart/2005/8/layout/orgChart1"/>
    <dgm:cxn modelId="{42A9EB5A-7095-43F4-92CC-146789FFE3E3}" type="presParOf" srcId="{C449BD3C-9C9F-4B44-A97E-D96DD3648E68}" destId="{79D704F1-E35E-4927-B6CA-3498F0BD6F66}" srcOrd="1" destOrd="0" presId="urn:microsoft.com/office/officeart/2005/8/layout/orgChart1"/>
    <dgm:cxn modelId="{AA311A1C-A40A-4ABA-B912-ADDDBA6FE438}" type="presParOf" srcId="{C449BD3C-9C9F-4B44-A97E-D96DD3648E68}" destId="{8EED5409-BEB6-4027-A43F-1628F2B42C67}" srcOrd="2" destOrd="0" presId="urn:microsoft.com/office/officeart/2005/8/layout/orgChart1"/>
    <dgm:cxn modelId="{4E184556-12C9-44B3-A179-9D1DEB48B9E6}" type="presParOf" srcId="{EC63CEDD-7A16-4168-B4F8-2BD044249332}" destId="{BFA25A46-FB66-43DD-B527-E9145C0B5E3C}" srcOrd="2" destOrd="0" presId="urn:microsoft.com/office/officeart/2005/8/layout/orgChart1"/>
    <dgm:cxn modelId="{3AA6D1D8-D2AF-4B61-805F-4A7542476254}" type="presParOf" srcId="{85441C81-1DAE-4422-8F70-6D7531F6C16A}" destId="{72B696A3-8206-4ACA-9AF5-CCA4323EFC5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C236C2-1153-42F6-AD55-1F564B495E48}" type="datetimeFigureOut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FCBD664-94C8-4A9D-BFAC-4B4741B093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831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24B8D7-6966-431A-8AD7-1C003631EBF0}" type="datetimeFigureOut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3D4929B-8F6F-4236-BD36-497C1E7C13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055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8852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174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174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174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2906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250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180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GB" altLang="en-US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214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253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92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4B8DC-6093-4E1F-87C4-AECE42C98E2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92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4B8DC-6093-4E1F-87C4-AECE42C98E2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73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251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133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133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3" y="5683250"/>
            <a:ext cx="9144001" cy="587375"/>
          </a:xfrm>
          <a:prstGeom prst="rect">
            <a:avLst/>
          </a:prstGeom>
          <a:solidFill>
            <a:srgbClr val="003F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2" y="6270625"/>
            <a:ext cx="9144001" cy="5873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-2" y="0"/>
            <a:ext cx="9144001" cy="78345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ct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pic>
        <p:nvPicPr>
          <p:cNvPr id="1026" name="Picture 2" descr="C:\Documents and Settings\pete1ada\Desktop\10mndotlogo-white-01[1]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8" y="94488"/>
            <a:ext cx="652462" cy="65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Z:\Graphics\branding proposals\PP templates\final artwork for pp\pp-banner-modes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0625"/>
            <a:ext cx="91440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Z:\Graphics\LOGOS\a to b\a_to_b-white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36" y="5727407"/>
            <a:ext cx="4310066" cy="49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5F76E4-593C-4BB1-827C-892F5A63C3BA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F6B68-2E8C-42C1-AD85-19751318E85C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43400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b="0"/>
            </a:lvl1pPr>
            <a:lvl2pPr>
              <a:buFont typeface="Wingdings 3" pitchFamily="18" charset="2"/>
              <a:buChar char=""/>
              <a:defRPr b="0"/>
            </a:lvl2pPr>
            <a:lvl3pPr>
              <a:buFont typeface="Wingdings" pitchFamily="2" charset="2"/>
              <a:buChar char="§"/>
              <a:defRPr b="0"/>
            </a:lvl3pPr>
            <a:lvl4pPr>
              <a:defRPr b="0"/>
            </a:lvl4pPr>
            <a:lvl5pPr>
              <a:buFontTx/>
              <a:buNone/>
              <a:defRPr b="0"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457200" y="914400"/>
            <a:ext cx="82296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9917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AEFEB1-69EA-4164-8C79-673816D59205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173233-53C5-459E-B49C-9BC5A5B5EF2D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buClr>
                <a:schemeClr val="tx2"/>
              </a:buClr>
              <a:defRPr sz="2800"/>
            </a:lvl1pPr>
            <a:lvl2pPr>
              <a:buClr>
                <a:schemeClr val="tx2"/>
              </a:buClr>
              <a:defRPr sz="2400"/>
            </a:lvl2pPr>
            <a:lvl3pPr>
              <a:buClr>
                <a:schemeClr val="tx2"/>
              </a:buClr>
              <a:defRPr sz="20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tx2"/>
              </a:buCl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buClr>
                <a:schemeClr val="tx2"/>
              </a:buClr>
              <a:defRPr sz="2800"/>
            </a:lvl1pPr>
            <a:lvl2pPr>
              <a:buClr>
                <a:schemeClr val="tx2"/>
              </a:buClr>
              <a:defRPr sz="2400"/>
            </a:lvl2pPr>
            <a:lvl3pPr>
              <a:buClr>
                <a:schemeClr val="tx2"/>
              </a:buClr>
              <a:defRPr sz="20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tx2"/>
              </a:buCl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A02D15-9532-4E1A-94CB-8CB78E917E02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5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5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buClr>
                <a:schemeClr val="tx2"/>
              </a:buClr>
              <a:defRPr sz="24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Clr>
                <a:schemeClr val="tx2"/>
              </a:buClr>
              <a:defRPr sz="24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5CEA2-3C85-4DA0-B7B1-BA305D66AEDB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8A9A6-E872-4F70-A882-48EEA465A660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93B99-A579-4B00-8A5F-0B7901714164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2" y="6270625"/>
            <a:ext cx="9144001" cy="5873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5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buClr>
                <a:schemeClr val="tx2"/>
              </a:buClr>
              <a:defRPr sz="3200"/>
            </a:lvl1pPr>
            <a:lvl2pPr>
              <a:buClr>
                <a:schemeClr val="tx2"/>
              </a:buClr>
              <a:defRPr sz="2800"/>
            </a:lvl2pPr>
            <a:lvl3pPr>
              <a:buClr>
                <a:schemeClr val="tx2"/>
              </a:buClr>
              <a:defRPr sz="2400"/>
            </a:lvl3pPr>
            <a:lvl4pPr>
              <a:buClr>
                <a:schemeClr val="tx2"/>
              </a:buClr>
              <a:defRPr sz="2000"/>
            </a:lvl4pPr>
            <a:lvl5pPr>
              <a:buClr>
                <a:schemeClr val="tx2"/>
              </a:buCl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1503" y="5904577"/>
            <a:ext cx="1920240" cy="365760"/>
          </a:xfrm>
        </p:spPr>
        <p:txBody>
          <a:bodyPr/>
          <a:lstStyle>
            <a:extLst/>
          </a:lstStyle>
          <a:p>
            <a:fld id="{F8520806-7AB9-42D2-ACCB-CBDF19471917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3" descr="Z:\Graphics\branding proposals\PP templates\final artwork for pp\pp-banner-modes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0337"/>
            <a:ext cx="9144000" cy="584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2" y="6270625"/>
            <a:ext cx="9144001" cy="5873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1D3BAF-7061-4944-B9CC-C682825BC672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5905500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5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pic>
        <p:nvPicPr>
          <p:cNvPr id="10" name="Picture 3" descr="Z:\Graphics\branding proposals\PP templates\final artwork for pp\pp-banner-modes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0337"/>
            <a:ext cx="9144000" cy="584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2" y="6270625"/>
            <a:ext cx="9144001" cy="5873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5904865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5534C63-01F6-416E-AE7C-6BF8D369D0C6}" type="datetime1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590486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590486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C082251-9C5F-45DA-A60A-ACD617B80C5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3" descr="Z:\Graphics\branding proposals\PP templates\final artwork for pp\pp-banner-modes-logo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0337"/>
            <a:ext cx="9144000" cy="584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tx2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tx2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tx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tx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tx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Governor’s 2016-2017 Supplemental Budget Recommendations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219030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House Transportation Policy and Finance</a:t>
            </a:r>
            <a:endParaRPr lang="en-US" dirty="0"/>
          </a:p>
          <a:p>
            <a:r>
              <a:rPr lang="en-US" dirty="0" smtClean="0"/>
              <a:t>April 13, 2016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Tracy Hatch </a:t>
            </a:r>
          </a:p>
          <a:p>
            <a:r>
              <a:rPr lang="en-US" dirty="0" smtClean="0"/>
              <a:t>Deputy Commissioner</a:t>
            </a:r>
          </a:p>
          <a:p>
            <a:r>
              <a:rPr lang="en-US" dirty="0" smtClean="0"/>
              <a:t>Chief Financial Officer / Chief Operating Officer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Safety Improvements on Crude Oil Corridors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458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Annual assessment of $32.5 million for rail grade crossing improvement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Funding </a:t>
            </a:r>
            <a:r>
              <a:rPr lang="en-US" dirty="0"/>
              <a:t>would be provided through an </a:t>
            </a:r>
            <a:r>
              <a:rPr lang="en-US" dirty="0" smtClean="0"/>
              <a:t>assessment </a:t>
            </a:r>
            <a:r>
              <a:rPr lang="en-US" dirty="0"/>
              <a:t>on Class I </a:t>
            </a:r>
            <a:r>
              <a:rPr lang="en-US" dirty="0" smtClean="0"/>
              <a:t>Railroads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Crude oil rail traffic has increased since 2005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2014 Study (2014, Ch. 312 art 10 sec 10) identified safety Improvements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Reduce </a:t>
            </a:r>
            <a:r>
              <a:rPr lang="en-US" dirty="0"/>
              <a:t>or eliminate grade crossing crashes, fatalities and </a:t>
            </a:r>
            <a:r>
              <a:rPr lang="en-US" dirty="0" smtClean="0"/>
              <a:t>injuries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Reduce </a:t>
            </a:r>
            <a:r>
              <a:rPr lang="en-US" dirty="0"/>
              <a:t>delays to the motoring public and to emergency responders who are hindered by trains crossing </a:t>
            </a:r>
            <a:r>
              <a:rPr lang="en-US" dirty="0" smtClean="0"/>
              <a:t>roadways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Grade Crossing Safety Account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066800"/>
            <a:ext cx="8763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Increase grade </a:t>
            </a:r>
            <a:r>
              <a:rPr lang="en-US" dirty="0"/>
              <a:t>crossing safety account </a:t>
            </a:r>
            <a:r>
              <a:rPr lang="en-US" dirty="0" smtClean="0"/>
              <a:t>funding from </a:t>
            </a:r>
            <a:r>
              <a:rPr lang="en-US" dirty="0"/>
              <a:t>$1 million to $2.5 million per </a:t>
            </a:r>
            <a:r>
              <a:rPr lang="en-US" dirty="0" smtClean="0"/>
              <a:t>year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Fund </a:t>
            </a:r>
            <a:r>
              <a:rPr lang="en-US" dirty="0"/>
              <a:t>additional grade crossing </a:t>
            </a:r>
            <a:r>
              <a:rPr lang="en-US" dirty="0" smtClean="0"/>
              <a:t>improvements on either the trunk highway system or local road system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Significant </a:t>
            </a:r>
            <a:r>
              <a:rPr lang="en-US" dirty="0"/>
              <a:t>increase in </a:t>
            </a:r>
            <a:r>
              <a:rPr lang="en-US" dirty="0" smtClean="0"/>
              <a:t>safety </a:t>
            </a:r>
            <a:r>
              <a:rPr lang="en-US" dirty="0"/>
              <a:t>projects that can be programmed </a:t>
            </a:r>
            <a:r>
              <a:rPr lang="en-US" dirty="0" smtClean="0"/>
              <a:t>rapidly: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Signal circuitry upgrades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Right-of-way </a:t>
            </a:r>
            <a:r>
              <a:rPr lang="en-US" dirty="0"/>
              <a:t>acquisition needed for grade crossing </a:t>
            </a:r>
            <a:r>
              <a:rPr lang="en-US" dirty="0" smtClean="0"/>
              <a:t>projects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Preserving access due to crossing closures from road construction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04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Rail Inspectors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914400"/>
            <a:ext cx="815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Hire </a:t>
            </a:r>
            <a:r>
              <a:rPr lang="en-US" dirty="0"/>
              <a:t>up to four additional rail inspectors, plus a program </a:t>
            </a:r>
            <a:r>
              <a:rPr lang="en-US" dirty="0" smtClean="0"/>
              <a:t>manager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Provide more </a:t>
            </a:r>
            <a:r>
              <a:rPr lang="en-US" dirty="0"/>
              <a:t>comprehensive inspection </a:t>
            </a:r>
            <a:r>
              <a:rPr lang="en-US" dirty="0" smtClean="0"/>
              <a:t>activities</a:t>
            </a:r>
          </a:p>
          <a:p>
            <a:pPr marL="285750" indent="-285750"/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Ensure </a:t>
            </a:r>
            <a:r>
              <a:rPr lang="en-US" dirty="0"/>
              <a:t>compliance with federal and state </a:t>
            </a:r>
            <a:r>
              <a:rPr lang="en-US" dirty="0" smtClean="0"/>
              <a:t>safety regulations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Decrease derailments</a:t>
            </a:r>
            <a:r>
              <a:rPr lang="en-US" dirty="0"/>
              <a:t>, grade crossing crashes, and rail worker hazards 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Identify </a:t>
            </a:r>
            <a:r>
              <a:rPr lang="en-US" dirty="0"/>
              <a:t>defects before they become </a:t>
            </a:r>
            <a:r>
              <a:rPr lang="en-US" dirty="0" smtClean="0"/>
              <a:t>critical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Help </a:t>
            </a:r>
            <a:r>
              <a:rPr lang="en-US" dirty="0"/>
              <a:t>reduce the number of rail accidents resulting in injuries, fatalities, property damage and environmental damage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These positions </a:t>
            </a:r>
            <a:r>
              <a:rPr lang="en-US" dirty="0" smtClean="0"/>
              <a:t>are funded </a:t>
            </a:r>
            <a:r>
              <a:rPr lang="en-US" dirty="0"/>
              <a:t>through an assessment on the Class </a:t>
            </a:r>
            <a:r>
              <a:rPr lang="en-US" dirty="0" smtClean="0"/>
              <a:t>I </a:t>
            </a:r>
            <a:r>
              <a:rPr lang="en-US" dirty="0"/>
              <a:t>and Class II </a:t>
            </a:r>
            <a:r>
              <a:rPr lang="en-US" dirty="0" smtClean="0"/>
              <a:t>railroads, estimated at about $700,000/year</a:t>
            </a:r>
            <a:endParaRPr lang="en-US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Clarifies </a:t>
            </a:r>
            <a:r>
              <a:rPr lang="en-US" dirty="0"/>
              <a:t>costs that </a:t>
            </a:r>
            <a:r>
              <a:rPr lang="en-US" dirty="0" smtClean="0"/>
              <a:t>should be assessed </a:t>
            </a:r>
            <a:r>
              <a:rPr lang="en-US" dirty="0"/>
              <a:t>to railroads and </a:t>
            </a:r>
            <a:r>
              <a:rPr lang="en-US" dirty="0" smtClean="0"/>
              <a:t>better </a:t>
            </a:r>
            <a:r>
              <a:rPr lang="en-US" dirty="0"/>
              <a:t>align inspector duties to federal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32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924800" cy="715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Interagency Rail Director and Rail Activities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72946" y="1295400"/>
            <a:ext cx="83424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$1.313 </a:t>
            </a:r>
            <a:r>
              <a:rPr lang="en-US" dirty="0"/>
              <a:t>million appropriation </a:t>
            </a:r>
            <a:r>
              <a:rPr lang="en-US" dirty="0" smtClean="0"/>
              <a:t>from General Fund in </a:t>
            </a:r>
            <a:r>
              <a:rPr lang="en-US" dirty="0"/>
              <a:t>FY 2017, </a:t>
            </a:r>
            <a:r>
              <a:rPr lang="en-US" dirty="0" smtClean="0"/>
              <a:t>$185,000 is a base increase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Funds Interagency Rail Director to: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ddress </a:t>
            </a:r>
            <a:r>
              <a:rPr lang="en-US" dirty="0"/>
              <a:t>rail </a:t>
            </a:r>
            <a:r>
              <a:rPr lang="en-US" dirty="0" smtClean="0"/>
              <a:t>safety, </a:t>
            </a:r>
            <a:r>
              <a:rPr lang="en-US" dirty="0"/>
              <a:t>service </a:t>
            </a:r>
            <a:r>
              <a:rPr lang="en-US" dirty="0" smtClean="0"/>
              <a:t>and impacts </a:t>
            </a:r>
            <a:r>
              <a:rPr lang="en-US" dirty="0"/>
              <a:t>on </a:t>
            </a:r>
            <a:r>
              <a:rPr lang="en-US" dirty="0" smtClean="0"/>
              <a:t>communities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ork </a:t>
            </a:r>
            <a:r>
              <a:rPr lang="en-US" dirty="0"/>
              <a:t>with </a:t>
            </a:r>
            <a:r>
              <a:rPr lang="en-US" dirty="0" smtClean="0"/>
              <a:t>the new Interagency </a:t>
            </a:r>
            <a:r>
              <a:rPr lang="en-US" dirty="0"/>
              <a:t>Rail Working Group of state agencies </a:t>
            </a:r>
            <a:r>
              <a:rPr lang="en-US" dirty="0" smtClean="0"/>
              <a:t>– sets priorities, implement strategies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Provide faster and more coordinated response to rail issues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Includes funding </a:t>
            </a:r>
            <a:r>
              <a:rPr lang="en-US" dirty="0"/>
              <a:t>in </a:t>
            </a:r>
            <a:r>
              <a:rPr lang="en-US" dirty="0" smtClean="0"/>
              <a:t>FY 2017 </a:t>
            </a:r>
            <a:r>
              <a:rPr lang="en-US" dirty="0"/>
              <a:t>for critical freight rail activities at </a:t>
            </a:r>
            <a:r>
              <a:rPr lang="en-US" dirty="0" smtClean="0"/>
              <a:t>MnDOT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Due to the increased rail traffic, increased responsibilities: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Respond to inquiries/complaints from </a:t>
            </a:r>
            <a:r>
              <a:rPr lang="en-US" dirty="0"/>
              <a:t>local communities </a:t>
            </a:r>
            <a:r>
              <a:rPr lang="en-US" dirty="0" smtClean="0"/>
              <a:t>and rail shippers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New state and federal regulations and legislation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Serve as liaison with railroads and FRA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38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9600" y="427038"/>
            <a:ext cx="8229600" cy="71596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800" dirty="0" smtClean="0"/>
              <a:t>Drone Registration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265872"/>
            <a:ext cx="792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 one-time </a:t>
            </a:r>
            <a:r>
              <a:rPr lang="en-US" sz="2000" dirty="0"/>
              <a:t>$</a:t>
            </a:r>
            <a:r>
              <a:rPr lang="en-US" sz="2000" dirty="0" smtClean="0"/>
              <a:t>313,000 </a:t>
            </a:r>
            <a:r>
              <a:rPr lang="en-US" sz="2000" dirty="0"/>
              <a:t>appropriation from the state airports fund </a:t>
            </a: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Provide system </a:t>
            </a:r>
            <a:r>
              <a:rPr lang="en-US" sz="2000" dirty="0"/>
              <a:t>updates </a:t>
            </a:r>
            <a:r>
              <a:rPr lang="en-US" sz="2000" dirty="0" smtClean="0"/>
              <a:t>to accommodate aircraft registration and commercial operator licensing of </a:t>
            </a:r>
            <a:r>
              <a:rPr lang="en-US" sz="2000" dirty="0"/>
              <a:t>unmanned aircraft systems (drones</a:t>
            </a:r>
            <a:r>
              <a:rPr lang="en-US" sz="2000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Legislation streamlines the application of existing state and federal laws regulating drones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Help </a:t>
            </a:r>
            <a:r>
              <a:rPr lang="en-US" sz="2000" dirty="0"/>
              <a:t>to ensure aviation </a:t>
            </a:r>
            <a:r>
              <a:rPr lang="en-US" sz="2000" dirty="0" smtClean="0"/>
              <a:t>safety as well as safety and privacy of individuals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90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/>
            </a:r>
            <a:br>
              <a:rPr lang="en-US" sz="4000" dirty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1600200"/>
            <a:ext cx="8229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r>
              <a:rPr lang="en-US" sz="3200" dirty="0" smtClean="0"/>
              <a:t>Tracy Hatch</a:t>
            </a:r>
            <a:endParaRPr lang="en-US" sz="3200" dirty="0"/>
          </a:p>
          <a:p>
            <a:pPr algn="ctr">
              <a:buNone/>
              <a:defRPr/>
            </a:pPr>
            <a:endParaRPr lang="en-US" dirty="0"/>
          </a:p>
          <a:p>
            <a:pPr algn="ctr">
              <a:buNone/>
              <a:defRPr/>
            </a:pPr>
            <a:r>
              <a:rPr lang="en-US" sz="2400" i="1" dirty="0"/>
              <a:t>Deputy Commissioner</a:t>
            </a:r>
          </a:p>
          <a:p>
            <a:pPr algn="ctr">
              <a:buNone/>
              <a:defRPr/>
            </a:pPr>
            <a:r>
              <a:rPr lang="en-US" sz="2400" i="1" dirty="0"/>
              <a:t>Chief Financial </a:t>
            </a:r>
            <a:r>
              <a:rPr lang="en-US" sz="2400" i="1" dirty="0" smtClean="0"/>
              <a:t>Officer &amp; Chief </a:t>
            </a:r>
            <a:r>
              <a:rPr lang="en-US" sz="2400" i="1" dirty="0"/>
              <a:t>Operating Officer</a:t>
            </a:r>
          </a:p>
          <a:p>
            <a:pPr algn="ctr">
              <a:buNone/>
              <a:defRPr/>
            </a:pPr>
            <a:endParaRPr lang="en-US" dirty="0" smtClean="0"/>
          </a:p>
          <a:p>
            <a:pPr algn="ctr">
              <a:buNone/>
              <a:defRPr/>
            </a:pPr>
            <a:endParaRPr lang="en-US" dirty="0"/>
          </a:p>
          <a:p>
            <a:pPr algn="ctr">
              <a:buNone/>
              <a:defRPr/>
            </a:pPr>
            <a:r>
              <a:rPr lang="en-US" sz="2400" dirty="0"/>
              <a:t>651.366.4811</a:t>
            </a:r>
          </a:p>
          <a:p>
            <a:pPr algn="ctr">
              <a:buNone/>
              <a:defRPr/>
            </a:pPr>
            <a:r>
              <a:rPr lang="en-US" sz="2400" dirty="0" smtClean="0"/>
              <a:t>tracy.hatch@state.mn.us</a:t>
            </a:r>
            <a:endParaRPr lang="en-US" sz="2400" dirty="0"/>
          </a:p>
          <a:p>
            <a:pPr algn="ctr">
              <a:defRPr/>
            </a:pP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69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609600"/>
            <a:ext cx="7772400" cy="762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NexTen for Transportation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700" dirty="0" smtClean="0"/>
              <a:t>10-Year Investment Plan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7772400" cy="4495800"/>
          </a:xfrm>
        </p:spPr>
        <p:txBody>
          <a:bodyPr>
            <a:normAutofit/>
          </a:bodyPr>
          <a:lstStyle/>
          <a:p>
            <a:pPr marL="285750" indent="-285750"/>
            <a:endParaRPr lang="en-US" sz="1600" dirty="0" smtClean="0"/>
          </a:p>
          <a:p>
            <a:pPr marL="285750" indent="-285750"/>
            <a:r>
              <a:rPr lang="en-US" sz="1600" b="1" dirty="0" smtClean="0"/>
              <a:t>Funding Components: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accent1">
                    <a:lumMod val="50000"/>
                  </a:schemeClr>
                </a:solidFill>
              </a:rPr>
              <a:t>New </a:t>
            </a:r>
            <a:r>
              <a:rPr lang="en-US" sz="2100" dirty="0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n-US" sz="2100" dirty="0" smtClean="0">
                <a:solidFill>
                  <a:schemeClr val="accent1">
                    <a:lumMod val="50000"/>
                  </a:schemeClr>
                </a:solidFill>
              </a:rPr>
              <a:t>evenues dedicated to roads and bridges:</a:t>
            </a:r>
          </a:p>
          <a:p>
            <a:pPr marL="907542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Implement a 6.5% gross receipts tax on fuel with a $2.50 wholesale price floor (minimum 16.3 cent tax)</a:t>
            </a:r>
          </a:p>
          <a:p>
            <a:pPr marL="907542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Increase registration fees for motor vehicles from 1.25% to 1.50% and increase base tax from $10 to $20, phased in  over four years</a:t>
            </a:r>
          </a:p>
          <a:p>
            <a:pPr marL="907542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accent1">
                    <a:lumMod val="50000"/>
                  </a:schemeClr>
                </a:solidFill>
              </a:rPr>
              <a:t>Authorize $2 billion in bonds over the next 10 years</a:t>
            </a:r>
          </a:p>
          <a:p>
            <a:endParaRPr lang="en-US" sz="21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907542" lvl="1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3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10-Year Investment at a Glance</a:t>
            </a:r>
            <a:endParaRPr lang="en-US" dirty="0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815237945"/>
              </p:ext>
            </p:extLst>
          </p:nvPr>
        </p:nvGraphicFramePr>
        <p:xfrm>
          <a:off x="0" y="1219200"/>
          <a:ext cx="9144000" cy="4872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414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Snap Shot of New Revenue Estimates</a:t>
            </a:r>
            <a:endParaRPr lang="en-US" sz="2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603199"/>
              </p:ext>
            </p:extLst>
          </p:nvPr>
        </p:nvGraphicFramePr>
        <p:xfrm>
          <a:off x="457200" y="1219200"/>
          <a:ext cx="8001000" cy="4398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1498600"/>
                <a:gridCol w="1498600"/>
                <a:gridCol w="1498600"/>
              </a:tblGrid>
              <a:tr h="45955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($1,000s)</a:t>
                      </a:r>
                    </a:p>
                  </a:txBody>
                  <a:tcPr marT="45725" marB="45725" anchor="ctr">
                    <a:solidFill>
                      <a:srgbClr val="003F5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2017</a:t>
                      </a:r>
                      <a:endParaRPr kumimoji="0"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ctr">
                    <a:solidFill>
                      <a:srgbClr val="003F5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2018</a:t>
                      </a:r>
                      <a:endParaRPr kumimoji="0"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ctr">
                    <a:solidFill>
                      <a:srgbClr val="003F5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2019</a:t>
                      </a:r>
                      <a:endParaRPr kumimoji="0"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ctr">
                    <a:solidFill>
                      <a:srgbClr val="003F5E"/>
                    </a:solidFill>
                  </a:tcPr>
                </a:tc>
              </a:tr>
              <a:tr h="520840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 Wholesale Gross Receipts Tax</a:t>
                      </a:r>
                    </a:p>
                  </a:txBody>
                  <a:tcPr marT="45725" marB="45725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317,014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486,774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483,862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2751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Registration Taxes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21,230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89,710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117,050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2751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Less DOR Admin Costs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(234)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(222)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(222)</a:t>
                      </a:r>
                    </a:p>
                  </a:txBody>
                  <a:tcPr marL="9525" marR="9525" marT="9525" marB="0" anchor="b"/>
                </a:tc>
              </a:tr>
              <a:tr h="372751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1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HUTD Fund Total</a:t>
                      </a:r>
                      <a:endParaRPr kumimoji="0" lang="en-US" sz="1400" b="1" u="sng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1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en-US" sz="14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338,010</a:t>
                      </a:r>
                      <a:endParaRPr kumimoji="0" lang="en-US" sz="1400" b="1" u="sng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1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en-US" sz="14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576,262 </a:t>
                      </a:r>
                      <a:endParaRPr kumimoji="0" lang="en-US" sz="1400" b="1" u="sng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1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en-US" sz="14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600,690</a:t>
                      </a:r>
                      <a:endParaRPr kumimoji="0" lang="en-US" sz="1400" b="1" u="sng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2751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Trunk Highway</a:t>
                      </a:r>
                    </a:p>
                  </a:txBody>
                  <a:tcPr marT="45725" marB="45725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194,348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332,139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346,571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2751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County</a:t>
                      </a:r>
                      <a:r>
                        <a:rPr kumimoji="0" lang="en-US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State Aid Highways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90,905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155,356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162,106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2751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Municipal</a:t>
                      </a:r>
                      <a:r>
                        <a:rPr kumimoji="0" lang="en-US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State Aid Streets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28,212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48,214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50,309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2751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 Set-aside</a:t>
                      </a:r>
                      <a:r>
                        <a:rPr kumimoji="0" lang="en-US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(CSAH)</a:t>
                      </a:r>
                      <a:endParaRPr kumimoji="0" lang="en-US" sz="1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16,498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28,195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29,420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2751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DNR</a:t>
                      </a:r>
                    </a:p>
                  </a:txBody>
                  <a:tcPr marT="45725" marB="45725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8,048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12,358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12,284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2751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Distributions</a:t>
                      </a:r>
                      <a:endParaRPr kumimoji="0" lang="en-U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338,010</a:t>
                      </a:r>
                      <a:endParaRPr kumimoji="0" lang="en-U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576,262</a:t>
                      </a:r>
                      <a:endParaRPr kumimoji="0" lang="en-U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600,690</a:t>
                      </a:r>
                      <a:endParaRPr kumimoji="0" lang="en-U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6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en-US" sz="28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$6 billion for state roads and bridges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400" dirty="0" smtClean="0">
                <a:solidFill>
                  <a:srgbClr val="003F5E"/>
                </a:solidFill>
              </a:rPr>
              <a:t>$5.44B </a:t>
            </a:r>
            <a:r>
              <a:rPr lang="en-US" sz="2400" dirty="0" smtClean="0"/>
              <a:t>from new revenue and bonding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400" dirty="0" smtClean="0">
                <a:solidFill>
                  <a:srgbClr val="003F5E"/>
                </a:solidFill>
              </a:rPr>
              <a:t>$0.56B </a:t>
            </a:r>
            <a:r>
              <a:rPr lang="en-US" sz="2400" dirty="0" smtClean="0"/>
              <a:t>in efficiencies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F5E"/>
                </a:solidFill>
              </a:rPr>
              <a:t>$</a:t>
            </a:r>
            <a:r>
              <a:rPr lang="en-US" sz="2800" dirty="0" smtClean="0">
                <a:solidFill>
                  <a:srgbClr val="003F5E"/>
                </a:solidFill>
              </a:rPr>
              <a:t>2.4</a:t>
            </a:r>
            <a:r>
              <a:rPr lang="en-US" sz="3200" dirty="0" smtClean="0">
                <a:solidFill>
                  <a:srgbClr val="003F5E"/>
                </a:solidFill>
              </a:rPr>
              <a:t> </a:t>
            </a:r>
            <a:r>
              <a:rPr lang="en-US" sz="3100" dirty="0" smtClean="0">
                <a:solidFill>
                  <a:srgbClr val="003F5E"/>
                </a:solidFill>
              </a:rPr>
              <a:t>billion</a:t>
            </a:r>
            <a:r>
              <a:rPr lang="en-US" sz="3200" dirty="0" smtClean="0">
                <a:solidFill>
                  <a:srgbClr val="003F5E"/>
                </a:solidFill>
              </a:rPr>
              <a:t> </a:t>
            </a:r>
            <a:r>
              <a:rPr lang="en-US" sz="3200" dirty="0" smtClean="0"/>
              <a:t>for counties, cities, and townships</a:t>
            </a:r>
            <a:endParaRPr lang="en-US" sz="28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US" sz="28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smtClean="0"/>
              <a:t>Fully </a:t>
            </a:r>
            <a:r>
              <a:rPr lang="en-US" sz="2800" dirty="0"/>
              <a:t>funds the preservation, </a:t>
            </a:r>
            <a:r>
              <a:rPr lang="en-US" sz="2800" dirty="0" smtClean="0"/>
              <a:t>modernization, and some strategic </a:t>
            </a:r>
            <a:r>
              <a:rPr lang="en-US" sz="2800" dirty="0"/>
              <a:t>expansion of the state </a:t>
            </a:r>
            <a:r>
              <a:rPr lang="en-US" sz="2800" dirty="0" smtClean="0"/>
              <a:t>system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US" sz="22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smtClean="0"/>
              <a:t>Provides </a:t>
            </a:r>
            <a:r>
              <a:rPr lang="en-US" sz="2800" dirty="0"/>
              <a:t>a 30% increase in </a:t>
            </a:r>
            <a:r>
              <a:rPr lang="en-US" sz="2800" dirty="0" smtClean="0"/>
              <a:t>county/city/township </a:t>
            </a:r>
            <a:r>
              <a:rPr lang="en-US" sz="2800" dirty="0"/>
              <a:t>road and bridge funding</a:t>
            </a:r>
            <a:endParaRPr lang="en-US" sz="2800" dirty="0" smtClean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US" sz="2400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NexTen</a:t>
            </a:r>
            <a:r>
              <a:rPr lang="en-US" sz="4000" dirty="0"/>
              <a:t> for Transportation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400" dirty="0" smtClean="0"/>
              <a:t>10-Year </a:t>
            </a:r>
            <a:r>
              <a:rPr lang="en-US" sz="2400" dirty="0"/>
              <a:t>Investment </a:t>
            </a:r>
            <a:r>
              <a:rPr lang="en-US" sz="2400" dirty="0" smtClean="0"/>
              <a:t>Plan – Roads &amp; Bridges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74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101" indent="0">
              <a:spcAft>
                <a:spcPts val="600"/>
              </a:spcAft>
              <a:buNone/>
            </a:pPr>
            <a:endParaRPr lang="en-US" sz="1200" dirty="0" smtClean="0"/>
          </a:p>
          <a:p>
            <a:pPr marL="56630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$120M in General Fund investment for Greater Minnesota Transit</a:t>
            </a:r>
            <a:endParaRPr lang="en-US" sz="1200" dirty="0">
              <a:solidFill>
                <a:srgbClr val="FF0000"/>
              </a:solidFill>
            </a:endParaRPr>
          </a:p>
          <a:p>
            <a:pPr marL="1060077"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90</a:t>
            </a:r>
            <a:r>
              <a:rPr lang="en-US" dirty="0"/>
              <a:t>% of </a:t>
            </a:r>
            <a:r>
              <a:rPr lang="en-US" dirty="0" smtClean="0"/>
              <a:t>forecast </a:t>
            </a:r>
            <a:r>
              <a:rPr lang="en-US" dirty="0"/>
              <a:t>need for Greater MN </a:t>
            </a:r>
            <a:r>
              <a:rPr lang="en-US" dirty="0" smtClean="0"/>
              <a:t>transit </a:t>
            </a:r>
          </a:p>
          <a:p>
            <a:pPr marL="1060077"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Integrated </a:t>
            </a:r>
            <a:r>
              <a:rPr lang="en-US" dirty="0"/>
              <a:t>transportation system that </a:t>
            </a:r>
            <a:r>
              <a:rPr lang="en-US" dirty="0" smtClean="0"/>
              <a:t>improves movement across the state</a:t>
            </a:r>
          </a:p>
          <a:p>
            <a:pPr marL="56630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56630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3F5E"/>
                </a:solidFill>
              </a:rPr>
              <a:t>$75M </a:t>
            </a:r>
            <a:r>
              <a:rPr lang="en-US" dirty="0" smtClean="0"/>
              <a:t>for bike and pedestrian infrastructure, including Safe Routes to School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/>
              <a:t>NexTen</a:t>
            </a:r>
            <a:r>
              <a:rPr lang="en-US" sz="4400" dirty="0"/>
              <a:t> for Transportation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800" dirty="0" smtClean="0"/>
              <a:t>10-Year </a:t>
            </a:r>
            <a:r>
              <a:rPr lang="en-US" sz="2800" dirty="0"/>
              <a:t>Investment </a:t>
            </a:r>
            <a:r>
              <a:rPr lang="en-US" sz="2800" dirty="0" smtClean="0"/>
              <a:t>Plan – MnDOT Transit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58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Additional Governor’s Supplemental Budget Recommendations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3505200"/>
            <a:ext cx="4572000" cy="1454888"/>
          </a:xfrm>
        </p:spPr>
        <p:txBody>
          <a:bodyPr/>
          <a:lstStyle/>
          <a:p>
            <a:pPr algn="r"/>
            <a:r>
              <a:rPr lang="en-US" dirty="0" smtClean="0"/>
              <a:t>FY 16-17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63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Federal Fixing America’s Surface Transportation (FAST) Act - State Road Construction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658302"/>
            <a:ext cx="80010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2000"/>
            </a:lvl1pPr>
          </a:lstStyle>
          <a:p>
            <a:r>
              <a:rPr lang="en-US" dirty="0"/>
              <a:t>Increase the state road construction appropriation to enable </a:t>
            </a:r>
            <a:r>
              <a:rPr lang="en-US" dirty="0" err="1"/>
              <a:t>MnDOT</a:t>
            </a:r>
            <a:r>
              <a:rPr lang="en-US" dirty="0"/>
              <a:t> to spend the increase in federal funding due to the FAST Act enacted in December </a:t>
            </a:r>
            <a:r>
              <a:rPr lang="en-US" dirty="0" smtClean="0"/>
              <a:t>2015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An increased appropriation of $90 million in FY 2016-17 and $</a:t>
            </a:r>
            <a:r>
              <a:rPr lang="en-US" dirty="0" smtClean="0"/>
              <a:t>145 million </a:t>
            </a:r>
            <a:r>
              <a:rPr lang="en-US" dirty="0"/>
              <a:t>in FY </a:t>
            </a:r>
            <a:r>
              <a:rPr lang="en-US" dirty="0" smtClean="0"/>
              <a:t>2018-19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FAST Act provides for a modest increase in the federal formula funds expected to be received in Minnesota compared with MAP-21, the prior federal </a:t>
            </a:r>
            <a:r>
              <a:rPr lang="en-US" dirty="0" smtClean="0"/>
              <a:t>program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4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Snow and Ice Contingency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882670"/>
            <a:ext cx="74676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Establish a snow and ice management appropriation in the trunk highway fund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Sets the department’s annual appropriation for snow and ice service at $65 million per year.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$65 million appropriation </a:t>
            </a:r>
            <a:r>
              <a:rPr lang="en-US" dirty="0" smtClean="0"/>
              <a:t>provides </a:t>
            </a:r>
            <a:r>
              <a:rPr lang="en-US" dirty="0"/>
              <a:t>greater assurance in extreme winters that MnDOT </a:t>
            </a:r>
            <a:r>
              <a:rPr lang="en-US" dirty="0" smtClean="0"/>
              <a:t>can </a:t>
            </a:r>
            <a:r>
              <a:rPr lang="en-US" dirty="0"/>
              <a:t>meet public performance </a:t>
            </a:r>
            <a:r>
              <a:rPr lang="en-US" dirty="0" smtClean="0"/>
              <a:t>expectations without sacrificing spring/summer maintenance</a:t>
            </a:r>
          </a:p>
          <a:p>
            <a:pPr marL="285750" indent="-285750"/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Allows </a:t>
            </a:r>
            <a:r>
              <a:rPr lang="en-US" dirty="0" err="1" smtClean="0"/>
              <a:t>MnDOT</a:t>
            </a:r>
            <a:r>
              <a:rPr lang="en-US" dirty="0" smtClean="0"/>
              <a:t> to use existing trunk highway fund balance when costs exceed 110% of </a:t>
            </a:r>
            <a:r>
              <a:rPr lang="en-US" dirty="0" err="1" smtClean="0"/>
              <a:t>MnDOT’s</a:t>
            </a:r>
            <a:r>
              <a:rPr lang="en-US" dirty="0" smtClean="0"/>
              <a:t> biennial appropriation for snow and ice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5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nDOT">
  <a:themeElements>
    <a:clrScheme name="MnDOT Colors">
      <a:dk1>
        <a:srgbClr val="003F5F"/>
      </a:dk1>
      <a:lt1>
        <a:srgbClr val="FFFFFF"/>
      </a:lt1>
      <a:dk2>
        <a:srgbClr val="003F5F"/>
      </a:dk2>
      <a:lt2>
        <a:srgbClr val="FFFFFF"/>
      </a:lt2>
      <a:accent1>
        <a:srgbClr val="1C75BC"/>
      </a:accent1>
      <a:accent2>
        <a:srgbClr val="EE3524"/>
      </a:accent2>
      <a:accent3>
        <a:srgbClr val="00B259"/>
      </a:accent3>
      <a:accent4>
        <a:srgbClr val="003F5F"/>
      </a:accent4>
      <a:accent5>
        <a:srgbClr val="00AEEF"/>
      </a:accent5>
      <a:accent6>
        <a:srgbClr val="FAA634"/>
      </a:accent6>
      <a:hlink>
        <a:srgbClr val="1C75BC"/>
      </a:hlink>
      <a:folHlink>
        <a:srgbClr val="7581B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3262</TotalTime>
  <Words>959</Words>
  <Application>Microsoft Office PowerPoint</Application>
  <PresentationFormat>On-screen Show (4:3)</PresentationFormat>
  <Paragraphs>211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MnDOT</vt:lpstr>
      <vt:lpstr>Governor’s 2016-2017 Supplemental Budget Recommendations</vt:lpstr>
      <vt:lpstr>NexTen for Transportation 10-Year Investment Plan</vt:lpstr>
      <vt:lpstr>10-Year Investment at a Glance</vt:lpstr>
      <vt:lpstr>Snap Shot of New Revenue Estimates</vt:lpstr>
      <vt:lpstr>NexTen for Transportation 10-Year Investment Plan – Roads &amp; Bridges</vt:lpstr>
      <vt:lpstr>NexTen for Transportation 10-Year Investment Plan – MnDOT Transit Programs</vt:lpstr>
      <vt:lpstr>Additional Governor’s Supplemental Budget Recommendations</vt:lpstr>
      <vt:lpstr>Federal Fixing America’s Surface Transportation (FAST) Act - State Road Construction</vt:lpstr>
      <vt:lpstr>Snow and Ice Contingency</vt:lpstr>
      <vt:lpstr>Safety Improvements on Crude Oil Corridors</vt:lpstr>
      <vt:lpstr>Grade Crossing Safety Account</vt:lpstr>
      <vt:lpstr>Rail Inspectors</vt:lpstr>
      <vt:lpstr>Interagency Rail Director and Rail Activities</vt:lpstr>
      <vt:lpstr>PowerPoint Presentation</vt:lpstr>
      <vt:lpstr> </vt:lpstr>
    </vt:vector>
  </TitlesOfParts>
  <Company>MNDOT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MnDOT Presentation</dc:title>
  <dc:creator>Minnesota Department of Transportation</dc:creator>
  <cp:keywords>MnDOT;Transportation;Presentation</cp:keywords>
  <cp:lastModifiedBy>Software Administration</cp:lastModifiedBy>
  <cp:revision>256</cp:revision>
  <cp:lastPrinted>2016-04-06T00:39:31Z</cp:lastPrinted>
  <dcterms:created xsi:type="dcterms:W3CDTF">2011-09-13T21:05:29Z</dcterms:created>
  <dcterms:modified xsi:type="dcterms:W3CDTF">2016-04-12T20:01:34Z</dcterms:modified>
</cp:coreProperties>
</file>