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9"/>
  </p:handoutMasterIdLst>
  <p:sldIdLst>
    <p:sldId id="256" r:id="rId2"/>
    <p:sldId id="265" r:id="rId3"/>
    <p:sldId id="266" r:id="rId4"/>
    <p:sldId id="267" r:id="rId5"/>
    <p:sldId id="270" r:id="rId6"/>
    <p:sldId id="258" r:id="rId7"/>
    <p:sldId id="259" r:id="rId8"/>
    <p:sldId id="260" r:id="rId9"/>
    <p:sldId id="261" r:id="rId10"/>
    <p:sldId id="278" r:id="rId11"/>
    <p:sldId id="272" r:id="rId12"/>
    <p:sldId id="274" r:id="rId13"/>
    <p:sldId id="273" r:id="rId14"/>
    <p:sldId id="279" r:id="rId15"/>
    <p:sldId id="280" r:id="rId16"/>
    <p:sldId id="277" r:id="rId17"/>
    <p:sldId id="281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938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1975F-B565-422B-BB9B-16F7B6E938D3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B57C4-68C4-495B-9DBC-1BD557CC8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94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16F-1F01-405A-9615-F8A6D19E6779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275D-88FE-4963-B67F-DF1CA742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7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16F-1F01-405A-9615-F8A6D19E6779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275D-88FE-4963-B67F-DF1CA742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1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16F-1F01-405A-9615-F8A6D19E6779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275D-88FE-4963-B67F-DF1CA742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 sz="3200">
                <a:latin typeface="Palatino Linotype" panose="020405020505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 sz="2800" b="1">
                <a:latin typeface="Palatino Linotype" panose="02040502050505030304" pitchFamily="18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171700" indent="-3429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16F-1F01-405A-9615-F8A6D19E6779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275D-88FE-4963-B67F-DF1CA742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2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16F-1F01-405A-9615-F8A6D19E6779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275D-88FE-4963-B67F-DF1CA742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16F-1F01-405A-9615-F8A6D19E6779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275D-88FE-4963-B67F-DF1CA742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8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16F-1F01-405A-9615-F8A6D19E6779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275D-88FE-4963-B67F-DF1CA742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9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16F-1F01-405A-9615-F8A6D19E6779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275D-88FE-4963-B67F-DF1CA742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9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16F-1F01-405A-9615-F8A6D19E6779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275D-88FE-4963-B67F-DF1CA742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7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16F-1F01-405A-9615-F8A6D19E6779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275D-88FE-4963-B67F-DF1CA742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8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616F-1F01-405A-9615-F8A6D19E6779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275D-88FE-4963-B67F-DF1CA742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0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616F-1F01-405A-9615-F8A6D19E6779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275D-88FE-4963-B67F-DF1CA7421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7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5.wdp"/><Relationship Id="rId4" Type="http://schemas.openxmlformats.org/officeDocument/2006/relationships/image" Target="../media/image11.jpe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9.wdp"/><Relationship Id="rId4" Type="http://schemas.openxmlformats.org/officeDocument/2006/relationships/image" Target="../media/image15.jpeg"/><Relationship Id="rId9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06" b="87217" l="34410" r="8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5" t="19899" r="12079" b="10755"/>
          <a:stretch/>
        </p:blipFill>
        <p:spPr>
          <a:xfrm>
            <a:off x="152400" y="0"/>
            <a:ext cx="5153892" cy="595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1" t="30687" r="4284" b="6032"/>
          <a:stretch/>
        </p:blipFill>
        <p:spPr>
          <a:xfrm>
            <a:off x="4724400" y="3200400"/>
            <a:ext cx="4075263" cy="307703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371600" y="2819400"/>
            <a:ext cx="3352800" cy="166188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533400"/>
            <a:ext cx="3810000" cy="1981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Historic</a:t>
            </a:r>
            <a:r>
              <a:rPr lang="en-US" sz="3200" b="1" dirty="0" smtClean="0">
                <a:effectLst/>
                <a:latin typeface="Palatino Linotype" panose="02040502050505030304" pitchFamily="18" charset="0"/>
                <a:cs typeface="Times New Roman" panose="02020603050405020304" pitchFamily="18" charset="0"/>
              </a:rPr>
              <a:t> flooding </a:t>
            </a:r>
            <a:br>
              <a:rPr lang="en-US" sz="3200" b="1" dirty="0" smtClean="0">
                <a:effectLst/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effectLst/>
                <a:latin typeface="Palatino Linotype" panose="02040502050505030304" pitchFamily="18" charset="0"/>
                <a:cs typeface="Times New Roman" panose="02020603050405020304" pitchFamily="18" charset="0"/>
              </a:rPr>
              <a:t>in</a:t>
            </a:r>
            <a:br>
              <a:rPr lang="en-US" sz="3200" b="1" dirty="0" smtClean="0">
                <a:effectLst/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effectLst/>
                <a:latin typeface="Palatino Linotype" panose="02040502050505030304" pitchFamily="18" charset="0"/>
                <a:cs typeface="Times New Roman" panose="02020603050405020304" pitchFamily="18" charset="0"/>
              </a:rPr>
              <a:t> Otter Tail County</a:t>
            </a:r>
            <a:endParaRPr lang="en-US" sz="3200" b="1" dirty="0">
              <a:effectLst/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41" y="5242034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DNR had to close 2 out of the 4 boat landings</a:t>
            </a:r>
            <a:br>
              <a:rPr lang="en-US" sz="2800" b="1" dirty="0" smtClean="0"/>
            </a:br>
            <a:r>
              <a:rPr lang="en-US" sz="2800" b="1" dirty="0" smtClean="0"/>
              <a:t>Remaining ones are crowded &amp; dangerous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447800"/>
            <a:ext cx="5867400" cy="39095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457200" indent="-457200" algn="ctr" defTabSz="914400" rtl="0" eaLnBrk="1" latinLnBrk="0" hangingPunct="1">
              <a:spcBef>
                <a:spcPct val="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u="sng" dirty="0" smtClean="0"/>
              <a:t>Lakes are inaccessible to the public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200" y="4374107"/>
            <a:ext cx="2184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One of the open boat landings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06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Public Health endangered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48616" cy="18288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56 Septic Systems condemned or compromised</a:t>
            </a:r>
          </a:p>
          <a:p>
            <a:pPr>
              <a:buClrTx/>
            </a:pPr>
            <a:r>
              <a:rPr lang="en-US" dirty="0" smtClean="0"/>
              <a:t>40 Wells too close to these septic systems</a:t>
            </a:r>
          </a:p>
          <a:p>
            <a:pPr>
              <a:buClrTx/>
            </a:pPr>
            <a:r>
              <a:rPr lang="en-US" dirty="0" smtClean="0"/>
              <a:t>Homes filled with mold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/>
        </p:blipFill>
        <p:spPr>
          <a:xfrm>
            <a:off x="304800" y="3312402"/>
            <a:ext cx="4537914" cy="3164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4165" y="2034546"/>
            <a:ext cx="2579854" cy="386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Environment at risk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648200"/>
            <a:ext cx="8382000" cy="470916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MN’s cleanest lakes are being destroyed </a:t>
            </a: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</a:rPr>
              <a:t>Massive shoreline erosion</a:t>
            </a: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</a:rPr>
              <a:t>Phosphorus increasing from decaying trees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6" t="3202" r="1866" b="3202"/>
          <a:stretch/>
        </p:blipFill>
        <p:spPr>
          <a:xfrm>
            <a:off x="2057399" y="1371600"/>
            <a:ext cx="4763069" cy="31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Economic Cost to flooding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470916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Property values lost 16 million (EMV) in 2011</a:t>
            </a:r>
          </a:p>
          <a:p>
            <a:pPr>
              <a:buClrTx/>
            </a:pPr>
            <a:r>
              <a:rPr lang="en-US" dirty="0" smtClean="0"/>
              <a:t>This year’s EMVs will drop even more</a:t>
            </a:r>
          </a:p>
          <a:p>
            <a:pPr>
              <a:buClrTx/>
            </a:pPr>
            <a:r>
              <a:rPr lang="en-US" dirty="0" smtClean="0"/>
              <a:t>Residents have already spent $9.3 million</a:t>
            </a:r>
          </a:p>
          <a:p>
            <a:pPr>
              <a:buClrTx/>
            </a:pPr>
            <a:r>
              <a:rPr lang="en-US" dirty="0" smtClean="0"/>
              <a:t>Townships &amp; Utilities have spent  $1 million </a:t>
            </a:r>
          </a:p>
          <a:p>
            <a:pPr marL="137160" indent="0">
              <a:buClrTx/>
              <a:buNone/>
            </a:pPr>
            <a:endParaRPr lang="en-US" dirty="0" smtClean="0"/>
          </a:p>
          <a:p>
            <a:pPr>
              <a:buClrTx/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62" y="3276600"/>
            <a:ext cx="5956738" cy="335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Searching for Options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5" y="1447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We have spent a decade and $700,000 trying to solve this problem.  Many routes and options have been explored.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2086"/>
          <a:stretch/>
        </p:blipFill>
        <p:spPr>
          <a:xfrm>
            <a:off x="1883390" y="3122762"/>
            <a:ext cx="5127009" cy="350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Waiting is NOT an Option</a:t>
            </a:r>
            <a:endParaRPr lang="en-US" b="1" u="sng" dirty="0"/>
          </a:p>
        </p:txBody>
      </p:sp>
      <p:sp>
        <p:nvSpPr>
          <p:cNvPr id="6" name="Rectangle 5"/>
          <p:cNvSpPr/>
          <p:nvPr/>
        </p:nvSpPr>
        <p:spPr>
          <a:xfrm>
            <a:off x="504496" y="1295400"/>
            <a:ext cx="825850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Palatino Linotype" panose="02040502050505030304" pitchFamily="18" charset="0"/>
              </a:rPr>
              <a:t>Currently, an additional $5 million is needed to repair damages; if water levels rise as expected, this damage figure could quadruple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 smtClean="0">
              <a:latin typeface="Palatino Linotype" panose="020405020505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Palatino Linotype" panose="02040502050505030304" pitchFamily="18" charset="0"/>
              </a:rPr>
              <a:t>35 % of all remaining homes (122 more homes) will be lost if lake levels rise another 1 – 2 feet – resulting in $29 million loss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 smtClean="0">
              <a:latin typeface="Palatino Linotype" panose="020405020505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Palatino Linotype" panose="02040502050505030304" pitchFamily="18" charset="0"/>
              </a:rPr>
              <a:t>Overland flooding will increase infrastructure damage – place additional financial strain on utilities and governments – and expose other lakes to aquatic invasive species</a:t>
            </a:r>
          </a:p>
          <a:p>
            <a:endParaRPr lang="en-US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Proposed Solution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60198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A venting system to safely move water from all of the affected lakes to the Otter Tail River</a:t>
            </a:r>
            <a:endParaRPr lang="en-US" sz="900" dirty="0" smtClean="0"/>
          </a:p>
          <a:p>
            <a:pPr>
              <a:buClrTx/>
              <a:buFont typeface="Wingdings" panose="05000000000000000000" pitchFamily="2" charset="2"/>
              <a:buChar char="v"/>
            </a:pPr>
            <a:endParaRPr lang="en-US" sz="800" dirty="0" smtClean="0"/>
          </a:p>
          <a:p>
            <a:pPr>
              <a:buClrTx/>
            </a:pPr>
            <a:r>
              <a:rPr lang="en-US" dirty="0" smtClean="0"/>
              <a:t>Will pump only when downstream neighbors can handle extra water</a:t>
            </a:r>
          </a:p>
          <a:p>
            <a:pPr>
              <a:buClrTx/>
            </a:pPr>
            <a:endParaRPr lang="en-US" sz="1400" dirty="0" smtClean="0"/>
          </a:p>
          <a:p>
            <a:pPr>
              <a:buClrTx/>
            </a:pPr>
            <a:r>
              <a:rPr lang="en-US" dirty="0" smtClean="0"/>
              <a:t>Costs less than other options</a:t>
            </a:r>
          </a:p>
          <a:p>
            <a:pPr>
              <a:buClrTx/>
            </a:pPr>
            <a:endParaRPr lang="en-US" sz="1400" dirty="0" smtClean="0"/>
          </a:p>
          <a:p>
            <a:pPr>
              <a:buClrTx/>
            </a:pPr>
            <a:r>
              <a:rPr lang="en-US" dirty="0" smtClean="0"/>
              <a:t>Similar venting systems have</a:t>
            </a:r>
          </a:p>
          <a:p>
            <a:pPr marL="0" indent="0">
              <a:buClrTx/>
              <a:buNone/>
            </a:pPr>
            <a:r>
              <a:rPr lang="en-US" dirty="0"/>
              <a:t> </a:t>
            </a:r>
            <a:r>
              <a:rPr lang="en-US" dirty="0" smtClean="0"/>
              <a:t>    been successful on other lakes</a:t>
            </a:r>
          </a:p>
          <a:p>
            <a:pPr marL="137160" indent="0">
              <a:buNone/>
            </a:pPr>
            <a:endParaRPr lang="en-US" sz="1400" dirty="0"/>
          </a:p>
          <a:p>
            <a:pPr>
              <a:buClrTx/>
            </a:pPr>
            <a:r>
              <a:rPr lang="en-US" dirty="0" smtClean="0"/>
              <a:t> Provides comprehensive </a:t>
            </a:r>
          </a:p>
          <a:p>
            <a:pPr marL="0" indent="0">
              <a:buClrTx/>
              <a:buNone/>
            </a:pPr>
            <a:r>
              <a:rPr lang="en-US" dirty="0"/>
              <a:t> </a:t>
            </a:r>
            <a:r>
              <a:rPr lang="en-US" dirty="0" smtClean="0"/>
              <a:t>     regional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71801"/>
            <a:ext cx="236768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Proposed Solution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00" y="1447800"/>
            <a:ext cx="85344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Venting System costs:</a:t>
            </a:r>
          </a:p>
          <a:p>
            <a:r>
              <a:rPr lang="en-US" dirty="0" smtClean="0"/>
              <a:t>$10.8 million to construct</a:t>
            </a:r>
            <a:endParaRPr lang="en-US" dirty="0"/>
          </a:p>
          <a:p>
            <a:r>
              <a:rPr lang="en-US" dirty="0" smtClean="0"/>
              <a:t>$150,000 - $200,000 to </a:t>
            </a:r>
          </a:p>
          <a:p>
            <a:pPr marL="0" indent="0">
              <a:buNone/>
            </a:pPr>
            <a:r>
              <a:rPr lang="en-US" dirty="0" smtClean="0"/>
              <a:t>      operate/year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Asking State for $10 million appropriation</a:t>
            </a:r>
          </a:p>
          <a:p>
            <a:r>
              <a:rPr lang="en-US" dirty="0" smtClean="0"/>
              <a:t>Residents have already spent $9.3 million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and need to spend $5 million more in repairs</a:t>
            </a:r>
          </a:p>
          <a:p>
            <a:r>
              <a:rPr lang="en-US" dirty="0" smtClean="0"/>
              <a:t>Residents are willing to pay operating costs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447800"/>
            <a:ext cx="377710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Overview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pPr>
              <a:buClrTx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Extent of flooding</a:t>
            </a:r>
          </a:p>
          <a:p>
            <a:pPr marL="594360">
              <a:buClrTx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Options investigated</a:t>
            </a:r>
          </a:p>
          <a:p>
            <a:pPr marL="594360">
              <a:buClrTx/>
            </a:pPr>
            <a:endParaRPr lang="en-US" dirty="0" smtClean="0"/>
          </a:p>
          <a:p>
            <a:pPr>
              <a:buClrTx/>
            </a:pPr>
            <a:r>
              <a:rPr lang="en-US" dirty="0" smtClean="0"/>
              <a:t>Proposed solution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09"/>
          <a:stretch/>
        </p:blipFill>
        <p:spPr>
          <a:xfrm>
            <a:off x="4495800" y="1708245"/>
            <a:ext cx="4498264" cy="37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Otter Tail County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219200"/>
            <a:ext cx="3429000" cy="487680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endParaRPr lang="en-US" sz="3800" dirty="0"/>
          </a:p>
          <a:p>
            <a:pPr marL="137160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1000+ lakes </a:t>
            </a:r>
          </a:p>
          <a:p>
            <a:pPr marL="137160" indent="0">
              <a:buNone/>
            </a:pPr>
            <a:endParaRPr lang="en-US" sz="3000" dirty="0"/>
          </a:p>
          <a:p>
            <a:pPr marL="137160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Severe flooding occurring in the region</a:t>
            </a:r>
          </a:p>
          <a:p>
            <a:pPr marL="137160" indent="0">
              <a:buNone/>
            </a:pPr>
            <a:endParaRPr lang="en-US" sz="3000" dirty="0">
              <a:solidFill>
                <a:schemeClr val="tx1"/>
              </a:solidFill>
            </a:endParaRPr>
          </a:p>
          <a:p>
            <a:pPr marL="137160" indent="0">
              <a:buNone/>
            </a:pPr>
            <a:r>
              <a:rPr lang="en-US" sz="3000" dirty="0" smtClean="0"/>
              <a:t>Record-breaking ground water levels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5257800" cy="39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Perham/Dent Region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43400"/>
            <a:ext cx="8229600" cy="2667000"/>
          </a:xfrm>
        </p:spPr>
        <p:txBody>
          <a:bodyPr>
            <a:normAutofit/>
          </a:bodyPr>
          <a:lstStyle/>
          <a:p>
            <a:pPr marL="137160" indent="0">
              <a:buClrTx/>
              <a:buNone/>
            </a:pPr>
            <a:r>
              <a:rPr lang="en-US" dirty="0" smtClean="0"/>
              <a:t>Threatened by flooding:</a:t>
            </a:r>
          </a:p>
          <a:p>
            <a:pPr marL="594360">
              <a:buClrTx/>
            </a:pPr>
            <a:r>
              <a:rPr lang="en-US" dirty="0" smtClean="0"/>
              <a:t>the cleanest lakes in MN</a:t>
            </a:r>
          </a:p>
          <a:p>
            <a:pPr marL="594360">
              <a:buClrTx/>
            </a:pPr>
            <a:r>
              <a:rPr lang="en-US" dirty="0" smtClean="0"/>
              <a:t>the fastest job growth in the State</a:t>
            </a:r>
          </a:p>
          <a:p>
            <a:pPr marL="594360">
              <a:buClrTx/>
            </a:pPr>
            <a:r>
              <a:rPr lang="en-US" dirty="0" smtClean="0"/>
              <a:t>the economy, housing, farming, &amp; tourism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4282"/>
            <a:ext cx="3488039" cy="2600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" r="16162"/>
          <a:stretch/>
        </p:blipFill>
        <p:spPr>
          <a:xfrm>
            <a:off x="4067032" y="1371600"/>
            <a:ext cx="4776717" cy="284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Possible Causes for the flooding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8686800" cy="24384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Little McDonald, </a:t>
            </a:r>
            <a:r>
              <a:rPr lang="en-US" dirty="0" err="1" smtClean="0"/>
              <a:t>Kerbs</a:t>
            </a:r>
            <a:r>
              <a:rPr lang="en-US" dirty="0" smtClean="0"/>
              <a:t>, Paul  &amp; Devils Lake are surrounded by roads and a railroad bed which prevents natural drainage.</a:t>
            </a:r>
          </a:p>
          <a:p>
            <a:pPr>
              <a:buClrTx/>
            </a:pPr>
            <a:r>
              <a:rPr lang="en-US" dirty="0" smtClean="0"/>
              <a:t>Ground water levels are at an all-time high</a:t>
            </a:r>
          </a:p>
          <a:p>
            <a:pPr>
              <a:buClrTx/>
            </a:pPr>
            <a:r>
              <a:rPr lang="en-US" dirty="0" smtClean="0"/>
              <a:t>Precipitation trend - expected to continue </a:t>
            </a:r>
          </a:p>
          <a:p>
            <a:pPr marL="0" indent="0" algn="ctr">
              <a:buClrTx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4710560" cy="28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effectLst/>
              </a:rPr>
              <a:t>Homes built 75 feet away from these lakes are surrounded by water</a:t>
            </a:r>
            <a:endParaRPr lang="en-US" sz="2800" b="1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8" y="1676400"/>
            <a:ext cx="4918034" cy="3886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3530" r="2044" b="11396"/>
          <a:stretch/>
        </p:blipFill>
        <p:spPr>
          <a:xfrm>
            <a:off x="3657600" y="3647365"/>
            <a:ext cx="5268036" cy="30980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Oval 6"/>
          <p:cNvSpPr/>
          <p:nvPr/>
        </p:nvSpPr>
        <p:spPr>
          <a:xfrm>
            <a:off x="1905000" y="2947917"/>
            <a:ext cx="1066800" cy="86208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7" idx="6"/>
          </p:cNvCxnSpPr>
          <p:nvPr/>
        </p:nvCxnSpPr>
        <p:spPr>
          <a:xfrm>
            <a:off x="2971800" y="3378959"/>
            <a:ext cx="685800" cy="25475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47800" y="4267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1975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0" y="5943600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2011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15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304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Palatino Linotype" panose="02040502050505030304" pitchFamily="18" charset="0"/>
              </a:rPr>
              <a:t>20 homes lost; 122 more threatened</a:t>
            </a:r>
            <a:endParaRPr lang="en-US" sz="2800" b="1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35763"/>
            <a:ext cx="3657600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25872"/>
            <a:ext cx="3733800" cy="2638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6" y="3849414"/>
            <a:ext cx="3817883" cy="2863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49414"/>
            <a:ext cx="3817883" cy="28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Seniors are losing their retirement homes</a:t>
            </a:r>
            <a:br>
              <a:rPr lang="en-US" sz="2800" b="1" dirty="0" smtClean="0"/>
            </a:br>
            <a:r>
              <a:rPr lang="en-US" sz="2800" b="1" dirty="0" smtClean="0"/>
              <a:t> and incomes</a:t>
            </a:r>
            <a:endParaRPr lang="en-US" sz="2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4" y="1600200"/>
            <a:ext cx="3724277" cy="2482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3310468" cy="2482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86" y="4258441"/>
            <a:ext cx="3733800" cy="248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58441"/>
            <a:ext cx="36576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effectLst/>
              </a:rPr>
              <a:t>One resort is closed, </a:t>
            </a:r>
            <a:br>
              <a:rPr lang="en-US" sz="2800" b="1" dirty="0" smtClean="0">
                <a:effectLst/>
              </a:rPr>
            </a:br>
            <a:r>
              <a:rPr lang="en-US" sz="2800" b="1" dirty="0" smtClean="0">
                <a:effectLst/>
              </a:rPr>
              <a:t>another is </a:t>
            </a:r>
            <a:r>
              <a:rPr lang="en-US" sz="2800" b="1" dirty="0" smtClean="0"/>
              <a:t>threatened</a:t>
            </a:r>
            <a:endParaRPr lang="en-US" sz="2800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858000" cy="512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1813</TotalTime>
  <Words>435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Historic flooding  in  Otter Tail County</vt:lpstr>
      <vt:lpstr>Overview </vt:lpstr>
      <vt:lpstr>Otter Tail County</vt:lpstr>
      <vt:lpstr>Perham/Dent Region </vt:lpstr>
      <vt:lpstr>Possible Causes for the flooding</vt:lpstr>
      <vt:lpstr>Homes built 75 feet away from these lakes are surrounded by water</vt:lpstr>
      <vt:lpstr>PowerPoint Presentation</vt:lpstr>
      <vt:lpstr>Seniors are losing their retirement homes  and incomes</vt:lpstr>
      <vt:lpstr>One resort is closed,  another is threatened</vt:lpstr>
      <vt:lpstr>DNR had to close 2 out of the 4 boat landings Remaining ones are crowded &amp; dangerous</vt:lpstr>
      <vt:lpstr>Public Health endangered </vt:lpstr>
      <vt:lpstr>Environment at risk</vt:lpstr>
      <vt:lpstr>Economic Cost to flooding</vt:lpstr>
      <vt:lpstr>Searching for Options</vt:lpstr>
      <vt:lpstr>Waiting is NOT an Option</vt:lpstr>
      <vt:lpstr>Proposed Solution</vt:lpstr>
      <vt:lpstr>Proposed Solution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Basin flooding in Otter Tail County</dc:title>
  <dc:creator>Angela</dc:creator>
  <cp:lastModifiedBy>Angela</cp:lastModifiedBy>
  <cp:revision>110</cp:revision>
  <dcterms:created xsi:type="dcterms:W3CDTF">2015-02-17T20:18:16Z</dcterms:created>
  <dcterms:modified xsi:type="dcterms:W3CDTF">2015-02-25T01:45:13Z</dcterms:modified>
</cp:coreProperties>
</file>