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310" r:id="rId4"/>
    <p:sldId id="320" r:id="rId5"/>
    <p:sldId id="326" r:id="rId6"/>
    <p:sldId id="328" r:id="rId7"/>
    <p:sldId id="324" r:id="rId8"/>
    <p:sldId id="329" r:id="rId9"/>
    <p:sldId id="330" r:id="rId10"/>
    <p:sldId id="313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4B606"/>
    <a:srgbClr val="4D0165"/>
    <a:srgbClr val="4159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99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367400</c:v>
                </c:pt>
                <c:pt idx="1">
                  <c:v>545691</c:v>
                </c:pt>
                <c:pt idx="2">
                  <c:v>629154</c:v>
                </c:pt>
                <c:pt idx="3">
                  <c:v>486567</c:v>
                </c:pt>
                <c:pt idx="4">
                  <c:v>520025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75-84</c:v>
                </c:pt>
              </c:strCache>
            </c:strRef>
          </c:tx>
          <c:spPr>
            <a:solidFill>
              <a:srgbClr val="7030A0"/>
            </a:solidFill>
            <a:ln w="50800">
              <a:solidFill>
                <a:schemeClr val="accent2">
                  <a:lumMod val="40000"/>
                  <a:lumOff val="60000"/>
                </a:schemeClr>
              </a:solidFill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223754</c:v>
                </c:pt>
                <c:pt idx="1">
                  <c:v>277163</c:v>
                </c:pt>
                <c:pt idx="2">
                  <c:v>414050</c:v>
                </c:pt>
                <c:pt idx="3">
                  <c:v>458273</c:v>
                </c:pt>
                <c:pt idx="4">
                  <c:v>339143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85+</c:v>
                </c:pt>
              </c:strCache>
            </c:strRef>
          </c:tx>
          <c:spPr>
            <a:solidFill>
              <a:srgbClr val="F4B606"/>
            </a:solidFill>
            <a:ln w="50800">
              <a:solidFill>
                <a:srgbClr val="FFCC66"/>
              </a:solidFill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110619</c:v>
                </c:pt>
                <c:pt idx="1">
                  <c:v>118684</c:v>
                </c:pt>
                <c:pt idx="2">
                  <c:v>147943</c:v>
                </c:pt>
                <c:pt idx="3">
                  <c:v>234557</c:v>
                </c:pt>
                <c:pt idx="4">
                  <c:v>283750</c:v>
                </c:pt>
              </c:numCache>
            </c:numRef>
          </c:val>
        </c:ser>
        <c:dLbls/>
        <c:axId val="126751488"/>
        <c:axId val="126753024"/>
      </c:areaChart>
      <c:catAx>
        <c:axId val="126751488"/>
        <c:scaling>
          <c:orientation val="minMax"/>
        </c:scaling>
        <c:axPos val="b"/>
        <c:numFmt formatCode="General" sourceLinked="1"/>
        <c:majorTickMark val="none"/>
        <c:tickLblPos val="nextTo"/>
        <c:crossAx val="126753024"/>
        <c:crosses val="autoZero"/>
        <c:auto val="1"/>
        <c:lblAlgn val="ctr"/>
        <c:lblOffset val="100"/>
      </c:catAx>
      <c:valAx>
        <c:axId val="126753024"/>
        <c:scaling>
          <c:orientation val="minMax"/>
        </c:scaling>
        <c:axPos val="l"/>
        <c:numFmt formatCode="#,##0" sourceLinked="0"/>
        <c:majorTickMark val="none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126751488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9447736796058408"/>
          <c:y val="0.4399778408846437"/>
          <c:w val="7.9014827093981707E-2"/>
          <c:h val="0.18786046211436691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11022</c:v>
                </c:pt>
                <c:pt idx="1">
                  <c:v>16916</c:v>
                </c:pt>
                <c:pt idx="2">
                  <c:v>20762</c:v>
                </c:pt>
                <c:pt idx="3">
                  <c:v>16543</c:v>
                </c:pt>
                <c:pt idx="4">
                  <c:v>17161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75-84</c:v>
                </c:pt>
              </c:strCache>
            </c:strRef>
          </c:tx>
          <c:spPr>
            <a:solidFill>
              <a:srgbClr val="7030A0"/>
            </a:solidFill>
            <a:ln w="50800">
              <a:solidFill>
                <a:schemeClr val="accent6">
                  <a:lumMod val="40000"/>
                  <a:lumOff val="60000"/>
                </a:schemeClr>
              </a:solidFill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39381</c:v>
                </c:pt>
                <c:pt idx="1">
                  <c:v>46286</c:v>
                </c:pt>
                <c:pt idx="2">
                  <c:v>71217</c:v>
                </c:pt>
                <c:pt idx="3">
                  <c:v>82489</c:v>
                </c:pt>
                <c:pt idx="4">
                  <c:v>62741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85+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FFCC66"/>
              </a:solidFill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35730</c:v>
                </c:pt>
                <c:pt idx="1">
                  <c:v>38216</c:v>
                </c:pt>
                <c:pt idx="2">
                  <c:v>48673</c:v>
                </c:pt>
                <c:pt idx="3">
                  <c:v>81157</c:v>
                </c:pt>
                <c:pt idx="4">
                  <c:v>103853</c:v>
                </c:pt>
              </c:numCache>
            </c:numRef>
          </c:val>
        </c:ser>
        <c:dLbls/>
        <c:axId val="126785024"/>
        <c:axId val="126786560"/>
      </c:areaChart>
      <c:catAx>
        <c:axId val="126785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crossAx val="126786560"/>
        <c:crosses val="autoZero"/>
        <c:auto val="1"/>
        <c:lblAlgn val="ctr"/>
        <c:lblOffset val="100"/>
      </c:catAx>
      <c:valAx>
        <c:axId val="126786560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6785024"/>
        <c:crosses val="autoZero"/>
        <c:crossBetween val="midCat"/>
      </c:valAx>
    </c:plotArea>
    <c:legend>
      <c:legendPos val="r"/>
      <c:layout/>
    </c:legend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FBEBE3-2490-4DDB-8BDC-12ED7D2D10D9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4908A6-BCD9-4255-8561-F4F5B8973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3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08A6-BCD9-4255-8561-F4F5B8973A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23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A3943738-AB29-4890-9500-1B3AA12922E4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/>
              <a:t>2</a:t>
            </a:fld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6326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08A6-BCD9-4255-8561-F4F5B8973A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15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algn="ctr" eaLnBrk="0" hangingPunct="0"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A3943738-AB29-4890-9500-1B3AA12922E4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/>
              <a:t>8</a:t>
            </a:fld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852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Enter Title Here</a:t>
            </a:r>
            <a:br>
              <a:rPr lang="en-US" noProof="0" smtClean="0"/>
            </a:b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Enter Subtitle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DAAA977A-282D-4ECB-9D7A-125B0947E759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88BBCB1C-B620-4C75-9EBE-603BFDA98B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8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9EA3503F-67F5-4F74-A36F-28175993ECF2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D9D927BE-2861-4525-A50B-5254897850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017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5715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5891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481CB-FC74-4793-A472-963BDC84676F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0E2E-F431-4CBF-82DA-CAE81ACFB5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16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72DF1-7309-4BCF-8A8B-ED86ECFD31AB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F636-8F94-4874-9A35-17ABD465C7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57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97AF1-FEE8-4713-86FD-215AD45B0BDF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3BA91-DDF7-4731-BEAF-0EB70FC5F5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38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9CC83-CCAA-4EF0-92FE-39D1F4B5D338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A490-2A11-4472-BCD3-F164C550E8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4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518D2-EFD7-42F6-89C9-F3C2AED1211D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3CE8-2457-4772-8820-6CDB911AF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92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0F3BF-FCB5-405C-9317-88FA111F13FB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9476A-D037-4DFE-988D-3A55C6144F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286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8710C-0D53-4DC4-8DFA-7158462E2661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83CC-7A73-4071-B851-9E22028E0C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132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1844CFC7-45D7-4669-ACD7-017A98413076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831A6351-BBD7-4FD6-B1CB-32D63436A8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885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46E40-757F-433D-B763-A02C67DB2852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71525-5D8C-47AB-9501-18EAC1FEBC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64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0E7FB-E477-494C-B4CE-A564B611A3B2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3E0B-7135-4020-A643-960C107059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52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5BD2D-A30D-4768-926D-88AFA96C2F6A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903A7-BC56-4E5D-8C1A-99A7621657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14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F95A-6D5E-4F89-9A40-3EDD58D48825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A966D-EEBE-464E-9640-A9A79A8D93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546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8204B7FF-80A3-4211-A2D2-56103F9DB44E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1EFFCDFC-01B9-44F8-B755-8F573061D0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417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CB7CA68A-5415-42DC-864C-56567FB6A608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372DF891-E772-4601-8E6F-760805575A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25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5B06F830-014F-490F-825C-85C108E6F411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C0CE3996-A104-45C7-A4AA-4BF6AFF324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3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D7517079-EECE-4AAD-A33C-8DA4781E361E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4B82FE59-A8CC-424C-8D1F-6A2B785853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5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910660D7-8705-4BA3-ADD3-B7490B0A41BD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97E02B82-8A3F-489F-9247-D9995BE4E4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93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DB077BC2-4A33-43F6-B817-E71F1A88C404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4825E757-3F24-4906-9D4A-312EBCC10B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21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 | </a:t>
            </a:r>
            <a:fld id="{93DE0A08-9CE1-4ACB-89A9-6E21D352763B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1946FD5C-7438-4643-8D01-6CB1E92E88E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90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CCCFF"/>
            </a:gs>
            <a:gs pos="90000">
              <a:srgbClr val="9966FF"/>
            </a:gs>
            <a:gs pos="100000">
              <a:schemeClr val="accent2">
                <a:lumMod val="75000"/>
              </a:schemeClr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3733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415968"/>
                </a:solidFill>
              </a:defRPr>
            </a:lvl1pPr>
          </a:lstStyle>
          <a:p>
            <a:r>
              <a:rPr lang="en-US" dirty="0"/>
              <a:t>Enter Title Text Here | </a:t>
            </a:r>
            <a:fld id="{DD4E0086-4E9D-4A0D-8568-C735F9221D28}" type="datetime1">
              <a:rPr lang="en-US" smtClean="0"/>
              <a:pPr/>
              <a:t>1/20/2015</a:t>
            </a:fld>
            <a:r>
              <a:rPr lang="en-US" dirty="0" smtClean="0"/>
              <a:t> </a:t>
            </a:r>
            <a:r>
              <a:rPr lang="en-US" dirty="0"/>
              <a:t>| </a:t>
            </a:r>
            <a:fld id="{31AFF56E-D637-4B3C-9EE3-79D622E1DE7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4159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4159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rgbClr val="41596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41596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500">
          <a:solidFill>
            <a:srgbClr val="41596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4159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41596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41596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41596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4159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2000">
              <a:srgbClr val="CCCCFF"/>
            </a:gs>
            <a:gs pos="90000">
              <a:srgbClr val="9966FF"/>
            </a:gs>
            <a:gs pos="100000">
              <a:schemeClr val="accent2">
                <a:lumMod val="75000"/>
              </a:schemeClr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6C6D2A4-B91A-4CAF-91EF-5E50BB485A51}" type="datetime1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9E8E10-D776-4231-8BBD-307FD39A76C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hyperlink" Target="http://www.nia.nih.gov/about/events/2014/alzheimers-disease-research-summit-20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488" y="1420833"/>
            <a:ext cx="7772400" cy="147002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Impact of Alzheimer’s Disease in Minnesota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Broadening the Research Agenda to Meet the Challenge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8288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Steve </a:t>
            </a:r>
            <a:r>
              <a:rPr lang="en-US" sz="2000" dirty="0">
                <a:solidFill>
                  <a:schemeClr val="tx1"/>
                </a:solidFill>
              </a:rPr>
              <a:t>Waring DVM, </a:t>
            </a:r>
            <a:r>
              <a:rPr lang="en-US" sz="2000" dirty="0" smtClean="0">
                <a:solidFill>
                  <a:schemeClr val="tx1"/>
                </a:solidFill>
              </a:rPr>
              <a:t>PhD, FACE</a:t>
            </a:r>
          </a:p>
          <a:p>
            <a:pPr algn="ctr"/>
            <a:r>
              <a:rPr lang="en-US" sz="1700" i="1" dirty="0" smtClean="0">
                <a:solidFill>
                  <a:schemeClr val="tx1"/>
                </a:solidFill>
              </a:rPr>
              <a:t>Senior </a:t>
            </a:r>
            <a:r>
              <a:rPr lang="en-US" sz="1700" i="1" dirty="0">
                <a:solidFill>
                  <a:schemeClr val="tx1"/>
                </a:solidFill>
              </a:rPr>
              <a:t>Research </a:t>
            </a:r>
            <a:r>
              <a:rPr lang="en-US" sz="1700" i="1" dirty="0" smtClean="0">
                <a:solidFill>
                  <a:schemeClr val="tx1"/>
                </a:solidFill>
              </a:rPr>
              <a:t>Scientist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Essentia Institute of Rural Health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Duluth, MN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brain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7471"/>
            <a:ext cx="1643063" cy="1233488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181600"/>
            <a:ext cx="2364316" cy="618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5"/>
          <a:stretch/>
        </p:blipFill>
        <p:spPr>
          <a:xfrm>
            <a:off x="1941635" y="5677300"/>
            <a:ext cx="1607362" cy="608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47625" y="2619375"/>
            <a:ext cx="5886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We don't stop playing because we grow old;</a:t>
            </a:r>
          </a:p>
          <a:p>
            <a:pPr algn="ctr" eaLnBrk="0" hangingPunct="0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we grow old because we stop playing </a:t>
            </a:r>
          </a:p>
          <a:p>
            <a:pPr algn="r" eaLnBrk="0" hangingPunct="0"/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George Bernard Shaw</a:t>
            </a:r>
          </a:p>
        </p:txBody>
      </p:sp>
      <p:pic>
        <p:nvPicPr>
          <p:cNvPr id="39939" name="Picture 5" descr="July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876675"/>
            <a:ext cx="3128962" cy="21367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19275"/>
            <a:ext cx="2886075" cy="37258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4" descr="large_im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85750"/>
            <a:ext cx="2590800" cy="2076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39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1633" y="31899"/>
            <a:ext cx="8344677" cy="1168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Epidemiology of Alzheimer’s Disease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Projected US Prevalence:  2010 - 2050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0" y="1206500"/>
            <a:ext cx="9144000" cy="0"/>
          </a:xfrm>
          <a:prstGeom prst="line">
            <a:avLst/>
          </a:prstGeom>
          <a:noFill/>
          <a:ln w="12700">
            <a:solidFill>
              <a:srgbClr val="0000E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6397823"/>
            <a:ext cx="2096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  <a:latin typeface="Calibri"/>
              </a:rPr>
              <a:t>Alz Facts and Figures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11"/>
          <a:stretch/>
        </p:blipFill>
        <p:spPr bwMode="auto">
          <a:xfrm>
            <a:off x="699079" y="1447800"/>
            <a:ext cx="774584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9774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71" y="1676400"/>
            <a:ext cx="8539058" cy="44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0" name="Line 124"/>
          <p:cNvSpPr>
            <a:spLocks noChangeShapeType="1"/>
          </p:cNvSpPr>
          <p:nvPr/>
        </p:nvSpPr>
        <p:spPr bwMode="auto">
          <a:xfrm>
            <a:off x="0" y="1206500"/>
            <a:ext cx="9144000" cy="0"/>
          </a:xfrm>
          <a:prstGeom prst="line">
            <a:avLst/>
          </a:prstGeom>
          <a:noFill/>
          <a:ln w="12700">
            <a:solidFill>
              <a:srgbClr val="0000E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120022"/>
            <a:ext cx="8596312" cy="107632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Epidemiology of Alzheimer’s Disease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US Mortality:  2010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387350" y="6294438"/>
            <a:ext cx="4372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SOURCE:  Alzheimer’s Association Facts and Figures,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2014</a:t>
            </a:r>
          </a:p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Calibri" pitchFamily="34" charset="0"/>
              </a:rPr>
              <a:t>*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CHAP=Chicago Health and Aging Project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1965325" y="52847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300438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6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leading cause of death in US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Deaths = 83,494 (CDC) to 600,000 (CHAP*)</a:t>
            </a:r>
            <a:endParaRPr lang="en-US" dirty="0">
              <a:latin typeface="+mj-lt"/>
            </a:endParaRPr>
          </a:p>
          <a:p>
            <a:pPr lvl="2"/>
            <a:endParaRPr lang="en-US" sz="1600" dirty="0" smtClean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95600" y="2925336"/>
            <a:ext cx="0" cy="221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3124200"/>
            <a:ext cx="1219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  <a:r>
              <a:rPr lang="en-US" sz="1600" dirty="0" smtClean="0"/>
              <a:t>ied “from” 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03234" y="2923178"/>
            <a:ext cx="0" cy="221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3634" y="3122042"/>
            <a:ext cx="1219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  <a:r>
              <a:rPr lang="en-US" sz="1600" dirty="0" smtClean="0"/>
              <a:t>ied “with”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68713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Impact </a:t>
            </a:r>
            <a:r>
              <a:rPr lang="en-US" sz="3600" dirty="0" smtClean="0">
                <a:solidFill>
                  <a:schemeClr val="tx1"/>
                </a:solidFill>
              </a:rPr>
              <a:t>of </a:t>
            </a:r>
            <a:r>
              <a:rPr lang="en-US" sz="3600" dirty="0">
                <a:solidFill>
                  <a:schemeClr val="tx1"/>
                </a:solidFill>
              </a:rPr>
              <a:t>Alzheimer’s Disease in Minnesota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Baby Boomer Effect 2010-2050</a:t>
            </a:r>
            <a:endParaRPr lang="en-US" sz="31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7730423"/>
              </p:ext>
            </p:extLst>
          </p:nvPr>
        </p:nvGraphicFramePr>
        <p:xfrm>
          <a:off x="228600" y="16764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438400" y="17526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By 2030, </a:t>
            </a:r>
            <a:r>
              <a:rPr lang="en-US" dirty="0">
                <a:latin typeface="+mj-lt"/>
              </a:rPr>
              <a:t>more than 1 in 5 Minnesotans will be an older adult, including all the Baby Boomers.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84" y="6477000"/>
            <a:ext cx="1233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chemeClr val="bg1"/>
                </a:solidFill>
                <a:latin typeface="Calibri"/>
              </a:rPr>
              <a:t>MN.GOV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372344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Impact on Alzheimer’s Disease in Minnesota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Projected Prevalence:  2010-2050</a:t>
            </a:r>
            <a:endParaRPr lang="en-US" sz="31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3893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3239130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101,500</a:t>
            </a:r>
            <a:endParaRPr lang="en-US" sz="1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975" y="2438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140,600</a:t>
            </a:r>
            <a:endParaRPr lang="en-US" sz="1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1900" y="18288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180,200</a:t>
            </a:r>
            <a:endParaRPr lang="en-US" sz="1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625" y="176772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184,000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4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4728"/>
          </a:xfrm>
        </p:spPr>
        <p:txBody>
          <a:bodyPr/>
          <a:lstStyle/>
          <a:p>
            <a:pPr lvl="0"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Economics of Alzheimer’s Disease: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Spending vs Cost of Care (US)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0" y="1206500"/>
            <a:ext cx="9144000" cy="0"/>
          </a:xfrm>
          <a:prstGeom prst="line">
            <a:avLst/>
          </a:prstGeom>
          <a:noFill/>
          <a:ln w="12700">
            <a:solidFill>
              <a:srgbClr val="0000E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00" dirty="0">
              <a:solidFill>
                <a:srgbClr val="EEECE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944" y="4800599"/>
            <a:ext cx="7422399" cy="1323439"/>
          </a:xfrm>
          <a:prstGeom prst="rect">
            <a:avLst/>
          </a:prstGeom>
          <a:solidFill>
            <a:srgbClr val="4D0165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2025 Goal – prevention and treatment for AD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“…without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quadrupling research funding to $2 billion a year, that goal is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virtually remote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”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1400" b="1" i="1" dirty="0" err="1" smtClean="0">
                <a:solidFill>
                  <a:schemeClr val="bg1"/>
                </a:solidFill>
                <a:latin typeface="+mj-lt"/>
              </a:rPr>
              <a:t>Egge</a:t>
            </a:r>
            <a:r>
              <a:rPr lang="en-US" sz="1400" b="1" i="1" dirty="0" smtClean="0">
                <a:solidFill>
                  <a:schemeClr val="bg1"/>
                </a:solidFill>
                <a:latin typeface="+mj-lt"/>
              </a:rPr>
              <a:t>, VP Public Policy, Alz Association</a:t>
            </a:r>
            <a:endParaRPr lang="en-US" sz="14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911495"/>
              </p:ext>
            </p:extLst>
          </p:nvPr>
        </p:nvGraphicFramePr>
        <p:xfrm>
          <a:off x="661601" y="2362200"/>
          <a:ext cx="7902200" cy="2238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5550"/>
                <a:gridCol w="1354650"/>
                <a:gridCol w="1524000"/>
                <a:gridCol w="3048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</a:t>
                      </a:r>
                    </a:p>
                    <a:p>
                      <a:pPr algn="ctr"/>
                      <a:r>
                        <a:rPr lang="en-US" dirty="0" smtClean="0"/>
                        <a:t>Research : Cost of Care</a:t>
                      </a:r>
                      <a:endParaRPr lang="en-US" dirty="0"/>
                    </a:p>
                  </a:txBody>
                  <a:tcPr anchor="ctr"/>
                </a:tc>
              </a:tr>
              <a:tr h="369222">
                <a:tc>
                  <a:txBody>
                    <a:bodyPr/>
                    <a:lstStyle/>
                    <a:p>
                      <a:r>
                        <a:rPr lang="en-US" dirty="0" smtClean="0"/>
                        <a:t>Alzheimer’s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1:428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r>
                        <a:rPr lang="en-US" dirty="0" smtClean="0"/>
                        <a:t>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1:22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r>
                        <a:rPr lang="en-US" dirty="0" smtClean="0"/>
                        <a:t>Heart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1:52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r>
                        <a:rPr lang="en-US" dirty="0" smtClean="0"/>
                        <a:t>HIV/AIDS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42013" y="1676400"/>
            <a:ext cx="645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NIH funding on research vs total cost of care, 2013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13" y="6386843"/>
            <a:ext cx="735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* Sources:  Alzheimer’s (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Alz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Report 2014; Cancer (IOM report, 2013) Heart disease (CDC); HIV (CDC)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65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Roadmap for Alzheimer’s Research: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What we </a:t>
            </a:r>
            <a:r>
              <a:rPr lang="en-US" sz="2800" dirty="0" err="1" smtClean="0">
                <a:latin typeface="Calibri" panose="020F0502020204030204" pitchFamily="34" charset="0"/>
              </a:rPr>
              <a:t>know</a:t>
            </a:r>
            <a:r>
              <a:rPr lang="en-US" sz="2800" dirty="0" err="1" smtClean="0">
                <a:latin typeface="Calibri" panose="020F0502020204030204" pitchFamily="34" charset="0"/>
                <a:sym typeface="Webdings"/>
              </a:rPr>
              <a:t></a:t>
            </a:r>
            <a:r>
              <a:rPr lang="en-US" sz="2800" dirty="0" err="1" smtClean="0">
                <a:latin typeface="Calibri" panose="020F0502020204030204" pitchFamily="34" charset="0"/>
              </a:rPr>
              <a:t>What</a:t>
            </a:r>
            <a:r>
              <a:rPr lang="en-US" sz="2800" dirty="0" smtClean="0">
                <a:latin typeface="Calibri" panose="020F0502020204030204" pitchFamily="34" charset="0"/>
              </a:rPr>
              <a:t> we need to know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8" r="2917"/>
          <a:stretch/>
        </p:blipFill>
        <p:spPr bwMode="auto">
          <a:xfrm rot="5400000">
            <a:off x="1576469" y="901760"/>
            <a:ext cx="3282215" cy="4994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Alzheimer's Disease Research Summit 2015: Path to Treatment and Prevention. February 9-10, 2015; National Institutes of Health; Bethesda, MD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26"/>
          <a:stretch/>
        </p:blipFill>
        <p:spPr bwMode="auto">
          <a:xfrm>
            <a:off x="316825" y="4705150"/>
            <a:ext cx="2385822" cy="190419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1786011"/>
            <a:ext cx="2618602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Trajectories</a:t>
            </a:r>
          </a:p>
          <a:p>
            <a:pPr lvl="0"/>
            <a:endParaRPr lang="en-US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b="1" i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Preclinical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Modifying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Delay onset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Prevention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</a:p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b="1" i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Clinical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Preserve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Aging in place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6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390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Reducing the Impact of Alzheimer’s Disease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Broadening the Research Roadmap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0" y="1206500"/>
            <a:ext cx="9144000" cy="0"/>
          </a:xfrm>
          <a:prstGeom prst="line">
            <a:avLst/>
          </a:prstGeom>
          <a:noFill/>
          <a:ln w="12700">
            <a:solidFill>
              <a:srgbClr val="0000E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42" y="1343319"/>
            <a:ext cx="5943600" cy="106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3842" y="2151883"/>
            <a:ext cx="1414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Feldman et al 2014</a:t>
            </a:r>
            <a:endParaRPr lang="en-US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932569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Working Groups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Basic research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Early development/translational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Prevention trials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Public/private interface</a:t>
            </a:r>
          </a:p>
          <a:p>
            <a:endParaRPr lang="en-US" sz="2000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291" y="2932569"/>
            <a:ext cx="4343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997" y="5105400"/>
            <a:ext cx="3456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Increased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likelihood of success when overlap maximized</a:t>
            </a:r>
          </a:p>
        </p:txBody>
      </p:sp>
      <p:sp>
        <p:nvSpPr>
          <p:cNvPr id="3" name="Oval 2"/>
          <p:cNvSpPr/>
          <p:nvPr/>
        </p:nvSpPr>
        <p:spPr>
          <a:xfrm>
            <a:off x="6248400" y="4086725"/>
            <a:ext cx="6858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90006" y="2732514"/>
            <a:ext cx="1680075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alibri"/>
              </a:rPr>
              <a:t>Shared output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>
          <a:xfrm flipV="1">
            <a:off x="3733800" y="4429625"/>
            <a:ext cx="2514600" cy="9513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874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174750" y="1371600"/>
            <a:ext cx="7167563" cy="279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Interventions to delay onset, slow progression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193040"/>
            <a:ext cx="8596313" cy="1016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Prevention of Alzheimer’s Disease</a:t>
            </a:r>
            <a:b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Compressing morbidity - Prevention by delay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738312"/>
            <a:ext cx="6656388" cy="333216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3688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635086"/>
              </p:ext>
            </p:extLst>
          </p:nvPr>
        </p:nvGraphicFramePr>
        <p:xfrm>
          <a:off x="985044" y="5181600"/>
          <a:ext cx="7010400" cy="1427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38312"/>
                <a:gridCol w="1264648"/>
                <a:gridCol w="3103817"/>
                <a:gridCol w="1603623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Prevalence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Impact of 5% Reduction (number of individuals less)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Annual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5-year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3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 million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250,000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1.25 million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02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MN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100,000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5,000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25,000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6881" name="Rectangle 3"/>
          <p:cNvSpPr>
            <a:spLocks noChangeArrowheads="1"/>
          </p:cNvSpPr>
          <p:nvPr/>
        </p:nvSpPr>
        <p:spPr bwMode="auto">
          <a:xfrm>
            <a:off x="4953000" y="1981200"/>
            <a:ext cx="2674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NewCenturySchlbk-Roman"/>
                <a:ea typeface="MS PGothic" pitchFamily="34" charset="-128"/>
              </a:rPr>
              <a:t>Becker et al. Am J Psy 2007</a:t>
            </a:r>
            <a:endParaRPr lang="en-US" sz="1200" u="sng" dirty="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0" y="1206500"/>
            <a:ext cx="9144000" cy="0"/>
          </a:xfrm>
          <a:prstGeom prst="line">
            <a:avLst/>
          </a:prstGeom>
          <a:noFill/>
          <a:ln w="12700">
            <a:solidFill>
              <a:srgbClr val="0000E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00" dirty="0">
              <a:solidFill>
                <a:srgbClr val="EEECE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033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</TotalTime>
  <Words>338</Words>
  <Application>Microsoft Office PowerPoint</Application>
  <PresentationFormat>On-screen Show (4:3)</PresentationFormat>
  <Paragraphs>91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Custom Design</vt:lpstr>
      <vt:lpstr>Impact of Alzheimer’s Disease in Minnesota Broadening the Research Agenda to Meet the Challenge</vt:lpstr>
      <vt:lpstr>Epidemiology of Alzheimer’s Disease Projected US Prevalence:  2010 - 2050</vt:lpstr>
      <vt:lpstr>Epidemiology of Alzheimer’s Disease US Mortality:  2010</vt:lpstr>
      <vt:lpstr>Impact of Alzheimer’s Disease in Minnesota Baby Boomer Effect 2010-2050</vt:lpstr>
      <vt:lpstr>Impact on Alzheimer’s Disease in Minnesota Projected Prevalence:  2010-2050</vt:lpstr>
      <vt:lpstr>Economics of Alzheimer’s Disease:   Research Spending vs Cost of Care (US)</vt:lpstr>
      <vt:lpstr>Roadmap for Alzheimer’s Research: What we knowWhat we need to know</vt:lpstr>
      <vt:lpstr>Reducing the Impact of Alzheimer’s Disease Broadening the Research Roadmap</vt:lpstr>
      <vt:lpstr>Prevention of Alzheimer’s Disease Compressing morbidity - Prevention by delay</vt:lpstr>
      <vt:lpstr>Slide 10</vt:lpstr>
    </vt:vector>
  </TitlesOfParts>
  <Company>Flint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shannonl</dc:creator>
  <cp:lastModifiedBy>Jan Mueller</cp:lastModifiedBy>
  <cp:revision>209</cp:revision>
  <cp:lastPrinted>2013-10-03T16:33:28Z</cp:lastPrinted>
  <dcterms:created xsi:type="dcterms:W3CDTF">2010-10-08T15:07:50Z</dcterms:created>
  <dcterms:modified xsi:type="dcterms:W3CDTF">2015-01-20T19:37:59Z</dcterms:modified>
</cp:coreProperties>
</file>