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4008" r:id="rId1"/>
  </p:sldMasterIdLst>
  <p:notesMasterIdLst>
    <p:notesMasterId r:id="rId10"/>
  </p:notesMasterIdLst>
  <p:handoutMasterIdLst>
    <p:handoutMasterId r:id="rId11"/>
  </p:handoutMasterIdLst>
  <p:sldIdLst>
    <p:sldId id="345" r:id="rId2"/>
    <p:sldId id="343" r:id="rId3"/>
    <p:sldId id="346" r:id="rId4"/>
    <p:sldId id="347" r:id="rId5"/>
    <p:sldId id="348" r:id="rId6"/>
    <p:sldId id="349" r:id="rId7"/>
    <p:sldId id="351" r:id="rId8"/>
    <p:sldId id="350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72647" autoAdjust="0"/>
  </p:normalViewPr>
  <p:slideViewPr>
    <p:cSldViewPr>
      <p:cViewPr varScale="1">
        <p:scale>
          <a:sx n="50" d="100"/>
          <a:sy n="50" d="100"/>
        </p:scale>
        <p:origin x="1411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5563281-FFE6-43F9-9874-D118ECDC2CCE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E2C3CC1-0503-4C3B-AD85-6D1DAECE7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39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38026E-0E2F-42C6-82C0-D8920AEEE126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68DBC2F-F3AD-4D1C-BBD2-BADD298E5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8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474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80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64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52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02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9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61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86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2220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1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1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EECE1">
                  <a:shade val="50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825"/>
          <a:stretch/>
        </p:blipFill>
        <p:spPr>
          <a:xfrm>
            <a:off x="7543800" y="5226649"/>
            <a:ext cx="1612900" cy="163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538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294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81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89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89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44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3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501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8715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450216"/>
            <a:ext cx="8991600" cy="9906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70000"/>
            </a:pPr>
            <a:r>
              <a:rPr lang="en-US" sz="4800" dirty="0"/>
              <a:t>Planning for </a:t>
            </a:r>
            <a:r>
              <a:rPr lang="en-US" sz="4800" dirty="0" smtClean="0"/>
              <a:t>Implementation</a:t>
            </a:r>
            <a:r>
              <a:rPr lang="en-US" sz="4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4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sz="4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622857"/>
            <a:ext cx="7239000" cy="658410"/>
          </a:xfrm>
        </p:spPr>
        <p:txBody>
          <a:bodyPr>
            <a:normAutofit/>
          </a:bodyPr>
          <a:lstStyle/>
          <a:p>
            <a:pPr marL="54864" algn="l">
              <a:spcBef>
                <a:spcPct val="0"/>
              </a:spcBef>
            </a:pPr>
            <a:r>
              <a:rPr lang="en-US" sz="4000" b="1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ea typeface="+mj-ea"/>
                <a:cs typeface="+mj-cs"/>
              </a:rPr>
              <a:t>The </a:t>
            </a:r>
            <a:r>
              <a:rPr lang="en-US" sz="4000" b="1" i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ea typeface="+mj-ea"/>
                <a:cs typeface="+mj-cs"/>
              </a:rPr>
              <a:t>REAL ID Act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3876961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64">
              <a:spcBef>
                <a:spcPct val="0"/>
              </a:spcBef>
              <a:buClr>
                <a:srgbClr val="4F81BD"/>
              </a:buClr>
              <a:buSzPct val="80000"/>
            </a:pPr>
            <a:r>
              <a:rPr lang="en-US" sz="2400" b="1" dirty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Minnesota Department of Public Safety</a:t>
            </a:r>
          </a:p>
          <a:p>
            <a:pPr marL="397764" indent="-342900">
              <a:spcBef>
                <a:spcPct val="0"/>
              </a:spcBef>
              <a:buClr>
                <a:srgbClr val="4F81BD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400" b="1" i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Driver and Vehicle Services Division</a:t>
            </a:r>
            <a:endParaRPr lang="en-US" sz="2400" b="1" i="1" dirty="0">
              <a:solidFill>
                <a:srgbClr val="EEECE1">
                  <a:tint val="100000"/>
                  <a:shade val="90000"/>
                  <a:satMod val="250000"/>
                  <a:alpha val="100000"/>
                </a:srgb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539"/>
          <a:stretch/>
        </p:blipFill>
        <p:spPr>
          <a:xfrm>
            <a:off x="4299045" y="5085689"/>
            <a:ext cx="1591125" cy="1630055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screen">
            <a:biLevel thresh="25000"/>
          </a:blip>
          <a:srcRect/>
          <a:stretch>
            <a:fillRect/>
          </a:stretch>
        </p:blipFill>
        <p:spPr bwMode="auto">
          <a:xfrm>
            <a:off x="6096000" y="5514383"/>
            <a:ext cx="2927993" cy="772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8967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5486399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is REAL ID?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276"/>
            <a:ext cx="7467599" cy="4525963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REAL ID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 </a:t>
            </a:r>
          </a:p>
          <a:p>
            <a:pPr lvl="1"/>
            <a:r>
              <a:rPr lang="en-US" sz="1800" dirty="0" smtClean="0"/>
              <a:t>2005 federal law</a:t>
            </a:r>
          </a:p>
          <a:p>
            <a:pPr lvl="1"/>
            <a:r>
              <a:rPr lang="en-US" sz="1800" dirty="0" smtClean="0"/>
              <a:t>Based </a:t>
            </a:r>
            <a:r>
              <a:rPr lang="en-US" sz="1800" dirty="0"/>
              <a:t>on the 9/11 Commission’s recommendation that secure identification was </a:t>
            </a:r>
            <a:r>
              <a:rPr lang="en-US" sz="1800" dirty="0" smtClean="0"/>
              <a:t>needed.</a:t>
            </a:r>
          </a:p>
          <a:p>
            <a:pPr lvl="1"/>
            <a:r>
              <a:rPr lang="en-US" sz="1800" dirty="0"/>
              <a:t> </a:t>
            </a:r>
            <a:r>
              <a:rPr lang="en-US" sz="1800" dirty="0" smtClean="0"/>
              <a:t>“…set </a:t>
            </a:r>
            <a:r>
              <a:rPr lang="en-US" sz="1800" dirty="0"/>
              <a:t>standards for the issuance of sources of identification, such as driver's licenses.” </a:t>
            </a:r>
          </a:p>
          <a:p>
            <a:pPr lvl="2"/>
            <a:endParaRPr lang="en-US" sz="1600" dirty="0" smtClean="0"/>
          </a:p>
          <a:p>
            <a:pPr marL="420624" lvl="3" indent="-384048"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U.S. Department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Homeland Security (DHS) 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20624" lvl="3" indent="-384048"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sz="1800" dirty="0" smtClean="0"/>
              <a:t>Set </a:t>
            </a:r>
            <a:r>
              <a:rPr lang="en-US" sz="1800" dirty="0"/>
              <a:t>requirements that states must meet in order to be compliant with the REAL ID Act.</a:t>
            </a:r>
          </a:p>
          <a:p>
            <a:r>
              <a:rPr lang="en-US" sz="1800" dirty="0" smtClean="0"/>
              <a:t>Standards for state </a:t>
            </a:r>
            <a:r>
              <a:rPr lang="en-US" sz="1800" dirty="0"/>
              <a:t>driver licenses and identification cards to be accepted for federal purposes.</a:t>
            </a:r>
          </a:p>
          <a:p>
            <a:pPr lvl="1"/>
            <a:r>
              <a:rPr lang="en-US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Boarding an airplane for domestic travel or entering certain secure federal facilities.</a:t>
            </a:r>
          </a:p>
          <a:p>
            <a:endParaRPr lang="en-US" sz="2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screen">
            <a:biLevel thresh="25000"/>
          </a:blip>
          <a:srcRect/>
          <a:stretch>
            <a:fillRect/>
          </a:stretch>
        </p:blipFill>
        <p:spPr bwMode="auto">
          <a:xfrm>
            <a:off x="304800" y="678657"/>
            <a:ext cx="231006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4719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5486399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DHS REAL ID Timetable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276"/>
            <a:ext cx="7467599" cy="4525963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through January 22, 2018</a:t>
            </a:r>
          </a:p>
          <a:p>
            <a:pPr lvl="1" fontAlgn="base"/>
            <a:r>
              <a:rPr lang="en-US" sz="1700" dirty="0" smtClean="0"/>
              <a:t>Drivers licenses from non-compliant states continue to be accepted as a form of identification for domestic air travel.</a:t>
            </a:r>
          </a:p>
          <a:p>
            <a:pPr lvl="1" fontAlgn="base"/>
            <a:r>
              <a:rPr lang="en-US" sz="1700" dirty="0" smtClean="0"/>
              <a:t>Visitors to </a:t>
            </a:r>
            <a:r>
              <a:rPr lang="en-US" sz="1700" dirty="0"/>
              <a:t>military bases and </a:t>
            </a:r>
            <a:r>
              <a:rPr lang="en-US" sz="1700" dirty="0" smtClean="0"/>
              <a:t>almost all secure Federal </a:t>
            </a:r>
            <a:r>
              <a:rPr lang="en-US" sz="1700" dirty="0"/>
              <a:t>facilities </a:t>
            </a:r>
            <a:r>
              <a:rPr lang="en-US" sz="1700" dirty="0" smtClean="0"/>
              <a:t>must </a:t>
            </a:r>
            <a:r>
              <a:rPr lang="en-US" sz="1700" dirty="0"/>
              <a:t>present proper identification issued by REAL ID compliant states or a state that has received an extension. </a:t>
            </a:r>
            <a:endParaRPr lang="en-US" sz="1700" dirty="0" smtClean="0"/>
          </a:p>
          <a:p>
            <a:pPr lvl="1" fontAlgn="base"/>
            <a:endParaRPr lang="en-US" sz="1500" dirty="0" smtClean="0"/>
          </a:p>
          <a:p>
            <a:pPr fontAlgn="base"/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Starting </a:t>
            </a:r>
            <a:r>
              <a:rPr lang="en-US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January 22, 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</a:t>
            </a:r>
          </a:p>
          <a:p>
            <a:pPr lvl="1" fontAlgn="base"/>
            <a:r>
              <a:rPr lang="en-US" sz="1700" dirty="0"/>
              <a:t>P</a:t>
            </a:r>
            <a:r>
              <a:rPr lang="en-US" sz="1700" dirty="0" smtClean="0"/>
              <a:t>assengers </a:t>
            </a:r>
            <a:r>
              <a:rPr lang="en-US" sz="1700" dirty="0"/>
              <a:t>with a driver’s license issued by a state that is still </a:t>
            </a:r>
            <a:r>
              <a:rPr lang="en-US" sz="1700" b="1" i="1" u="sng" dirty="0"/>
              <a:t>not compliant</a:t>
            </a:r>
            <a:r>
              <a:rPr lang="en-US" sz="1700" u="sng" dirty="0"/>
              <a:t> </a:t>
            </a:r>
            <a:r>
              <a:rPr lang="en-US" sz="1700" dirty="0"/>
              <a:t>with the REAL ID Act (and has not been granted an extension) will need to show an alternative form of acceptable identification for domestic air travel to board their flight.  </a:t>
            </a:r>
            <a:endParaRPr lang="en-US" sz="1700" dirty="0" smtClean="0"/>
          </a:p>
          <a:p>
            <a:pPr lvl="1" fontAlgn="base"/>
            <a:r>
              <a:rPr lang="en-US" sz="1700" dirty="0" smtClean="0"/>
              <a:t>Passengers </a:t>
            </a:r>
            <a:r>
              <a:rPr lang="en-US" sz="1700" dirty="0"/>
              <a:t>with a driver’s license issued by a state that </a:t>
            </a:r>
            <a:r>
              <a:rPr lang="en-US" sz="1700" b="1" i="1" u="sng" dirty="0"/>
              <a:t>is compliant </a:t>
            </a:r>
            <a:r>
              <a:rPr lang="en-US" sz="1700" dirty="0"/>
              <a:t>with REAL ID (or a state that has been issued an extension) </a:t>
            </a:r>
            <a:r>
              <a:rPr lang="en-US" sz="1700" dirty="0" smtClean="0"/>
              <a:t>will </a:t>
            </a:r>
            <a:r>
              <a:rPr lang="en-US" sz="1700" dirty="0"/>
              <a:t>be able to use their </a:t>
            </a:r>
            <a:r>
              <a:rPr lang="en-US" sz="1700" dirty="0" smtClean="0"/>
              <a:t>drivers license </a:t>
            </a:r>
            <a:r>
              <a:rPr lang="en-US" sz="1700" dirty="0"/>
              <a:t>or identification </a:t>
            </a:r>
            <a:r>
              <a:rPr lang="en-US" sz="1700" dirty="0" smtClean="0"/>
              <a:t>card.</a:t>
            </a:r>
            <a:endParaRPr lang="en-US" sz="1700" dirty="0"/>
          </a:p>
          <a:p>
            <a:pPr fontAlgn="base"/>
            <a:endParaRPr lang="en-US" sz="1500" b="1" dirty="0" smtClean="0"/>
          </a:p>
          <a:p>
            <a:pPr fontAlgn="base"/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Starting </a:t>
            </a:r>
            <a:r>
              <a:rPr lang="en-US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1, 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</a:t>
            </a:r>
          </a:p>
          <a:p>
            <a:pPr lvl="1" fontAlgn="base"/>
            <a:r>
              <a:rPr lang="en-US" sz="1700" dirty="0"/>
              <a:t>E</a:t>
            </a:r>
            <a:r>
              <a:rPr lang="en-US" sz="1700" dirty="0" smtClean="0"/>
              <a:t>very passenger will </a:t>
            </a:r>
            <a:r>
              <a:rPr lang="en-US" sz="1700" dirty="0"/>
              <a:t>need a REAL ID-compliant license, or another acceptable form of identification, for domestic air travel.</a:t>
            </a:r>
          </a:p>
          <a:p>
            <a:pPr lvl="2"/>
            <a:endParaRPr lang="en-US" sz="1500" dirty="0" smtClean="0"/>
          </a:p>
          <a:p>
            <a:endParaRPr lang="en-US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screen">
            <a:biLevel thresh="25000"/>
          </a:blip>
          <a:srcRect/>
          <a:stretch>
            <a:fillRect/>
          </a:stretch>
        </p:blipFill>
        <p:spPr bwMode="auto">
          <a:xfrm>
            <a:off x="304800" y="678657"/>
            <a:ext cx="231006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2687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4008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REAL ID Act is </a:t>
            </a:r>
            <a:r>
              <a:rPr lang="en-US" sz="3200" b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implemented…</a:t>
            </a:r>
            <a:endParaRPr lang="en-US" sz="3200" b="1" dirty="0">
              <a:solidFill>
                <a:srgbClr val="EEECE1">
                  <a:tint val="100000"/>
                  <a:shade val="90000"/>
                  <a:satMod val="250000"/>
                  <a:alpha val="100000"/>
                </a:srgb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276"/>
            <a:ext cx="7467599" cy="4937124"/>
          </a:xfrm>
        </p:spPr>
        <p:txBody>
          <a:bodyPr>
            <a:noAutofit/>
          </a:bodyPr>
          <a:lstStyle/>
          <a:p>
            <a:pPr marL="36576" indent="0" fontAlgn="base">
              <a:buNone/>
            </a:pP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2016 </a:t>
            </a:r>
            <a:endParaRPr lang="en-US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76" indent="0" fontAlgn="base">
              <a:buNone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en-US" sz="2000" dirty="0" smtClean="0"/>
              <a:t>$4.3 million to $5.1 million</a:t>
            </a:r>
          </a:p>
          <a:p>
            <a:pPr lvl="1" fontAlgn="base"/>
            <a:r>
              <a:rPr lang="en-US" sz="1600" dirty="0" smtClean="0"/>
              <a:t>$2 million computer system programming cost.</a:t>
            </a:r>
          </a:p>
          <a:p>
            <a:pPr lvl="1" fontAlgn="base"/>
            <a:r>
              <a:rPr lang="en-US" sz="1600" dirty="0" smtClean="0"/>
              <a:t>Card cost of $160,000 to $200,000.</a:t>
            </a:r>
          </a:p>
          <a:p>
            <a:pPr lvl="1" fontAlgn="base"/>
            <a:r>
              <a:rPr lang="en-US" sz="1600" dirty="0" smtClean="0"/>
              <a:t>$19.75 per driver license agent or new DVS employee for required background checks.</a:t>
            </a:r>
          </a:p>
          <a:p>
            <a:pPr lvl="1" fontAlgn="base"/>
            <a:r>
              <a:rPr lang="en-US" sz="1600" dirty="0" smtClean="0"/>
              <a:t>$300 per person for training of all driver license agent office staff and DVS employees on REAL ID procedures and security measures. </a:t>
            </a:r>
          </a:p>
          <a:p>
            <a:pPr lvl="1" fontAlgn="base"/>
            <a:r>
              <a:rPr lang="en-US" sz="1600" dirty="0" smtClean="0"/>
              <a:t>50 to 80 cents per SAVE electronic verification.  $2.00 for paper verification.</a:t>
            </a:r>
          </a:p>
          <a:p>
            <a:pPr lvl="1" fontAlgn="base"/>
            <a:endParaRPr lang="en-US" sz="900" dirty="0" smtClean="0"/>
          </a:p>
          <a:p>
            <a:pPr fontAlgn="base"/>
            <a:r>
              <a:rPr lang="en-US" sz="2000" dirty="0" smtClean="0"/>
              <a:t>Will extend final MNLARS implementation by at least six months</a:t>
            </a:r>
            <a:r>
              <a:rPr lang="en-US" sz="1800" dirty="0" smtClean="0"/>
              <a:t>.</a:t>
            </a:r>
            <a:endParaRPr lang="en-US" sz="1800" dirty="0"/>
          </a:p>
          <a:p>
            <a:pPr lvl="1" fontAlgn="base"/>
            <a:endParaRPr lang="en-US" sz="1400" dirty="0" smtClean="0"/>
          </a:p>
          <a:p>
            <a:pPr fontAlgn="base"/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screen">
            <a:biLevel thresh="25000"/>
          </a:blip>
          <a:srcRect/>
          <a:stretch>
            <a:fillRect/>
          </a:stretch>
        </p:blipFill>
        <p:spPr bwMode="auto">
          <a:xfrm>
            <a:off x="304800" y="678657"/>
            <a:ext cx="231006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79653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4008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REAL ID Act is </a:t>
            </a:r>
            <a:r>
              <a:rPr lang="en-US" sz="3200" b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implemented…</a:t>
            </a:r>
            <a:endParaRPr lang="en-US" sz="3200" b="1" dirty="0">
              <a:solidFill>
                <a:srgbClr val="EEECE1">
                  <a:tint val="100000"/>
                  <a:shade val="90000"/>
                  <a:satMod val="250000"/>
                  <a:alpha val="100000"/>
                </a:srgb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276"/>
            <a:ext cx="7467599" cy="4937124"/>
          </a:xfrm>
        </p:spPr>
        <p:txBody>
          <a:bodyPr>
            <a:noAutofit/>
          </a:bodyPr>
          <a:lstStyle/>
          <a:p>
            <a:pPr marL="36576" indent="0" fontAlgn="base">
              <a:buNone/>
            </a:pP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July 2017 </a:t>
            </a:r>
          </a:p>
          <a:p>
            <a:pPr lvl="1" fontAlgn="base">
              <a:buClr>
                <a:srgbClr val="4F81BD"/>
              </a:buClr>
            </a:pPr>
            <a:endParaRPr lang="en-US" sz="1400" dirty="0" smtClean="0">
              <a:solidFill>
                <a:prstClr val="white"/>
              </a:solidFill>
            </a:endParaRPr>
          </a:p>
          <a:p>
            <a:pPr fontAlgn="base">
              <a:buClr>
                <a:srgbClr val="4F81BD"/>
              </a:buClr>
            </a:pPr>
            <a:r>
              <a:rPr lang="en-US" sz="2400" dirty="0" smtClean="0">
                <a:solidFill>
                  <a:prstClr val="white"/>
                </a:solidFill>
              </a:rPr>
              <a:t>$</a:t>
            </a:r>
            <a:r>
              <a:rPr lang="en-US" sz="2400" dirty="0">
                <a:solidFill>
                  <a:prstClr val="white"/>
                </a:solidFill>
              </a:rPr>
              <a:t>4.3 million to $5.1 million</a:t>
            </a:r>
          </a:p>
          <a:p>
            <a:pPr lvl="1" fontAlgn="base"/>
            <a:r>
              <a:rPr lang="en-US" sz="1600" dirty="0"/>
              <a:t>$2 million computer system programming cost.</a:t>
            </a:r>
          </a:p>
          <a:p>
            <a:pPr lvl="1" fontAlgn="base"/>
            <a:r>
              <a:rPr lang="en-US" sz="1600" dirty="0"/>
              <a:t>$19.75 per driver license agent or new DVS employee for required background checks.</a:t>
            </a:r>
          </a:p>
          <a:p>
            <a:pPr lvl="1" fontAlgn="base"/>
            <a:r>
              <a:rPr lang="en-US" sz="1600" dirty="0"/>
              <a:t>$300 per person for training of all driver license agent office staff and DVS employees on REAL ID procedures and security measures. </a:t>
            </a:r>
          </a:p>
          <a:p>
            <a:pPr lvl="1" fontAlgn="base"/>
            <a:r>
              <a:rPr lang="en-US" sz="1600" dirty="0"/>
              <a:t>50 to 80 cents per SAVE electronic verification.  $2.00 for paper verification</a:t>
            </a:r>
            <a:r>
              <a:rPr lang="en-US" sz="1600" dirty="0" smtClean="0"/>
              <a:t>.</a:t>
            </a:r>
          </a:p>
          <a:p>
            <a:pPr lvl="1" fontAlgn="base"/>
            <a:endParaRPr lang="en-US" sz="900" dirty="0"/>
          </a:p>
          <a:p>
            <a:pPr fontAlgn="base"/>
            <a:r>
              <a:rPr lang="en-US" sz="2000" dirty="0"/>
              <a:t>No card costs as legislative changes will have been built into new card contract.</a:t>
            </a:r>
          </a:p>
          <a:p>
            <a:pPr fontAlgn="base"/>
            <a:endParaRPr lang="en-US" sz="900" dirty="0" smtClean="0"/>
          </a:p>
          <a:p>
            <a:pPr fontAlgn="base"/>
            <a:r>
              <a:rPr lang="en-US" sz="2000" dirty="0" smtClean="0"/>
              <a:t>Will </a:t>
            </a:r>
            <a:r>
              <a:rPr lang="en-US" sz="2000" dirty="0"/>
              <a:t>extend final MNLARS implementation by at least six months.</a:t>
            </a:r>
          </a:p>
          <a:p>
            <a:pPr fontAlgn="base"/>
            <a:endParaRPr lang="en-US" sz="2000" b="1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screen">
            <a:biLevel thresh="25000"/>
          </a:blip>
          <a:srcRect/>
          <a:stretch>
            <a:fillRect/>
          </a:stretch>
        </p:blipFill>
        <p:spPr bwMode="auto">
          <a:xfrm>
            <a:off x="304800" y="678657"/>
            <a:ext cx="231006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917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4008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REAL ID Act is </a:t>
            </a:r>
            <a:r>
              <a:rPr lang="en-US" sz="3200" b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implemented…</a:t>
            </a:r>
            <a:endParaRPr lang="en-US" sz="3200" b="1" dirty="0">
              <a:solidFill>
                <a:srgbClr val="EEECE1">
                  <a:tint val="100000"/>
                  <a:shade val="90000"/>
                  <a:satMod val="250000"/>
                  <a:alpha val="100000"/>
                </a:srgb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276"/>
            <a:ext cx="7467599" cy="4937124"/>
          </a:xfrm>
        </p:spPr>
        <p:txBody>
          <a:bodyPr>
            <a:noAutofit/>
          </a:bodyPr>
          <a:lstStyle/>
          <a:p>
            <a:pPr marL="36576" indent="0" fontAlgn="base">
              <a:buNone/>
            </a:pP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January 2018 </a:t>
            </a:r>
          </a:p>
          <a:p>
            <a:pPr lvl="1" fontAlgn="base">
              <a:lnSpc>
                <a:spcPct val="115000"/>
              </a:lnSpc>
            </a:pPr>
            <a:endParaRPr lang="en-US" sz="1400" dirty="0" smtClean="0"/>
          </a:p>
          <a:p>
            <a:pPr fontAlgn="base">
              <a:spcBef>
                <a:spcPts val="0"/>
              </a:spcBef>
            </a:pPr>
            <a:r>
              <a:rPr lang="en-US" sz="2000" dirty="0" smtClean="0"/>
              <a:t>$</a:t>
            </a:r>
            <a:r>
              <a:rPr lang="en-US" sz="2000" dirty="0"/>
              <a:t>16,000 to $30,000 </a:t>
            </a:r>
            <a:r>
              <a:rPr lang="en-US" sz="2000" dirty="0" smtClean="0"/>
              <a:t>annually.</a:t>
            </a:r>
          </a:p>
          <a:p>
            <a:pPr lvl="1" fontAlgn="base">
              <a:spcBef>
                <a:spcPts val="0"/>
              </a:spcBef>
            </a:pPr>
            <a:r>
              <a:rPr lang="en-US" sz="1600" dirty="0"/>
              <a:t>50 to 80 cents per SAVE electronic verification.  $2.00 for paper verification.</a:t>
            </a:r>
          </a:p>
          <a:p>
            <a:pPr fontAlgn="base">
              <a:spcBef>
                <a:spcPts val="0"/>
              </a:spcBef>
            </a:pPr>
            <a:endParaRPr lang="en-US" sz="1400" dirty="0" smtClean="0"/>
          </a:p>
          <a:p>
            <a:pPr fontAlgn="base">
              <a:spcBef>
                <a:spcPts val="0"/>
              </a:spcBef>
            </a:pPr>
            <a:r>
              <a:rPr lang="en-US" sz="2000" dirty="0" smtClean="0"/>
              <a:t>No card costs </a:t>
            </a:r>
            <a:r>
              <a:rPr lang="en-US" sz="2000" dirty="0"/>
              <a:t>as legislative changes </a:t>
            </a:r>
            <a:r>
              <a:rPr lang="en-US" sz="2000" dirty="0" smtClean="0"/>
              <a:t>will have </a:t>
            </a:r>
            <a:r>
              <a:rPr lang="en-US" sz="2000" dirty="0"/>
              <a:t>been built into new card contract</a:t>
            </a:r>
            <a:r>
              <a:rPr lang="en-US" sz="2000" dirty="0" smtClean="0"/>
              <a:t>.</a:t>
            </a:r>
          </a:p>
          <a:p>
            <a:pPr fontAlgn="base">
              <a:spcBef>
                <a:spcPts val="0"/>
              </a:spcBef>
            </a:pPr>
            <a:endParaRPr lang="en-US" sz="1400" dirty="0" smtClean="0"/>
          </a:p>
          <a:p>
            <a:pPr fontAlgn="base">
              <a:spcBef>
                <a:spcPts val="0"/>
              </a:spcBef>
            </a:pPr>
            <a:r>
              <a:rPr lang="en-US" sz="2000" dirty="0"/>
              <a:t>No additional training costs for driver license agents and DVS staff because it will be part of the MNLARS implementation training. </a:t>
            </a:r>
            <a:endParaRPr lang="en-US" sz="2000" dirty="0" smtClean="0"/>
          </a:p>
          <a:p>
            <a:pPr fontAlgn="base">
              <a:spcBef>
                <a:spcPts val="0"/>
              </a:spcBef>
            </a:pPr>
            <a:endParaRPr lang="en-US" sz="1400" dirty="0" smtClean="0"/>
          </a:p>
          <a:p>
            <a:pPr fontAlgn="base">
              <a:spcBef>
                <a:spcPts val="0"/>
              </a:spcBef>
            </a:pPr>
            <a:r>
              <a:rPr lang="en-US" sz="2000" dirty="0" smtClean="0"/>
              <a:t>No impact to MNLARs </a:t>
            </a:r>
            <a:r>
              <a:rPr lang="en-US" sz="2000" dirty="0"/>
              <a:t>as REAL ID will </a:t>
            </a:r>
            <a:r>
              <a:rPr lang="en-US" sz="2000" dirty="0" smtClean="0"/>
              <a:t>be </a:t>
            </a:r>
            <a:r>
              <a:rPr lang="en-US" sz="2000" dirty="0"/>
              <a:t>part of the development of </a:t>
            </a:r>
            <a:r>
              <a:rPr lang="en-US" sz="2000" dirty="0" smtClean="0"/>
              <a:t>new system.</a:t>
            </a:r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screen">
            <a:biLevel thresh="25000"/>
          </a:blip>
          <a:srcRect/>
          <a:stretch>
            <a:fillRect/>
          </a:stretch>
        </p:blipFill>
        <p:spPr bwMode="auto">
          <a:xfrm>
            <a:off x="304800" y="678657"/>
            <a:ext cx="231006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4779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571500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Decision Points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9102"/>
            <a:ext cx="7467599" cy="4975224"/>
          </a:xfrm>
        </p:spPr>
        <p:txBody>
          <a:bodyPr>
            <a:normAutofit/>
          </a:bodyPr>
          <a:lstStyle/>
          <a:p>
            <a:pPr marL="790956" lvl="1" indent="-342900">
              <a:buClr>
                <a:srgbClr val="FFC000"/>
              </a:buClr>
              <a:buFont typeface="+mj-lt"/>
              <a:buAutoNum type="arabicPeriod"/>
            </a:pPr>
            <a:endParaRPr lang="en-US" sz="2000" dirty="0" smtClean="0"/>
          </a:p>
          <a:p>
            <a:pPr marL="790956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sz="2400" dirty="0"/>
              <a:t>Law authorizing implementation.</a:t>
            </a:r>
          </a:p>
          <a:p>
            <a:pPr marL="790956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sz="2400" dirty="0"/>
              <a:t>Implementation date.</a:t>
            </a:r>
          </a:p>
          <a:p>
            <a:pPr marL="790956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sz="2400" dirty="0" smtClean="0"/>
              <a:t>Whether to issue non-compliant cards.</a:t>
            </a:r>
          </a:p>
          <a:p>
            <a:pPr marL="790956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sz="2400" dirty="0" smtClean="0"/>
              <a:t>Statutory changes for REAL ID implementation. </a:t>
            </a:r>
          </a:p>
          <a:p>
            <a:pPr marL="790956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sz="2400" dirty="0" smtClean="0"/>
              <a:t>Expedited rulemaking authority for DPS to implement REAL ID.</a:t>
            </a:r>
          </a:p>
          <a:p>
            <a:pPr marL="790956" lvl="1" indent="-342900">
              <a:buClr>
                <a:srgbClr val="FFC000"/>
              </a:buClr>
              <a:buFont typeface="+mj-lt"/>
              <a:buAutoNum type="arabicPeriod"/>
            </a:pPr>
            <a:r>
              <a:rPr lang="en-US" sz="2400" dirty="0"/>
              <a:t>Funding</a:t>
            </a:r>
          </a:p>
          <a:p>
            <a:pPr marL="790956" lvl="1" indent="-342900">
              <a:buClr>
                <a:srgbClr val="FFC000"/>
              </a:buClr>
              <a:buFont typeface="+mj-lt"/>
              <a:buAutoNum type="arabicPeriod"/>
            </a:pPr>
            <a:endParaRPr lang="en-US" sz="2000" dirty="0" smtClean="0"/>
          </a:p>
          <a:p>
            <a:pPr marL="790956" lvl="1" indent="-342900">
              <a:buFont typeface="+mj-lt"/>
              <a:buAutoNum type="arabicPeriod"/>
            </a:pPr>
            <a:endParaRPr lang="en-US" sz="1600" dirty="0" smtClean="0"/>
          </a:p>
          <a:p>
            <a:pPr marL="790956" lvl="1" indent="-342900">
              <a:buFont typeface="+mj-lt"/>
              <a:buAutoNum type="arabicPeriod"/>
            </a:pPr>
            <a:endParaRPr lang="en-US" sz="1800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screen">
            <a:biLevel thresh="25000"/>
          </a:blip>
          <a:srcRect/>
          <a:stretch>
            <a:fillRect/>
          </a:stretch>
        </p:blipFill>
        <p:spPr bwMode="auto">
          <a:xfrm>
            <a:off x="304800" y="678657"/>
            <a:ext cx="231006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4089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60" y="274638"/>
            <a:ext cx="6224340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DPS-DVS Next Steps</a:t>
            </a:r>
            <a:endParaRPr lang="en-US" sz="3200" b="1" dirty="0">
              <a:solidFill>
                <a:srgbClr val="EEECE1">
                  <a:tint val="100000"/>
                  <a:shade val="90000"/>
                  <a:satMod val="250000"/>
                  <a:alpha val="100000"/>
                </a:srgb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276"/>
            <a:ext cx="7467599" cy="4937124"/>
          </a:xfrm>
        </p:spPr>
        <p:txBody>
          <a:bodyPr>
            <a:noAutofit/>
          </a:bodyPr>
          <a:lstStyle/>
          <a:p>
            <a:pPr marL="493776" indent="-457200" fontAlgn="base">
              <a:spcBef>
                <a:spcPts val="0"/>
              </a:spcBef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current business processes.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93776" indent="-457200" fontAlgn="base">
              <a:spcBef>
                <a:spcPts val="0"/>
              </a:spcBef>
              <a:buFont typeface="+mj-lt"/>
              <a:buAutoNum type="arabicPeriod"/>
            </a:pPr>
            <a:endParaRPr lang="en-US" sz="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93776" indent="-457200" fontAlgn="base">
              <a:spcBef>
                <a:spcPts val="0"/>
              </a:spcBef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Continuing discussions with DHS.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93776" indent="-457200" fontAlgn="base">
              <a:spcBef>
                <a:spcPts val="0"/>
              </a:spcBef>
              <a:buFont typeface="+mj-lt"/>
              <a:buAutoNum type="arabicPeriod"/>
            </a:pPr>
            <a:endParaRPr lang="en-US" sz="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93776" indent="-457200" fontAlgn="base">
              <a:spcBef>
                <a:spcPts val="0"/>
              </a:spcBef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research for legislators and staff.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93776" indent="-457200" fontAlgn="base">
              <a:spcBef>
                <a:spcPts val="0"/>
              </a:spcBef>
              <a:buFont typeface="+mj-lt"/>
              <a:buAutoNum type="arabicPeriod"/>
            </a:pPr>
            <a:endParaRPr lang="en-US" sz="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93776" indent="-457200" fontAlgn="base">
              <a:spcBef>
                <a:spcPts val="0"/>
              </a:spcBef>
              <a:buFont typeface="+mj-lt"/>
              <a:buAutoNum type="arabicPeriod"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Engage with deputy registrars. 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93776" indent="-457200" fontAlgn="base">
              <a:spcBef>
                <a:spcPts val="0"/>
              </a:spcBef>
              <a:buFont typeface="+mj-lt"/>
              <a:buAutoNum type="arabicPeriod"/>
            </a:pPr>
            <a:endParaRPr lang="en-US" sz="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93776" indent="-457200" fontAlgn="base">
              <a:spcBef>
                <a:spcPts val="0"/>
              </a:spcBef>
              <a:buFont typeface="+mj-lt"/>
              <a:buAutoNum type="arabicPeriod"/>
            </a:pP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spcBef>
                <a:spcPts val="0"/>
              </a:spcBef>
              <a:buFont typeface="+mj-lt"/>
              <a:buAutoNum type="arabicPeriod"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screen">
            <a:biLevel thresh="25000"/>
          </a:blip>
          <a:srcRect/>
          <a:stretch>
            <a:fillRect/>
          </a:stretch>
        </p:blipFill>
        <p:spPr bwMode="auto">
          <a:xfrm>
            <a:off x="304800" y="678657"/>
            <a:ext cx="231006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8123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1_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3366</TotalTime>
  <Words>575</Words>
  <Application>Microsoft Office PowerPoint</Application>
  <PresentationFormat>On-screen Show (4:3)</PresentationFormat>
  <Paragraphs>90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Wingdings 2</vt:lpstr>
      <vt:lpstr>1_Technic</vt:lpstr>
      <vt:lpstr>Planning for Implementation </vt:lpstr>
      <vt:lpstr>What is REAL ID?</vt:lpstr>
      <vt:lpstr>DHS REAL ID Timetable</vt:lpstr>
      <vt:lpstr>If REAL ID Act is implemented…</vt:lpstr>
      <vt:lpstr>If REAL ID Act is implemented…</vt:lpstr>
      <vt:lpstr>If REAL ID Act is implemented…</vt:lpstr>
      <vt:lpstr>Decision Points</vt:lpstr>
      <vt:lpstr>DPS-DVS Next Steps</vt:lpstr>
    </vt:vector>
  </TitlesOfParts>
  <Company>Dps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Bonding Project Proposal State Emergency Operations Center (SEOC)</dc:title>
  <dc:creator>Kelly, Joseph</dc:creator>
  <cp:lastModifiedBy>Software Administration</cp:lastModifiedBy>
  <cp:revision>166</cp:revision>
  <cp:lastPrinted>2016-04-14T19:10:45Z</cp:lastPrinted>
  <dcterms:created xsi:type="dcterms:W3CDTF">2013-10-29T14:51:19Z</dcterms:created>
  <dcterms:modified xsi:type="dcterms:W3CDTF">2016-04-14T22:49:33Z</dcterms:modified>
</cp:coreProperties>
</file>