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84" r:id="rId2"/>
    <p:sldId id="270" r:id="rId3"/>
    <p:sldId id="280" r:id="rId4"/>
    <p:sldId id="258" r:id="rId5"/>
    <p:sldId id="289" r:id="rId6"/>
    <p:sldId id="272" r:id="rId7"/>
    <p:sldId id="273" r:id="rId8"/>
    <p:sldId id="283" r:id="rId9"/>
    <p:sldId id="281" r:id="rId10"/>
    <p:sldId id="276" r:id="rId11"/>
    <p:sldId id="282" r:id="rId12"/>
    <p:sldId id="287" r:id="rId13"/>
    <p:sldId id="285"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75" autoAdjust="0"/>
    <p:restoredTop sz="82947" autoAdjust="0"/>
  </p:normalViewPr>
  <p:slideViewPr>
    <p:cSldViewPr>
      <p:cViewPr varScale="1">
        <p:scale>
          <a:sx n="96" d="100"/>
          <a:sy n="96" d="100"/>
        </p:scale>
        <p:origin x="114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9.jp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image" Target="../media/image17.png"/><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13.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9.jp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image" Target="../media/image17.png"/><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38D4C8-97E6-47D3-8195-EA5092E68872}"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pt>
    <dgm:pt modelId="{B50C11E8-60F4-48EC-87EE-E95C77F6F126}">
      <dgm:prSet phldrT="[Text]" phldr="1"/>
      <dgm:spPr>
        <a:noFill/>
      </dgm:spPr>
      <dgm:t>
        <a:bodyPr/>
        <a:lstStyle/>
        <a:p>
          <a:endParaRPr lang="en-US">
            <a:noFill/>
          </a:endParaRPr>
        </a:p>
      </dgm:t>
    </dgm:pt>
    <dgm:pt modelId="{8EC18D43-131A-4A8A-AE59-8D15F617DA04}" type="parTrans" cxnId="{92970BB5-1E04-4228-A246-3F084A950827}">
      <dgm:prSet/>
      <dgm:spPr/>
      <dgm:t>
        <a:bodyPr/>
        <a:lstStyle/>
        <a:p>
          <a:endParaRPr lang="en-US"/>
        </a:p>
      </dgm:t>
    </dgm:pt>
    <dgm:pt modelId="{A2F75E9F-4682-4791-B1C1-52751D23174C}" type="sibTrans" cxnId="{92970BB5-1E04-4228-A246-3F084A950827}">
      <dgm:prSet/>
      <dgm:spPr/>
      <dgm:t>
        <a:bodyPr/>
        <a:lstStyle/>
        <a:p>
          <a:endParaRPr lang="en-US"/>
        </a:p>
      </dgm:t>
    </dgm:pt>
    <dgm:pt modelId="{D3C43E58-227A-4D00-B91B-831A437E8E2B}">
      <dgm:prSet phldrT="[Text]" phldr="1"/>
      <dgm:spPr>
        <a:noFill/>
      </dgm:spPr>
      <dgm:t>
        <a:bodyPr/>
        <a:lstStyle/>
        <a:p>
          <a:endParaRPr lang="en-US">
            <a:noFill/>
          </a:endParaRPr>
        </a:p>
      </dgm:t>
    </dgm:pt>
    <dgm:pt modelId="{EC61AE39-9784-43E0-A0BE-5C682CD66DF9}" type="parTrans" cxnId="{43A64B43-EBE8-4CD3-985C-03A1B1B128A7}">
      <dgm:prSet/>
      <dgm:spPr/>
      <dgm:t>
        <a:bodyPr/>
        <a:lstStyle/>
        <a:p>
          <a:endParaRPr lang="en-US"/>
        </a:p>
      </dgm:t>
    </dgm:pt>
    <dgm:pt modelId="{AB1C58A9-3A20-4C7B-A953-05185B56122F}" type="sibTrans" cxnId="{43A64B43-EBE8-4CD3-985C-03A1B1B128A7}">
      <dgm:prSet/>
      <dgm:spPr/>
      <dgm:t>
        <a:bodyPr/>
        <a:lstStyle/>
        <a:p>
          <a:endParaRPr lang="en-US"/>
        </a:p>
      </dgm:t>
    </dgm:pt>
    <dgm:pt modelId="{7AD9AE5A-ADA8-4ADD-8EAC-1D2E32CE85D3}">
      <dgm:prSet phldrT="[Text]" phldr="1"/>
      <dgm:spPr>
        <a:noFill/>
      </dgm:spPr>
      <dgm:t>
        <a:bodyPr/>
        <a:lstStyle/>
        <a:p>
          <a:endParaRPr lang="en-US" dirty="0">
            <a:noFill/>
          </a:endParaRPr>
        </a:p>
      </dgm:t>
    </dgm:pt>
    <dgm:pt modelId="{A1D1BD94-508F-420E-8A19-30B72C1C2017}" type="parTrans" cxnId="{58010E95-BD9E-4373-8F3D-79FF06D7D1B0}">
      <dgm:prSet/>
      <dgm:spPr/>
      <dgm:t>
        <a:bodyPr/>
        <a:lstStyle/>
        <a:p>
          <a:endParaRPr lang="en-US"/>
        </a:p>
      </dgm:t>
    </dgm:pt>
    <dgm:pt modelId="{FD89D00D-B935-4BD6-9566-CB651CFE4766}" type="sibTrans" cxnId="{58010E95-BD9E-4373-8F3D-79FF06D7D1B0}">
      <dgm:prSet/>
      <dgm:spPr/>
      <dgm:t>
        <a:bodyPr/>
        <a:lstStyle/>
        <a:p>
          <a:endParaRPr lang="en-US"/>
        </a:p>
      </dgm:t>
    </dgm:pt>
    <dgm:pt modelId="{3B528E8A-D19D-48E8-B00D-540183C2F007}">
      <dgm:prSet phldrT="[Text]" phldr="1"/>
      <dgm:spPr>
        <a:noFill/>
      </dgm:spPr>
      <dgm:t>
        <a:bodyPr/>
        <a:lstStyle/>
        <a:p>
          <a:endParaRPr lang="en-US" dirty="0">
            <a:noFill/>
          </a:endParaRPr>
        </a:p>
      </dgm:t>
    </dgm:pt>
    <dgm:pt modelId="{87F9C844-539B-41CB-984E-55A9F75AE5EC}" type="parTrans" cxnId="{F7D841F0-0646-4E44-9FA6-650D97C05316}">
      <dgm:prSet/>
      <dgm:spPr/>
      <dgm:t>
        <a:bodyPr/>
        <a:lstStyle/>
        <a:p>
          <a:endParaRPr lang="en-US"/>
        </a:p>
      </dgm:t>
    </dgm:pt>
    <dgm:pt modelId="{E4024DB6-7C7D-4CEE-8547-9C6A15CC120C}" type="sibTrans" cxnId="{F7D841F0-0646-4E44-9FA6-650D97C05316}">
      <dgm:prSet/>
      <dgm:spPr/>
      <dgm:t>
        <a:bodyPr/>
        <a:lstStyle/>
        <a:p>
          <a:endParaRPr lang="en-US"/>
        </a:p>
      </dgm:t>
    </dgm:pt>
    <dgm:pt modelId="{C86DE36E-4F96-4765-BABE-6FC819783553}">
      <dgm:prSet phldrT="[Text]" phldr="1"/>
      <dgm:spPr>
        <a:noFill/>
      </dgm:spPr>
      <dgm:t>
        <a:bodyPr/>
        <a:lstStyle/>
        <a:p>
          <a:endParaRPr lang="en-US" dirty="0">
            <a:noFill/>
          </a:endParaRPr>
        </a:p>
      </dgm:t>
    </dgm:pt>
    <dgm:pt modelId="{EE36B495-401C-4CD0-A11B-C4A1940EA11D}" type="parTrans" cxnId="{EF2FE9CC-3A83-4B04-B447-F7B6D48B13A7}">
      <dgm:prSet/>
      <dgm:spPr/>
      <dgm:t>
        <a:bodyPr/>
        <a:lstStyle/>
        <a:p>
          <a:endParaRPr lang="en-US"/>
        </a:p>
      </dgm:t>
    </dgm:pt>
    <dgm:pt modelId="{850CFD75-B2FC-47C8-9DB2-DA390A9C1011}" type="sibTrans" cxnId="{EF2FE9CC-3A83-4B04-B447-F7B6D48B13A7}">
      <dgm:prSet/>
      <dgm:spPr/>
      <dgm:t>
        <a:bodyPr/>
        <a:lstStyle/>
        <a:p>
          <a:endParaRPr lang="en-US"/>
        </a:p>
      </dgm:t>
    </dgm:pt>
    <dgm:pt modelId="{28996431-AF73-4362-A860-F404B4AC14EE}">
      <dgm:prSet phldrT="[Text]" phldr="1"/>
      <dgm:spPr>
        <a:noFill/>
      </dgm:spPr>
      <dgm:t>
        <a:bodyPr/>
        <a:lstStyle/>
        <a:p>
          <a:endParaRPr lang="en-US" dirty="0">
            <a:noFill/>
          </a:endParaRPr>
        </a:p>
      </dgm:t>
    </dgm:pt>
    <dgm:pt modelId="{6865FF1D-E723-4D75-A70C-31753DE274A6}" type="sibTrans" cxnId="{924F393D-CCCE-4E4B-A836-90B04D96D98B}">
      <dgm:prSet/>
      <dgm:spPr/>
      <dgm:t>
        <a:bodyPr/>
        <a:lstStyle/>
        <a:p>
          <a:endParaRPr lang="en-US"/>
        </a:p>
      </dgm:t>
    </dgm:pt>
    <dgm:pt modelId="{686F2541-A9B8-404A-BEC2-AF37DED2D434}" type="parTrans" cxnId="{924F393D-CCCE-4E4B-A836-90B04D96D98B}">
      <dgm:prSet/>
      <dgm:spPr/>
      <dgm:t>
        <a:bodyPr/>
        <a:lstStyle/>
        <a:p>
          <a:endParaRPr lang="en-US"/>
        </a:p>
      </dgm:t>
    </dgm:pt>
    <dgm:pt modelId="{446B101C-4153-4CD2-80D4-21D724D6E5EB}">
      <dgm:prSet phldrT="[Text]" phldr="1"/>
      <dgm:spPr>
        <a:noFill/>
      </dgm:spPr>
      <dgm:t>
        <a:bodyPr/>
        <a:lstStyle/>
        <a:p>
          <a:endParaRPr lang="en-US" dirty="0">
            <a:noFill/>
          </a:endParaRPr>
        </a:p>
      </dgm:t>
    </dgm:pt>
    <dgm:pt modelId="{ED58692A-14EE-4169-8155-BCC0D0B6F37A}" type="sibTrans" cxnId="{4B5463D0-3560-4986-85D3-C026E1AF671A}">
      <dgm:prSet/>
      <dgm:spPr/>
      <dgm:t>
        <a:bodyPr/>
        <a:lstStyle/>
        <a:p>
          <a:endParaRPr lang="en-US"/>
        </a:p>
      </dgm:t>
    </dgm:pt>
    <dgm:pt modelId="{341273F2-F89B-4FD6-B515-9673D6059BA3}" type="parTrans" cxnId="{4B5463D0-3560-4986-85D3-C026E1AF671A}">
      <dgm:prSet/>
      <dgm:spPr/>
      <dgm:t>
        <a:bodyPr/>
        <a:lstStyle/>
        <a:p>
          <a:endParaRPr lang="en-US"/>
        </a:p>
      </dgm:t>
    </dgm:pt>
    <dgm:pt modelId="{F5E22382-AF7A-4A26-BAEC-7481716AF31D}">
      <dgm:prSet phldrT="[Text]" phldr="1"/>
      <dgm:spPr>
        <a:noFill/>
      </dgm:spPr>
      <dgm:t>
        <a:bodyPr/>
        <a:lstStyle/>
        <a:p>
          <a:endParaRPr lang="en-US">
            <a:noFill/>
          </a:endParaRPr>
        </a:p>
      </dgm:t>
    </dgm:pt>
    <dgm:pt modelId="{D5175785-9897-41AA-BDD0-DA01099D2D3A}" type="sibTrans" cxnId="{563F03F9-CA63-4F38-A3FE-542F1E436423}">
      <dgm:prSet/>
      <dgm:spPr/>
      <dgm:t>
        <a:bodyPr/>
        <a:lstStyle/>
        <a:p>
          <a:endParaRPr lang="en-US"/>
        </a:p>
      </dgm:t>
    </dgm:pt>
    <dgm:pt modelId="{B4817A7C-8669-4E71-91E6-3D3D36FA95B4}" type="parTrans" cxnId="{563F03F9-CA63-4F38-A3FE-542F1E436423}">
      <dgm:prSet/>
      <dgm:spPr/>
      <dgm:t>
        <a:bodyPr/>
        <a:lstStyle/>
        <a:p>
          <a:endParaRPr lang="en-US"/>
        </a:p>
      </dgm:t>
    </dgm:pt>
    <dgm:pt modelId="{428B0072-B09F-4CF2-926C-ED40402B38D3}">
      <dgm:prSet phldrT="[Text]" phldr="1"/>
      <dgm:spPr>
        <a:noFill/>
      </dgm:spPr>
      <dgm:t>
        <a:bodyPr/>
        <a:lstStyle/>
        <a:p>
          <a:endParaRPr lang="en-US" dirty="0">
            <a:noFill/>
          </a:endParaRPr>
        </a:p>
      </dgm:t>
    </dgm:pt>
    <dgm:pt modelId="{D3D76A42-E0E8-4500-ACF4-9A5E0F757A94}" type="sibTrans" cxnId="{2E435278-ACBA-4709-9F93-851008F0CEA2}">
      <dgm:prSet/>
      <dgm:spPr/>
      <dgm:t>
        <a:bodyPr/>
        <a:lstStyle/>
        <a:p>
          <a:endParaRPr lang="en-US"/>
        </a:p>
      </dgm:t>
    </dgm:pt>
    <dgm:pt modelId="{D82FCCA6-5359-4B8D-B579-F9E471886B13}" type="parTrans" cxnId="{2E435278-ACBA-4709-9F93-851008F0CEA2}">
      <dgm:prSet/>
      <dgm:spPr/>
      <dgm:t>
        <a:bodyPr/>
        <a:lstStyle/>
        <a:p>
          <a:endParaRPr lang="en-US"/>
        </a:p>
      </dgm:t>
    </dgm:pt>
    <dgm:pt modelId="{D147DDE4-C7D1-4EC4-AFE6-D1CCB437F3D5}" type="pres">
      <dgm:prSet presAssocID="{1E38D4C8-97E6-47D3-8195-EA5092E68872}" presName="Name0" presStyleCnt="0">
        <dgm:presLayoutVars>
          <dgm:dir/>
          <dgm:resizeHandles val="exact"/>
        </dgm:presLayoutVars>
      </dgm:prSet>
      <dgm:spPr/>
    </dgm:pt>
    <dgm:pt modelId="{215530BE-0910-4DB9-A515-3F15425459F4}" type="pres">
      <dgm:prSet presAssocID="{28996431-AF73-4362-A860-F404B4AC14EE}" presName="composite" presStyleCnt="0"/>
      <dgm:spPr/>
    </dgm:pt>
    <dgm:pt modelId="{39032604-DA06-44C1-975B-D869E9DD980A}" type="pres">
      <dgm:prSet presAssocID="{28996431-AF73-4362-A860-F404B4AC14EE}" presName="rect1" presStyleLbl="bgShp" presStyleIdx="0" presStyleCnt="9"/>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dgm:spPr>
    </dgm:pt>
    <dgm:pt modelId="{F646505B-F200-4AC6-88C0-4C9A6345EDC7}" type="pres">
      <dgm:prSet presAssocID="{28996431-AF73-4362-A860-F404B4AC14EE}" presName="rect2" presStyleLbl="trBgShp" presStyleIdx="0" presStyleCnt="9">
        <dgm:presLayoutVars>
          <dgm:bulletEnabled val="1"/>
        </dgm:presLayoutVars>
      </dgm:prSet>
      <dgm:spPr/>
      <dgm:t>
        <a:bodyPr/>
        <a:lstStyle/>
        <a:p>
          <a:endParaRPr lang="en-US"/>
        </a:p>
      </dgm:t>
    </dgm:pt>
    <dgm:pt modelId="{5104D015-3CD9-439A-B1FD-496B1ADDDCD0}" type="pres">
      <dgm:prSet presAssocID="{6865FF1D-E723-4D75-A70C-31753DE274A6}" presName="sibTrans" presStyleCnt="0"/>
      <dgm:spPr/>
    </dgm:pt>
    <dgm:pt modelId="{D46A7ABF-D5EC-4063-B3F3-E36CC2E18C00}" type="pres">
      <dgm:prSet presAssocID="{F5E22382-AF7A-4A26-BAEC-7481716AF31D}" presName="composite" presStyleCnt="0"/>
      <dgm:spPr/>
    </dgm:pt>
    <dgm:pt modelId="{A45B3929-D2CB-4657-8728-58EFFB455BA3}" type="pres">
      <dgm:prSet presAssocID="{F5E22382-AF7A-4A26-BAEC-7481716AF31D}" presName="rect1" presStyleLbl="bgShp" presStyleIdx="1" presStyleCnt="9"/>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dgm:spPr>
    </dgm:pt>
    <dgm:pt modelId="{5386F941-9E86-4144-85A7-5EB8BE39F0F7}" type="pres">
      <dgm:prSet presAssocID="{F5E22382-AF7A-4A26-BAEC-7481716AF31D}" presName="rect2" presStyleLbl="trBgShp" presStyleIdx="1" presStyleCnt="9">
        <dgm:presLayoutVars>
          <dgm:bulletEnabled val="1"/>
        </dgm:presLayoutVars>
      </dgm:prSet>
      <dgm:spPr/>
      <dgm:t>
        <a:bodyPr/>
        <a:lstStyle/>
        <a:p>
          <a:endParaRPr lang="en-US"/>
        </a:p>
      </dgm:t>
    </dgm:pt>
    <dgm:pt modelId="{EAEC85A7-FEEE-4AD9-B984-0EE293BDF543}" type="pres">
      <dgm:prSet presAssocID="{D5175785-9897-41AA-BDD0-DA01099D2D3A}" presName="sibTrans" presStyleCnt="0"/>
      <dgm:spPr/>
    </dgm:pt>
    <dgm:pt modelId="{8043899A-50DA-4250-922E-94997408FC41}" type="pres">
      <dgm:prSet presAssocID="{428B0072-B09F-4CF2-926C-ED40402B38D3}" presName="composite" presStyleCnt="0"/>
      <dgm:spPr/>
    </dgm:pt>
    <dgm:pt modelId="{2573CBA5-06AE-474D-BEF7-8118DC954E8A}" type="pres">
      <dgm:prSet presAssocID="{428B0072-B09F-4CF2-926C-ED40402B38D3}" presName="rect1" presStyleLbl="bgShp" presStyleIdx="2" presStyleCnt="9" custLinFactX="-100000" custLinFactY="100000" custLinFactNeighborX="-120449" custLinFactNeighborY="123692"/>
      <dgm:spPr>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dgm:spPr>
    </dgm:pt>
    <dgm:pt modelId="{7AA3BAA2-39A8-4BB3-BA1E-DE82719CE8D3}" type="pres">
      <dgm:prSet presAssocID="{428B0072-B09F-4CF2-926C-ED40402B38D3}" presName="rect2" presStyleLbl="trBgShp" presStyleIdx="2" presStyleCnt="9">
        <dgm:presLayoutVars>
          <dgm:bulletEnabled val="1"/>
        </dgm:presLayoutVars>
      </dgm:prSet>
      <dgm:spPr/>
      <dgm:t>
        <a:bodyPr/>
        <a:lstStyle/>
        <a:p>
          <a:endParaRPr lang="en-US"/>
        </a:p>
      </dgm:t>
    </dgm:pt>
    <dgm:pt modelId="{E167B96F-E8E5-4206-9632-C505659D5590}" type="pres">
      <dgm:prSet presAssocID="{D3D76A42-E0E8-4500-ACF4-9A5E0F757A94}" presName="sibTrans" presStyleCnt="0"/>
      <dgm:spPr/>
    </dgm:pt>
    <dgm:pt modelId="{561411CE-75ED-4A7F-80ED-0F9C628E53C7}" type="pres">
      <dgm:prSet presAssocID="{446B101C-4153-4CD2-80D4-21D724D6E5EB}" presName="composite" presStyleCnt="0"/>
      <dgm:spPr/>
    </dgm:pt>
    <dgm:pt modelId="{72909C22-A601-48F4-9E1E-E9DDB3698A72}" type="pres">
      <dgm:prSet presAssocID="{446B101C-4153-4CD2-80D4-21D724D6E5EB}" presName="rect1" presStyleLbl="bgShp" presStyleIdx="3" presStyleCnt="9"/>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4000" r="-14000"/>
          </a:stretch>
        </a:blipFill>
      </dgm:spPr>
    </dgm:pt>
    <dgm:pt modelId="{3F1CA53C-5ACD-4F1A-B587-6021C9D6CA5D}" type="pres">
      <dgm:prSet presAssocID="{446B101C-4153-4CD2-80D4-21D724D6E5EB}" presName="rect2" presStyleLbl="trBgShp" presStyleIdx="3" presStyleCnt="9">
        <dgm:presLayoutVars>
          <dgm:bulletEnabled val="1"/>
        </dgm:presLayoutVars>
      </dgm:prSet>
      <dgm:spPr/>
      <dgm:t>
        <a:bodyPr/>
        <a:lstStyle/>
        <a:p>
          <a:endParaRPr lang="en-US"/>
        </a:p>
      </dgm:t>
    </dgm:pt>
    <dgm:pt modelId="{E2E3E43A-4150-465D-A7A5-5E1E8DEA9687}" type="pres">
      <dgm:prSet presAssocID="{ED58692A-14EE-4169-8155-BCC0D0B6F37A}" presName="sibTrans" presStyleCnt="0"/>
      <dgm:spPr/>
    </dgm:pt>
    <dgm:pt modelId="{44299858-9653-4EBC-A858-F22E9EF618BB}" type="pres">
      <dgm:prSet presAssocID="{B50C11E8-60F4-48EC-87EE-E95C77F6F126}" presName="composite" presStyleCnt="0"/>
      <dgm:spPr/>
    </dgm:pt>
    <dgm:pt modelId="{DF5BBC45-65EC-4AB6-8A0D-11A58073A6D6}" type="pres">
      <dgm:prSet presAssocID="{B50C11E8-60F4-48EC-87EE-E95C77F6F126}" presName="rect1" presStyleLbl="bgShp" presStyleIdx="4" presStyleCnt="9"/>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4000" r="-14000"/>
          </a:stretch>
        </a:blipFill>
      </dgm:spPr>
    </dgm:pt>
    <dgm:pt modelId="{14405DB4-87E1-4DA4-AB6B-2896E1B99CBD}" type="pres">
      <dgm:prSet presAssocID="{B50C11E8-60F4-48EC-87EE-E95C77F6F126}" presName="rect2" presStyleLbl="trBgShp" presStyleIdx="4" presStyleCnt="9">
        <dgm:presLayoutVars>
          <dgm:bulletEnabled val="1"/>
        </dgm:presLayoutVars>
      </dgm:prSet>
      <dgm:spPr/>
    </dgm:pt>
    <dgm:pt modelId="{C6638450-4F27-4B57-8696-2E70104D2BCC}" type="pres">
      <dgm:prSet presAssocID="{A2F75E9F-4682-4791-B1C1-52751D23174C}" presName="sibTrans" presStyleCnt="0"/>
      <dgm:spPr/>
    </dgm:pt>
    <dgm:pt modelId="{D07A82DB-8CC8-4A7C-BF2D-C5D79599E752}" type="pres">
      <dgm:prSet presAssocID="{D3C43E58-227A-4D00-B91B-831A437E8E2B}" presName="composite" presStyleCnt="0"/>
      <dgm:spPr/>
    </dgm:pt>
    <dgm:pt modelId="{BD816BF9-363F-439C-9DD5-5837FEE6FBBF}" type="pres">
      <dgm:prSet presAssocID="{D3C43E58-227A-4D00-B91B-831A437E8E2B}" presName="rect1" presStyleLbl="bgShp" presStyleIdx="5" presStyleCnt="9"/>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15000" r="-15000"/>
          </a:stretch>
        </a:blipFill>
      </dgm:spPr>
    </dgm:pt>
    <dgm:pt modelId="{D3FAE646-8F4B-43AC-BB8F-C22D3CE18566}" type="pres">
      <dgm:prSet presAssocID="{D3C43E58-227A-4D00-B91B-831A437E8E2B}" presName="rect2" presStyleLbl="trBgShp" presStyleIdx="5" presStyleCnt="9">
        <dgm:presLayoutVars>
          <dgm:bulletEnabled val="1"/>
        </dgm:presLayoutVars>
      </dgm:prSet>
      <dgm:spPr/>
    </dgm:pt>
    <dgm:pt modelId="{798B5ACB-E1CF-4FB6-8C94-B11E84AB70A0}" type="pres">
      <dgm:prSet presAssocID="{AB1C58A9-3A20-4C7B-A953-05185B56122F}" presName="sibTrans" presStyleCnt="0"/>
      <dgm:spPr/>
    </dgm:pt>
    <dgm:pt modelId="{A5E8EBA6-2AF1-4451-8C1F-FC9373887DA6}" type="pres">
      <dgm:prSet presAssocID="{7AD9AE5A-ADA8-4ADD-8EAC-1D2E32CE85D3}" presName="composite" presStyleCnt="0"/>
      <dgm:spPr/>
    </dgm:pt>
    <dgm:pt modelId="{D4CC9037-C367-473D-A5FF-4ED23EF04381}" type="pres">
      <dgm:prSet presAssocID="{7AD9AE5A-ADA8-4ADD-8EAC-1D2E32CE85D3}" presName="rect1" presStyleLbl="bgShp" presStyleIdx="6" presStyleCnt="9" custLinFactX="100000" custLinFactY="-100000" custLinFactNeighborX="117385" custLinFactNeighborY="-123692"/>
      <dgm:spPr>
        <a:blipFill rotWithShape="1">
          <a:blip xmlns:r="http://schemas.openxmlformats.org/officeDocument/2006/relationships" r:embed="rId7" cstate="print">
            <a:extLst>
              <a:ext uri="{28A0092B-C50C-407E-A947-70E740481C1C}">
                <a14:useLocalDpi xmlns:a14="http://schemas.microsoft.com/office/drawing/2010/main" val="0"/>
              </a:ext>
            </a:extLst>
          </a:blip>
          <a:srcRect/>
          <a:stretch>
            <a:fillRect l="-4000" r="-4000"/>
          </a:stretch>
        </a:blipFill>
      </dgm:spPr>
    </dgm:pt>
    <dgm:pt modelId="{53260FD2-1C6C-436E-BEA2-85D772C19C6B}" type="pres">
      <dgm:prSet presAssocID="{7AD9AE5A-ADA8-4ADD-8EAC-1D2E32CE85D3}" presName="rect2" presStyleLbl="trBgShp" presStyleIdx="6" presStyleCnt="9">
        <dgm:presLayoutVars>
          <dgm:bulletEnabled val="1"/>
        </dgm:presLayoutVars>
      </dgm:prSet>
      <dgm:spPr/>
    </dgm:pt>
    <dgm:pt modelId="{B7CF7038-AB9B-4F32-81F9-10128184CCBD}" type="pres">
      <dgm:prSet presAssocID="{FD89D00D-B935-4BD6-9566-CB651CFE4766}" presName="sibTrans" presStyleCnt="0"/>
      <dgm:spPr/>
    </dgm:pt>
    <dgm:pt modelId="{9884EB0B-844D-4F2B-9956-4ABBBB3EFE00}" type="pres">
      <dgm:prSet presAssocID="{3B528E8A-D19D-48E8-B00D-540183C2F007}" presName="composite" presStyleCnt="0"/>
      <dgm:spPr/>
    </dgm:pt>
    <dgm:pt modelId="{42E2EFDB-650E-4D75-A3F8-4321FDB88F1E}" type="pres">
      <dgm:prSet presAssocID="{3B528E8A-D19D-48E8-B00D-540183C2F007}" presName="rect1" presStyleLbl="bgShp" presStyleIdx="7" presStyleCnt="9"/>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7000" r="-7000"/>
          </a:stretch>
        </a:blipFill>
      </dgm:spPr>
    </dgm:pt>
    <dgm:pt modelId="{C2609CDC-EDAB-4ED3-8B37-740294A7E442}" type="pres">
      <dgm:prSet presAssocID="{3B528E8A-D19D-48E8-B00D-540183C2F007}" presName="rect2" presStyleLbl="trBgShp" presStyleIdx="7" presStyleCnt="9">
        <dgm:presLayoutVars>
          <dgm:bulletEnabled val="1"/>
        </dgm:presLayoutVars>
      </dgm:prSet>
      <dgm:spPr/>
    </dgm:pt>
    <dgm:pt modelId="{D66A15A2-43BC-4F20-BD86-670081D63A23}" type="pres">
      <dgm:prSet presAssocID="{E4024DB6-7C7D-4CEE-8547-9C6A15CC120C}" presName="sibTrans" presStyleCnt="0"/>
      <dgm:spPr/>
    </dgm:pt>
    <dgm:pt modelId="{BEEB1F92-EC23-4A34-83B2-1FE19AB82514}" type="pres">
      <dgm:prSet presAssocID="{C86DE36E-4F96-4765-BABE-6FC819783553}" presName="composite" presStyleCnt="0"/>
      <dgm:spPr/>
    </dgm:pt>
    <dgm:pt modelId="{9969B110-E7E1-4653-9E1B-06842C719C01}" type="pres">
      <dgm:prSet presAssocID="{C86DE36E-4F96-4765-BABE-6FC819783553}" presName="rect1" presStyleLbl="bgShp" presStyleIdx="8" presStyleCnt="9"/>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14000" r="-14000"/>
          </a:stretch>
        </a:blipFill>
      </dgm:spPr>
      <dgm:extLst>
        <a:ext uri="{E40237B7-FDA0-4F09-8148-C483321AD2D9}">
          <dgm14:cNvPr xmlns:dgm14="http://schemas.microsoft.com/office/drawing/2010/diagram" id="0" name="" descr="IMG_July-2013_LCCMR-site-visit_20130718_0751"/>
        </a:ext>
      </dgm:extLst>
    </dgm:pt>
    <dgm:pt modelId="{19FB765D-A008-40D2-8D61-C499D6A44C02}" type="pres">
      <dgm:prSet presAssocID="{C86DE36E-4F96-4765-BABE-6FC819783553}" presName="rect2" presStyleLbl="trBgShp" presStyleIdx="8" presStyleCnt="9">
        <dgm:presLayoutVars>
          <dgm:bulletEnabled val="1"/>
        </dgm:presLayoutVars>
      </dgm:prSet>
      <dgm:spPr/>
    </dgm:pt>
  </dgm:ptLst>
  <dgm:cxnLst>
    <dgm:cxn modelId="{4B5463D0-3560-4986-85D3-C026E1AF671A}" srcId="{1E38D4C8-97E6-47D3-8195-EA5092E68872}" destId="{446B101C-4153-4CD2-80D4-21D724D6E5EB}" srcOrd="3" destOrd="0" parTransId="{341273F2-F89B-4FD6-B515-9673D6059BA3}" sibTransId="{ED58692A-14EE-4169-8155-BCC0D0B6F37A}"/>
    <dgm:cxn modelId="{EF2FE9CC-3A83-4B04-B447-F7B6D48B13A7}" srcId="{1E38D4C8-97E6-47D3-8195-EA5092E68872}" destId="{C86DE36E-4F96-4765-BABE-6FC819783553}" srcOrd="8" destOrd="0" parTransId="{EE36B495-401C-4CD0-A11B-C4A1940EA11D}" sibTransId="{850CFD75-B2FC-47C8-9DB2-DA390A9C1011}"/>
    <dgm:cxn modelId="{92970BB5-1E04-4228-A246-3F084A950827}" srcId="{1E38D4C8-97E6-47D3-8195-EA5092E68872}" destId="{B50C11E8-60F4-48EC-87EE-E95C77F6F126}" srcOrd="4" destOrd="0" parTransId="{8EC18D43-131A-4A8A-AE59-8D15F617DA04}" sibTransId="{A2F75E9F-4682-4791-B1C1-52751D23174C}"/>
    <dgm:cxn modelId="{F86B5D3D-DEAE-4FC7-8580-2EE8B2A41B15}" type="presOf" srcId="{7AD9AE5A-ADA8-4ADD-8EAC-1D2E32CE85D3}" destId="{53260FD2-1C6C-436E-BEA2-85D772C19C6B}" srcOrd="0" destOrd="0" presId="urn:microsoft.com/office/officeart/2008/layout/BendingPictureSemiTransparentText"/>
    <dgm:cxn modelId="{750A2166-88B7-4A97-9B68-904A0B1281DB}" type="presOf" srcId="{D3C43E58-227A-4D00-B91B-831A437E8E2B}" destId="{D3FAE646-8F4B-43AC-BB8F-C22D3CE18566}" srcOrd="0" destOrd="0" presId="urn:microsoft.com/office/officeart/2008/layout/BendingPictureSemiTransparentText"/>
    <dgm:cxn modelId="{3E86D0E0-2E28-4CBD-8DCC-713304B853B6}" type="presOf" srcId="{446B101C-4153-4CD2-80D4-21D724D6E5EB}" destId="{3F1CA53C-5ACD-4F1A-B587-6021C9D6CA5D}" srcOrd="0" destOrd="0" presId="urn:microsoft.com/office/officeart/2008/layout/BendingPictureSemiTransparentText"/>
    <dgm:cxn modelId="{58010E95-BD9E-4373-8F3D-79FF06D7D1B0}" srcId="{1E38D4C8-97E6-47D3-8195-EA5092E68872}" destId="{7AD9AE5A-ADA8-4ADD-8EAC-1D2E32CE85D3}" srcOrd="6" destOrd="0" parTransId="{A1D1BD94-508F-420E-8A19-30B72C1C2017}" sibTransId="{FD89D00D-B935-4BD6-9566-CB651CFE4766}"/>
    <dgm:cxn modelId="{0C377B23-4435-43BB-B7F9-033BBF32D8BD}" type="presOf" srcId="{428B0072-B09F-4CF2-926C-ED40402B38D3}" destId="{7AA3BAA2-39A8-4BB3-BA1E-DE82719CE8D3}" srcOrd="0" destOrd="0" presId="urn:microsoft.com/office/officeart/2008/layout/BendingPictureSemiTransparentText"/>
    <dgm:cxn modelId="{2E435278-ACBA-4709-9F93-851008F0CEA2}" srcId="{1E38D4C8-97E6-47D3-8195-EA5092E68872}" destId="{428B0072-B09F-4CF2-926C-ED40402B38D3}" srcOrd="2" destOrd="0" parTransId="{D82FCCA6-5359-4B8D-B579-F9E471886B13}" sibTransId="{D3D76A42-E0E8-4500-ACF4-9A5E0F757A94}"/>
    <dgm:cxn modelId="{D75CDB6D-5F61-4C40-92F6-36430734BCBA}" type="presOf" srcId="{C86DE36E-4F96-4765-BABE-6FC819783553}" destId="{19FB765D-A008-40D2-8D61-C499D6A44C02}" srcOrd="0" destOrd="0" presId="urn:microsoft.com/office/officeart/2008/layout/BendingPictureSemiTransparentText"/>
    <dgm:cxn modelId="{E39AC301-10CB-4456-B790-EFAD55F707F2}" type="presOf" srcId="{1E38D4C8-97E6-47D3-8195-EA5092E68872}" destId="{D147DDE4-C7D1-4EC4-AFE6-D1CCB437F3D5}" srcOrd="0" destOrd="0" presId="urn:microsoft.com/office/officeart/2008/layout/BendingPictureSemiTransparentText"/>
    <dgm:cxn modelId="{4F95C69C-8C8A-444F-96E9-2B3F6979DFD6}" type="presOf" srcId="{F5E22382-AF7A-4A26-BAEC-7481716AF31D}" destId="{5386F941-9E86-4144-85A7-5EB8BE39F0F7}" srcOrd="0" destOrd="0" presId="urn:microsoft.com/office/officeart/2008/layout/BendingPictureSemiTransparentText"/>
    <dgm:cxn modelId="{813B6AB4-B174-4D03-B286-77931CF80DB6}" type="presOf" srcId="{3B528E8A-D19D-48E8-B00D-540183C2F007}" destId="{C2609CDC-EDAB-4ED3-8B37-740294A7E442}" srcOrd="0" destOrd="0" presId="urn:microsoft.com/office/officeart/2008/layout/BendingPictureSemiTransparentText"/>
    <dgm:cxn modelId="{563F03F9-CA63-4F38-A3FE-542F1E436423}" srcId="{1E38D4C8-97E6-47D3-8195-EA5092E68872}" destId="{F5E22382-AF7A-4A26-BAEC-7481716AF31D}" srcOrd="1" destOrd="0" parTransId="{B4817A7C-8669-4E71-91E6-3D3D36FA95B4}" sibTransId="{D5175785-9897-41AA-BDD0-DA01099D2D3A}"/>
    <dgm:cxn modelId="{43A64B43-EBE8-4CD3-985C-03A1B1B128A7}" srcId="{1E38D4C8-97E6-47D3-8195-EA5092E68872}" destId="{D3C43E58-227A-4D00-B91B-831A437E8E2B}" srcOrd="5" destOrd="0" parTransId="{EC61AE39-9784-43E0-A0BE-5C682CD66DF9}" sibTransId="{AB1C58A9-3A20-4C7B-A953-05185B56122F}"/>
    <dgm:cxn modelId="{46910C78-00E0-4E01-BFAE-224415326681}" type="presOf" srcId="{B50C11E8-60F4-48EC-87EE-E95C77F6F126}" destId="{14405DB4-87E1-4DA4-AB6B-2896E1B99CBD}" srcOrd="0" destOrd="0" presId="urn:microsoft.com/office/officeart/2008/layout/BendingPictureSemiTransparentText"/>
    <dgm:cxn modelId="{924F393D-CCCE-4E4B-A836-90B04D96D98B}" srcId="{1E38D4C8-97E6-47D3-8195-EA5092E68872}" destId="{28996431-AF73-4362-A860-F404B4AC14EE}" srcOrd="0" destOrd="0" parTransId="{686F2541-A9B8-404A-BEC2-AF37DED2D434}" sibTransId="{6865FF1D-E723-4D75-A70C-31753DE274A6}"/>
    <dgm:cxn modelId="{50CCEC00-D2B0-45FE-B5E6-DB15BCEBA104}" type="presOf" srcId="{28996431-AF73-4362-A860-F404B4AC14EE}" destId="{F646505B-F200-4AC6-88C0-4C9A6345EDC7}" srcOrd="0" destOrd="0" presId="urn:microsoft.com/office/officeart/2008/layout/BendingPictureSemiTransparentText"/>
    <dgm:cxn modelId="{F7D841F0-0646-4E44-9FA6-650D97C05316}" srcId="{1E38D4C8-97E6-47D3-8195-EA5092E68872}" destId="{3B528E8A-D19D-48E8-B00D-540183C2F007}" srcOrd="7" destOrd="0" parTransId="{87F9C844-539B-41CB-984E-55A9F75AE5EC}" sibTransId="{E4024DB6-7C7D-4CEE-8547-9C6A15CC120C}"/>
    <dgm:cxn modelId="{6E974D49-7CD6-446F-86FC-D178996BCEA2}" type="presParOf" srcId="{D147DDE4-C7D1-4EC4-AFE6-D1CCB437F3D5}" destId="{215530BE-0910-4DB9-A515-3F15425459F4}" srcOrd="0" destOrd="0" presId="urn:microsoft.com/office/officeart/2008/layout/BendingPictureSemiTransparentText"/>
    <dgm:cxn modelId="{5768FB45-ECAC-4FA8-A153-4482C6A47659}" type="presParOf" srcId="{215530BE-0910-4DB9-A515-3F15425459F4}" destId="{39032604-DA06-44C1-975B-D869E9DD980A}" srcOrd="0" destOrd="0" presId="urn:microsoft.com/office/officeart/2008/layout/BendingPictureSemiTransparentText"/>
    <dgm:cxn modelId="{D377E18E-3AC4-4431-BFA3-B7ED98EEE7E4}" type="presParOf" srcId="{215530BE-0910-4DB9-A515-3F15425459F4}" destId="{F646505B-F200-4AC6-88C0-4C9A6345EDC7}" srcOrd="1" destOrd="0" presId="urn:microsoft.com/office/officeart/2008/layout/BendingPictureSemiTransparentText"/>
    <dgm:cxn modelId="{52C70F6B-FD9B-4FE9-813C-C878DA7EDBB9}" type="presParOf" srcId="{D147DDE4-C7D1-4EC4-AFE6-D1CCB437F3D5}" destId="{5104D015-3CD9-439A-B1FD-496B1ADDDCD0}" srcOrd="1" destOrd="0" presId="urn:microsoft.com/office/officeart/2008/layout/BendingPictureSemiTransparentText"/>
    <dgm:cxn modelId="{03346056-52EA-4B82-931A-903CA352982B}" type="presParOf" srcId="{D147DDE4-C7D1-4EC4-AFE6-D1CCB437F3D5}" destId="{D46A7ABF-D5EC-4063-B3F3-E36CC2E18C00}" srcOrd="2" destOrd="0" presId="urn:microsoft.com/office/officeart/2008/layout/BendingPictureSemiTransparentText"/>
    <dgm:cxn modelId="{CC120BF5-C31F-464C-A6C0-018432D5CE59}" type="presParOf" srcId="{D46A7ABF-D5EC-4063-B3F3-E36CC2E18C00}" destId="{A45B3929-D2CB-4657-8728-58EFFB455BA3}" srcOrd="0" destOrd="0" presId="urn:microsoft.com/office/officeart/2008/layout/BendingPictureSemiTransparentText"/>
    <dgm:cxn modelId="{DBBDEE8F-EEB2-408E-830D-F59E8D8A6DF5}" type="presParOf" srcId="{D46A7ABF-D5EC-4063-B3F3-E36CC2E18C00}" destId="{5386F941-9E86-4144-85A7-5EB8BE39F0F7}" srcOrd="1" destOrd="0" presId="urn:microsoft.com/office/officeart/2008/layout/BendingPictureSemiTransparentText"/>
    <dgm:cxn modelId="{A616665E-91B6-4957-8D9A-E7B8E132A9A9}" type="presParOf" srcId="{D147DDE4-C7D1-4EC4-AFE6-D1CCB437F3D5}" destId="{EAEC85A7-FEEE-4AD9-B984-0EE293BDF543}" srcOrd="3" destOrd="0" presId="urn:microsoft.com/office/officeart/2008/layout/BendingPictureSemiTransparentText"/>
    <dgm:cxn modelId="{4FBAADEF-9256-4BD2-9619-29695FD94E34}" type="presParOf" srcId="{D147DDE4-C7D1-4EC4-AFE6-D1CCB437F3D5}" destId="{8043899A-50DA-4250-922E-94997408FC41}" srcOrd="4" destOrd="0" presId="urn:microsoft.com/office/officeart/2008/layout/BendingPictureSemiTransparentText"/>
    <dgm:cxn modelId="{58EDBB3D-6521-4139-87CA-6945E985457F}" type="presParOf" srcId="{8043899A-50DA-4250-922E-94997408FC41}" destId="{2573CBA5-06AE-474D-BEF7-8118DC954E8A}" srcOrd="0" destOrd="0" presId="urn:microsoft.com/office/officeart/2008/layout/BendingPictureSemiTransparentText"/>
    <dgm:cxn modelId="{E1E81165-D104-4D30-AA07-DBC1832953B0}" type="presParOf" srcId="{8043899A-50DA-4250-922E-94997408FC41}" destId="{7AA3BAA2-39A8-4BB3-BA1E-DE82719CE8D3}" srcOrd="1" destOrd="0" presId="urn:microsoft.com/office/officeart/2008/layout/BendingPictureSemiTransparentText"/>
    <dgm:cxn modelId="{2C008603-3FB1-4073-AB0F-B8C88A1DFB3E}" type="presParOf" srcId="{D147DDE4-C7D1-4EC4-AFE6-D1CCB437F3D5}" destId="{E167B96F-E8E5-4206-9632-C505659D5590}" srcOrd="5" destOrd="0" presId="urn:microsoft.com/office/officeart/2008/layout/BendingPictureSemiTransparentText"/>
    <dgm:cxn modelId="{32AA4D95-FF34-4445-96B3-AD0AA60CFE22}" type="presParOf" srcId="{D147DDE4-C7D1-4EC4-AFE6-D1CCB437F3D5}" destId="{561411CE-75ED-4A7F-80ED-0F9C628E53C7}" srcOrd="6" destOrd="0" presId="urn:microsoft.com/office/officeart/2008/layout/BendingPictureSemiTransparentText"/>
    <dgm:cxn modelId="{31AFB189-FEB8-4CE7-A379-238C9B6F5D6F}" type="presParOf" srcId="{561411CE-75ED-4A7F-80ED-0F9C628E53C7}" destId="{72909C22-A601-48F4-9E1E-E9DDB3698A72}" srcOrd="0" destOrd="0" presId="urn:microsoft.com/office/officeart/2008/layout/BendingPictureSemiTransparentText"/>
    <dgm:cxn modelId="{28E5795E-7218-4D9C-A7AF-448F4BE0A9B6}" type="presParOf" srcId="{561411CE-75ED-4A7F-80ED-0F9C628E53C7}" destId="{3F1CA53C-5ACD-4F1A-B587-6021C9D6CA5D}" srcOrd="1" destOrd="0" presId="urn:microsoft.com/office/officeart/2008/layout/BendingPictureSemiTransparentText"/>
    <dgm:cxn modelId="{F789F428-EC73-411A-889F-8BC2E25E8B48}" type="presParOf" srcId="{D147DDE4-C7D1-4EC4-AFE6-D1CCB437F3D5}" destId="{E2E3E43A-4150-465D-A7A5-5E1E8DEA9687}" srcOrd="7" destOrd="0" presId="urn:microsoft.com/office/officeart/2008/layout/BendingPictureSemiTransparentText"/>
    <dgm:cxn modelId="{292E9F2B-C8D4-49F4-9D68-DED693AD5623}" type="presParOf" srcId="{D147DDE4-C7D1-4EC4-AFE6-D1CCB437F3D5}" destId="{44299858-9653-4EBC-A858-F22E9EF618BB}" srcOrd="8" destOrd="0" presId="urn:microsoft.com/office/officeart/2008/layout/BendingPictureSemiTransparentText"/>
    <dgm:cxn modelId="{2EDA02BC-B78E-426D-A04E-5A1374FBAF0E}" type="presParOf" srcId="{44299858-9653-4EBC-A858-F22E9EF618BB}" destId="{DF5BBC45-65EC-4AB6-8A0D-11A58073A6D6}" srcOrd="0" destOrd="0" presId="urn:microsoft.com/office/officeart/2008/layout/BendingPictureSemiTransparentText"/>
    <dgm:cxn modelId="{25D702BC-0E24-4D71-8CA9-C290E5D9777C}" type="presParOf" srcId="{44299858-9653-4EBC-A858-F22E9EF618BB}" destId="{14405DB4-87E1-4DA4-AB6B-2896E1B99CBD}" srcOrd="1" destOrd="0" presId="urn:microsoft.com/office/officeart/2008/layout/BendingPictureSemiTransparentText"/>
    <dgm:cxn modelId="{35BEA9D8-4B95-4DBD-BF31-968D62664B10}" type="presParOf" srcId="{D147DDE4-C7D1-4EC4-AFE6-D1CCB437F3D5}" destId="{C6638450-4F27-4B57-8696-2E70104D2BCC}" srcOrd="9" destOrd="0" presId="urn:microsoft.com/office/officeart/2008/layout/BendingPictureSemiTransparentText"/>
    <dgm:cxn modelId="{4DFF8CA9-DB82-47B3-859E-26DFAB5CBDC3}" type="presParOf" srcId="{D147DDE4-C7D1-4EC4-AFE6-D1CCB437F3D5}" destId="{D07A82DB-8CC8-4A7C-BF2D-C5D79599E752}" srcOrd="10" destOrd="0" presId="urn:microsoft.com/office/officeart/2008/layout/BendingPictureSemiTransparentText"/>
    <dgm:cxn modelId="{6FD9930F-F12A-4731-8BCF-2443004D112A}" type="presParOf" srcId="{D07A82DB-8CC8-4A7C-BF2D-C5D79599E752}" destId="{BD816BF9-363F-439C-9DD5-5837FEE6FBBF}" srcOrd="0" destOrd="0" presId="urn:microsoft.com/office/officeart/2008/layout/BendingPictureSemiTransparentText"/>
    <dgm:cxn modelId="{C2AD0A43-3DA4-41A9-BC80-3B69D8375EA6}" type="presParOf" srcId="{D07A82DB-8CC8-4A7C-BF2D-C5D79599E752}" destId="{D3FAE646-8F4B-43AC-BB8F-C22D3CE18566}" srcOrd="1" destOrd="0" presId="urn:microsoft.com/office/officeart/2008/layout/BendingPictureSemiTransparentText"/>
    <dgm:cxn modelId="{E22546ED-104E-4617-921F-4BE597C5665E}" type="presParOf" srcId="{D147DDE4-C7D1-4EC4-AFE6-D1CCB437F3D5}" destId="{798B5ACB-E1CF-4FB6-8C94-B11E84AB70A0}" srcOrd="11" destOrd="0" presId="urn:microsoft.com/office/officeart/2008/layout/BendingPictureSemiTransparentText"/>
    <dgm:cxn modelId="{24FA0827-721A-46E1-9E50-2CFD82A445B7}" type="presParOf" srcId="{D147DDE4-C7D1-4EC4-AFE6-D1CCB437F3D5}" destId="{A5E8EBA6-2AF1-4451-8C1F-FC9373887DA6}" srcOrd="12" destOrd="0" presId="urn:microsoft.com/office/officeart/2008/layout/BendingPictureSemiTransparentText"/>
    <dgm:cxn modelId="{3F9800F5-FEB9-49BA-8854-DE9BB39A699A}" type="presParOf" srcId="{A5E8EBA6-2AF1-4451-8C1F-FC9373887DA6}" destId="{D4CC9037-C367-473D-A5FF-4ED23EF04381}" srcOrd="0" destOrd="0" presId="urn:microsoft.com/office/officeart/2008/layout/BendingPictureSemiTransparentText"/>
    <dgm:cxn modelId="{FA73E656-5EDF-483A-9F60-0954FF2AEECC}" type="presParOf" srcId="{A5E8EBA6-2AF1-4451-8C1F-FC9373887DA6}" destId="{53260FD2-1C6C-436E-BEA2-85D772C19C6B}" srcOrd="1" destOrd="0" presId="urn:microsoft.com/office/officeart/2008/layout/BendingPictureSemiTransparentText"/>
    <dgm:cxn modelId="{0577229D-952F-4A7B-9196-71224A6BB79B}" type="presParOf" srcId="{D147DDE4-C7D1-4EC4-AFE6-D1CCB437F3D5}" destId="{B7CF7038-AB9B-4F32-81F9-10128184CCBD}" srcOrd="13" destOrd="0" presId="urn:microsoft.com/office/officeart/2008/layout/BendingPictureSemiTransparentText"/>
    <dgm:cxn modelId="{8B7A2301-494B-4018-BBEE-C171B273651D}" type="presParOf" srcId="{D147DDE4-C7D1-4EC4-AFE6-D1CCB437F3D5}" destId="{9884EB0B-844D-4F2B-9956-4ABBBB3EFE00}" srcOrd="14" destOrd="0" presId="urn:microsoft.com/office/officeart/2008/layout/BendingPictureSemiTransparentText"/>
    <dgm:cxn modelId="{8AC20BBB-B06A-4D2E-91F2-6B97D8024980}" type="presParOf" srcId="{9884EB0B-844D-4F2B-9956-4ABBBB3EFE00}" destId="{42E2EFDB-650E-4D75-A3F8-4321FDB88F1E}" srcOrd="0" destOrd="0" presId="urn:microsoft.com/office/officeart/2008/layout/BendingPictureSemiTransparentText"/>
    <dgm:cxn modelId="{98E28E58-AA7D-48B0-A17D-5916D3AAB25A}" type="presParOf" srcId="{9884EB0B-844D-4F2B-9956-4ABBBB3EFE00}" destId="{C2609CDC-EDAB-4ED3-8B37-740294A7E442}" srcOrd="1" destOrd="0" presId="urn:microsoft.com/office/officeart/2008/layout/BendingPictureSemiTransparentText"/>
    <dgm:cxn modelId="{FAAA14C2-7CA9-48F8-8CC3-82535145F6A0}" type="presParOf" srcId="{D147DDE4-C7D1-4EC4-AFE6-D1CCB437F3D5}" destId="{D66A15A2-43BC-4F20-BD86-670081D63A23}" srcOrd="15" destOrd="0" presId="urn:microsoft.com/office/officeart/2008/layout/BendingPictureSemiTransparentText"/>
    <dgm:cxn modelId="{BD243CCC-1377-4C43-AB0C-C9386E13BA1C}" type="presParOf" srcId="{D147DDE4-C7D1-4EC4-AFE6-D1CCB437F3D5}" destId="{BEEB1F92-EC23-4A34-83B2-1FE19AB82514}" srcOrd="16" destOrd="0" presId="urn:microsoft.com/office/officeart/2008/layout/BendingPictureSemiTransparentText"/>
    <dgm:cxn modelId="{73CD72BD-02E6-4BFB-AC17-D27E043C55E8}" type="presParOf" srcId="{BEEB1F92-EC23-4A34-83B2-1FE19AB82514}" destId="{9969B110-E7E1-4653-9E1B-06842C719C01}" srcOrd="0" destOrd="0" presId="urn:microsoft.com/office/officeart/2008/layout/BendingPictureSemiTransparentText"/>
    <dgm:cxn modelId="{04307B3E-CD9E-4BE0-ADAE-F52CB062DB2D}" type="presParOf" srcId="{BEEB1F92-EC23-4A34-83B2-1FE19AB82514}" destId="{19FB765D-A008-40D2-8D61-C499D6A44C02}" srcOrd="1" destOrd="0" presId="urn:microsoft.com/office/officeart/2008/layout/BendingPictureSemiTransparentTex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32604-DA06-44C1-975B-D869E9DD980A}">
      <dsp:nvSpPr>
        <dsp:cNvPr id="0" name=""/>
        <dsp:cNvSpPr/>
      </dsp:nvSpPr>
      <dsp:spPr>
        <a:xfrm>
          <a:off x="1042690" y="5978"/>
          <a:ext cx="1946621" cy="1668485"/>
        </a:xfrm>
        <a:prstGeom prst="rect">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a:ln>
          <a:noFill/>
        </a:ln>
        <a:effectLst/>
      </dsp:spPr>
      <dsp:style>
        <a:lnRef idx="0">
          <a:scrgbClr r="0" g="0" b="0"/>
        </a:lnRef>
        <a:fillRef idx="1">
          <a:scrgbClr r="0" g="0" b="0"/>
        </a:fillRef>
        <a:effectRef idx="0">
          <a:scrgbClr r="0" g="0" b="0"/>
        </a:effectRef>
        <a:fontRef idx="minor"/>
      </dsp:style>
    </dsp:sp>
    <dsp:sp modelId="{F646505B-F200-4AC6-88C0-4C9A6345EDC7}">
      <dsp:nvSpPr>
        <dsp:cNvPr id="0" name=""/>
        <dsp:cNvSpPr/>
      </dsp:nvSpPr>
      <dsp:spPr>
        <a:xfrm>
          <a:off x="1042690" y="1173918"/>
          <a:ext cx="1946621" cy="400436"/>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endParaRPr lang="en-US" sz="2100" kern="1200" dirty="0">
            <a:noFill/>
          </a:endParaRPr>
        </a:p>
      </dsp:txBody>
      <dsp:txXfrm>
        <a:off x="1042690" y="1173918"/>
        <a:ext cx="1946621" cy="400436"/>
      </dsp:txXfrm>
    </dsp:sp>
    <dsp:sp modelId="{A45B3929-D2CB-4657-8728-58EFFB455BA3}">
      <dsp:nvSpPr>
        <dsp:cNvPr id="0" name=""/>
        <dsp:cNvSpPr/>
      </dsp:nvSpPr>
      <dsp:spPr>
        <a:xfrm>
          <a:off x="3187862" y="5978"/>
          <a:ext cx="1946621" cy="1668485"/>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a:noFill/>
        </a:ln>
        <a:effectLst/>
      </dsp:spPr>
      <dsp:style>
        <a:lnRef idx="0">
          <a:scrgbClr r="0" g="0" b="0"/>
        </a:lnRef>
        <a:fillRef idx="1">
          <a:scrgbClr r="0" g="0" b="0"/>
        </a:fillRef>
        <a:effectRef idx="0">
          <a:scrgbClr r="0" g="0" b="0"/>
        </a:effectRef>
        <a:fontRef idx="minor"/>
      </dsp:style>
    </dsp:sp>
    <dsp:sp modelId="{5386F941-9E86-4144-85A7-5EB8BE39F0F7}">
      <dsp:nvSpPr>
        <dsp:cNvPr id="0" name=""/>
        <dsp:cNvSpPr/>
      </dsp:nvSpPr>
      <dsp:spPr>
        <a:xfrm>
          <a:off x="3187862" y="1173918"/>
          <a:ext cx="1946621" cy="400436"/>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endParaRPr lang="en-US" sz="2100" kern="1200">
            <a:noFill/>
          </a:endParaRPr>
        </a:p>
      </dsp:txBody>
      <dsp:txXfrm>
        <a:off x="3187862" y="1173918"/>
        <a:ext cx="1946621" cy="400436"/>
      </dsp:txXfrm>
    </dsp:sp>
    <dsp:sp modelId="{2573CBA5-06AE-474D-BEF7-8118DC954E8A}">
      <dsp:nvSpPr>
        <dsp:cNvPr id="0" name=""/>
        <dsp:cNvSpPr/>
      </dsp:nvSpPr>
      <dsp:spPr>
        <a:xfrm>
          <a:off x="1041725" y="3738246"/>
          <a:ext cx="1946621" cy="1668485"/>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a:ln>
          <a:noFill/>
        </a:ln>
        <a:effectLst/>
      </dsp:spPr>
      <dsp:style>
        <a:lnRef idx="0">
          <a:scrgbClr r="0" g="0" b="0"/>
        </a:lnRef>
        <a:fillRef idx="1">
          <a:scrgbClr r="0" g="0" b="0"/>
        </a:fillRef>
        <a:effectRef idx="0">
          <a:scrgbClr r="0" g="0" b="0"/>
        </a:effectRef>
        <a:fontRef idx="minor"/>
      </dsp:style>
    </dsp:sp>
    <dsp:sp modelId="{7AA3BAA2-39A8-4BB3-BA1E-DE82719CE8D3}">
      <dsp:nvSpPr>
        <dsp:cNvPr id="0" name=""/>
        <dsp:cNvSpPr/>
      </dsp:nvSpPr>
      <dsp:spPr>
        <a:xfrm>
          <a:off x="5333033" y="1173918"/>
          <a:ext cx="1946621" cy="400436"/>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endParaRPr lang="en-US" sz="2100" kern="1200" dirty="0">
            <a:noFill/>
          </a:endParaRPr>
        </a:p>
      </dsp:txBody>
      <dsp:txXfrm>
        <a:off x="5333033" y="1173918"/>
        <a:ext cx="1946621" cy="400436"/>
      </dsp:txXfrm>
    </dsp:sp>
    <dsp:sp modelId="{72909C22-A601-48F4-9E1E-E9DDB3698A72}">
      <dsp:nvSpPr>
        <dsp:cNvPr id="0" name=""/>
        <dsp:cNvSpPr/>
      </dsp:nvSpPr>
      <dsp:spPr>
        <a:xfrm>
          <a:off x="1042690" y="1869125"/>
          <a:ext cx="1946621" cy="1668485"/>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4000" r="-14000"/>
          </a:stretch>
        </a:blipFill>
        <a:ln>
          <a:noFill/>
        </a:ln>
        <a:effectLst/>
      </dsp:spPr>
      <dsp:style>
        <a:lnRef idx="0">
          <a:scrgbClr r="0" g="0" b="0"/>
        </a:lnRef>
        <a:fillRef idx="1">
          <a:scrgbClr r="0" g="0" b="0"/>
        </a:fillRef>
        <a:effectRef idx="0">
          <a:scrgbClr r="0" g="0" b="0"/>
        </a:effectRef>
        <a:fontRef idx="minor"/>
      </dsp:style>
    </dsp:sp>
    <dsp:sp modelId="{3F1CA53C-5ACD-4F1A-B587-6021C9D6CA5D}">
      <dsp:nvSpPr>
        <dsp:cNvPr id="0" name=""/>
        <dsp:cNvSpPr/>
      </dsp:nvSpPr>
      <dsp:spPr>
        <a:xfrm>
          <a:off x="1042690" y="3037065"/>
          <a:ext cx="1946621" cy="400436"/>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endParaRPr lang="en-US" sz="2100" kern="1200" dirty="0">
            <a:noFill/>
          </a:endParaRPr>
        </a:p>
      </dsp:txBody>
      <dsp:txXfrm>
        <a:off x="1042690" y="3037065"/>
        <a:ext cx="1946621" cy="400436"/>
      </dsp:txXfrm>
    </dsp:sp>
    <dsp:sp modelId="{DF5BBC45-65EC-4AB6-8A0D-11A58073A6D6}">
      <dsp:nvSpPr>
        <dsp:cNvPr id="0" name=""/>
        <dsp:cNvSpPr/>
      </dsp:nvSpPr>
      <dsp:spPr>
        <a:xfrm>
          <a:off x="3187862" y="1869125"/>
          <a:ext cx="1946621" cy="166848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4000" r="-14000"/>
          </a:stretch>
        </a:blipFill>
        <a:ln>
          <a:noFill/>
        </a:ln>
        <a:effectLst/>
      </dsp:spPr>
      <dsp:style>
        <a:lnRef idx="0">
          <a:scrgbClr r="0" g="0" b="0"/>
        </a:lnRef>
        <a:fillRef idx="1">
          <a:scrgbClr r="0" g="0" b="0"/>
        </a:fillRef>
        <a:effectRef idx="0">
          <a:scrgbClr r="0" g="0" b="0"/>
        </a:effectRef>
        <a:fontRef idx="minor"/>
      </dsp:style>
    </dsp:sp>
    <dsp:sp modelId="{14405DB4-87E1-4DA4-AB6B-2896E1B99CBD}">
      <dsp:nvSpPr>
        <dsp:cNvPr id="0" name=""/>
        <dsp:cNvSpPr/>
      </dsp:nvSpPr>
      <dsp:spPr>
        <a:xfrm>
          <a:off x="3187862" y="3037065"/>
          <a:ext cx="1946621" cy="400436"/>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endParaRPr lang="en-US" sz="2100" kern="1200">
            <a:noFill/>
          </a:endParaRPr>
        </a:p>
      </dsp:txBody>
      <dsp:txXfrm>
        <a:off x="3187862" y="3037065"/>
        <a:ext cx="1946621" cy="400436"/>
      </dsp:txXfrm>
    </dsp:sp>
    <dsp:sp modelId="{BD816BF9-363F-439C-9DD5-5837FEE6FBBF}">
      <dsp:nvSpPr>
        <dsp:cNvPr id="0" name=""/>
        <dsp:cNvSpPr/>
      </dsp:nvSpPr>
      <dsp:spPr>
        <a:xfrm>
          <a:off x="5333033" y="1869125"/>
          <a:ext cx="1946621" cy="1668485"/>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15000" r="-15000"/>
          </a:stretch>
        </a:blipFill>
        <a:ln>
          <a:noFill/>
        </a:ln>
        <a:effectLst/>
      </dsp:spPr>
      <dsp:style>
        <a:lnRef idx="0">
          <a:scrgbClr r="0" g="0" b="0"/>
        </a:lnRef>
        <a:fillRef idx="1">
          <a:scrgbClr r="0" g="0" b="0"/>
        </a:fillRef>
        <a:effectRef idx="0">
          <a:scrgbClr r="0" g="0" b="0"/>
        </a:effectRef>
        <a:fontRef idx="minor"/>
      </dsp:style>
    </dsp:sp>
    <dsp:sp modelId="{D3FAE646-8F4B-43AC-BB8F-C22D3CE18566}">
      <dsp:nvSpPr>
        <dsp:cNvPr id="0" name=""/>
        <dsp:cNvSpPr/>
      </dsp:nvSpPr>
      <dsp:spPr>
        <a:xfrm>
          <a:off x="5333033" y="3037065"/>
          <a:ext cx="1946621" cy="400436"/>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endParaRPr lang="en-US" sz="2100" kern="1200">
            <a:noFill/>
          </a:endParaRPr>
        </a:p>
      </dsp:txBody>
      <dsp:txXfrm>
        <a:off x="5333033" y="3037065"/>
        <a:ext cx="1946621" cy="400436"/>
      </dsp:txXfrm>
    </dsp:sp>
    <dsp:sp modelId="{D4CC9037-C367-473D-A5FF-4ED23EF04381}">
      <dsp:nvSpPr>
        <dsp:cNvPr id="0" name=""/>
        <dsp:cNvSpPr/>
      </dsp:nvSpPr>
      <dsp:spPr>
        <a:xfrm>
          <a:off x="5274354" y="5"/>
          <a:ext cx="1946621" cy="1668485"/>
        </a:xfrm>
        <a:prstGeom prst="rect">
          <a:avLst/>
        </a:prstGeom>
        <a:blipFill rotWithShape="1">
          <a:blip xmlns:r="http://schemas.openxmlformats.org/officeDocument/2006/relationships" r:embed="rId7" cstate="print">
            <a:extLst>
              <a:ext uri="{28A0092B-C50C-407E-A947-70E740481C1C}">
                <a14:useLocalDpi xmlns:a14="http://schemas.microsoft.com/office/drawing/2010/main" val="0"/>
              </a:ext>
            </a:extLst>
          </a:blip>
          <a:srcRect/>
          <a:stretch>
            <a:fillRect l="-4000" r="-4000"/>
          </a:stretch>
        </a:blipFill>
        <a:ln>
          <a:noFill/>
        </a:ln>
        <a:effectLst/>
      </dsp:spPr>
      <dsp:style>
        <a:lnRef idx="0">
          <a:scrgbClr r="0" g="0" b="0"/>
        </a:lnRef>
        <a:fillRef idx="1">
          <a:scrgbClr r="0" g="0" b="0"/>
        </a:fillRef>
        <a:effectRef idx="0">
          <a:scrgbClr r="0" g="0" b="0"/>
        </a:effectRef>
        <a:fontRef idx="minor"/>
      </dsp:style>
    </dsp:sp>
    <dsp:sp modelId="{53260FD2-1C6C-436E-BEA2-85D772C19C6B}">
      <dsp:nvSpPr>
        <dsp:cNvPr id="0" name=""/>
        <dsp:cNvSpPr/>
      </dsp:nvSpPr>
      <dsp:spPr>
        <a:xfrm>
          <a:off x="1042690" y="4900212"/>
          <a:ext cx="1946621" cy="400436"/>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endParaRPr lang="en-US" sz="2100" kern="1200" dirty="0">
            <a:noFill/>
          </a:endParaRPr>
        </a:p>
      </dsp:txBody>
      <dsp:txXfrm>
        <a:off x="1042690" y="4900212"/>
        <a:ext cx="1946621" cy="400436"/>
      </dsp:txXfrm>
    </dsp:sp>
    <dsp:sp modelId="{42E2EFDB-650E-4D75-A3F8-4321FDB88F1E}">
      <dsp:nvSpPr>
        <dsp:cNvPr id="0" name=""/>
        <dsp:cNvSpPr/>
      </dsp:nvSpPr>
      <dsp:spPr>
        <a:xfrm>
          <a:off x="3187862" y="3732273"/>
          <a:ext cx="1946621" cy="1668485"/>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7000" r="-7000"/>
          </a:stretch>
        </a:blipFill>
        <a:ln>
          <a:noFill/>
        </a:ln>
        <a:effectLst/>
      </dsp:spPr>
      <dsp:style>
        <a:lnRef idx="0">
          <a:scrgbClr r="0" g="0" b="0"/>
        </a:lnRef>
        <a:fillRef idx="1">
          <a:scrgbClr r="0" g="0" b="0"/>
        </a:fillRef>
        <a:effectRef idx="0">
          <a:scrgbClr r="0" g="0" b="0"/>
        </a:effectRef>
        <a:fontRef idx="minor"/>
      </dsp:style>
    </dsp:sp>
    <dsp:sp modelId="{C2609CDC-EDAB-4ED3-8B37-740294A7E442}">
      <dsp:nvSpPr>
        <dsp:cNvPr id="0" name=""/>
        <dsp:cNvSpPr/>
      </dsp:nvSpPr>
      <dsp:spPr>
        <a:xfrm>
          <a:off x="3187862" y="4900212"/>
          <a:ext cx="1946621" cy="400436"/>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endParaRPr lang="en-US" sz="2100" kern="1200" dirty="0">
            <a:noFill/>
          </a:endParaRPr>
        </a:p>
      </dsp:txBody>
      <dsp:txXfrm>
        <a:off x="3187862" y="4900212"/>
        <a:ext cx="1946621" cy="400436"/>
      </dsp:txXfrm>
    </dsp:sp>
    <dsp:sp modelId="{9969B110-E7E1-4653-9E1B-06842C719C01}">
      <dsp:nvSpPr>
        <dsp:cNvPr id="0" name=""/>
        <dsp:cNvSpPr/>
      </dsp:nvSpPr>
      <dsp:spPr>
        <a:xfrm>
          <a:off x="5333033" y="3732273"/>
          <a:ext cx="1946621" cy="1668485"/>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14000" r="-14000"/>
          </a:stretch>
        </a:blipFill>
        <a:ln>
          <a:noFill/>
        </a:ln>
        <a:effectLst/>
      </dsp:spPr>
      <dsp:style>
        <a:lnRef idx="0">
          <a:scrgbClr r="0" g="0" b="0"/>
        </a:lnRef>
        <a:fillRef idx="1">
          <a:scrgbClr r="0" g="0" b="0"/>
        </a:fillRef>
        <a:effectRef idx="0">
          <a:scrgbClr r="0" g="0" b="0"/>
        </a:effectRef>
        <a:fontRef idx="minor"/>
      </dsp:style>
    </dsp:sp>
    <dsp:sp modelId="{19FB765D-A008-40D2-8D61-C499D6A44C02}">
      <dsp:nvSpPr>
        <dsp:cNvPr id="0" name=""/>
        <dsp:cNvSpPr/>
      </dsp:nvSpPr>
      <dsp:spPr>
        <a:xfrm>
          <a:off x="5333033" y="4900212"/>
          <a:ext cx="1946621" cy="400436"/>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endParaRPr lang="en-US" sz="2100" kern="1200" dirty="0">
            <a:noFill/>
          </a:endParaRPr>
        </a:p>
      </dsp:txBody>
      <dsp:txXfrm>
        <a:off x="5333033" y="4900212"/>
        <a:ext cx="1946621" cy="400436"/>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64" tIns="46582" rIns="93164" bIns="46582" rtlCol="0"/>
          <a:lstStyle>
            <a:lvl1pPr algn="r">
              <a:defRPr sz="1200"/>
            </a:lvl1pPr>
          </a:lstStyle>
          <a:p>
            <a:fld id="{F5F63F06-2D02-4E7A-9CD2-EFA278B8AD7E}" type="datetimeFigureOut">
              <a:rPr lang="en-US" smtClean="0"/>
              <a:t>1/28/2019</a:t>
            </a:fld>
            <a:endParaRPr lang="en-US"/>
          </a:p>
        </p:txBody>
      </p:sp>
      <p:sp>
        <p:nvSpPr>
          <p:cNvPr id="4" name="Footer Placeholder 3"/>
          <p:cNvSpPr>
            <a:spLocks noGrp="1"/>
          </p:cNvSpPr>
          <p:nvPr>
            <p:ph type="ftr" sz="quarter" idx="2"/>
          </p:nvPr>
        </p:nvSpPr>
        <p:spPr>
          <a:xfrm>
            <a:off x="0" y="8829966"/>
            <a:ext cx="3037840" cy="464820"/>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6"/>
            <a:ext cx="3037840" cy="464820"/>
          </a:xfrm>
          <a:prstGeom prst="rect">
            <a:avLst/>
          </a:prstGeom>
        </p:spPr>
        <p:txBody>
          <a:bodyPr vert="horz" lIns="93164" tIns="46582" rIns="93164" bIns="46582" rtlCol="0" anchor="b"/>
          <a:lstStyle>
            <a:lvl1pPr algn="r">
              <a:defRPr sz="1200"/>
            </a:lvl1pPr>
          </a:lstStyle>
          <a:p>
            <a:fld id="{13CD08F3-59CE-4516-985F-79855AAEAB43}" type="slidenum">
              <a:rPr lang="en-US" smtClean="0"/>
              <a:t>‹#›</a:t>
            </a:fld>
            <a:endParaRPr lang="en-US"/>
          </a:p>
        </p:txBody>
      </p:sp>
    </p:spTree>
    <p:extLst>
      <p:ext uri="{BB962C8B-B14F-4D97-AF65-F5344CB8AC3E}">
        <p14:creationId xmlns:p14="http://schemas.microsoft.com/office/powerpoint/2010/main" val="196631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7" cy="466578"/>
          </a:xfrm>
          <a:prstGeom prst="rect">
            <a:avLst/>
          </a:prstGeom>
        </p:spPr>
        <p:txBody>
          <a:bodyPr vert="horz" lIns="92112" tIns="46055" rIns="92112" bIns="46055" rtlCol="0"/>
          <a:lstStyle>
            <a:lvl1pPr algn="l">
              <a:defRPr sz="1200"/>
            </a:lvl1pPr>
          </a:lstStyle>
          <a:p>
            <a:endParaRPr lang="en-US"/>
          </a:p>
        </p:txBody>
      </p:sp>
      <p:sp>
        <p:nvSpPr>
          <p:cNvPr id="3" name="Date Placeholder 2"/>
          <p:cNvSpPr>
            <a:spLocks noGrp="1"/>
          </p:cNvSpPr>
          <p:nvPr>
            <p:ph type="dt" idx="1"/>
          </p:nvPr>
        </p:nvSpPr>
        <p:spPr>
          <a:xfrm>
            <a:off x="3971172" y="0"/>
            <a:ext cx="3037627" cy="466578"/>
          </a:xfrm>
          <a:prstGeom prst="rect">
            <a:avLst/>
          </a:prstGeom>
        </p:spPr>
        <p:txBody>
          <a:bodyPr vert="horz" lIns="92112" tIns="46055" rIns="92112" bIns="46055" rtlCol="0"/>
          <a:lstStyle>
            <a:lvl1pPr algn="r">
              <a:defRPr sz="1200"/>
            </a:lvl1pPr>
          </a:lstStyle>
          <a:p>
            <a:fld id="{84840B75-F626-40E8-9CAB-D1FEF2AFAA8D}" type="datetimeFigureOut">
              <a:rPr lang="en-US" smtClean="0"/>
              <a:t>1/28/2019</a:t>
            </a:fld>
            <a:endParaRPr lang="en-US"/>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2112" tIns="46055" rIns="92112" bIns="46055" rtlCol="0" anchor="ctr"/>
          <a:lstStyle/>
          <a:p>
            <a:endParaRPr lang="en-US"/>
          </a:p>
        </p:txBody>
      </p:sp>
      <p:sp>
        <p:nvSpPr>
          <p:cNvPr id="5" name="Notes Placeholder 4"/>
          <p:cNvSpPr>
            <a:spLocks noGrp="1"/>
          </p:cNvSpPr>
          <p:nvPr>
            <p:ph type="body" sz="quarter" idx="3"/>
          </p:nvPr>
        </p:nvSpPr>
        <p:spPr>
          <a:xfrm>
            <a:off x="701362" y="4474034"/>
            <a:ext cx="5607679" cy="3660718"/>
          </a:xfrm>
          <a:prstGeom prst="rect">
            <a:avLst/>
          </a:prstGeom>
        </p:spPr>
        <p:txBody>
          <a:bodyPr vert="horz" lIns="92112" tIns="46055" rIns="92112" bIns="46055"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822"/>
            <a:ext cx="3037627" cy="466578"/>
          </a:xfrm>
          <a:prstGeom prst="rect">
            <a:avLst/>
          </a:prstGeom>
        </p:spPr>
        <p:txBody>
          <a:bodyPr vert="horz" lIns="92112" tIns="46055" rIns="92112" bIns="46055" rtlCol="0" anchor="b"/>
          <a:lstStyle>
            <a:lvl1pPr algn="l">
              <a:defRPr sz="1200"/>
            </a:lvl1pPr>
          </a:lstStyle>
          <a:p>
            <a:endParaRPr lang="en-US"/>
          </a:p>
        </p:txBody>
      </p:sp>
      <p:sp>
        <p:nvSpPr>
          <p:cNvPr id="7" name="Slide Number Placeholder 6"/>
          <p:cNvSpPr>
            <a:spLocks noGrp="1"/>
          </p:cNvSpPr>
          <p:nvPr>
            <p:ph type="sldNum" sz="quarter" idx="5"/>
          </p:nvPr>
        </p:nvSpPr>
        <p:spPr>
          <a:xfrm>
            <a:off x="3971172" y="8829822"/>
            <a:ext cx="3037627" cy="466578"/>
          </a:xfrm>
          <a:prstGeom prst="rect">
            <a:avLst/>
          </a:prstGeom>
        </p:spPr>
        <p:txBody>
          <a:bodyPr vert="horz" lIns="92112" tIns="46055" rIns="92112" bIns="46055" rtlCol="0" anchor="b"/>
          <a:lstStyle>
            <a:lvl1pPr algn="r">
              <a:defRPr sz="1200"/>
            </a:lvl1pPr>
          </a:lstStyle>
          <a:p>
            <a:fld id="{734ABD5C-B688-4FBA-9227-B15E6023BF90}" type="slidenum">
              <a:rPr lang="en-US" smtClean="0"/>
              <a:t>‹#›</a:t>
            </a:fld>
            <a:endParaRPr lang="en-US"/>
          </a:p>
        </p:txBody>
      </p:sp>
    </p:spTree>
    <p:extLst>
      <p:ext uri="{BB962C8B-B14F-4D97-AF65-F5344CB8AC3E}">
        <p14:creationId xmlns:p14="http://schemas.microsoft.com/office/powerpoint/2010/main" val="3795363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8007A-9299-4240-A123-995515A05570}" type="slidenum">
              <a:rPr lang="en-US" smtClean="0"/>
              <a:t>1</a:t>
            </a:fld>
            <a:endParaRPr lang="en-US"/>
          </a:p>
        </p:txBody>
      </p:sp>
    </p:spTree>
    <p:extLst>
      <p:ext uri="{BB962C8B-B14F-4D97-AF65-F5344CB8AC3E}">
        <p14:creationId xmlns:p14="http://schemas.microsoft.com/office/powerpoint/2010/main" val="892021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 and congratulations</a:t>
            </a:r>
            <a:r>
              <a:rPr lang="en-US" baseline="0" dirty="0" smtClean="0"/>
              <a:t> to you all on this day of the Lottery! I am Becca Nash and as Adam mentioned I am the new staff Director of the Legislative- Citizen Commission on Minnesota Resources, which we call LCCMR for short. The Lottery and the LCCMR have shared a relationship for the past 28 years through their mutual connection to this amazing resource in Minnesota called the Environment and Natural Resources Trust Fund. </a:t>
            </a:r>
            <a:br>
              <a:rPr lang="en-US" baseline="0" dirty="0" smtClean="0"/>
            </a:br>
            <a:endParaRPr lang="en-US" baseline="0" dirty="0" smtClean="0"/>
          </a:p>
          <a:p>
            <a:r>
              <a:rPr lang="en-US" baseline="0" dirty="0" smtClean="0"/>
              <a:t>Before I tell you about the Trust Fund, I want to say a few words about the LCCMR because of the central role they play…</a:t>
            </a:r>
            <a:endParaRPr lang="en-US" dirty="0"/>
          </a:p>
        </p:txBody>
      </p:sp>
      <p:sp>
        <p:nvSpPr>
          <p:cNvPr id="4" name="Slide Number Placeholder 3"/>
          <p:cNvSpPr>
            <a:spLocks noGrp="1"/>
          </p:cNvSpPr>
          <p:nvPr>
            <p:ph type="sldNum" sz="quarter" idx="10"/>
          </p:nvPr>
        </p:nvSpPr>
        <p:spPr/>
        <p:txBody>
          <a:bodyPr/>
          <a:lstStyle/>
          <a:p>
            <a:fld id="{F9F8007A-9299-4240-A123-995515A05570}" type="slidenum">
              <a:rPr lang="en-US" smtClean="0"/>
              <a:t>13</a:t>
            </a:fld>
            <a:endParaRPr lang="en-US"/>
          </a:p>
        </p:txBody>
      </p:sp>
    </p:spTree>
    <p:extLst>
      <p:ext uri="{BB962C8B-B14F-4D97-AF65-F5344CB8AC3E}">
        <p14:creationId xmlns:p14="http://schemas.microsoft.com/office/powerpoint/2010/main" val="3877913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LCCMR is a 17 member commission make up</a:t>
            </a:r>
            <a:r>
              <a:rPr lang="en-US" baseline="0" dirty="0" smtClean="0"/>
              <a:t> of 5 state reps, 5 state senators, and 7 citizens– 5 of which are </a:t>
            </a:r>
            <a:r>
              <a:rPr lang="en-US" baseline="0" dirty="0" err="1" smtClean="0"/>
              <a:t>approinted</a:t>
            </a:r>
            <a:r>
              <a:rPr lang="en-US" baseline="0" dirty="0" smtClean="0"/>
              <a:t> by the Governor and 1 each from the house and the senate. Together </a:t>
            </a:r>
            <a:endParaRPr lang="en-US" dirty="0"/>
          </a:p>
        </p:txBody>
      </p:sp>
      <p:sp>
        <p:nvSpPr>
          <p:cNvPr id="4" name="Slide Number Placeholder 3"/>
          <p:cNvSpPr>
            <a:spLocks noGrp="1"/>
          </p:cNvSpPr>
          <p:nvPr>
            <p:ph type="sldNum" sz="quarter" idx="10"/>
          </p:nvPr>
        </p:nvSpPr>
        <p:spPr/>
        <p:txBody>
          <a:bodyPr/>
          <a:lstStyle/>
          <a:p>
            <a:fld id="{F9F8007A-9299-4240-A123-995515A05570}" type="slidenum">
              <a:rPr lang="en-US" smtClean="0"/>
              <a:t>2</a:t>
            </a:fld>
            <a:endParaRPr lang="en-US"/>
          </a:p>
        </p:txBody>
      </p:sp>
    </p:spTree>
    <p:extLst>
      <p:ext uri="{BB962C8B-B14F-4D97-AF65-F5344CB8AC3E}">
        <p14:creationId xmlns:p14="http://schemas.microsoft.com/office/powerpoint/2010/main" val="3663334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0" indent="-172710">
              <a:buFont typeface="Arial" panose="020B0604020202020204" pitchFamily="34" charset="0"/>
              <a:buChar char="•"/>
            </a:pPr>
            <a:r>
              <a:rPr lang="en-US" dirty="0" smtClean="0"/>
              <a:t>Minnesota’s first constitutionally</a:t>
            </a:r>
            <a:r>
              <a:rPr lang="en-US" baseline="0" dirty="0" smtClean="0"/>
              <a:t> dedicated funding source for protection of environment and natural resources.</a:t>
            </a:r>
          </a:p>
          <a:p>
            <a:endParaRPr lang="en-US" baseline="0" dirty="0" smtClean="0"/>
          </a:p>
          <a:p>
            <a:pPr marL="172710" indent="-172710">
              <a:buFont typeface="Arial" panose="020B0604020202020204" pitchFamily="34" charset="0"/>
              <a:buChar char="•"/>
            </a:pPr>
            <a:r>
              <a:rPr lang="en-US" baseline="0" dirty="0" smtClean="0"/>
              <a:t>It was created in 1988 with passage of the constitutional amendment and then in 1990 another constitutional amendment dedicated 40% of lottery proceeds to the fund, but only until 2001. In 1998 they extended that until 2025.</a:t>
            </a:r>
          </a:p>
          <a:p>
            <a:pPr marL="172710" indent="-172710">
              <a:buFont typeface="Arial" panose="020B0604020202020204" pitchFamily="34" charset="0"/>
              <a:buChar char="•"/>
            </a:pPr>
            <a:endParaRPr lang="en-US" baseline="0" dirty="0" smtClean="0"/>
          </a:p>
          <a:p>
            <a:pPr marL="172710" indent="-172710">
              <a:buFont typeface="Arial" panose="020B0604020202020204" pitchFamily="34" charset="0"/>
              <a:buChar char="•"/>
            </a:pPr>
            <a:r>
              <a:rPr lang="en-US" baseline="0" dirty="0" smtClean="0"/>
              <a:t>Needs to be spent on projects of long term benefit to Minnesota’s environment</a:t>
            </a:r>
          </a:p>
          <a:p>
            <a:pPr marL="172710" indent="-172710">
              <a:buFont typeface="Arial" panose="020B0604020202020204" pitchFamily="34" charset="0"/>
              <a:buChar char="•"/>
            </a:pPr>
            <a:endParaRPr lang="en-US" baseline="0" dirty="0" smtClean="0"/>
          </a:p>
          <a:p>
            <a:pPr marL="172710" indent="-172710">
              <a:buFont typeface="Arial" panose="020B0604020202020204" pitchFamily="34" charset="0"/>
              <a:buChar char="•"/>
            </a:pPr>
            <a:r>
              <a:rPr lang="en-US" baseline="0" dirty="0" smtClean="0"/>
              <a:t>That is done by granting out up to 5.5% of </a:t>
            </a:r>
          </a:p>
          <a:p>
            <a:pPr marL="172710" indent="-172710">
              <a:buFont typeface="Arial" panose="020B0604020202020204" pitchFamily="34" charset="0"/>
              <a:buChar char="•"/>
            </a:pPr>
            <a:endParaRPr lang="en-US" baseline="0" dirty="0" smtClean="0"/>
          </a:p>
          <a:p>
            <a:pPr marL="172710" indent="-17271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9F8007A-9299-4240-A123-995515A05570}" type="slidenum">
              <a:rPr lang="en-US" smtClean="0"/>
              <a:t>3</a:t>
            </a:fld>
            <a:endParaRPr lang="en-US"/>
          </a:p>
        </p:txBody>
      </p:sp>
    </p:spTree>
    <p:extLst>
      <p:ext uri="{BB962C8B-B14F-4D97-AF65-F5344CB8AC3E}">
        <p14:creationId xmlns:p14="http://schemas.microsoft.com/office/powerpoint/2010/main" val="361998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Money originates from combination of lottery contributions and investment income</a:t>
            </a:r>
          </a:p>
          <a:p>
            <a:r>
              <a:rPr lang="en-US" dirty="0" smtClean="0"/>
              <a:t>Works like endowment – 5.5% of market value can be utilized each year</a:t>
            </a:r>
          </a:p>
          <a:p>
            <a:endParaRPr lang="en-US" dirty="0"/>
          </a:p>
        </p:txBody>
      </p:sp>
      <p:sp>
        <p:nvSpPr>
          <p:cNvPr id="4" name="Slide Number Placeholder 3"/>
          <p:cNvSpPr>
            <a:spLocks noGrp="1"/>
          </p:cNvSpPr>
          <p:nvPr>
            <p:ph type="sldNum" sz="quarter" idx="10"/>
          </p:nvPr>
        </p:nvSpPr>
        <p:spPr/>
        <p:txBody>
          <a:bodyPr/>
          <a:lstStyle/>
          <a:p>
            <a:fld id="{734ABD5C-B688-4FBA-9227-B15E6023BF90}" type="slidenum">
              <a:rPr lang="en-US" smtClean="0"/>
              <a:t>4</a:t>
            </a:fld>
            <a:endParaRPr lang="en-US"/>
          </a:p>
        </p:txBody>
      </p:sp>
    </p:spTree>
    <p:extLst>
      <p:ext uri="{BB962C8B-B14F-4D97-AF65-F5344CB8AC3E}">
        <p14:creationId xmlns:p14="http://schemas.microsoft.com/office/powerpoint/2010/main" val="3530027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4ABD5C-B688-4FBA-9227-B15E6023BF90}" type="slidenum">
              <a:rPr lang="en-US" smtClean="0"/>
              <a:t>6</a:t>
            </a:fld>
            <a:endParaRPr lang="en-US"/>
          </a:p>
        </p:txBody>
      </p:sp>
    </p:spTree>
    <p:extLst>
      <p:ext uri="{BB962C8B-B14F-4D97-AF65-F5344CB8AC3E}">
        <p14:creationId xmlns:p14="http://schemas.microsoft.com/office/powerpoint/2010/main" val="488469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49"/>
            <a:r>
              <a:rPr lang="en-US" kern="0" dirty="0"/>
              <a:t>Competitive multi-step proposal and selection process:</a:t>
            </a:r>
          </a:p>
          <a:p>
            <a:pPr marL="342882" indent="-342882">
              <a:spcBef>
                <a:spcPts val="600"/>
              </a:spcBef>
              <a:buFontTx/>
              <a:buChar char="•"/>
              <a:defRPr/>
            </a:pPr>
            <a:r>
              <a:rPr lang="en-US" kern="0" dirty="0"/>
              <a:t>Funded projects submit work plan for LCCMR approval</a:t>
            </a:r>
          </a:p>
          <a:p>
            <a:pPr marL="342882" indent="-342882">
              <a:spcBef>
                <a:spcPts val="600"/>
              </a:spcBef>
              <a:buFontTx/>
              <a:buChar char="•"/>
              <a:defRPr/>
            </a:pPr>
            <a:r>
              <a:rPr lang="en-US" kern="0" dirty="0"/>
              <a:t>Projects report to LCCMR throughout project duration</a:t>
            </a:r>
          </a:p>
          <a:p>
            <a:endParaRPr lang="en-US" dirty="0"/>
          </a:p>
        </p:txBody>
      </p:sp>
      <p:sp>
        <p:nvSpPr>
          <p:cNvPr id="4" name="Slide Number Placeholder 3"/>
          <p:cNvSpPr>
            <a:spLocks noGrp="1"/>
          </p:cNvSpPr>
          <p:nvPr>
            <p:ph type="sldNum" sz="quarter" idx="10"/>
          </p:nvPr>
        </p:nvSpPr>
        <p:spPr/>
        <p:txBody>
          <a:bodyPr/>
          <a:lstStyle/>
          <a:p>
            <a:fld id="{734ABD5C-B688-4FBA-9227-B15E6023BF90}" type="slidenum">
              <a:rPr lang="en-US" smtClean="0"/>
              <a:t>8</a:t>
            </a:fld>
            <a:endParaRPr lang="en-US"/>
          </a:p>
        </p:txBody>
      </p:sp>
    </p:spTree>
    <p:extLst>
      <p:ext uri="{BB962C8B-B14F-4D97-AF65-F5344CB8AC3E}">
        <p14:creationId xmlns:p14="http://schemas.microsoft.com/office/powerpoint/2010/main" val="3240761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4ABD5C-B688-4FBA-9227-B15E6023BF90}" type="slidenum">
              <a:rPr lang="en-US" smtClean="0"/>
              <a:t>9</a:t>
            </a:fld>
            <a:endParaRPr lang="en-US"/>
          </a:p>
        </p:txBody>
      </p:sp>
    </p:spTree>
    <p:extLst>
      <p:ext uri="{BB962C8B-B14F-4D97-AF65-F5344CB8AC3E}">
        <p14:creationId xmlns:p14="http://schemas.microsoft.com/office/powerpoint/2010/main" val="2808287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4ABD5C-B688-4FBA-9227-B15E6023BF90}" type="slidenum">
              <a:rPr lang="en-US" smtClean="0"/>
              <a:t>11</a:t>
            </a:fld>
            <a:endParaRPr lang="en-US"/>
          </a:p>
        </p:txBody>
      </p:sp>
    </p:spTree>
    <p:extLst>
      <p:ext uri="{BB962C8B-B14F-4D97-AF65-F5344CB8AC3E}">
        <p14:creationId xmlns:p14="http://schemas.microsoft.com/office/powerpoint/2010/main" val="1131205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16">
              <a:defRPr/>
            </a:pPr>
            <a:r>
              <a:rPr lang="en-US" sz="1200" kern="1200" dirty="0" smtClean="0">
                <a:solidFill>
                  <a:schemeClr val="tx1"/>
                </a:solidFill>
                <a:effectLst/>
                <a:latin typeface="+mn-lt"/>
                <a:ea typeface="+mn-ea"/>
                <a:cs typeface="+mn-cs"/>
              </a:rPr>
              <a:t>The WCROC Fast Charger is the first in west central Minnesota with the next closest fast charger located in Monticello.  The fast charger will soon be powered by 30 kW of solar PV.   Using a fast charger, an electric car can be powered to 80% in 30 to 45 minutes whereas it takes approximately 48 hours to charge on a 110 wall outlet.  The all-electric Chevy Bolt, which UMM and WCROC have in our fleets, has a range between 150 to 230 miles (depending on temperature with winter being at 150 miles).  </a:t>
            </a:r>
            <a:r>
              <a:rPr lang="en-US" sz="1200" b="0" i="0" kern="1200" dirty="0" smtClean="0">
                <a:solidFill>
                  <a:schemeClr val="tx1"/>
                </a:solidFill>
                <a:effectLst/>
                <a:latin typeface="+mn-lt"/>
                <a:ea typeface="+mn-ea"/>
                <a:cs typeface="+mn-cs"/>
              </a:rPr>
              <a:t>fast charger for electric vehicles at the University of Minnesota West Central Research and Outreach Center in Morris</a:t>
            </a:r>
            <a:endParaRPr lang="en-US" dirty="0" smtClean="0"/>
          </a:p>
          <a:p>
            <a:pPr defTabSz="921116">
              <a:defRPr/>
            </a:pPr>
            <a:endParaRPr lang="en-US" dirty="0" smtClean="0"/>
          </a:p>
          <a:p>
            <a:pPr defTabSz="921116">
              <a:defRPr/>
            </a:pPr>
            <a:r>
              <a:rPr lang="en-US" dirty="0" smtClean="0"/>
              <a:t>Since </a:t>
            </a:r>
            <a:r>
              <a:rPr lang="en-US" dirty="0"/>
              <a:t>1991, the Trust Fund has provided ~$576 million in support to nearly 1,500 projects benefitting every county in the state.</a:t>
            </a:r>
          </a:p>
          <a:p>
            <a:endParaRPr lang="en-US" dirty="0"/>
          </a:p>
        </p:txBody>
      </p:sp>
      <p:sp>
        <p:nvSpPr>
          <p:cNvPr id="4" name="Slide Number Placeholder 3"/>
          <p:cNvSpPr>
            <a:spLocks noGrp="1"/>
          </p:cNvSpPr>
          <p:nvPr>
            <p:ph type="sldNum" sz="quarter" idx="10"/>
          </p:nvPr>
        </p:nvSpPr>
        <p:spPr/>
        <p:txBody>
          <a:bodyPr/>
          <a:lstStyle/>
          <a:p>
            <a:fld id="{734ABD5C-B688-4FBA-9227-B15E6023BF90}" type="slidenum">
              <a:rPr lang="en-US" smtClean="0"/>
              <a:t>12</a:t>
            </a:fld>
            <a:endParaRPr lang="en-US"/>
          </a:p>
        </p:txBody>
      </p:sp>
    </p:spTree>
    <p:extLst>
      <p:ext uri="{BB962C8B-B14F-4D97-AF65-F5344CB8AC3E}">
        <p14:creationId xmlns:p14="http://schemas.microsoft.com/office/powerpoint/2010/main" val="2528266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D3ED34-CC1F-4DE0-890A-0BC307F4DF3F}" type="datetimeFigureOut">
              <a:rPr lang="en-US" smtClean="0"/>
              <a:pPr/>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00AAE-DCA6-4824-A491-1C7C1C67972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D3ED34-CC1F-4DE0-890A-0BC307F4DF3F}" type="datetimeFigureOut">
              <a:rPr lang="en-US" smtClean="0"/>
              <a:pPr/>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00AAE-DCA6-4824-A491-1C7C1C6797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D3ED34-CC1F-4DE0-890A-0BC307F4DF3F}" type="datetimeFigureOut">
              <a:rPr lang="en-US" smtClean="0"/>
              <a:pPr/>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00AAE-DCA6-4824-A491-1C7C1C67972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D3ED34-CC1F-4DE0-890A-0BC307F4DF3F}" type="datetimeFigureOut">
              <a:rPr lang="en-US" smtClean="0"/>
              <a:pPr/>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00AAE-DCA6-4824-A491-1C7C1C67972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D3ED34-CC1F-4DE0-890A-0BC307F4DF3F}" type="datetimeFigureOut">
              <a:rPr lang="en-US" smtClean="0"/>
              <a:pPr/>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00AAE-DCA6-4824-A491-1C7C1C67972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D3ED34-CC1F-4DE0-890A-0BC307F4DF3F}" type="datetimeFigureOut">
              <a:rPr lang="en-US" smtClean="0"/>
              <a:pPr/>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400AAE-DCA6-4824-A491-1C7C1C67972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D3ED34-CC1F-4DE0-890A-0BC307F4DF3F}" type="datetimeFigureOut">
              <a:rPr lang="en-US" smtClean="0"/>
              <a:pPr/>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400AAE-DCA6-4824-A491-1C7C1C67972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D3ED34-CC1F-4DE0-890A-0BC307F4DF3F}" type="datetimeFigureOut">
              <a:rPr lang="en-US" smtClean="0"/>
              <a:pPr/>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400AAE-DCA6-4824-A491-1C7C1C6797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D3ED34-CC1F-4DE0-890A-0BC307F4DF3F}" type="datetimeFigureOut">
              <a:rPr lang="en-US" smtClean="0"/>
              <a:pPr/>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400AAE-DCA6-4824-A491-1C7C1C6797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D3ED34-CC1F-4DE0-890A-0BC307F4DF3F}" type="datetimeFigureOut">
              <a:rPr lang="en-US" smtClean="0"/>
              <a:pPr/>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400AAE-DCA6-4824-A491-1C7C1C67972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D3ED34-CC1F-4DE0-890A-0BC307F4DF3F}" type="datetimeFigureOut">
              <a:rPr lang="en-US" smtClean="0"/>
              <a:pPr/>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400AAE-DCA6-4824-A491-1C7C1C67972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3ED34-CC1F-4DE0-890A-0BC307F4DF3F}" type="datetimeFigureOut">
              <a:rPr lang="en-US" smtClean="0"/>
              <a:pPr/>
              <a:t>1/28/2019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400AAE-DCA6-4824-A491-1C7C1C6797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24.jpg"/><Relationship Id="rId3" Type="http://schemas.openxmlformats.org/officeDocument/2006/relationships/image" Target="../media/image6.jpeg"/><Relationship Id="rId7" Type="http://schemas.openxmlformats.org/officeDocument/2006/relationships/diagramData" Target="../diagrams/data1.xml"/><Relationship Id="rId12"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jpeg"/><Relationship Id="rId11" Type="http://schemas.microsoft.com/office/2007/relationships/diagramDrawing" Target="../diagrams/drawing1.xml"/><Relationship Id="rId5" Type="http://schemas.openxmlformats.org/officeDocument/2006/relationships/image" Target="../media/image15.jpeg"/><Relationship Id="rId10" Type="http://schemas.openxmlformats.org/officeDocument/2006/relationships/diagramColors" Target="../diagrams/colors1.xml"/><Relationship Id="rId4" Type="http://schemas.openxmlformats.org/officeDocument/2006/relationships/image" Target="../media/image7.png"/><Relationship Id="rId9" Type="http://schemas.openxmlformats.org/officeDocument/2006/relationships/diagramQuickStyle" Target="../diagrams/quickStyle1.xml"/><Relationship Id="rId14" Type="http://schemas.openxmlformats.org/officeDocument/2006/relationships/image" Target="../media/image25.jpeg"/></Relationships>
</file>

<file path=ppt/slides/_rels/slide13.xml.rels><?xml version="1.0" encoding="UTF-8" standalone="yes"?>
<Relationships xmlns="http://schemas.openxmlformats.org/package/2006/relationships"><Relationship Id="rId8" Type="http://schemas.openxmlformats.org/officeDocument/2006/relationships/hyperlink" Target="http://www.facebook.com/mnenrtf" TargetMode="External"/><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hyperlink" Target="http://www.twitter.com/mnenrt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12.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5.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04800" y="2053994"/>
            <a:ext cx="8403772" cy="2246769"/>
          </a:xfrm>
          <a:prstGeom prst="rect">
            <a:avLst/>
          </a:prstGeom>
          <a:noFill/>
        </p:spPr>
        <p:txBody>
          <a:bodyPr wrap="square" rtlCol="0">
            <a:spAutoFit/>
          </a:bodyPr>
          <a:lstStyle/>
          <a:p>
            <a:pPr algn="ctr"/>
            <a:r>
              <a:rPr lang="en-US" sz="2800" b="1" dirty="0" smtClean="0"/>
              <a:t>Legislative-Citizen </a:t>
            </a:r>
            <a:r>
              <a:rPr lang="en-US" sz="2800" b="1" dirty="0"/>
              <a:t>Commission on </a:t>
            </a:r>
          </a:p>
          <a:p>
            <a:pPr algn="ctr"/>
            <a:r>
              <a:rPr lang="en-US" sz="2800" b="1" dirty="0"/>
              <a:t>Minnesota Resources (LCCMR)</a:t>
            </a:r>
          </a:p>
          <a:p>
            <a:pPr algn="ctr"/>
            <a:r>
              <a:rPr lang="en-US" sz="2800" b="1" dirty="0" smtClean="0"/>
              <a:t>&amp;</a:t>
            </a:r>
          </a:p>
          <a:p>
            <a:pPr algn="ctr"/>
            <a:r>
              <a:rPr lang="en-US" sz="2800" b="1" dirty="0" smtClean="0"/>
              <a:t>Environment and Natural Resources</a:t>
            </a:r>
          </a:p>
          <a:p>
            <a:pPr algn="ctr"/>
            <a:r>
              <a:rPr lang="en-US" sz="2800" b="1" dirty="0" smtClean="0"/>
              <a:t>Trust Fund</a:t>
            </a:r>
          </a:p>
        </p:txBody>
      </p:sp>
      <p:pic>
        <p:nvPicPr>
          <p:cNvPr id="11" name="Picture 1" descr="ENRTF logo.jpg"/>
          <p:cNvPicPr>
            <a:picLocks noChangeAspect="1"/>
          </p:cNvPicPr>
          <p:nvPr/>
        </p:nvPicPr>
        <p:blipFill>
          <a:blip r:embed="rId3" cstate="print"/>
          <a:srcRect/>
          <a:stretch>
            <a:fillRect/>
          </a:stretch>
        </p:blipFill>
        <p:spPr bwMode="auto">
          <a:xfrm>
            <a:off x="3352800" y="4724400"/>
            <a:ext cx="2362200" cy="1672043"/>
          </a:xfrm>
          <a:prstGeom prst="rect">
            <a:avLst/>
          </a:prstGeom>
          <a:noFill/>
          <a:ln w="9525">
            <a:noFill/>
            <a:miter lim="800000"/>
            <a:headEnd/>
            <a:tailEnd/>
          </a:ln>
        </p:spPr>
      </p:pic>
      <p:pic>
        <p:nvPicPr>
          <p:cNvPr id="6" name="Picture 20" descr="Peregrine falcon chick, face-on, IMG_3296, face-on.JPG"/>
          <p:cNvPicPr>
            <a:picLocks noChangeAspect="1"/>
          </p:cNvPicPr>
          <p:nvPr/>
        </p:nvPicPr>
        <p:blipFill rotWithShape="1">
          <a:blip r:embed="rId4" cstate="print"/>
          <a:srcRect l="4207" r="4207"/>
          <a:stretch/>
        </p:blipFill>
        <p:spPr bwMode="auto">
          <a:xfrm>
            <a:off x="4694217" y="34780"/>
            <a:ext cx="1719489" cy="1679326"/>
          </a:xfrm>
          <a:prstGeom prst="rect">
            <a:avLst/>
          </a:prstGeom>
          <a:ln>
            <a:noFill/>
          </a:ln>
          <a:effectLst>
            <a:softEdge rad="112500"/>
          </a:effectLst>
        </p:spPr>
        <p:style>
          <a:lnRef idx="3">
            <a:schemeClr val="lt1"/>
          </a:lnRef>
          <a:fillRef idx="1">
            <a:schemeClr val="accent1"/>
          </a:fillRef>
          <a:effectRef idx="1">
            <a:schemeClr val="accent1"/>
          </a:effectRef>
          <a:fontRef idx="minor">
            <a:schemeClr val="lt1"/>
          </a:fontRef>
        </p:style>
      </p:pic>
      <p:pic>
        <p:nvPicPr>
          <p:cNvPr id="13" name="Picture 12" descr="IMG_0134.JPG"/>
          <p:cNvPicPr>
            <a:picLocks noChangeAspect="1"/>
          </p:cNvPicPr>
          <p:nvPr/>
        </p:nvPicPr>
        <p:blipFill>
          <a:blip r:embed="rId5" cstate="print"/>
          <a:stretch>
            <a:fillRect/>
          </a:stretch>
        </p:blipFill>
        <p:spPr>
          <a:xfrm>
            <a:off x="2373266" y="128760"/>
            <a:ext cx="2252397" cy="1501597"/>
          </a:xfrm>
          <a:prstGeom prst="rect">
            <a:avLst/>
          </a:prstGeom>
          <a:effectLst>
            <a:softEdge rad="127000"/>
          </a:effectLst>
        </p:spPr>
      </p:pic>
      <p:pic>
        <p:nvPicPr>
          <p:cNvPr id="15" name="Picture 12" descr="IMG_0749.JPG"/>
          <p:cNvPicPr>
            <a:picLocks noChangeAspect="1"/>
          </p:cNvPicPr>
          <p:nvPr/>
        </p:nvPicPr>
        <p:blipFill>
          <a:blip r:embed="rId6" cstate="print"/>
          <a:srcRect/>
          <a:stretch>
            <a:fillRect/>
          </a:stretch>
        </p:blipFill>
        <p:spPr bwMode="auto">
          <a:xfrm>
            <a:off x="196609" y="228600"/>
            <a:ext cx="2108103" cy="1401757"/>
          </a:xfrm>
          <a:prstGeom prst="rect">
            <a:avLst/>
          </a:prstGeom>
          <a:ln>
            <a:noFill/>
          </a:ln>
          <a:effectLst>
            <a:softEdge rad="112500"/>
          </a:effectLst>
        </p:spPr>
      </p:pic>
      <p:pic>
        <p:nvPicPr>
          <p:cNvPr id="16" name="Picture 15" descr="IMG_0843.JPG"/>
          <p:cNvPicPr>
            <a:picLocks noChangeAspect="1"/>
          </p:cNvPicPr>
          <p:nvPr/>
        </p:nvPicPr>
        <p:blipFill>
          <a:blip r:embed="rId7" cstate="print"/>
          <a:stretch>
            <a:fillRect/>
          </a:stretch>
        </p:blipFill>
        <p:spPr>
          <a:xfrm>
            <a:off x="6482260" y="159047"/>
            <a:ext cx="2280741" cy="1517353"/>
          </a:xfrm>
          <a:prstGeom prst="rect">
            <a:avLst/>
          </a:prstGeom>
          <a:effectLst>
            <a:softEdge rad="127000"/>
          </a:effectLst>
        </p:spPr>
      </p:pic>
    </p:spTree>
    <p:extLst>
      <p:ext uri="{BB962C8B-B14F-4D97-AF65-F5344CB8AC3E}">
        <p14:creationId xmlns:p14="http://schemas.microsoft.com/office/powerpoint/2010/main" val="794503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9"/>
          <p:cNvSpPr txBox="1">
            <a:spLocks noChangeArrowheads="1"/>
          </p:cNvSpPr>
          <p:nvPr/>
        </p:nvSpPr>
        <p:spPr>
          <a:xfrm>
            <a:off x="90032" y="1447800"/>
            <a:ext cx="8977766" cy="5421085"/>
          </a:xfrm>
          <a:prstGeom prst="rect">
            <a:avLst/>
          </a:prstGeom>
        </p:spPr>
        <p:txBody>
          <a:bodyPr/>
          <a:lstStyle/>
          <a:p>
            <a:pPr>
              <a:spcBef>
                <a:spcPts val="600"/>
              </a:spcBef>
              <a:defRPr/>
            </a:pPr>
            <a:endParaRPr lang="en-US" sz="2000" b="1" kern="0" dirty="0" smtClean="0"/>
          </a:p>
          <a:p>
            <a:pPr>
              <a:spcBef>
                <a:spcPts val="600"/>
              </a:spcBef>
              <a:defRPr/>
            </a:pPr>
            <a:r>
              <a:rPr lang="en-US" sz="2600" b="1" kern="0" dirty="0" smtClean="0"/>
              <a:t>Funding priorities:</a:t>
            </a:r>
          </a:p>
          <a:p>
            <a:pPr marL="800100" lvl="1" indent="-342900">
              <a:spcBef>
                <a:spcPts val="600"/>
              </a:spcBef>
              <a:buFont typeface="Arial" panose="020B0604020202020204" pitchFamily="34" charset="0"/>
              <a:buChar char="•"/>
              <a:defRPr/>
            </a:pPr>
            <a:r>
              <a:rPr lang="en-US" sz="2600" kern="0" dirty="0" smtClean="0"/>
              <a:t>Foundational Natural Resource Data and Information</a:t>
            </a:r>
          </a:p>
          <a:p>
            <a:pPr marL="800100" lvl="1" indent="-342900">
              <a:spcBef>
                <a:spcPts val="600"/>
              </a:spcBef>
              <a:buFont typeface="Arial" panose="020B0604020202020204" pitchFamily="34" charset="0"/>
              <a:buChar char="•"/>
              <a:defRPr/>
            </a:pPr>
            <a:r>
              <a:rPr lang="en-US" sz="2600" kern="0" dirty="0" smtClean="0"/>
              <a:t>Water Resources</a:t>
            </a:r>
          </a:p>
          <a:p>
            <a:pPr marL="800100" lvl="1" indent="-342900">
              <a:spcBef>
                <a:spcPts val="600"/>
              </a:spcBef>
              <a:buFont typeface="Arial" panose="020B0604020202020204" pitchFamily="34" charset="0"/>
              <a:buChar char="•"/>
              <a:defRPr/>
            </a:pPr>
            <a:r>
              <a:rPr lang="en-US" sz="2600" kern="0" dirty="0" smtClean="0"/>
              <a:t>Environmental Education</a:t>
            </a:r>
          </a:p>
          <a:p>
            <a:pPr marL="800100" lvl="1" indent="-342900">
              <a:spcBef>
                <a:spcPts val="600"/>
              </a:spcBef>
              <a:buFont typeface="Arial" panose="020B0604020202020204" pitchFamily="34" charset="0"/>
              <a:buChar char="•"/>
              <a:defRPr/>
            </a:pPr>
            <a:r>
              <a:rPr lang="en-US" sz="2600" kern="0" dirty="0" smtClean="0"/>
              <a:t>Aquatic and Terrestrial Invasive Species</a:t>
            </a:r>
          </a:p>
          <a:p>
            <a:pPr marL="800100" lvl="1" indent="-342900">
              <a:spcBef>
                <a:spcPts val="600"/>
              </a:spcBef>
              <a:buFont typeface="Arial" panose="020B0604020202020204" pitchFamily="34" charset="0"/>
              <a:buChar char="•"/>
              <a:defRPr/>
            </a:pPr>
            <a:r>
              <a:rPr lang="en-US" sz="2600" kern="0" dirty="0" smtClean="0"/>
              <a:t>Air Quality, Climate Change, and Renewable Energy</a:t>
            </a:r>
          </a:p>
          <a:p>
            <a:pPr marL="800100" lvl="1" indent="-342900">
              <a:spcBef>
                <a:spcPts val="600"/>
              </a:spcBef>
              <a:buFont typeface="Arial" panose="020B0604020202020204" pitchFamily="34" charset="0"/>
              <a:buChar char="•"/>
              <a:defRPr/>
            </a:pPr>
            <a:r>
              <a:rPr lang="en-US" sz="2600" kern="0" dirty="0" smtClean="0"/>
              <a:t>Methods to Protect or Restore Land, Water, and Habitat</a:t>
            </a:r>
          </a:p>
          <a:p>
            <a:pPr marL="800100" lvl="1" indent="-342900">
              <a:spcBef>
                <a:spcPts val="600"/>
              </a:spcBef>
              <a:buFont typeface="Arial" panose="020B0604020202020204" pitchFamily="34" charset="0"/>
              <a:buChar char="•"/>
              <a:defRPr/>
            </a:pPr>
            <a:r>
              <a:rPr lang="en-US" sz="2600" kern="0" dirty="0" smtClean="0"/>
              <a:t>Land Acquisition for Habitat and Recreation</a:t>
            </a:r>
          </a:p>
          <a:p>
            <a:pPr marL="800100" lvl="1" indent="-342900">
              <a:spcBef>
                <a:spcPts val="600"/>
              </a:spcBef>
              <a:buFont typeface="Arial" panose="020B0604020202020204" pitchFamily="34" charset="0"/>
              <a:buChar char="•"/>
              <a:defRPr/>
            </a:pPr>
            <a:r>
              <a:rPr lang="en-US" sz="2600" kern="0" dirty="0" smtClean="0"/>
              <a:t>Small Projects (under $200,000)</a:t>
            </a:r>
          </a:p>
        </p:txBody>
      </p:sp>
      <p:pic>
        <p:nvPicPr>
          <p:cNvPr id="12" name="Picture 1" descr="ENRTF logo.jpg"/>
          <p:cNvPicPr>
            <a:picLocks noChangeAspect="1"/>
          </p:cNvPicPr>
          <p:nvPr/>
        </p:nvPicPr>
        <p:blipFill>
          <a:blip r:embed="rId2" cstate="print"/>
          <a:srcRect/>
          <a:stretch>
            <a:fillRect/>
          </a:stretch>
        </p:blipFill>
        <p:spPr bwMode="auto">
          <a:xfrm>
            <a:off x="7920632" y="241554"/>
            <a:ext cx="1182424" cy="836621"/>
          </a:xfrm>
          <a:prstGeom prst="rect">
            <a:avLst/>
          </a:prstGeom>
          <a:noFill/>
          <a:ln w="9525">
            <a:noFill/>
            <a:miter lim="800000"/>
            <a:headEnd/>
            <a:tailEnd/>
          </a:ln>
        </p:spPr>
      </p:pic>
      <p:pic>
        <p:nvPicPr>
          <p:cNvPr id="13" name="Picture 28"/>
          <p:cNvPicPr>
            <a:picLocks noChangeAspect="1" noChangeArrowheads="1"/>
          </p:cNvPicPr>
          <p:nvPr/>
        </p:nvPicPr>
        <p:blipFill>
          <a:blip r:embed="rId3" cstate="print"/>
          <a:srcRect/>
          <a:stretch>
            <a:fillRect/>
          </a:stretch>
        </p:blipFill>
        <p:spPr bwMode="auto">
          <a:xfrm>
            <a:off x="0" y="128588"/>
            <a:ext cx="1130300" cy="1133475"/>
          </a:xfrm>
          <a:prstGeom prst="rect">
            <a:avLst/>
          </a:prstGeom>
          <a:noFill/>
          <a:ln w="9525">
            <a:noFill/>
            <a:miter lim="800000"/>
            <a:headEnd/>
            <a:tailEnd/>
          </a:ln>
        </p:spPr>
      </p:pic>
      <p:sp>
        <p:nvSpPr>
          <p:cNvPr id="14" name="Line 30"/>
          <p:cNvSpPr>
            <a:spLocks noChangeShapeType="1"/>
          </p:cNvSpPr>
          <p:nvPr/>
        </p:nvSpPr>
        <p:spPr bwMode="auto">
          <a:xfrm>
            <a:off x="1144588" y="151738"/>
            <a:ext cx="6858000" cy="0"/>
          </a:xfrm>
          <a:prstGeom prst="line">
            <a:avLst/>
          </a:prstGeom>
          <a:noFill/>
          <a:ln w="57150">
            <a:solidFill>
              <a:srgbClr val="000066"/>
            </a:solidFill>
            <a:round/>
            <a:headEnd/>
            <a:tailEnd/>
          </a:ln>
        </p:spPr>
        <p:txBody>
          <a:bodyPr/>
          <a:lstStyle/>
          <a:p>
            <a:endParaRPr lang="en-US"/>
          </a:p>
        </p:txBody>
      </p:sp>
      <p:sp>
        <p:nvSpPr>
          <p:cNvPr id="15" name="Line 31"/>
          <p:cNvSpPr>
            <a:spLocks noChangeShapeType="1"/>
          </p:cNvSpPr>
          <p:nvPr/>
        </p:nvSpPr>
        <p:spPr bwMode="auto">
          <a:xfrm>
            <a:off x="1373188" y="1174750"/>
            <a:ext cx="6400800" cy="0"/>
          </a:xfrm>
          <a:prstGeom prst="line">
            <a:avLst/>
          </a:prstGeom>
          <a:noFill/>
          <a:ln w="28575">
            <a:solidFill>
              <a:srgbClr val="DFAC1D"/>
            </a:solidFill>
            <a:round/>
            <a:headEnd/>
            <a:tailEnd/>
          </a:ln>
        </p:spPr>
        <p:txBody>
          <a:bodyPr/>
          <a:lstStyle/>
          <a:p>
            <a:endParaRPr lang="en-US"/>
          </a:p>
        </p:txBody>
      </p:sp>
      <p:sp>
        <p:nvSpPr>
          <p:cNvPr id="16" name="Line 32"/>
          <p:cNvSpPr>
            <a:spLocks noChangeShapeType="1"/>
          </p:cNvSpPr>
          <p:nvPr/>
        </p:nvSpPr>
        <p:spPr bwMode="auto">
          <a:xfrm>
            <a:off x="1373188" y="222250"/>
            <a:ext cx="6400800" cy="0"/>
          </a:xfrm>
          <a:prstGeom prst="line">
            <a:avLst/>
          </a:prstGeom>
          <a:noFill/>
          <a:ln w="28575">
            <a:solidFill>
              <a:srgbClr val="DFAC1D"/>
            </a:solidFill>
            <a:round/>
            <a:headEnd/>
            <a:tailEnd/>
          </a:ln>
        </p:spPr>
        <p:txBody>
          <a:bodyPr/>
          <a:lstStyle/>
          <a:p>
            <a:endParaRPr lang="en-US"/>
          </a:p>
        </p:txBody>
      </p:sp>
      <p:sp>
        <p:nvSpPr>
          <p:cNvPr id="18" name="Line 33"/>
          <p:cNvSpPr>
            <a:spLocks noChangeShapeType="1"/>
          </p:cNvSpPr>
          <p:nvPr/>
        </p:nvSpPr>
        <p:spPr bwMode="auto">
          <a:xfrm>
            <a:off x="1144588" y="1245262"/>
            <a:ext cx="6858000" cy="0"/>
          </a:xfrm>
          <a:prstGeom prst="line">
            <a:avLst/>
          </a:prstGeom>
          <a:noFill/>
          <a:ln w="57150">
            <a:solidFill>
              <a:srgbClr val="000066"/>
            </a:solidFill>
            <a:round/>
            <a:headEnd/>
            <a:tailEnd/>
          </a:ln>
        </p:spPr>
        <p:txBody>
          <a:bodyPr/>
          <a:lstStyle/>
          <a:p>
            <a:endParaRPr lang="en-US"/>
          </a:p>
        </p:txBody>
      </p:sp>
      <p:sp>
        <p:nvSpPr>
          <p:cNvPr id="19" name="Text Box 34"/>
          <p:cNvSpPr txBox="1">
            <a:spLocks noChangeArrowheads="1"/>
          </p:cNvSpPr>
          <p:nvPr/>
        </p:nvSpPr>
        <p:spPr bwMode="auto">
          <a:xfrm>
            <a:off x="1143000" y="461740"/>
            <a:ext cx="6859588" cy="470898"/>
          </a:xfrm>
          <a:prstGeom prst="rect">
            <a:avLst/>
          </a:prstGeom>
          <a:noFill/>
          <a:ln w="9525" algn="ctr">
            <a:noFill/>
            <a:miter lim="800000"/>
            <a:headEnd/>
            <a:tailEnd/>
          </a:ln>
        </p:spPr>
        <p:txBody>
          <a:bodyPr>
            <a:spAutoFit/>
          </a:bodyPr>
          <a:lstStyle/>
          <a:p>
            <a:pPr algn="ctr">
              <a:lnSpc>
                <a:spcPct val="80000"/>
              </a:lnSpc>
              <a:spcBef>
                <a:spcPct val="50000"/>
              </a:spcBef>
            </a:pPr>
            <a:r>
              <a:rPr lang="en-US" sz="3000" b="1" dirty="0" smtClean="0"/>
              <a:t>2020 Request for Proposal</a:t>
            </a:r>
          </a:p>
        </p:txBody>
      </p:sp>
    </p:spTree>
    <p:extLst>
      <p:ext uri="{BB962C8B-B14F-4D97-AF65-F5344CB8AC3E}">
        <p14:creationId xmlns:p14="http://schemas.microsoft.com/office/powerpoint/2010/main" val="403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9"/>
          <p:cNvSpPr txBox="1">
            <a:spLocks noChangeArrowheads="1"/>
          </p:cNvSpPr>
          <p:nvPr/>
        </p:nvSpPr>
        <p:spPr>
          <a:xfrm>
            <a:off x="166234" y="1436915"/>
            <a:ext cx="8977766" cy="5421085"/>
          </a:xfrm>
          <a:prstGeom prst="rect">
            <a:avLst/>
          </a:prstGeom>
        </p:spPr>
        <p:txBody>
          <a:bodyPr/>
          <a:lstStyle/>
          <a:p>
            <a:pPr>
              <a:spcBef>
                <a:spcPts val="600"/>
              </a:spcBef>
              <a:defRPr/>
            </a:pPr>
            <a:endParaRPr lang="en-US" sz="2000" b="1" kern="0" dirty="0" smtClean="0"/>
          </a:p>
          <a:p>
            <a:pPr>
              <a:spcBef>
                <a:spcPts val="600"/>
              </a:spcBef>
              <a:defRPr/>
            </a:pPr>
            <a:endParaRPr lang="en-US" sz="2000" b="1" kern="0" dirty="0"/>
          </a:p>
          <a:p>
            <a:pPr>
              <a:spcBef>
                <a:spcPts val="600"/>
              </a:spcBef>
              <a:defRPr/>
            </a:pPr>
            <a:endParaRPr lang="en-US" sz="2000" b="1" kern="0" dirty="0" smtClean="0"/>
          </a:p>
        </p:txBody>
      </p:sp>
      <p:pic>
        <p:nvPicPr>
          <p:cNvPr id="12" name="Picture 1" descr="ENRTF logo.jpg"/>
          <p:cNvPicPr>
            <a:picLocks noChangeAspect="1"/>
          </p:cNvPicPr>
          <p:nvPr/>
        </p:nvPicPr>
        <p:blipFill>
          <a:blip r:embed="rId3" cstate="print"/>
          <a:srcRect/>
          <a:stretch>
            <a:fillRect/>
          </a:stretch>
        </p:blipFill>
        <p:spPr bwMode="auto">
          <a:xfrm>
            <a:off x="7920632" y="241554"/>
            <a:ext cx="1182424" cy="836621"/>
          </a:xfrm>
          <a:prstGeom prst="rect">
            <a:avLst/>
          </a:prstGeom>
          <a:noFill/>
          <a:ln w="9525">
            <a:noFill/>
            <a:miter lim="800000"/>
            <a:headEnd/>
            <a:tailEnd/>
          </a:ln>
        </p:spPr>
      </p:pic>
      <p:pic>
        <p:nvPicPr>
          <p:cNvPr id="13" name="Picture 28"/>
          <p:cNvPicPr>
            <a:picLocks noChangeAspect="1" noChangeArrowheads="1"/>
          </p:cNvPicPr>
          <p:nvPr/>
        </p:nvPicPr>
        <p:blipFill>
          <a:blip r:embed="rId4" cstate="print"/>
          <a:srcRect/>
          <a:stretch>
            <a:fillRect/>
          </a:stretch>
        </p:blipFill>
        <p:spPr bwMode="auto">
          <a:xfrm>
            <a:off x="0" y="128588"/>
            <a:ext cx="1130300" cy="1133475"/>
          </a:xfrm>
          <a:prstGeom prst="rect">
            <a:avLst/>
          </a:prstGeom>
          <a:noFill/>
          <a:ln w="9525">
            <a:noFill/>
            <a:miter lim="800000"/>
            <a:headEnd/>
            <a:tailEnd/>
          </a:ln>
        </p:spPr>
      </p:pic>
      <p:sp>
        <p:nvSpPr>
          <p:cNvPr id="14" name="Line 30"/>
          <p:cNvSpPr>
            <a:spLocks noChangeShapeType="1"/>
          </p:cNvSpPr>
          <p:nvPr/>
        </p:nvSpPr>
        <p:spPr bwMode="auto">
          <a:xfrm>
            <a:off x="1144588" y="151738"/>
            <a:ext cx="6858000" cy="0"/>
          </a:xfrm>
          <a:prstGeom prst="line">
            <a:avLst/>
          </a:prstGeom>
          <a:noFill/>
          <a:ln w="57150">
            <a:solidFill>
              <a:srgbClr val="000066"/>
            </a:solidFill>
            <a:round/>
            <a:headEnd/>
            <a:tailEnd/>
          </a:ln>
        </p:spPr>
        <p:txBody>
          <a:bodyPr/>
          <a:lstStyle/>
          <a:p>
            <a:endParaRPr lang="en-US"/>
          </a:p>
        </p:txBody>
      </p:sp>
      <p:sp>
        <p:nvSpPr>
          <p:cNvPr id="15" name="Line 31"/>
          <p:cNvSpPr>
            <a:spLocks noChangeShapeType="1"/>
          </p:cNvSpPr>
          <p:nvPr/>
        </p:nvSpPr>
        <p:spPr bwMode="auto">
          <a:xfrm>
            <a:off x="1373188" y="1174750"/>
            <a:ext cx="6400800" cy="0"/>
          </a:xfrm>
          <a:prstGeom prst="line">
            <a:avLst/>
          </a:prstGeom>
          <a:noFill/>
          <a:ln w="28575">
            <a:solidFill>
              <a:srgbClr val="DFAC1D"/>
            </a:solidFill>
            <a:round/>
            <a:headEnd/>
            <a:tailEnd/>
          </a:ln>
        </p:spPr>
        <p:txBody>
          <a:bodyPr/>
          <a:lstStyle/>
          <a:p>
            <a:endParaRPr lang="en-US"/>
          </a:p>
        </p:txBody>
      </p:sp>
      <p:sp>
        <p:nvSpPr>
          <p:cNvPr id="16" name="Line 32"/>
          <p:cNvSpPr>
            <a:spLocks noChangeShapeType="1"/>
          </p:cNvSpPr>
          <p:nvPr/>
        </p:nvSpPr>
        <p:spPr bwMode="auto">
          <a:xfrm>
            <a:off x="1373188" y="222250"/>
            <a:ext cx="6400800" cy="0"/>
          </a:xfrm>
          <a:prstGeom prst="line">
            <a:avLst/>
          </a:prstGeom>
          <a:noFill/>
          <a:ln w="28575">
            <a:solidFill>
              <a:srgbClr val="DFAC1D"/>
            </a:solidFill>
            <a:round/>
            <a:headEnd/>
            <a:tailEnd/>
          </a:ln>
        </p:spPr>
        <p:txBody>
          <a:bodyPr/>
          <a:lstStyle/>
          <a:p>
            <a:endParaRPr lang="en-US"/>
          </a:p>
        </p:txBody>
      </p:sp>
      <p:sp>
        <p:nvSpPr>
          <p:cNvPr id="18" name="Line 33"/>
          <p:cNvSpPr>
            <a:spLocks noChangeShapeType="1"/>
          </p:cNvSpPr>
          <p:nvPr/>
        </p:nvSpPr>
        <p:spPr bwMode="auto">
          <a:xfrm>
            <a:off x="1144588" y="1245262"/>
            <a:ext cx="6858000" cy="0"/>
          </a:xfrm>
          <a:prstGeom prst="line">
            <a:avLst/>
          </a:prstGeom>
          <a:noFill/>
          <a:ln w="57150">
            <a:solidFill>
              <a:srgbClr val="000066"/>
            </a:solidFill>
            <a:round/>
            <a:headEnd/>
            <a:tailEnd/>
          </a:ln>
        </p:spPr>
        <p:txBody>
          <a:bodyPr/>
          <a:lstStyle/>
          <a:p>
            <a:endParaRPr lang="en-US"/>
          </a:p>
        </p:txBody>
      </p:sp>
      <p:sp>
        <p:nvSpPr>
          <p:cNvPr id="19" name="Text Box 34"/>
          <p:cNvSpPr txBox="1">
            <a:spLocks noChangeArrowheads="1"/>
          </p:cNvSpPr>
          <p:nvPr/>
        </p:nvSpPr>
        <p:spPr bwMode="auto">
          <a:xfrm>
            <a:off x="1143000" y="461740"/>
            <a:ext cx="6859588" cy="470898"/>
          </a:xfrm>
          <a:prstGeom prst="rect">
            <a:avLst/>
          </a:prstGeom>
          <a:noFill/>
          <a:ln w="9525" algn="ctr">
            <a:noFill/>
            <a:miter lim="800000"/>
            <a:headEnd/>
            <a:tailEnd/>
          </a:ln>
        </p:spPr>
        <p:txBody>
          <a:bodyPr>
            <a:spAutoFit/>
          </a:bodyPr>
          <a:lstStyle/>
          <a:p>
            <a:pPr algn="ctr">
              <a:lnSpc>
                <a:spcPct val="80000"/>
              </a:lnSpc>
              <a:spcBef>
                <a:spcPct val="50000"/>
              </a:spcBef>
            </a:pPr>
            <a:r>
              <a:rPr lang="en-US" sz="3000" b="1" dirty="0" smtClean="0"/>
              <a:t>2020 Request for Proposal</a:t>
            </a:r>
          </a:p>
        </p:txBody>
      </p:sp>
      <p:sp>
        <p:nvSpPr>
          <p:cNvPr id="3" name="Content Placeholder 2"/>
          <p:cNvSpPr>
            <a:spLocks noGrp="1"/>
          </p:cNvSpPr>
          <p:nvPr>
            <p:ph sz="half" idx="1"/>
          </p:nvPr>
        </p:nvSpPr>
        <p:spPr/>
        <p:txBody>
          <a:bodyPr>
            <a:normAutofit/>
          </a:bodyPr>
          <a:lstStyle/>
          <a:p>
            <a:pPr marL="0" indent="0" algn="ctr">
              <a:spcBef>
                <a:spcPts val="600"/>
              </a:spcBef>
              <a:buNone/>
              <a:defRPr/>
            </a:pPr>
            <a:r>
              <a:rPr lang="en-US" b="1" kern="0" dirty="0"/>
              <a:t>Total funds available</a:t>
            </a:r>
            <a:r>
              <a:rPr lang="en-US" b="1" kern="0" dirty="0" smtClean="0"/>
              <a:t>:</a:t>
            </a:r>
          </a:p>
          <a:p>
            <a:pPr marL="0" indent="0" algn="ctr">
              <a:spcBef>
                <a:spcPts val="600"/>
              </a:spcBef>
              <a:buNone/>
              <a:defRPr/>
            </a:pPr>
            <a:r>
              <a:rPr lang="en-US" kern="0" dirty="0" smtClean="0"/>
              <a:t>~$</a:t>
            </a:r>
            <a:r>
              <a:rPr lang="en-US" kern="0" dirty="0"/>
              <a:t>53 Million</a:t>
            </a:r>
          </a:p>
          <a:p>
            <a:pPr marL="0" indent="0" algn="ctr">
              <a:spcBef>
                <a:spcPts val="600"/>
              </a:spcBef>
              <a:buNone/>
              <a:defRPr/>
            </a:pPr>
            <a:r>
              <a:rPr lang="en-US" b="1" kern="0" dirty="0"/>
              <a:t>Funding beginning: </a:t>
            </a:r>
            <a:endParaRPr lang="en-US" b="1" kern="0" dirty="0" smtClean="0"/>
          </a:p>
          <a:p>
            <a:pPr marL="0" indent="0" algn="ctr">
              <a:spcBef>
                <a:spcPts val="600"/>
              </a:spcBef>
              <a:buNone/>
              <a:defRPr/>
            </a:pPr>
            <a:r>
              <a:rPr lang="en-US" kern="0" dirty="0" smtClean="0"/>
              <a:t>July </a:t>
            </a:r>
            <a:r>
              <a:rPr lang="en-US" kern="0" dirty="0"/>
              <a:t>1, 2020</a:t>
            </a:r>
          </a:p>
          <a:p>
            <a:pPr marL="0" indent="0" algn="ctr">
              <a:spcBef>
                <a:spcPts val="600"/>
              </a:spcBef>
              <a:buNone/>
              <a:defRPr/>
            </a:pPr>
            <a:r>
              <a:rPr lang="en-US" b="1" kern="0" dirty="0"/>
              <a:t>Deadline to </a:t>
            </a:r>
            <a:r>
              <a:rPr lang="en-US" b="1" kern="0" dirty="0" smtClean="0"/>
              <a:t>submit:</a:t>
            </a:r>
          </a:p>
          <a:p>
            <a:pPr marL="0" indent="0" algn="ctr">
              <a:spcBef>
                <a:spcPts val="600"/>
              </a:spcBef>
              <a:buNone/>
              <a:defRPr/>
            </a:pPr>
            <a:r>
              <a:rPr lang="en-US" kern="0" dirty="0" smtClean="0"/>
              <a:t>Monday</a:t>
            </a:r>
            <a:r>
              <a:rPr lang="en-US" kern="0" dirty="0"/>
              <a:t>, April 15, </a:t>
            </a:r>
            <a:r>
              <a:rPr lang="en-US" kern="0" dirty="0" smtClean="0"/>
              <a:t>2019</a:t>
            </a:r>
          </a:p>
          <a:p>
            <a:pPr marL="0" indent="0" algn="ctr">
              <a:spcBef>
                <a:spcPts val="600"/>
              </a:spcBef>
              <a:buNone/>
              <a:defRPr/>
            </a:pPr>
            <a:r>
              <a:rPr lang="en-US" b="1" kern="0" dirty="0" smtClean="0"/>
              <a:t>Draft proposals for review</a:t>
            </a:r>
            <a:r>
              <a:rPr lang="en-US" b="1" kern="0" dirty="0"/>
              <a:t>: </a:t>
            </a:r>
          </a:p>
          <a:p>
            <a:pPr marL="0" indent="0" algn="ctr">
              <a:spcBef>
                <a:spcPts val="600"/>
              </a:spcBef>
              <a:buNone/>
              <a:defRPr/>
            </a:pPr>
            <a:r>
              <a:rPr lang="en-US" kern="0" dirty="0" smtClean="0"/>
              <a:t>Friday</a:t>
            </a:r>
            <a:r>
              <a:rPr lang="en-US" kern="0" dirty="0"/>
              <a:t>, March 15, 2019</a:t>
            </a:r>
          </a:p>
          <a:p>
            <a:pPr marL="0" indent="0">
              <a:buNone/>
            </a:pPr>
            <a:endParaRPr lang="en-US" dirty="0"/>
          </a:p>
        </p:txBody>
      </p:sp>
      <p:pic>
        <p:nvPicPr>
          <p:cNvPr id="20" name="Content Placeholder 19" descr="IMG_0791.JPG"/>
          <p:cNvPicPr>
            <a:picLocks noGrp="1" noChangeAspect="1"/>
          </p:cNvPicPr>
          <p:nvPr>
            <p:ph sz="half" idx="2"/>
          </p:nvPr>
        </p:nvPicPr>
        <p:blipFill>
          <a:blip r:embed="rId5" cstate="print"/>
          <a:stretch>
            <a:fillRect/>
          </a:stretch>
        </p:blipFill>
        <p:spPr>
          <a:xfrm>
            <a:off x="5231817" y="1631129"/>
            <a:ext cx="2921584" cy="4388671"/>
          </a:xfrm>
          <a:prstGeom prst="rect">
            <a:avLst/>
          </a:prstGeom>
          <a:effectLst>
            <a:softEdge rad="127000"/>
          </a:effectLst>
        </p:spPr>
      </p:pic>
    </p:spTree>
    <p:extLst>
      <p:ext uri="{BB962C8B-B14F-4D97-AF65-F5344CB8AC3E}">
        <p14:creationId xmlns:p14="http://schemas.microsoft.com/office/powerpoint/2010/main" val="2955887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9"/>
          <p:cNvSpPr>
            <a:spLocks noChangeArrowheads="1"/>
          </p:cNvSpPr>
          <p:nvPr/>
        </p:nvSpPr>
        <p:spPr bwMode="auto">
          <a:xfrm>
            <a:off x="1068388" y="184150"/>
            <a:ext cx="7010400" cy="1219200"/>
          </a:xfrm>
          <a:prstGeom prst="rect">
            <a:avLst/>
          </a:prstGeom>
          <a:noFill/>
          <a:ln w="9525">
            <a:noFill/>
            <a:miter lim="800000"/>
            <a:headEnd/>
            <a:tailEnd/>
          </a:ln>
        </p:spPr>
        <p:txBody>
          <a:bodyPr anchor="ctr"/>
          <a:lstStyle/>
          <a:p>
            <a:pPr algn="ctr"/>
            <a:endParaRPr lang="en-US" sz="4400">
              <a:solidFill>
                <a:schemeClr val="tx2"/>
              </a:solidFill>
            </a:endParaRPr>
          </a:p>
        </p:txBody>
      </p:sp>
      <p:pic>
        <p:nvPicPr>
          <p:cNvPr id="12" name="Picture 1" descr="ENRTF logo.jpg"/>
          <p:cNvPicPr>
            <a:picLocks noChangeAspect="1"/>
          </p:cNvPicPr>
          <p:nvPr/>
        </p:nvPicPr>
        <p:blipFill>
          <a:blip r:embed="rId3" cstate="print"/>
          <a:srcRect/>
          <a:stretch>
            <a:fillRect/>
          </a:stretch>
        </p:blipFill>
        <p:spPr bwMode="auto">
          <a:xfrm>
            <a:off x="7920632" y="241554"/>
            <a:ext cx="1182424" cy="836621"/>
          </a:xfrm>
          <a:prstGeom prst="rect">
            <a:avLst/>
          </a:prstGeom>
          <a:noFill/>
          <a:ln w="9525">
            <a:noFill/>
            <a:miter lim="800000"/>
            <a:headEnd/>
            <a:tailEnd/>
          </a:ln>
        </p:spPr>
      </p:pic>
      <p:pic>
        <p:nvPicPr>
          <p:cNvPr id="13" name="Picture 28"/>
          <p:cNvPicPr>
            <a:picLocks noChangeAspect="1" noChangeArrowheads="1"/>
          </p:cNvPicPr>
          <p:nvPr/>
        </p:nvPicPr>
        <p:blipFill>
          <a:blip r:embed="rId4" cstate="print"/>
          <a:srcRect/>
          <a:stretch>
            <a:fillRect/>
          </a:stretch>
        </p:blipFill>
        <p:spPr bwMode="auto">
          <a:xfrm>
            <a:off x="0" y="128588"/>
            <a:ext cx="1130300" cy="1133475"/>
          </a:xfrm>
          <a:prstGeom prst="rect">
            <a:avLst/>
          </a:prstGeom>
          <a:noFill/>
          <a:ln w="9525">
            <a:noFill/>
            <a:miter lim="800000"/>
            <a:headEnd/>
            <a:tailEnd/>
          </a:ln>
        </p:spPr>
      </p:pic>
      <p:sp>
        <p:nvSpPr>
          <p:cNvPr id="14" name="Line 30"/>
          <p:cNvSpPr>
            <a:spLocks noChangeShapeType="1"/>
          </p:cNvSpPr>
          <p:nvPr/>
        </p:nvSpPr>
        <p:spPr bwMode="auto">
          <a:xfrm>
            <a:off x="1144588" y="151738"/>
            <a:ext cx="6858000" cy="0"/>
          </a:xfrm>
          <a:prstGeom prst="line">
            <a:avLst/>
          </a:prstGeom>
          <a:noFill/>
          <a:ln w="57150">
            <a:solidFill>
              <a:srgbClr val="000066"/>
            </a:solidFill>
            <a:round/>
            <a:headEnd/>
            <a:tailEnd/>
          </a:ln>
        </p:spPr>
        <p:txBody>
          <a:bodyPr/>
          <a:lstStyle/>
          <a:p>
            <a:endParaRPr lang="en-US"/>
          </a:p>
        </p:txBody>
      </p:sp>
      <p:sp>
        <p:nvSpPr>
          <p:cNvPr id="15" name="Line 31"/>
          <p:cNvSpPr>
            <a:spLocks noChangeShapeType="1"/>
          </p:cNvSpPr>
          <p:nvPr/>
        </p:nvSpPr>
        <p:spPr bwMode="auto">
          <a:xfrm>
            <a:off x="1373188" y="1174750"/>
            <a:ext cx="6400800" cy="0"/>
          </a:xfrm>
          <a:prstGeom prst="line">
            <a:avLst/>
          </a:prstGeom>
          <a:noFill/>
          <a:ln w="28575">
            <a:solidFill>
              <a:srgbClr val="DFAC1D"/>
            </a:solidFill>
            <a:round/>
            <a:headEnd/>
            <a:tailEnd/>
          </a:ln>
        </p:spPr>
        <p:txBody>
          <a:bodyPr/>
          <a:lstStyle/>
          <a:p>
            <a:endParaRPr lang="en-US"/>
          </a:p>
        </p:txBody>
      </p:sp>
      <p:sp>
        <p:nvSpPr>
          <p:cNvPr id="16" name="Line 32"/>
          <p:cNvSpPr>
            <a:spLocks noChangeShapeType="1"/>
          </p:cNvSpPr>
          <p:nvPr/>
        </p:nvSpPr>
        <p:spPr bwMode="auto">
          <a:xfrm>
            <a:off x="1373188" y="222250"/>
            <a:ext cx="6400800" cy="0"/>
          </a:xfrm>
          <a:prstGeom prst="line">
            <a:avLst/>
          </a:prstGeom>
          <a:noFill/>
          <a:ln w="28575">
            <a:solidFill>
              <a:srgbClr val="DFAC1D"/>
            </a:solidFill>
            <a:round/>
            <a:headEnd/>
            <a:tailEnd/>
          </a:ln>
        </p:spPr>
        <p:txBody>
          <a:bodyPr/>
          <a:lstStyle/>
          <a:p>
            <a:endParaRPr lang="en-US"/>
          </a:p>
        </p:txBody>
      </p:sp>
      <p:sp>
        <p:nvSpPr>
          <p:cNvPr id="17" name="Line 33"/>
          <p:cNvSpPr>
            <a:spLocks noChangeShapeType="1"/>
          </p:cNvSpPr>
          <p:nvPr/>
        </p:nvSpPr>
        <p:spPr bwMode="auto">
          <a:xfrm>
            <a:off x="1144588" y="1245262"/>
            <a:ext cx="6858000" cy="0"/>
          </a:xfrm>
          <a:prstGeom prst="line">
            <a:avLst/>
          </a:prstGeom>
          <a:noFill/>
          <a:ln w="57150">
            <a:solidFill>
              <a:srgbClr val="000066"/>
            </a:solidFill>
            <a:round/>
            <a:headEnd/>
            <a:tailEnd/>
          </a:ln>
        </p:spPr>
        <p:txBody>
          <a:bodyPr/>
          <a:lstStyle/>
          <a:p>
            <a:endParaRPr lang="en-US"/>
          </a:p>
        </p:txBody>
      </p:sp>
      <p:sp>
        <p:nvSpPr>
          <p:cNvPr id="18" name="Text Box 34"/>
          <p:cNvSpPr txBox="1">
            <a:spLocks noChangeArrowheads="1"/>
          </p:cNvSpPr>
          <p:nvPr/>
        </p:nvSpPr>
        <p:spPr bwMode="auto">
          <a:xfrm>
            <a:off x="1143000" y="298450"/>
            <a:ext cx="6859588" cy="840230"/>
          </a:xfrm>
          <a:prstGeom prst="rect">
            <a:avLst/>
          </a:prstGeom>
          <a:noFill/>
          <a:ln w="9525" algn="ctr">
            <a:noFill/>
            <a:miter lim="800000"/>
            <a:headEnd/>
            <a:tailEnd/>
          </a:ln>
        </p:spPr>
        <p:txBody>
          <a:bodyPr>
            <a:spAutoFit/>
          </a:bodyPr>
          <a:lstStyle/>
          <a:p>
            <a:pPr algn="ctr">
              <a:lnSpc>
                <a:spcPct val="80000"/>
              </a:lnSpc>
              <a:spcBef>
                <a:spcPct val="50000"/>
              </a:spcBef>
            </a:pPr>
            <a:r>
              <a:rPr lang="en-US" sz="3000" b="1" dirty="0" smtClean="0"/>
              <a:t>Environment and Natural Resources Trust Fund Project Examples</a:t>
            </a:r>
            <a:endParaRPr lang="en-US" sz="3000" b="1" dirty="0"/>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42970" y="1051671"/>
            <a:ext cx="1887127" cy="1415345"/>
          </a:xfrm>
          <a:prstGeom prst="rect">
            <a:avLst/>
          </a:prstGeom>
        </p:spPr>
      </p:pic>
      <p:sp>
        <p:nvSpPr>
          <p:cNvPr id="29" name="TextBox 28"/>
          <p:cNvSpPr txBox="1"/>
          <p:nvPr/>
        </p:nvSpPr>
        <p:spPr>
          <a:xfrm>
            <a:off x="-2511492" y="4965140"/>
            <a:ext cx="1374143" cy="1477328"/>
          </a:xfrm>
          <a:prstGeom prst="rect">
            <a:avLst/>
          </a:prstGeom>
          <a:noFill/>
        </p:spPr>
        <p:txBody>
          <a:bodyPr wrap="square" rtlCol="0">
            <a:spAutoFit/>
          </a:bodyPr>
          <a:lstStyle/>
          <a:p>
            <a:r>
              <a:rPr lang="en-US" dirty="0"/>
              <a:t>Clean, Renewable Energy for </a:t>
            </a:r>
            <a:r>
              <a:rPr lang="en-US" dirty="0" smtClean="0"/>
              <a:t>MN’s </a:t>
            </a:r>
          </a:p>
          <a:p>
            <a:r>
              <a:rPr lang="en-US" dirty="0" smtClean="0"/>
              <a:t>Future</a:t>
            </a:r>
            <a:endParaRPr lang="en-US" dirty="0"/>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0800" y="3390027"/>
            <a:ext cx="1677028" cy="1118018"/>
          </a:xfrm>
          <a:prstGeom prst="rect">
            <a:avLst/>
          </a:prstGeom>
        </p:spPr>
      </p:pic>
      <p:graphicFrame>
        <p:nvGraphicFramePr>
          <p:cNvPr id="20" name="Diagram 19"/>
          <p:cNvGraphicFramePr/>
          <p:nvPr>
            <p:extLst>
              <p:ext uri="{D42A27DB-BD31-4B8C-83A1-F6EECF244321}">
                <p14:modId xmlns:p14="http://schemas.microsoft.com/office/powerpoint/2010/main" val="4233872888"/>
              </p:ext>
            </p:extLst>
          </p:nvPr>
        </p:nvGraphicFramePr>
        <p:xfrm>
          <a:off x="364454" y="1371599"/>
          <a:ext cx="8322346" cy="54067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6" name="Picture 2" descr="IMG_July-2013_LCCMR-site-visit_20130718_075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84860" y="128588"/>
            <a:ext cx="2570906" cy="17133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43200" y="4644736"/>
            <a:ext cx="2133600" cy="2133600"/>
          </a:xfrm>
          <a:prstGeom prst="rect">
            <a:avLst/>
          </a:prstGeom>
        </p:spPr>
      </p:pic>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r="21212"/>
          <a:stretch/>
        </p:blipFill>
        <p:spPr>
          <a:xfrm>
            <a:off x="1371600" y="1371600"/>
            <a:ext cx="1981200" cy="1676400"/>
          </a:xfrm>
          <a:prstGeom prst="rect">
            <a:avLst/>
          </a:prstGeom>
        </p:spPr>
      </p:pic>
    </p:spTree>
    <p:extLst>
      <p:ext uri="{BB962C8B-B14F-4D97-AF65-F5344CB8AC3E}">
        <p14:creationId xmlns:p14="http://schemas.microsoft.com/office/powerpoint/2010/main" val="1165271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descr="ENRTF logo.jpg"/>
          <p:cNvPicPr>
            <a:picLocks noChangeAspect="1"/>
          </p:cNvPicPr>
          <p:nvPr/>
        </p:nvPicPr>
        <p:blipFill>
          <a:blip r:embed="rId3" cstate="print"/>
          <a:srcRect/>
          <a:stretch>
            <a:fillRect/>
          </a:stretch>
        </p:blipFill>
        <p:spPr bwMode="auto">
          <a:xfrm>
            <a:off x="3352800" y="4724400"/>
            <a:ext cx="2362200" cy="1672043"/>
          </a:xfrm>
          <a:prstGeom prst="rect">
            <a:avLst/>
          </a:prstGeom>
          <a:noFill/>
          <a:ln w="9525">
            <a:noFill/>
            <a:miter lim="800000"/>
            <a:headEnd/>
            <a:tailEnd/>
          </a:ln>
        </p:spPr>
      </p:pic>
      <p:pic>
        <p:nvPicPr>
          <p:cNvPr id="6" name="Picture 20" descr="Peregrine falcon chick, face-on, IMG_3296, face-on.JPG"/>
          <p:cNvPicPr>
            <a:picLocks noChangeAspect="1"/>
          </p:cNvPicPr>
          <p:nvPr/>
        </p:nvPicPr>
        <p:blipFill rotWithShape="1">
          <a:blip r:embed="rId4" cstate="print"/>
          <a:srcRect l="4207" r="4207"/>
          <a:stretch/>
        </p:blipFill>
        <p:spPr bwMode="auto">
          <a:xfrm>
            <a:off x="4779130" y="34780"/>
            <a:ext cx="1634576" cy="1596396"/>
          </a:xfrm>
          <a:prstGeom prst="rect">
            <a:avLst/>
          </a:prstGeom>
          <a:ln>
            <a:noFill/>
          </a:ln>
          <a:effectLst>
            <a:softEdge rad="112500"/>
          </a:effectLst>
        </p:spPr>
        <p:style>
          <a:lnRef idx="3">
            <a:schemeClr val="lt1"/>
          </a:lnRef>
          <a:fillRef idx="1">
            <a:schemeClr val="accent1"/>
          </a:fillRef>
          <a:effectRef idx="1">
            <a:schemeClr val="accent1"/>
          </a:effectRef>
          <a:fontRef idx="minor">
            <a:schemeClr val="lt1"/>
          </a:fontRef>
        </p:style>
      </p:pic>
      <p:pic>
        <p:nvPicPr>
          <p:cNvPr id="13" name="Picture 12" descr="IMG_0134.JPG"/>
          <p:cNvPicPr>
            <a:picLocks noChangeAspect="1"/>
          </p:cNvPicPr>
          <p:nvPr/>
        </p:nvPicPr>
        <p:blipFill>
          <a:blip r:embed="rId5" cstate="print"/>
          <a:stretch>
            <a:fillRect/>
          </a:stretch>
        </p:blipFill>
        <p:spPr>
          <a:xfrm>
            <a:off x="2481176" y="128760"/>
            <a:ext cx="2144487" cy="1429657"/>
          </a:xfrm>
          <a:prstGeom prst="rect">
            <a:avLst/>
          </a:prstGeom>
          <a:effectLst>
            <a:softEdge rad="127000"/>
          </a:effectLst>
        </p:spPr>
      </p:pic>
      <p:pic>
        <p:nvPicPr>
          <p:cNvPr id="15" name="Picture 12" descr="IMG_0749.JPG"/>
          <p:cNvPicPr>
            <a:picLocks noChangeAspect="1"/>
          </p:cNvPicPr>
          <p:nvPr/>
        </p:nvPicPr>
        <p:blipFill>
          <a:blip r:embed="rId6" cstate="print"/>
          <a:srcRect/>
          <a:stretch>
            <a:fillRect/>
          </a:stretch>
        </p:blipFill>
        <p:spPr bwMode="auto">
          <a:xfrm>
            <a:off x="304800" y="228600"/>
            <a:ext cx="1999912" cy="1329817"/>
          </a:xfrm>
          <a:prstGeom prst="rect">
            <a:avLst/>
          </a:prstGeom>
          <a:ln>
            <a:noFill/>
          </a:ln>
          <a:effectLst>
            <a:softEdge rad="112500"/>
          </a:effectLst>
        </p:spPr>
      </p:pic>
      <p:pic>
        <p:nvPicPr>
          <p:cNvPr id="16" name="Picture 15" descr="IMG_0843.JPG"/>
          <p:cNvPicPr>
            <a:picLocks noChangeAspect="1"/>
          </p:cNvPicPr>
          <p:nvPr/>
        </p:nvPicPr>
        <p:blipFill>
          <a:blip r:embed="rId7" cstate="print"/>
          <a:stretch>
            <a:fillRect/>
          </a:stretch>
        </p:blipFill>
        <p:spPr>
          <a:xfrm>
            <a:off x="6685199" y="217861"/>
            <a:ext cx="2077801" cy="1382339"/>
          </a:xfrm>
          <a:prstGeom prst="rect">
            <a:avLst/>
          </a:prstGeom>
          <a:effectLst>
            <a:softEdge rad="127000"/>
          </a:effectLst>
        </p:spPr>
      </p:pic>
      <p:sp>
        <p:nvSpPr>
          <p:cNvPr id="14" name="Rectangle 19"/>
          <p:cNvSpPr txBox="1">
            <a:spLocks noChangeArrowheads="1"/>
          </p:cNvSpPr>
          <p:nvPr/>
        </p:nvSpPr>
        <p:spPr>
          <a:xfrm>
            <a:off x="1958664" y="1631176"/>
            <a:ext cx="5333998" cy="3550423"/>
          </a:xfrm>
          <a:prstGeom prst="rect">
            <a:avLst/>
          </a:prstGeom>
        </p:spPr>
        <p:txBody>
          <a:bodyPr/>
          <a:lstStyle/>
          <a:p>
            <a:pPr marL="342900" indent="-342900" algn="ctr">
              <a:spcBef>
                <a:spcPts val="600"/>
              </a:spcBef>
              <a:defRPr/>
            </a:pPr>
            <a:r>
              <a:rPr lang="en-US" sz="4400" b="1" kern="0" dirty="0" smtClean="0"/>
              <a:t>Thank you!</a:t>
            </a:r>
          </a:p>
          <a:p>
            <a:pPr marL="342900" indent="-342900" algn="ctr">
              <a:spcBef>
                <a:spcPts val="600"/>
              </a:spcBef>
              <a:defRPr/>
            </a:pPr>
            <a:r>
              <a:rPr lang="en-US" sz="2000" u="sng" kern="0" dirty="0" smtClean="0">
                <a:hlinkClick r:id=""/>
              </a:rPr>
              <a:t>http://www.lccmr.leg.mn</a:t>
            </a:r>
            <a:endParaRPr lang="en-US" sz="2000" u="sng" kern="0" dirty="0" smtClean="0"/>
          </a:p>
          <a:p>
            <a:pPr marL="342900" indent="-342900" algn="ctr">
              <a:spcBef>
                <a:spcPts val="600"/>
              </a:spcBef>
              <a:defRPr/>
            </a:pPr>
            <a:r>
              <a:rPr lang="en-US" sz="2000" dirty="0" smtClean="0">
                <a:hlinkClick r:id="rId8"/>
              </a:rPr>
              <a:t>www.facebook.com/mnenrtf</a:t>
            </a:r>
            <a:endParaRPr lang="en-US" sz="2000" dirty="0" smtClean="0"/>
          </a:p>
          <a:p>
            <a:pPr marL="342900" indent="-342900" algn="ctr">
              <a:spcBef>
                <a:spcPts val="600"/>
              </a:spcBef>
              <a:defRPr/>
            </a:pPr>
            <a:r>
              <a:rPr lang="en-US" sz="2000" dirty="0" smtClean="0">
                <a:hlinkClick r:id="rId9"/>
              </a:rPr>
              <a:t>www.twitter.com/mnenrtf</a:t>
            </a:r>
            <a:r>
              <a:rPr lang="en-US" sz="2000" dirty="0" smtClean="0"/>
              <a:t>  </a:t>
            </a:r>
          </a:p>
          <a:p>
            <a:pPr marL="342900" indent="-342900" algn="ctr">
              <a:spcBef>
                <a:spcPts val="600"/>
              </a:spcBef>
              <a:defRPr/>
            </a:pPr>
            <a:endParaRPr lang="en-US" sz="2000" kern="0" dirty="0" smtClean="0">
              <a:latin typeface="Verdana" pitchFamily="34" charset="0"/>
            </a:endParaRPr>
          </a:p>
          <a:p>
            <a:pPr marL="342900" indent="-342900" algn="ctr">
              <a:spcBef>
                <a:spcPts val="600"/>
              </a:spcBef>
              <a:defRPr/>
            </a:pPr>
            <a:r>
              <a:rPr lang="en-US" sz="2000" kern="0" dirty="0" smtClean="0">
                <a:latin typeface="+mj-lt"/>
              </a:rPr>
              <a:t>Email: </a:t>
            </a:r>
            <a:r>
              <a:rPr lang="en-US" sz="2000" kern="0" dirty="0">
                <a:latin typeface="+mj-lt"/>
              </a:rPr>
              <a:t>lccmr@lccmr.leg.mn</a:t>
            </a:r>
          </a:p>
          <a:p>
            <a:pPr marL="342900" indent="-342900" algn="ctr">
              <a:spcBef>
                <a:spcPts val="600"/>
              </a:spcBef>
              <a:defRPr/>
            </a:pPr>
            <a:r>
              <a:rPr lang="en-US" sz="2000" kern="0" dirty="0" smtClean="0">
                <a:latin typeface="+mj-lt"/>
              </a:rPr>
              <a:t>Phone: 651 </a:t>
            </a:r>
            <a:r>
              <a:rPr lang="en-US" sz="2000" kern="0" dirty="0">
                <a:latin typeface="+mj-lt"/>
              </a:rPr>
              <a:t>296-2406</a:t>
            </a:r>
          </a:p>
          <a:p>
            <a:pPr marL="342900" indent="-342900" algn="ctr">
              <a:spcBef>
                <a:spcPts val="600"/>
              </a:spcBef>
              <a:defRPr/>
            </a:pPr>
            <a:endParaRPr lang="en-US" sz="2000" u="sng" kern="0" dirty="0" smtClean="0"/>
          </a:p>
          <a:p>
            <a:endParaRPr lang="en-US" sz="2000" dirty="0"/>
          </a:p>
          <a:p>
            <a:r>
              <a:rPr lang="en-US" sz="2000" dirty="0"/>
              <a:t> </a:t>
            </a:r>
          </a:p>
          <a:p>
            <a:pPr algn="ctr"/>
            <a:r>
              <a:rPr lang="en-US" sz="2000" dirty="0" smtClean="0"/>
              <a:t> </a:t>
            </a:r>
            <a:endParaRPr lang="en-US" sz="2000" u="sng" kern="0" dirty="0" smtClean="0"/>
          </a:p>
          <a:p>
            <a:pPr marL="342900" indent="-342900" algn="ctr">
              <a:spcBef>
                <a:spcPts val="600"/>
              </a:spcBef>
              <a:defRPr/>
            </a:pPr>
            <a:r>
              <a:rPr lang="en-US" sz="2800" u="sng" kern="0" dirty="0" smtClean="0">
                <a:latin typeface="Verdana" pitchFamily="34" charset="0"/>
              </a:rPr>
              <a:t> </a:t>
            </a:r>
            <a:endParaRPr lang="en-US" sz="2800" u="sng" kern="0" dirty="0">
              <a:latin typeface="Verdana" pitchFamily="34" charset="0"/>
            </a:endParaRPr>
          </a:p>
        </p:txBody>
      </p:sp>
    </p:spTree>
    <p:extLst>
      <p:ext uri="{BB962C8B-B14F-4D97-AF65-F5344CB8AC3E}">
        <p14:creationId xmlns:p14="http://schemas.microsoft.com/office/powerpoint/2010/main" val="1516192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 name="AutoShape 5"/>
          <p:cNvSpPr>
            <a:spLocks noChangeArrowheads="1"/>
          </p:cNvSpPr>
          <p:nvPr/>
        </p:nvSpPr>
        <p:spPr bwMode="auto">
          <a:xfrm>
            <a:off x="1461301" y="4127232"/>
            <a:ext cx="6064250" cy="1563688"/>
          </a:xfrm>
          <a:prstGeom prst="flowChartAlternateProcess">
            <a:avLst/>
          </a:prstGeom>
          <a:solidFill>
            <a:schemeClr val="accent2"/>
          </a:solidFill>
          <a:ln w="25400">
            <a:solidFill>
              <a:schemeClr val="tx1"/>
            </a:solidFill>
            <a:miter lim="800000"/>
            <a:headEnd/>
            <a:tailEnd/>
          </a:ln>
        </p:spPr>
        <p:txBody>
          <a:bodyPr lIns="0" tIns="0" rIns="0" bIns="0" anchor="ctr"/>
          <a:lstStyle/>
          <a:p>
            <a:pPr algn="ctr"/>
            <a:r>
              <a:rPr lang="en-US" sz="3400" b="1" u="sng" dirty="0">
                <a:solidFill>
                  <a:srgbClr val="FFFFCC"/>
                </a:solidFill>
              </a:rPr>
              <a:t>LCCMR</a:t>
            </a:r>
          </a:p>
          <a:p>
            <a:pPr algn="ctr"/>
            <a:r>
              <a:rPr lang="en-US" dirty="0" smtClean="0">
                <a:solidFill>
                  <a:srgbClr val="FFFFCC"/>
                </a:solidFill>
              </a:rPr>
              <a:t>17-members focused </a:t>
            </a:r>
            <a:r>
              <a:rPr lang="en-US" dirty="0">
                <a:solidFill>
                  <a:srgbClr val="FFFFCC"/>
                </a:solidFill>
              </a:rPr>
              <a:t>on protection, conservation, preservation, and enhancement of the state’s air, water, land, fish, wildlife, and other natural resources</a:t>
            </a:r>
          </a:p>
        </p:txBody>
      </p:sp>
      <p:sp>
        <p:nvSpPr>
          <p:cNvPr id="10251" name="Rectangle 20"/>
          <p:cNvSpPr>
            <a:spLocks noChangeArrowheads="1"/>
          </p:cNvSpPr>
          <p:nvPr/>
        </p:nvSpPr>
        <p:spPr bwMode="auto">
          <a:xfrm>
            <a:off x="598268" y="2302055"/>
            <a:ext cx="2179599" cy="952500"/>
          </a:xfrm>
          <a:prstGeom prst="rect">
            <a:avLst/>
          </a:prstGeom>
          <a:solidFill>
            <a:schemeClr val="accent3"/>
          </a:solidFill>
          <a:ln w="9525" algn="ctr">
            <a:solidFill>
              <a:schemeClr val="tx1"/>
            </a:solidFill>
            <a:miter lim="800000"/>
            <a:headEnd/>
            <a:tailEnd/>
          </a:ln>
        </p:spPr>
        <p:txBody>
          <a:bodyPr lIns="0" tIns="0" rIns="0" bIns="0" anchor="ctr"/>
          <a:lstStyle/>
          <a:p>
            <a:pPr algn="ctr"/>
            <a:r>
              <a:rPr lang="en-US" sz="2000" b="1" dirty="0">
                <a:solidFill>
                  <a:schemeClr val="bg1"/>
                </a:solidFill>
              </a:rPr>
              <a:t>(5) </a:t>
            </a:r>
            <a:r>
              <a:rPr lang="en-US" sz="2000" b="1" dirty="0" smtClean="0">
                <a:solidFill>
                  <a:schemeClr val="bg1"/>
                </a:solidFill>
              </a:rPr>
              <a:t>Representatives</a:t>
            </a:r>
            <a:endParaRPr lang="en-US" sz="2000" b="1" dirty="0">
              <a:solidFill>
                <a:schemeClr val="bg1"/>
              </a:solidFill>
            </a:endParaRPr>
          </a:p>
        </p:txBody>
      </p:sp>
      <p:sp>
        <p:nvSpPr>
          <p:cNvPr id="10252" name="Rectangle 21"/>
          <p:cNvSpPr>
            <a:spLocks noChangeArrowheads="1"/>
          </p:cNvSpPr>
          <p:nvPr/>
        </p:nvSpPr>
        <p:spPr bwMode="auto">
          <a:xfrm>
            <a:off x="6172200" y="2302054"/>
            <a:ext cx="2133600" cy="1042540"/>
          </a:xfrm>
          <a:prstGeom prst="rect">
            <a:avLst/>
          </a:prstGeom>
          <a:solidFill>
            <a:schemeClr val="tx2"/>
          </a:solidFill>
          <a:ln w="9525" algn="ctr">
            <a:solidFill>
              <a:schemeClr val="tx1"/>
            </a:solidFill>
            <a:miter lim="800000"/>
            <a:headEnd/>
            <a:tailEnd/>
          </a:ln>
        </p:spPr>
        <p:txBody>
          <a:bodyPr lIns="0" tIns="0" rIns="0" bIns="0" anchor="ctr"/>
          <a:lstStyle/>
          <a:p>
            <a:pPr algn="ctr"/>
            <a:r>
              <a:rPr lang="en-US" sz="2000" b="1" dirty="0">
                <a:solidFill>
                  <a:schemeClr val="bg1"/>
                </a:solidFill>
              </a:rPr>
              <a:t>(5) Senators</a:t>
            </a:r>
          </a:p>
        </p:txBody>
      </p:sp>
      <p:sp>
        <p:nvSpPr>
          <p:cNvPr id="10253" name="Rectangle 22"/>
          <p:cNvSpPr>
            <a:spLocks noChangeArrowheads="1"/>
          </p:cNvSpPr>
          <p:nvPr/>
        </p:nvSpPr>
        <p:spPr bwMode="auto">
          <a:xfrm>
            <a:off x="3263123" y="2302054"/>
            <a:ext cx="2460607" cy="1012645"/>
          </a:xfrm>
          <a:prstGeom prst="rect">
            <a:avLst/>
          </a:prstGeom>
          <a:solidFill>
            <a:schemeClr val="accent6"/>
          </a:solidFill>
          <a:ln w="9525" algn="ctr">
            <a:solidFill>
              <a:schemeClr val="tx1"/>
            </a:solidFill>
            <a:miter lim="800000"/>
            <a:headEnd/>
            <a:tailEnd/>
          </a:ln>
        </p:spPr>
        <p:txBody>
          <a:bodyPr lIns="0" tIns="0" rIns="0" bIns="0" anchor="ctr"/>
          <a:lstStyle/>
          <a:p>
            <a:pPr algn="ctr"/>
            <a:r>
              <a:rPr lang="en-US" sz="2000" b="1" dirty="0">
                <a:solidFill>
                  <a:schemeClr val="bg1"/>
                </a:solidFill>
              </a:rPr>
              <a:t>(7) Citizens</a:t>
            </a:r>
          </a:p>
          <a:p>
            <a:pPr algn="ctr"/>
            <a:r>
              <a:rPr lang="en-US" sz="1400" dirty="0">
                <a:solidFill>
                  <a:schemeClr val="bg1"/>
                </a:solidFill>
              </a:rPr>
              <a:t>(5) appointed by Governor</a:t>
            </a:r>
          </a:p>
          <a:p>
            <a:pPr algn="ctr"/>
            <a:r>
              <a:rPr lang="en-US" sz="1400" dirty="0">
                <a:solidFill>
                  <a:schemeClr val="bg1"/>
                </a:solidFill>
              </a:rPr>
              <a:t>(1) appointed by Senate</a:t>
            </a:r>
          </a:p>
          <a:p>
            <a:pPr algn="ctr"/>
            <a:r>
              <a:rPr lang="en-US" sz="1400" dirty="0">
                <a:solidFill>
                  <a:schemeClr val="bg1"/>
                </a:solidFill>
              </a:rPr>
              <a:t>(1) appointed by House</a:t>
            </a:r>
          </a:p>
        </p:txBody>
      </p:sp>
      <p:cxnSp>
        <p:nvCxnSpPr>
          <p:cNvPr id="10254" name="AutoShape 23"/>
          <p:cNvCxnSpPr>
            <a:cxnSpLocks noChangeShapeType="1"/>
            <a:stCxn id="10251" idx="2"/>
            <a:endCxn id="10250" idx="0"/>
          </p:cNvCxnSpPr>
          <p:nvPr/>
        </p:nvCxnSpPr>
        <p:spPr bwMode="auto">
          <a:xfrm>
            <a:off x="1688068" y="3254555"/>
            <a:ext cx="2805358" cy="872677"/>
          </a:xfrm>
          <a:prstGeom prst="straightConnector1">
            <a:avLst/>
          </a:prstGeom>
          <a:noFill/>
          <a:ln w="25400">
            <a:solidFill>
              <a:schemeClr val="tx1"/>
            </a:solidFill>
            <a:round/>
            <a:headEnd/>
            <a:tailEnd type="triangle" w="med" len="med"/>
          </a:ln>
        </p:spPr>
      </p:cxnSp>
      <p:cxnSp>
        <p:nvCxnSpPr>
          <p:cNvPr id="10255" name="AutoShape 24"/>
          <p:cNvCxnSpPr>
            <a:cxnSpLocks noChangeShapeType="1"/>
            <a:stCxn id="10253" idx="2"/>
            <a:endCxn id="10250" idx="0"/>
          </p:cNvCxnSpPr>
          <p:nvPr/>
        </p:nvCxnSpPr>
        <p:spPr bwMode="auto">
          <a:xfrm flipH="1">
            <a:off x="4493426" y="3314699"/>
            <a:ext cx="1" cy="812533"/>
          </a:xfrm>
          <a:prstGeom prst="straightConnector1">
            <a:avLst/>
          </a:prstGeom>
          <a:noFill/>
          <a:ln w="25400">
            <a:solidFill>
              <a:schemeClr val="tx1"/>
            </a:solidFill>
            <a:round/>
            <a:headEnd/>
            <a:tailEnd type="triangle" w="med" len="med"/>
          </a:ln>
        </p:spPr>
      </p:cxnSp>
      <p:cxnSp>
        <p:nvCxnSpPr>
          <p:cNvPr id="10256" name="AutoShape 25"/>
          <p:cNvCxnSpPr>
            <a:cxnSpLocks noChangeShapeType="1"/>
            <a:stCxn id="10252" idx="2"/>
            <a:endCxn id="10250" idx="0"/>
          </p:cNvCxnSpPr>
          <p:nvPr/>
        </p:nvCxnSpPr>
        <p:spPr bwMode="auto">
          <a:xfrm flipH="1">
            <a:off x="4493426" y="3344594"/>
            <a:ext cx="2745574" cy="782638"/>
          </a:xfrm>
          <a:prstGeom prst="straightConnector1">
            <a:avLst/>
          </a:prstGeom>
          <a:noFill/>
          <a:ln w="25400">
            <a:solidFill>
              <a:schemeClr val="tx1"/>
            </a:solidFill>
            <a:round/>
            <a:headEnd/>
            <a:tailEnd type="triangle" w="med" len="med"/>
          </a:ln>
        </p:spPr>
      </p:cxnSp>
      <p:pic>
        <p:nvPicPr>
          <p:cNvPr id="18" name="Picture 1" descr="ENRTF logo.jpg"/>
          <p:cNvPicPr>
            <a:picLocks noChangeAspect="1"/>
          </p:cNvPicPr>
          <p:nvPr/>
        </p:nvPicPr>
        <p:blipFill>
          <a:blip r:embed="rId3" cstate="print"/>
          <a:srcRect/>
          <a:stretch>
            <a:fillRect/>
          </a:stretch>
        </p:blipFill>
        <p:spPr bwMode="auto">
          <a:xfrm>
            <a:off x="7920632" y="241554"/>
            <a:ext cx="1182424" cy="836621"/>
          </a:xfrm>
          <a:prstGeom prst="rect">
            <a:avLst/>
          </a:prstGeom>
          <a:noFill/>
          <a:ln w="9525">
            <a:noFill/>
            <a:miter lim="800000"/>
            <a:headEnd/>
            <a:tailEnd/>
          </a:ln>
        </p:spPr>
      </p:pic>
      <p:pic>
        <p:nvPicPr>
          <p:cNvPr id="19" name="Picture 28"/>
          <p:cNvPicPr>
            <a:picLocks noChangeAspect="1" noChangeArrowheads="1"/>
          </p:cNvPicPr>
          <p:nvPr/>
        </p:nvPicPr>
        <p:blipFill>
          <a:blip r:embed="rId4" cstate="print"/>
          <a:srcRect/>
          <a:stretch>
            <a:fillRect/>
          </a:stretch>
        </p:blipFill>
        <p:spPr bwMode="auto">
          <a:xfrm>
            <a:off x="0" y="128588"/>
            <a:ext cx="1130300" cy="1133475"/>
          </a:xfrm>
          <a:prstGeom prst="rect">
            <a:avLst/>
          </a:prstGeom>
          <a:noFill/>
          <a:ln w="9525">
            <a:noFill/>
            <a:miter lim="800000"/>
            <a:headEnd/>
            <a:tailEnd/>
          </a:ln>
        </p:spPr>
      </p:pic>
      <p:sp>
        <p:nvSpPr>
          <p:cNvPr id="20" name="Line 30"/>
          <p:cNvSpPr>
            <a:spLocks noChangeShapeType="1"/>
          </p:cNvSpPr>
          <p:nvPr/>
        </p:nvSpPr>
        <p:spPr bwMode="auto">
          <a:xfrm>
            <a:off x="1144588" y="151738"/>
            <a:ext cx="6858000" cy="0"/>
          </a:xfrm>
          <a:prstGeom prst="line">
            <a:avLst/>
          </a:prstGeom>
          <a:noFill/>
          <a:ln w="57150">
            <a:solidFill>
              <a:srgbClr val="000066"/>
            </a:solidFill>
            <a:round/>
            <a:headEnd/>
            <a:tailEnd/>
          </a:ln>
        </p:spPr>
        <p:txBody>
          <a:bodyPr/>
          <a:lstStyle/>
          <a:p>
            <a:endParaRPr lang="en-US"/>
          </a:p>
        </p:txBody>
      </p:sp>
      <p:sp>
        <p:nvSpPr>
          <p:cNvPr id="21" name="Line 31"/>
          <p:cNvSpPr>
            <a:spLocks noChangeShapeType="1"/>
          </p:cNvSpPr>
          <p:nvPr/>
        </p:nvSpPr>
        <p:spPr bwMode="auto">
          <a:xfrm>
            <a:off x="1373188" y="1174750"/>
            <a:ext cx="6400800" cy="0"/>
          </a:xfrm>
          <a:prstGeom prst="line">
            <a:avLst/>
          </a:prstGeom>
          <a:noFill/>
          <a:ln w="28575">
            <a:solidFill>
              <a:srgbClr val="DFAC1D"/>
            </a:solidFill>
            <a:round/>
            <a:headEnd/>
            <a:tailEnd/>
          </a:ln>
        </p:spPr>
        <p:txBody>
          <a:bodyPr/>
          <a:lstStyle/>
          <a:p>
            <a:endParaRPr lang="en-US"/>
          </a:p>
        </p:txBody>
      </p:sp>
      <p:sp>
        <p:nvSpPr>
          <p:cNvPr id="22" name="Line 32"/>
          <p:cNvSpPr>
            <a:spLocks noChangeShapeType="1"/>
          </p:cNvSpPr>
          <p:nvPr/>
        </p:nvSpPr>
        <p:spPr bwMode="auto">
          <a:xfrm>
            <a:off x="1373188" y="222250"/>
            <a:ext cx="6400800" cy="0"/>
          </a:xfrm>
          <a:prstGeom prst="line">
            <a:avLst/>
          </a:prstGeom>
          <a:noFill/>
          <a:ln w="28575">
            <a:solidFill>
              <a:srgbClr val="DFAC1D"/>
            </a:solidFill>
            <a:round/>
            <a:headEnd/>
            <a:tailEnd/>
          </a:ln>
        </p:spPr>
        <p:txBody>
          <a:bodyPr/>
          <a:lstStyle/>
          <a:p>
            <a:endParaRPr lang="en-US"/>
          </a:p>
        </p:txBody>
      </p:sp>
      <p:sp>
        <p:nvSpPr>
          <p:cNvPr id="23" name="Line 33"/>
          <p:cNvSpPr>
            <a:spLocks noChangeShapeType="1"/>
          </p:cNvSpPr>
          <p:nvPr/>
        </p:nvSpPr>
        <p:spPr bwMode="auto">
          <a:xfrm>
            <a:off x="1144588" y="1245262"/>
            <a:ext cx="6858000" cy="0"/>
          </a:xfrm>
          <a:prstGeom prst="line">
            <a:avLst/>
          </a:prstGeom>
          <a:noFill/>
          <a:ln w="57150">
            <a:solidFill>
              <a:srgbClr val="000066"/>
            </a:solidFill>
            <a:round/>
            <a:headEnd/>
            <a:tailEnd/>
          </a:ln>
        </p:spPr>
        <p:txBody>
          <a:bodyPr/>
          <a:lstStyle/>
          <a:p>
            <a:endParaRPr lang="en-US"/>
          </a:p>
        </p:txBody>
      </p:sp>
      <p:sp>
        <p:nvSpPr>
          <p:cNvPr id="24" name="Text Box 34"/>
          <p:cNvSpPr txBox="1">
            <a:spLocks noChangeArrowheads="1"/>
          </p:cNvSpPr>
          <p:nvPr/>
        </p:nvSpPr>
        <p:spPr bwMode="auto">
          <a:xfrm>
            <a:off x="1143000" y="298450"/>
            <a:ext cx="6859588" cy="830997"/>
          </a:xfrm>
          <a:prstGeom prst="rect">
            <a:avLst/>
          </a:prstGeom>
          <a:noFill/>
          <a:ln w="9525" algn="ctr">
            <a:noFill/>
            <a:miter lim="800000"/>
            <a:headEnd/>
            <a:tailEnd/>
          </a:ln>
        </p:spPr>
        <p:txBody>
          <a:bodyPr>
            <a:spAutoFit/>
          </a:bodyPr>
          <a:lstStyle/>
          <a:p>
            <a:pPr algn="ctr">
              <a:lnSpc>
                <a:spcPct val="80000"/>
              </a:lnSpc>
              <a:spcBef>
                <a:spcPct val="50000"/>
              </a:spcBef>
            </a:pPr>
            <a:r>
              <a:rPr lang="en-US" sz="3000" b="1" dirty="0" smtClean="0"/>
              <a:t>Legislative-Citizen Commission on Minnesota Resources (LCCMR)</a:t>
            </a:r>
            <a:endParaRPr lang="en-US" sz="3000" b="1" dirty="0"/>
          </a:p>
        </p:txBody>
      </p:sp>
    </p:spTree>
    <p:extLst>
      <p:ext uri="{BB962C8B-B14F-4D97-AF65-F5344CB8AC3E}">
        <p14:creationId xmlns:p14="http://schemas.microsoft.com/office/powerpoint/2010/main" val="2080473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descr="ENRTF logo.jpg"/>
          <p:cNvPicPr>
            <a:picLocks noChangeAspect="1"/>
          </p:cNvPicPr>
          <p:nvPr/>
        </p:nvPicPr>
        <p:blipFill>
          <a:blip r:embed="rId3" cstate="print"/>
          <a:srcRect/>
          <a:stretch>
            <a:fillRect/>
          </a:stretch>
        </p:blipFill>
        <p:spPr bwMode="auto">
          <a:xfrm>
            <a:off x="7920632" y="241554"/>
            <a:ext cx="1182424" cy="836621"/>
          </a:xfrm>
          <a:prstGeom prst="rect">
            <a:avLst/>
          </a:prstGeom>
          <a:noFill/>
          <a:ln w="9525">
            <a:noFill/>
            <a:miter lim="800000"/>
            <a:headEnd/>
            <a:tailEnd/>
          </a:ln>
        </p:spPr>
      </p:pic>
      <p:pic>
        <p:nvPicPr>
          <p:cNvPr id="14" name="Picture 28"/>
          <p:cNvPicPr>
            <a:picLocks noChangeAspect="1" noChangeArrowheads="1"/>
          </p:cNvPicPr>
          <p:nvPr/>
        </p:nvPicPr>
        <p:blipFill>
          <a:blip r:embed="rId4" cstate="print"/>
          <a:srcRect/>
          <a:stretch>
            <a:fillRect/>
          </a:stretch>
        </p:blipFill>
        <p:spPr bwMode="auto">
          <a:xfrm>
            <a:off x="0" y="128588"/>
            <a:ext cx="1130300" cy="1133475"/>
          </a:xfrm>
          <a:prstGeom prst="rect">
            <a:avLst/>
          </a:prstGeom>
          <a:noFill/>
          <a:ln w="9525">
            <a:noFill/>
            <a:miter lim="800000"/>
            <a:headEnd/>
            <a:tailEnd/>
          </a:ln>
        </p:spPr>
      </p:pic>
      <p:sp>
        <p:nvSpPr>
          <p:cNvPr id="15" name="Line 30"/>
          <p:cNvSpPr>
            <a:spLocks noChangeShapeType="1"/>
          </p:cNvSpPr>
          <p:nvPr/>
        </p:nvSpPr>
        <p:spPr bwMode="auto">
          <a:xfrm>
            <a:off x="1144588" y="151738"/>
            <a:ext cx="6858000" cy="0"/>
          </a:xfrm>
          <a:prstGeom prst="line">
            <a:avLst/>
          </a:prstGeom>
          <a:noFill/>
          <a:ln w="57150">
            <a:solidFill>
              <a:srgbClr val="000066"/>
            </a:solidFill>
            <a:round/>
            <a:headEnd/>
            <a:tailEnd/>
          </a:ln>
        </p:spPr>
        <p:txBody>
          <a:bodyPr/>
          <a:lstStyle/>
          <a:p>
            <a:endParaRPr lang="en-US"/>
          </a:p>
        </p:txBody>
      </p:sp>
      <p:sp>
        <p:nvSpPr>
          <p:cNvPr id="16" name="Line 31"/>
          <p:cNvSpPr>
            <a:spLocks noChangeShapeType="1"/>
          </p:cNvSpPr>
          <p:nvPr/>
        </p:nvSpPr>
        <p:spPr bwMode="auto">
          <a:xfrm>
            <a:off x="1373188" y="1174750"/>
            <a:ext cx="6400800" cy="0"/>
          </a:xfrm>
          <a:prstGeom prst="line">
            <a:avLst/>
          </a:prstGeom>
          <a:noFill/>
          <a:ln w="28575">
            <a:solidFill>
              <a:srgbClr val="DFAC1D"/>
            </a:solidFill>
            <a:round/>
            <a:headEnd/>
            <a:tailEnd/>
          </a:ln>
        </p:spPr>
        <p:txBody>
          <a:bodyPr/>
          <a:lstStyle/>
          <a:p>
            <a:endParaRPr lang="en-US"/>
          </a:p>
        </p:txBody>
      </p:sp>
      <p:sp>
        <p:nvSpPr>
          <p:cNvPr id="17" name="Line 32"/>
          <p:cNvSpPr>
            <a:spLocks noChangeShapeType="1"/>
          </p:cNvSpPr>
          <p:nvPr/>
        </p:nvSpPr>
        <p:spPr bwMode="auto">
          <a:xfrm>
            <a:off x="1373188" y="222250"/>
            <a:ext cx="6400800" cy="0"/>
          </a:xfrm>
          <a:prstGeom prst="line">
            <a:avLst/>
          </a:prstGeom>
          <a:noFill/>
          <a:ln w="28575">
            <a:solidFill>
              <a:srgbClr val="DFAC1D"/>
            </a:solidFill>
            <a:round/>
            <a:headEnd/>
            <a:tailEnd/>
          </a:ln>
        </p:spPr>
        <p:txBody>
          <a:bodyPr/>
          <a:lstStyle/>
          <a:p>
            <a:endParaRPr lang="en-US"/>
          </a:p>
        </p:txBody>
      </p:sp>
      <p:sp>
        <p:nvSpPr>
          <p:cNvPr id="18" name="Line 33"/>
          <p:cNvSpPr>
            <a:spLocks noChangeShapeType="1"/>
          </p:cNvSpPr>
          <p:nvPr/>
        </p:nvSpPr>
        <p:spPr bwMode="auto">
          <a:xfrm>
            <a:off x="1144588" y="1245262"/>
            <a:ext cx="6858000" cy="0"/>
          </a:xfrm>
          <a:prstGeom prst="line">
            <a:avLst/>
          </a:prstGeom>
          <a:noFill/>
          <a:ln w="57150">
            <a:solidFill>
              <a:srgbClr val="000066"/>
            </a:solidFill>
            <a:round/>
            <a:headEnd/>
            <a:tailEnd/>
          </a:ln>
        </p:spPr>
        <p:txBody>
          <a:bodyPr/>
          <a:lstStyle/>
          <a:p>
            <a:endParaRPr lang="en-US"/>
          </a:p>
        </p:txBody>
      </p:sp>
      <p:sp>
        <p:nvSpPr>
          <p:cNvPr id="19" name="Text Box 34"/>
          <p:cNvSpPr txBox="1">
            <a:spLocks noChangeArrowheads="1"/>
          </p:cNvSpPr>
          <p:nvPr/>
        </p:nvSpPr>
        <p:spPr bwMode="auto">
          <a:xfrm>
            <a:off x="1143000" y="298450"/>
            <a:ext cx="6859588" cy="831850"/>
          </a:xfrm>
          <a:prstGeom prst="rect">
            <a:avLst/>
          </a:prstGeom>
          <a:noFill/>
          <a:ln w="9525" algn="ctr">
            <a:noFill/>
            <a:miter lim="800000"/>
            <a:headEnd/>
            <a:tailEnd/>
          </a:ln>
        </p:spPr>
        <p:txBody>
          <a:bodyPr>
            <a:spAutoFit/>
          </a:bodyPr>
          <a:lstStyle/>
          <a:p>
            <a:pPr algn="ctr">
              <a:lnSpc>
                <a:spcPct val="80000"/>
              </a:lnSpc>
              <a:spcBef>
                <a:spcPct val="50000"/>
              </a:spcBef>
            </a:pPr>
            <a:r>
              <a:rPr lang="en-US" sz="3000" b="1" dirty="0"/>
              <a:t>Environment and Natural Resources Trust Fund</a:t>
            </a:r>
          </a:p>
        </p:txBody>
      </p:sp>
      <p:sp>
        <p:nvSpPr>
          <p:cNvPr id="3" name="Content Placeholder 2"/>
          <p:cNvSpPr>
            <a:spLocks noGrp="1"/>
          </p:cNvSpPr>
          <p:nvPr>
            <p:ph sz="half" idx="1"/>
          </p:nvPr>
        </p:nvSpPr>
        <p:spPr>
          <a:xfrm>
            <a:off x="457200" y="1951037"/>
            <a:ext cx="4038600" cy="4525963"/>
          </a:xfrm>
        </p:spPr>
        <p:txBody>
          <a:bodyPr>
            <a:normAutofit fontScale="85000" lnSpcReduction="10000"/>
          </a:bodyPr>
          <a:lstStyle/>
          <a:p>
            <a:pPr>
              <a:spcBef>
                <a:spcPts val="600"/>
              </a:spcBef>
              <a:buFontTx/>
              <a:buChar char="•"/>
              <a:defRPr/>
            </a:pPr>
            <a:r>
              <a:rPr lang="en-US" kern="0" dirty="0"/>
              <a:t>MN’s first Constitutionally dedicated funding source for </a:t>
            </a:r>
            <a:r>
              <a:rPr lang="en-US" kern="0" dirty="0" smtClean="0"/>
              <a:t>the environment </a:t>
            </a:r>
            <a:r>
              <a:rPr lang="en-US" kern="0" dirty="0"/>
              <a:t>and natural resources</a:t>
            </a:r>
          </a:p>
          <a:p>
            <a:pPr>
              <a:spcBef>
                <a:spcPts val="600"/>
              </a:spcBef>
              <a:buFontTx/>
              <a:buChar char="•"/>
              <a:defRPr/>
            </a:pPr>
            <a:r>
              <a:rPr lang="en-US" kern="0" dirty="0" smtClean="0"/>
              <a:t>Established in </a:t>
            </a:r>
            <a:r>
              <a:rPr lang="en-US" kern="0" dirty="0"/>
              <a:t>1988 </a:t>
            </a:r>
            <a:endParaRPr lang="en-US" kern="0" dirty="0" smtClean="0"/>
          </a:p>
          <a:p>
            <a:pPr marL="0" indent="0">
              <a:spcBef>
                <a:spcPts val="600"/>
              </a:spcBef>
              <a:buNone/>
              <a:defRPr/>
            </a:pPr>
            <a:r>
              <a:rPr lang="en-US" b="1" kern="0" dirty="0"/>
              <a:t> </a:t>
            </a:r>
            <a:r>
              <a:rPr lang="en-US" b="1" kern="0" dirty="0" smtClean="0"/>
              <a:t>    	(</a:t>
            </a:r>
            <a:r>
              <a:rPr lang="en-US" b="1" kern="0" dirty="0"/>
              <a:t>77% approval</a:t>
            </a:r>
            <a:r>
              <a:rPr lang="en-US" b="1" kern="0" dirty="0" smtClean="0"/>
              <a:t>)</a:t>
            </a:r>
            <a:endParaRPr lang="en-US" b="1" kern="0" dirty="0"/>
          </a:p>
          <a:p>
            <a:pPr>
              <a:spcBef>
                <a:spcPts val="600"/>
              </a:spcBef>
              <a:buFontTx/>
              <a:buChar char="•"/>
              <a:defRPr/>
            </a:pPr>
            <a:r>
              <a:rPr lang="en-US" kern="0" dirty="0"/>
              <a:t>40% of MN Lottery profits dedicated to it in 1990 </a:t>
            </a:r>
            <a:endParaRPr lang="en-US" kern="0" dirty="0" smtClean="0"/>
          </a:p>
          <a:p>
            <a:pPr marL="0" indent="0">
              <a:spcBef>
                <a:spcPts val="600"/>
              </a:spcBef>
              <a:buNone/>
              <a:defRPr/>
            </a:pPr>
            <a:r>
              <a:rPr lang="en-US" b="1" kern="0" dirty="0" smtClean="0"/>
              <a:t>     	(</a:t>
            </a:r>
            <a:r>
              <a:rPr lang="en-US" b="1" kern="0" dirty="0"/>
              <a:t>75% approval</a:t>
            </a:r>
            <a:r>
              <a:rPr lang="en-US" b="1" kern="0" dirty="0" smtClean="0"/>
              <a:t>)</a:t>
            </a:r>
            <a:r>
              <a:rPr lang="en-US" kern="0" dirty="0" smtClean="0"/>
              <a:t> </a:t>
            </a:r>
            <a:endParaRPr lang="en-US" kern="0" dirty="0"/>
          </a:p>
          <a:p>
            <a:pPr>
              <a:spcBef>
                <a:spcPts val="600"/>
              </a:spcBef>
              <a:buFontTx/>
              <a:buChar char="•"/>
              <a:defRPr/>
            </a:pPr>
            <a:r>
              <a:rPr lang="en-US" kern="0" dirty="0"/>
              <a:t>Lottery contribution re-affirmed until 2025 in 1998 </a:t>
            </a:r>
            <a:r>
              <a:rPr lang="en-US" kern="0" dirty="0" smtClean="0"/>
              <a:t>	</a:t>
            </a:r>
            <a:r>
              <a:rPr lang="en-US" b="1" kern="0" dirty="0" smtClean="0"/>
              <a:t>(</a:t>
            </a:r>
            <a:r>
              <a:rPr lang="en-US" b="1" kern="0" dirty="0"/>
              <a:t>74% approval)</a:t>
            </a:r>
          </a:p>
          <a:p>
            <a:endParaRPr lang="en-US" dirty="0"/>
          </a:p>
        </p:txBody>
      </p:sp>
      <p:pic>
        <p:nvPicPr>
          <p:cNvPr id="20" name="Content Placeholder 19" descr="IMG_0768.JPG"/>
          <p:cNvPicPr>
            <a:picLocks noGrp="1" noChangeAspect="1"/>
          </p:cNvPicPr>
          <p:nvPr>
            <p:ph sz="half" idx="2"/>
          </p:nvPr>
        </p:nvPicPr>
        <p:blipFill>
          <a:blip r:embed="rId5" cstate="print"/>
          <a:stretch>
            <a:fillRect/>
          </a:stretch>
        </p:blipFill>
        <p:spPr>
          <a:xfrm>
            <a:off x="5257800" y="1828800"/>
            <a:ext cx="2971800" cy="4469524"/>
          </a:xfrm>
          <a:prstGeom prst="rect">
            <a:avLst/>
          </a:prstGeom>
          <a:effectLst>
            <a:softEdge rad="63500"/>
          </a:effectLst>
        </p:spPr>
      </p:pic>
    </p:spTree>
    <p:extLst>
      <p:ext uri="{BB962C8B-B14F-4D97-AF65-F5344CB8AC3E}">
        <p14:creationId xmlns:p14="http://schemas.microsoft.com/office/powerpoint/2010/main" val="3881095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 name="AutoShape 8"/>
          <p:cNvSpPr>
            <a:spLocks noChangeArrowheads="1"/>
          </p:cNvSpPr>
          <p:nvPr/>
        </p:nvSpPr>
        <p:spPr bwMode="auto">
          <a:xfrm>
            <a:off x="2809875" y="3489325"/>
            <a:ext cx="3565525" cy="2185988"/>
          </a:xfrm>
          <a:prstGeom prst="flowChartMagneticDisk">
            <a:avLst/>
          </a:prstGeom>
          <a:solidFill>
            <a:srgbClr val="3366FF"/>
          </a:solidFill>
          <a:ln w="9525">
            <a:solidFill>
              <a:schemeClr val="tx1"/>
            </a:solidFill>
            <a:round/>
            <a:headEnd/>
            <a:tailEnd/>
          </a:ln>
        </p:spPr>
        <p:txBody>
          <a:bodyPr wrap="none"/>
          <a:lstStyle/>
          <a:p>
            <a:pPr algn="ctr">
              <a:lnSpc>
                <a:spcPct val="80000"/>
              </a:lnSpc>
            </a:pPr>
            <a:endParaRPr lang="en-US" b="1" dirty="0" smtClean="0">
              <a:solidFill>
                <a:schemeClr val="bg1"/>
              </a:solidFill>
            </a:endParaRPr>
          </a:p>
          <a:p>
            <a:pPr algn="ctr">
              <a:lnSpc>
                <a:spcPct val="80000"/>
              </a:lnSpc>
            </a:pPr>
            <a:r>
              <a:rPr lang="en-US" b="1" dirty="0" smtClean="0">
                <a:solidFill>
                  <a:schemeClr val="bg1"/>
                </a:solidFill>
              </a:rPr>
              <a:t>Environment </a:t>
            </a:r>
            <a:r>
              <a:rPr lang="en-US" b="1" dirty="0">
                <a:solidFill>
                  <a:schemeClr val="bg1"/>
                </a:solidFill>
              </a:rPr>
              <a:t>and</a:t>
            </a:r>
          </a:p>
          <a:p>
            <a:pPr algn="ctr">
              <a:lnSpc>
                <a:spcPct val="80000"/>
              </a:lnSpc>
            </a:pPr>
            <a:r>
              <a:rPr lang="en-US" b="1" dirty="0">
                <a:solidFill>
                  <a:schemeClr val="bg1"/>
                </a:solidFill>
              </a:rPr>
              <a:t> Natural Resources</a:t>
            </a:r>
          </a:p>
          <a:p>
            <a:pPr algn="ctr">
              <a:lnSpc>
                <a:spcPct val="80000"/>
              </a:lnSpc>
            </a:pPr>
            <a:r>
              <a:rPr lang="en-US" b="1" dirty="0">
                <a:solidFill>
                  <a:schemeClr val="bg1"/>
                </a:solidFill>
              </a:rPr>
              <a:t> Trust Fund</a:t>
            </a:r>
          </a:p>
          <a:p>
            <a:pPr algn="ctr">
              <a:lnSpc>
                <a:spcPct val="80000"/>
              </a:lnSpc>
            </a:pPr>
            <a:endParaRPr lang="en-US" dirty="0"/>
          </a:p>
        </p:txBody>
      </p:sp>
      <p:sp>
        <p:nvSpPr>
          <p:cNvPr id="8203" name="AutoShape 9"/>
          <p:cNvSpPr>
            <a:spLocks noChangeArrowheads="1"/>
          </p:cNvSpPr>
          <p:nvPr/>
        </p:nvSpPr>
        <p:spPr bwMode="auto">
          <a:xfrm>
            <a:off x="101600" y="3265488"/>
            <a:ext cx="2514600" cy="836612"/>
          </a:xfrm>
          <a:prstGeom prst="can">
            <a:avLst>
              <a:gd name="adj" fmla="val 29505"/>
            </a:avLst>
          </a:prstGeom>
          <a:solidFill>
            <a:srgbClr val="3366FF">
              <a:alpha val="50980"/>
            </a:srgbClr>
          </a:solidFill>
          <a:ln w="9525">
            <a:solidFill>
              <a:schemeClr val="tx1"/>
            </a:solidFill>
            <a:round/>
            <a:headEnd/>
            <a:tailEnd/>
          </a:ln>
        </p:spPr>
        <p:txBody>
          <a:bodyPr wrap="none"/>
          <a:lstStyle/>
          <a:p>
            <a:pPr algn="ctr">
              <a:lnSpc>
                <a:spcPct val="80000"/>
              </a:lnSpc>
            </a:pPr>
            <a:r>
              <a:rPr lang="en-US" dirty="0"/>
              <a:t>Annual Investment</a:t>
            </a:r>
          </a:p>
          <a:p>
            <a:pPr algn="ctr">
              <a:lnSpc>
                <a:spcPct val="80000"/>
              </a:lnSpc>
            </a:pPr>
            <a:r>
              <a:rPr lang="en-US" dirty="0"/>
              <a:t>Income**</a:t>
            </a:r>
          </a:p>
        </p:txBody>
      </p:sp>
      <p:sp>
        <p:nvSpPr>
          <p:cNvPr id="8204" name="AutoShape 12"/>
          <p:cNvSpPr>
            <a:spLocks noChangeArrowheads="1"/>
          </p:cNvSpPr>
          <p:nvPr/>
        </p:nvSpPr>
        <p:spPr bwMode="auto">
          <a:xfrm rot="5400000">
            <a:off x="3116263" y="2003425"/>
            <a:ext cx="349250" cy="1349375"/>
          </a:xfrm>
          <a:custGeom>
            <a:avLst/>
            <a:gdLst>
              <a:gd name="T0" fmla="*/ 849370260 w 21600"/>
              <a:gd name="T1" fmla="*/ 0 h 21600"/>
              <a:gd name="T2" fmla="*/ 849370260 w 21600"/>
              <a:gd name="T3" fmla="*/ 2147483647 h 21600"/>
              <a:gd name="T4" fmla="*/ 162056275 w 21600"/>
              <a:gd name="T5" fmla="*/ 2147483647 h 21600"/>
              <a:gd name="T6" fmla="*/ 1476333026 w 21600"/>
              <a:gd name="T7" fmla="*/ 2147483647 h 21600"/>
              <a:gd name="T8" fmla="*/ 17694720 60000 65536"/>
              <a:gd name="T9" fmla="*/ 5898240 60000 65536"/>
              <a:gd name="T10" fmla="*/ 5898240 60000 65536"/>
              <a:gd name="T11" fmla="*/ 0 60000 65536"/>
              <a:gd name="T12" fmla="*/ 12427 w 21600"/>
              <a:gd name="T13" fmla="*/ 3760 h 21600"/>
              <a:gd name="T14" fmla="*/ 18101 w 21600"/>
              <a:gd name="T15" fmla="*/ 8398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3760"/>
                </a:lnTo>
                <a:cubicBezTo>
                  <a:pt x="5564" y="3760"/>
                  <a:pt x="0" y="7520"/>
                  <a:pt x="0" y="12158"/>
                </a:cubicBezTo>
                <a:lnTo>
                  <a:pt x="0" y="21600"/>
                </a:lnTo>
                <a:lnTo>
                  <a:pt x="4741" y="21600"/>
                </a:lnTo>
                <a:lnTo>
                  <a:pt x="4741" y="12158"/>
                </a:lnTo>
                <a:cubicBezTo>
                  <a:pt x="4741" y="10081"/>
                  <a:pt x="8182" y="8398"/>
                  <a:pt x="12427" y="8398"/>
                </a:cubicBezTo>
                <a:lnTo>
                  <a:pt x="12427" y="12158"/>
                </a:lnTo>
                <a:close/>
              </a:path>
            </a:pathLst>
          </a:custGeom>
          <a:gradFill rotWithShape="1">
            <a:gsLst>
              <a:gs pos="0">
                <a:srgbClr val="454545"/>
              </a:gs>
              <a:gs pos="100000">
                <a:srgbClr val="969696"/>
              </a:gs>
            </a:gsLst>
            <a:lin ang="5400000" scaled="1"/>
          </a:gradFill>
          <a:ln w="9525">
            <a:solidFill>
              <a:schemeClr val="tx1"/>
            </a:solidFill>
            <a:miter lim="800000"/>
            <a:headEnd/>
            <a:tailEnd/>
          </a:ln>
        </p:spPr>
        <p:txBody>
          <a:bodyPr wrap="none" anchor="ctr"/>
          <a:lstStyle/>
          <a:p>
            <a:pPr algn="ctr">
              <a:lnSpc>
                <a:spcPct val="80000"/>
              </a:lnSpc>
            </a:pPr>
            <a:endParaRPr lang="en-US"/>
          </a:p>
        </p:txBody>
      </p:sp>
      <p:sp>
        <p:nvSpPr>
          <p:cNvPr id="8205" name="AutoShape 29"/>
          <p:cNvSpPr>
            <a:spLocks noChangeArrowheads="1"/>
          </p:cNvSpPr>
          <p:nvPr/>
        </p:nvSpPr>
        <p:spPr bwMode="auto">
          <a:xfrm rot="5400000">
            <a:off x="3114676" y="2905125"/>
            <a:ext cx="349250" cy="1349375"/>
          </a:xfrm>
          <a:custGeom>
            <a:avLst/>
            <a:gdLst>
              <a:gd name="T0" fmla="*/ 849370260 w 21600"/>
              <a:gd name="T1" fmla="*/ 0 h 21600"/>
              <a:gd name="T2" fmla="*/ 849370260 w 21600"/>
              <a:gd name="T3" fmla="*/ 2147483647 h 21600"/>
              <a:gd name="T4" fmla="*/ 162056275 w 21600"/>
              <a:gd name="T5" fmla="*/ 2147483647 h 21600"/>
              <a:gd name="T6" fmla="*/ 1476333026 w 21600"/>
              <a:gd name="T7" fmla="*/ 2147483647 h 21600"/>
              <a:gd name="T8" fmla="*/ 17694720 60000 65536"/>
              <a:gd name="T9" fmla="*/ 5898240 60000 65536"/>
              <a:gd name="T10" fmla="*/ 5898240 60000 65536"/>
              <a:gd name="T11" fmla="*/ 0 60000 65536"/>
              <a:gd name="T12" fmla="*/ 12427 w 21600"/>
              <a:gd name="T13" fmla="*/ 3760 h 21600"/>
              <a:gd name="T14" fmla="*/ 18101 w 21600"/>
              <a:gd name="T15" fmla="*/ 8398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3760"/>
                </a:lnTo>
                <a:cubicBezTo>
                  <a:pt x="5564" y="3760"/>
                  <a:pt x="0" y="7520"/>
                  <a:pt x="0" y="12158"/>
                </a:cubicBezTo>
                <a:lnTo>
                  <a:pt x="0" y="21600"/>
                </a:lnTo>
                <a:lnTo>
                  <a:pt x="4741" y="21600"/>
                </a:lnTo>
                <a:lnTo>
                  <a:pt x="4741" y="12158"/>
                </a:lnTo>
                <a:cubicBezTo>
                  <a:pt x="4741" y="10081"/>
                  <a:pt x="8182" y="8398"/>
                  <a:pt x="12427" y="8398"/>
                </a:cubicBezTo>
                <a:lnTo>
                  <a:pt x="12427" y="12158"/>
                </a:lnTo>
                <a:close/>
              </a:path>
            </a:pathLst>
          </a:custGeom>
          <a:gradFill rotWithShape="1">
            <a:gsLst>
              <a:gs pos="0">
                <a:srgbClr val="454545"/>
              </a:gs>
              <a:gs pos="100000">
                <a:srgbClr val="969696"/>
              </a:gs>
            </a:gsLst>
            <a:lin ang="5400000" scaled="1"/>
          </a:gradFill>
          <a:ln w="9525">
            <a:solidFill>
              <a:schemeClr val="tx1"/>
            </a:solidFill>
            <a:miter lim="800000"/>
            <a:headEnd/>
            <a:tailEnd/>
          </a:ln>
        </p:spPr>
        <p:txBody>
          <a:bodyPr wrap="none" anchor="ctr"/>
          <a:lstStyle/>
          <a:p>
            <a:pPr algn="ctr">
              <a:lnSpc>
                <a:spcPct val="80000"/>
              </a:lnSpc>
            </a:pPr>
            <a:endParaRPr lang="en-US"/>
          </a:p>
        </p:txBody>
      </p:sp>
      <p:sp>
        <p:nvSpPr>
          <p:cNvPr id="8206" name="AutoShape 11"/>
          <p:cNvSpPr>
            <a:spLocks noChangeArrowheads="1"/>
          </p:cNvSpPr>
          <p:nvPr/>
        </p:nvSpPr>
        <p:spPr bwMode="auto">
          <a:xfrm>
            <a:off x="2809875" y="1868488"/>
            <a:ext cx="3565525" cy="2325687"/>
          </a:xfrm>
          <a:prstGeom prst="flowChartMagneticDisk">
            <a:avLst/>
          </a:prstGeom>
          <a:noFill/>
          <a:ln w="19050">
            <a:solidFill>
              <a:schemeClr val="tx1"/>
            </a:solidFill>
            <a:prstDash val="dash"/>
            <a:round/>
            <a:headEnd/>
            <a:tailEnd/>
          </a:ln>
        </p:spPr>
        <p:txBody>
          <a:bodyPr wrap="none" anchor="ctr"/>
          <a:lstStyle/>
          <a:p>
            <a:pPr algn="ctr">
              <a:lnSpc>
                <a:spcPct val="80000"/>
              </a:lnSpc>
            </a:pPr>
            <a:r>
              <a:rPr lang="en-US" dirty="0"/>
              <a:t>Increasing</a:t>
            </a:r>
          </a:p>
          <a:p>
            <a:pPr algn="ctr">
              <a:lnSpc>
                <a:spcPct val="80000"/>
              </a:lnSpc>
            </a:pPr>
            <a:r>
              <a:rPr lang="en-US" dirty="0"/>
              <a:t> Value of Trust Fund</a:t>
            </a:r>
          </a:p>
          <a:p>
            <a:pPr algn="ctr">
              <a:lnSpc>
                <a:spcPct val="80000"/>
              </a:lnSpc>
            </a:pPr>
            <a:endParaRPr lang="en-US" dirty="0"/>
          </a:p>
        </p:txBody>
      </p:sp>
      <p:pic>
        <p:nvPicPr>
          <p:cNvPr id="8207" name="Picture 23" descr="mp00090_"/>
          <p:cNvPicPr>
            <a:picLocks noChangeAspect="1" noChangeArrowheads="1"/>
          </p:cNvPicPr>
          <p:nvPr/>
        </p:nvPicPr>
        <p:blipFill>
          <a:blip r:embed="rId3" cstate="print"/>
          <a:srcRect/>
          <a:stretch>
            <a:fillRect/>
          </a:stretch>
        </p:blipFill>
        <p:spPr bwMode="auto">
          <a:xfrm>
            <a:off x="6483350" y="3360738"/>
            <a:ext cx="2660650" cy="3013075"/>
          </a:xfrm>
          <a:prstGeom prst="rect">
            <a:avLst/>
          </a:prstGeom>
          <a:noFill/>
          <a:ln w="9525">
            <a:noFill/>
            <a:miter lim="800000"/>
            <a:headEnd/>
            <a:tailEnd/>
          </a:ln>
        </p:spPr>
      </p:pic>
      <p:sp>
        <p:nvSpPr>
          <p:cNvPr id="8208" name="Rectangle 25"/>
          <p:cNvSpPr>
            <a:spLocks noChangeArrowheads="1"/>
          </p:cNvSpPr>
          <p:nvPr/>
        </p:nvSpPr>
        <p:spPr bwMode="auto">
          <a:xfrm>
            <a:off x="7875588" y="5238750"/>
            <a:ext cx="255587" cy="320675"/>
          </a:xfrm>
          <a:prstGeom prst="rect">
            <a:avLst/>
          </a:prstGeom>
          <a:solidFill>
            <a:srgbClr val="008000"/>
          </a:solidFill>
          <a:ln w="9525" algn="ctr">
            <a:noFill/>
            <a:miter lim="800000"/>
            <a:headEnd/>
            <a:tailEnd/>
          </a:ln>
        </p:spPr>
        <p:txBody>
          <a:bodyPr wrap="none" anchor="ctr"/>
          <a:lstStyle/>
          <a:p>
            <a:pPr algn="ctr">
              <a:lnSpc>
                <a:spcPct val="80000"/>
              </a:lnSpc>
            </a:pPr>
            <a:endParaRPr lang="en-US"/>
          </a:p>
        </p:txBody>
      </p:sp>
      <p:sp>
        <p:nvSpPr>
          <p:cNvPr id="8209" name="AutoShape 31"/>
          <p:cNvSpPr>
            <a:spLocks noChangeArrowheads="1"/>
          </p:cNvSpPr>
          <p:nvPr/>
        </p:nvSpPr>
        <p:spPr bwMode="auto">
          <a:xfrm rot="5400000">
            <a:off x="6941344" y="3537744"/>
            <a:ext cx="349250" cy="1493838"/>
          </a:xfrm>
          <a:custGeom>
            <a:avLst/>
            <a:gdLst>
              <a:gd name="T0" fmla="*/ 849370260 w 21600"/>
              <a:gd name="T1" fmla="*/ 0 h 21600"/>
              <a:gd name="T2" fmla="*/ 849370260 w 21600"/>
              <a:gd name="T3" fmla="*/ 2147483647 h 21600"/>
              <a:gd name="T4" fmla="*/ 162056275 w 21600"/>
              <a:gd name="T5" fmla="*/ 2147483647 h 21600"/>
              <a:gd name="T6" fmla="*/ 1476333026 w 21600"/>
              <a:gd name="T7" fmla="*/ 2147483647 h 21600"/>
              <a:gd name="T8" fmla="*/ 17694720 60000 65536"/>
              <a:gd name="T9" fmla="*/ 5898240 60000 65536"/>
              <a:gd name="T10" fmla="*/ 5898240 60000 65536"/>
              <a:gd name="T11" fmla="*/ 0 60000 65536"/>
              <a:gd name="T12" fmla="*/ 12427 w 21600"/>
              <a:gd name="T13" fmla="*/ 3760 h 21600"/>
              <a:gd name="T14" fmla="*/ 18101 w 21600"/>
              <a:gd name="T15" fmla="*/ 8398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3760"/>
                </a:lnTo>
                <a:cubicBezTo>
                  <a:pt x="5564" y="3760"/>
                  <a:pt x="0" y="7520"/>
                  <a:pt x="0" y="12158"/>
                </a:cubicBezTo>
                <a:lnTo>
                  <a:pt x="0" y="21600"/>
                </a:lnTo>
                <a:lnTo>
                  <a:pt x="4741" y="21600"/>
                </a:lnTo>
                <a:lnTo>
                  <a:pt x="4741" y="12158"/>
                </a:lnTo>
                <a:cubicBezTo>
                  <a:pt x="4741" y="10081"/>
                  <a:pt x="8182" y="8398"/>
                  <a:pt x="12427" y="8398"/>
                </a:cubicBezTo>
                <a:lnTo>
                  <a:pt x="12427" y="12158"/>
                </a:lnTo>
                <a:close/>
              </a:path>
            </a:pathLst>
          </a:custGeom>
          <a:gradFill rotWithShape="1">
            <a:gsLst>
              <a:gs pos="0">
                <a:srgbClr val="454545"/>
              </a:gs>
              <a:gs pos="100000">
                <a:srgbClr val="969696"/>
              </a:gs>
            </a:gsLst>
            <a:lin ang="5400000" scaled="1"/>
          </a:gradFill>
          <a:ln w="9525">
            <a:solidFill>
              <a:schemeClr val="tx1"/>
            </a:solidFill>
            <a:miter lim="800000"/>
            <a:headEnd/>
            <a:tailEnd/>
          </a:ln>
        </p:spPr>
        <p:txBody>
          <a:bodyPr wrap="none" anchor="ctr"/>
          <a:lstStyle/>
          <a:p>
            <a:pPr algn="ctr">
              <a:lnSpc>
                <a:spcPct val="80000"/>
              </a:lnSpc>
            </a:pPr>
            <a:endParaRPr lang="en-US"/>
          </a:p>
        </p:txBody>
      </p:sp>
      <p:sp>
        <p:nvSpPr>
          <p:cNvPr id="8210" name="Rectangle 34"/>
          <p:cNvSpPr>
            <a:spLocks noChangeArrowheads="1"/>
          </p:cNvSpPr>
          <p:nvPr/>
        </p:nvSpPr>
        <p:spPr bwMode="auto">
          <a:xfrm>
            <a:off x="6357938" y="4473575"/>
            <a:ext cx="2289175" cy="1552575"/>
          </a:xfrm>
          <a:prstGeom prst="rect">
            <a:avLst/>
          </a:prstGeom>
          <a:noFill/>
          <a:ln w="9525" algn="ctr">
            <a:noFill/>
            <a:miter lim="800000"/>
            <a:headEnd/>
            <a:tailEnd/>
          </a:ln>
        </p:spPr>
        <p:txBody>
          <a:bodyPr>
            <a:spAutoFit/>
          </a:bodyPr>
          <a:lstStyle/>
          <a:p>
            <a:pPr algn="ctr">
              <a:lnSpc>
                <a:spcPct val="80000"/>
              </a:lnSpc>
            </a:pPr>
            <a:r>
              <a:rPr lang="en-US" b="1" dirty="0">
                <a:solidFill>
                  <a:srgbClr val="FFFFCC"/>
                </a:solidFill>
              </a:rPr>
              <a:t>5.5% </a:t>
            </a:r>
          </a:p>
          <a:p>
            <a:pPr algn="ctr">
              <a:lnSpc>
                <a:spcPct val="80000"/>
              </a:lnSpc>
            </a:pPr>
            <a:r>
              <a:rPr lang="en-US" b="1" dirty="0">
                <a:solidFill>
                  <a:srgbClr val="FFFFCC"/>
                </a:solidFill>
              </a:rPr>
              <a:t>Available</a:t>
            </a:r>
          </a:p>
          <a:p>
            <a:pPr algn="ctr">
              <a:lnSpc>
                <a:spcPct val="80000"/>
              </a:lnSpc>
            </a:pPr>
            <a:r>
              <a:rPr lang="en-US" b="1" dirty="0">
                <a:solidFill>
                  <a:srgbClr val="FFFFCC"/>
                </a:solidFill>
              </a:rPr>
              <a:t>Annually </a:t>
            </a:r>
          </a:p>
          <a:p>
            <a:pPr algn="ctr">
              <a:lnSpc>
                <a:spcPct val="80000"/>
              </a:lnSpc>
            </a:pPr>
            <a:r>
              <a:rPr lang="en-US" b="1" dirty="0">
                <a:solidFill>
                  <a:srgbClr val="FFFFCC"/>
                </a:solidFill>
              </a:rPr>
              <a:t>for </a:t>
            </a:r>
          </a:p>
          <a:p>
            <a:pPr algn="ctr">
              <a:lnSpc>
                <a:spcPct val="80000"/>
              </a:lnSpc>
            </a:pPr>
            <a:r>
              <a:rPr lang="en-US" b="1" dirty="0">
                <a:solidFill>
                  <a:srgbClr val="FFFFCC"/>
                </a:solidFill>
              </a:rPr>
              <a:t>Projects</a:t>
            </a:r>
          </a:p>
        </p:txBody>
      </p:sp>
      <p:sp>
        <p:nvSpPr>
          <p:cNvPr id="8211" name="Text Box 41"/>
          <p:cNvSpPr txBox="1">
            <a:spLocks noChangeArrowheads="1"/>
          </p:cNvSpPr>
          <p:nvPr/>
        </p:nvSpPr>
        <p:spPr bwMode="auto">
          <a:xfrm>
            <a:off x="161925" y="5824538"/>
            <a:ext cx="6326188" cy="736805"/>
          </a:xfrm>
          <a:prstGeom prst="rect">
            <a:avLst/>
          </a:prstGeom>
          <a:noFill/>
          <a:ln w="9525" algn="ctr">
            <a:noFill/>
            <a:miter lim="800000"/>
            <a:headEnd/>
            <a:tailEnd/>
          </a:ln>
        </p:spPr>
        <p:txBody>
          <a:bodyPr lIns="0" tIns="0" rIns="0" bIns="0">
            <a:spAutoFit/>
          </a:bodyPr>
          <a:lstStyle/>
          <a:p>
            <a:pPr marL="166688" indent="-166688">
              <a:lnSpc>
                <a:spcPct val="80000"/>
              </a:lnSpc>
              <a:spcBef>
                <a:spcPct val="20000"/>
              </a:spcBef>
              <a:buFont typeface="Arial" charset="0"/>
              <a:buNone/>
            </a:pPr>
            <a:r>
              <a:rPr lang="en-US" sz="1400" dirty="0"/>
              <a:t>*</a:t>
            </a:r>
            <a:r>
              <a:rPr lang="en-US" sz="1400" dirty="0">
                <a:solidFill>
                  <a:schemeClr val="bg1"/>
                </a:solidFill>
              </a:rPr>
              <a:t>*</a:t>
            </a:r>
            <a:r>
              <a:rPr lang="en-US" sz="1400" dirty="0"/>
              <a:t>Annual Lottery contribution is 40% of net Lottery profits, or </a:t>
            </a:r>
            <a:r>
              <a:rPr lang="en-US" sz="1400" dirty="0" smtClean="0"/>
              <a:t>more than 6</a:t>
            </a:r>
            <a:r>
              <a:rPr lang="en-US" sz="1400" dirty="0" smtClean="0">
                <a:cs typeface="Arial" charset="0"/>
              </a:rPr>
              <a:t>¢ </a:t>
            </a:r>
            <a:r>
              <a:rPr lang="en-US" sz="1400" dirty="0">
                <a:cs typeface="Arial" charset="0"/>
              </a:rPr>
              <a:t>of every dollar spent on Lottery tickets.</a:t>
            </a:r>
          </a:p>
          <a:p>
            <a:pPr marL="166688" indent="-166688">
              <a:lnSpc>
                <a:spcPct val="80000"/>
              </a:lnSpc>
              <a:spcBef>
                <a:spcPct val="20000"/>
              </a:spcBef>
            </a:pPr>
            <a:r>
              <a:rPr lang="en-US" sz="1400" dirty="0">
                <a:cs typeface="Arial" charset="0"/>
              </a:rPr>
              <a:t>**Investment income grows the Trust Fund at an average rate of approximately </a:t>
            </a:r>
            <a:r>
              <a:rPr lang="en-US" sz="1400" dirty="0" smtClean="0">
                <a:cs typeface="Arial" charset="0"/>
              </a:rPr>
              <a:t>7% </a:t>
            </a:r>
            <a:r>
              <a:rPr lang="en-US" sz="1400" dirty="0">
                <a:cs typeface="Arial" charset="0"/>
              </a:rPr>
              <a:t>of its principal balance each year.</a:t>
            </a:r>
          </a:p>
        </p:txBody>
      </p:sp>
      <p:sp>
        <p:nvSpPr>
          <p:cNvPr id="8212" name="AutoShape 42"/>
          <p:cNvSpPr>
            <a:spLocks noChangeArrowheads="1"/>
          </p:cNvSpPr>
          <p:nvPr/>
        </p:nvSpPr>
        <p:spPr bwMode="auto">
          <a:xfrm>
            <a:off x="76200" y="2378075"/>
            <a:ext cx="2514600" cy="836613"/>
          </a:xfrm>
          <a:prstGeom prst="can">
            <a:avLst>
              <a:gd name="adj" fmla="val 29505"/>
            </a:avLst>
          </a:prstGeom>
          <a:solidFill>
            <a:srgbClr val="3366FF">
              <a:alpha val="50980"/>
            </a:srgbClr>
          </a:solidFill>
          <a:ln w="9525">
            <a:solidFill>
              <a:schemeClr val="tx1"/>
            </a:solidFill>
            <a:round/>
            <a:headEnd/>
            <a:tailEnd/>
          </a:ln>
        </p:spPr>
        <p:txBody>
          <a:bodyPr wrap="none"/>
          <a:lstStyle/>
          <a:p>
            <a:pPr>
              <a:lnSpc>
                <a:spcPct val="80000"/>
              </a:lnSpc>
            </a:pPr>
            <a:r>
              <a:rPr lang="en-US" dirty="0"/>
              <a:t>Annual MN Lottery</a:t>
            </a:r>
          </a:p>
          <a:p>
            <a:pPr>
              <a:lnSpc>
                <a:spcPct val="80000"/>
              </a:lnSpc>
            </a:pPr>
            <a:r>
              <a:rPr lang="en-US" dirty="0" smtClean="0"/>
              <a:t>     Contribution</a:t>
            </a:r>
            <a:r>
              <a:rPr lang="en-US" dirty="0"/>
              <a:t>*</a:t>
            </a:r>
          </a:p>
        </p:txBody>
      </p:sp>
      <p:sp>
        <p:nvSpPr>
          <p:cNvPr id="8213" name="AutoShape 14"/>
          <p:cNvSpPr>
            <a:spLocks noChangeArrowheads="1"/>
          </p:cNvSpPr>
          <p:nvPr/>
        </p:nvSpPr>
        <p:spPr bwMode="auto">
          <a:xfrm>
            <a:off x="3983038" y="1455738"/>
            <a:ext cx="1230312" cy="1319212"/>
          </a:xfrm>
          <a:prstGeom prst="upArrow">
            <a:avLst>
              <a:gd name="adj1" fmla="val 35324"/>
              <a:gd name="adj2" fmla="val 21808"/>
            </a:avLst>
          </a:prstGeom>
          <a:noFill/>
          <a:ln w="19050">
            <a:solidFill>
              <a:schemeClr val="tx1"/>
            </a:solidFill>
            <a:prstDash val="sysDot"/>
            <a:miter lim="800000"/>
            <a:headEnd/>
            <a:tailEnd/>
          </a:ln>
        </p:spPr>
        <p:txBody>
          <a:bodyPr vert="eaVert" wrap="none" anchor="ctr"/>
          <a:lstStyle/>
          <a:p>
            <a:pPr algn="ctr">
              <a:lnSpc>
                <a:spcPct val="80000"/>
              </a:lnSpc>
            </a:pPr>
            <a:endParaRPr lang="en-US"/>
          </a:p>
        </p:txBody>
      </p:sp>
      <p:pic>
        <p:nvPicPr>
          <p:cNvPr id="22" name="Picture 1" descr="ENRTF logo.jpg"/>
          <p:cNvPicPr>
            <a:picLocks noChangeAspect="1"/>
          </p:cNvPicPr>
          <p:nvPr/>
        </p:nvPicPr>
        <p:blipFill>
          <a:blip r:embed="rId4" cstate="print"/>
          <a:srcRect/>
          <a:stretch>
            <a:fillRect/>
          </a:stretch>
        </p:blipFill>
        <p:spPr bwMode="auto">
          <a:xfrm>
            <a:off x="7920632" y="241554"/>
            <a:ext cx="1182424" cy="836621"/>
          </a:xfrm>
          <a:prstGeom prst="rect">
            <a:avLst/>
          </a:prstGeom>
          <a:noFill/>
          <a:ln w="9525">
            <a:noFill/>
            <a:miter lim="800000"/>
            <a:headEnd/>
            <a:tailEnd/>
          </a:ln>
        </p:spPr>
      </p:pic>
      <p:pic>
        <p:nvPicPr>
          <p:cNvPr id="23" name="Picture 28"/>
          <p:cNvPicPr>
            <a:picLocks noChangeAspect="1" noChangeArrowheads="1"/>
          </p:cNvPicPr>
          <p:nvPr/>
        </p:nvPicPr>
        <p:blipFill>
          <a:blip r:embed="rId5" cstate="print"/>
          <a:srcRect/>
          <a:stretch>
            <a:fillRect/>
          </a:stretch>
        </p:blipFill>
        <p:spPr bwMode="auto">
          <a:xfrm>
            <a:off x="0" y="128588"/>
            <a:ext cx="1130300" cy="1133475"/>
          </a:xfrm>
          <a:prstGeom prst="rect">
            <a:avLst/>
          </a:prstGeom>
          <a:noFill/>
          <a:ln w="9525">
            <a:noFill/>
            <a:miter lim="800000"/>
            <a:headEnd/>
            <a:tailEnd/>
          </a:ln>
        </p:spPr>
      </p:pic>
      <p:sp>
        <p:nvSpPr>
          <p:cNvPr id="24" name="Line 30"/>
          <p:cNvSpPr>
            <a:spLocks noChangeShapeType="1"/>
          </p:cNvSpPr>
          <p:nvPr/>
        </p:nvSpPr>
        <p:spPr bwMode="auto">
          <a:xfrm>
            <a:off x="1144588" y="151738"/>
            <a:ext cx="6858000" cy="0"/>
          </a:xfrm>
          <a:prstGeom prst="line">
            <a:avLst/>
          </a:prstGeom>
          <a:noFill/>
          <a:ln w="57150">
            <a:solidFill>
              <a:srgbClr val="000066"/>
            </a:solidFill>
            <a:round/>
            <a:headEnd/>
            <a:tailEnd/>
          </a:ln>
        </p:spPr>
        <p:txBody>
          <a:bodyPr/>
          <a:lstStyle/>
          <a:p>
            <a:endParaRPr lang="en-US"/>
          </a:p>
        </p:txBody>
      </p:sp>
      <p:sp>
        <p:nvSpPr>
          <p:cNvPr id="25" name="Line 31"/>
          <p:cNvSpPr>
            <a:spLocks noChangeShapeType="1"/>
          </p:cNvSpPr>
          <p:nvPr/>
        </p:nvSpPr>
        <p:spPr bwMode="auto">
          <a:xfrm>
            <a:off x="1373188" y="1174750"/>
            <a:ext cx="6400800" cy="0"/>
          </a:xfrm>
          <a:prstGeom prst="line">
            <a:avLst/>
          </a:prstGeom>
          <a:noFill/>
          <a:ln w="28575">
            <a:solidFill>
              <a:srgbClr val="DFAC1D"/>
            </a:solidFill>
            <a:round/>
            <a:headEnd/>
            <a:tailEnd/>
          </a:ln>
        </p:spPr>
        <p:txBody>
          <a:bodyPr/>
          <a:lstStyle/>
          <a:p>
            <a:endParaRPr lang="en-US"/>
          </a:p>
        </p:txBody>
      </p:sp>
      <p:sp>
        <p:nvSpPr>
          <p:cNvPr id="26" name="Line 32"/>
          <p:cNvSpPr>
            <a:spLocks noChangeShapeType="1"/>
          </p:cNvSpPr>
          <p:nvPr/>
        </p:nvSpPr>
        <p:spPr bwMode="auto">
          <a:xfrm>
            <a:off x="1373188" y="222250"/>
            <a:ext cx="6400800" cy="0"/>
          </a:xfrm>
          <a:prstGeom prst="line">
            <a:avLst/>
          </a:prstGeom>
          <a:noFill/>
          <a:ln w="28575">
            <a:solidFill>
              <a:srgbClr val="DFAC1D"/>
            </a:solidFill>
            <a:round/>
            <a:headEnd/>
            <a:tailEnd/>
          </a:ln>
        </p:spPr>
        <p:txBody>
          <a:bodyPr/>
          <a:lstStyle/>
          <a:p>
            <a:endParaRPr lang="en-US"/>
          </a:p>
        </p:txBody>
      </p:sp>
      <p:sp>
        <p:nvSpPr>
          <p:cNvPr id="27" name="Line 33"/>
          <p:cNvSpPr>
            <a:spLocks noChangeShapeType="1"/>
          </p:cNvSpPr>
          <p:nvPr/>
        </p:nvSpPr>
        <p:spPr bwMode="auto">
          <a:xfrm>
            <a:off x="1144588" y="1245262"/>
            <a:ext cx="6858000" cy="0"/>
          </a:xfrm>
          <a:prstGeom prst="line">
            <a:avLst/>
          </a:prstGeom>
          <a:noFill/>
          <a:ln w="57150">
            <a:solidFill>
              <a:srgbClr val="000066"/>
            </a:solidFill>
            <a:round/>
            <a:headEnd/>
            <a:tailEnd/>
          </a:ln>
        </p:spPr>
        <p:txBody>
          <a:bodyPr/>
          <a:lstStyle/>
          <a:p>
            <a:endParaRPr lang="en-US"/>
          </a:p>
        </p:txBody>
      </p:sp>
      <p:sp>
        <p:nvSpPr>
          <p:cNvPr id="28" name="Text Box 34"/>
          <p:cNvSpPr txBox="1">
            <a:spLocks noChangeArrowheads="1"/>
          </p:cNvSpPr>
          <p:nvPr/>
        </p:nvSpPr>
        <p:spPr bwMode="auto">
          <a:xfrm>
            <a:off x="1143000" y="298450"/>
            <a:ext cx="6859588" cy="831850"/>
          </a:xfrm>
          <a:prstGeom prst="rect">
            <a:avLst/>
          </a:prstGeom>
          <a:noFill/>
          <a:ln w="9525" algn="ctr">
            <a:noFill/>
            <a:miter lim="800000"/>
            <a:headEnd/>
            <a:tailEnd/>
          </a:ln>
        </p:spPr>
        <p:txBody>
          <a:bodyPr>
            <a:spAutoFit/>
          </a:bodyPr>
          <a:lstStyle/>
          <a:p>
            <a:pPr algn="ctr">
              <a:lnSpc>
                <a:spcPct val="80000"/>
              </a:lnSpc>
              <a:spcBef>
                <a:spcPct val="50000"/>
              </a:spcBef>
            </a:pPr>
            <a:r>
              <a:rPr lang="en-US" sz="3000" b="1"/>
              <a:t>Environment and Natural Resources Trust Fund</a:t>
            </a:r>
          </a:p>
        </p:txBody>
      </p:sp>
      <p:pic>
        <p:nvPicPr>
          <p:cNvPr id="1026" name="Picture 2" descr="Mn Lottery Secondary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1200" y="2590800"/>
            <a:ext cx="525526" cy="5290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descr="ENRTF logo.jpg"/>
          <p:cNvPicPr>
            <a:picLocks noChangeAspect="1"/>
          </p:cNvPicPr>
          <p:nvPr/>
        </p:nvPicPr>
        <p:blipFill>
          <a:blip r:embed="rId2" cstate="print"/>
          <a:srcRect/>
          <a:stretch>
            <a:fillRect/>
          </a:stretch>
        </p:blipFill>
        <p:spPr bwMode="auto">
          <a:xfrm>
            <a:off x="7920632" y="241554"/>
            <a:ext cx="1182424" cy="836621"/>
          </a:xfrm>
          <a:prstGeom prst="rect">
            <a:avLst/>
          </a:prstGeom>
          <a:noFill/>
          <a:ln w="9525">
            <a:noFill/>
            <a:miter lim="800000"/>
            <a:headEnd/>
            <a:tailEnd/>
          </a:ln>
        </p:spPr>
      </p:pic>
      <p:pic>
        <p:nvPicPr>
          <p:cNvPr id="14" name="Picture 28"/>
          <p:cNvPicPr>
            <a:picLocks noChangeAspect="1" noChangeArrowheads="1"/>
          </p:cNvPicPr>
          <p:nvPr/>
        </p:nvPicPr>
        <p:blipFill>
          <a:blip r:embed="rId3" cstate="print"/>
          <a:srcRect/>
          <a:stretch>
            <a:fillRect/>
          </a:stretch>
        </p:blipFill>
        <p:spPr bwMode="auto">
          <a:xfrm>
            <a:off x="0" y="128588"/>
            <a:ext cx="1130300" cy="1133475"/>
          </a:xfrm>
          <a:prstGeom prst="rect">
            <a:avLst/>
          </a:prstGeom>
          <a:noFill/>
          <a:ln w="9525">
            <a:noFill/>
            <a:miter lim="800000"/>
            <a:headEnd/>
            <a:tailEnd/>
          </a:ln>
        </p:spPr>
      </p:pic>
      <p:sp>
        <p:nvSpPr>
          <p:cNvPr id="15" name="Line 30"/>
          <p:cNvSpPr>
            <a:spLocks noChangeShapeType="1"/>
          </p:cNvSpPr>
          <p:nvPr/>
        </p:nvSpPr>
        <p:spPr bwMode="auto">
          <a:xfrm>
            <a:off x="1144588" y="151738"/>
            <a:ext cx="6858000" cy="0"/>
          </a:xfrm>
          <a:prstGeom prst="line">
            <a:avLst/>
          </a:prstGeom>
          <a:noFill/>
          <a:ln w="57150">
            <a:solidFill>
              <a:srgbClr val="000066"/>
            </a:solidFill>
            <a:round/>
            <a:headEnd/>
            <a:tailEnd/>
          </a:ln>
        </p:spPr>
        <p:txBody>
          <a:bodyPr/>
          <a:lstStyle/>
          <a:p>
            <a:endParaRPr lang="en-US"/>
          </a:p>
        </p:txBody>
      </p:sp>
      <p:sp>
        <p:nvSpPr>
          <p:cNvPr id="16" name="Line 31"/>
          <p:cNvSpPr>
            <a:spLocks noChangeShapeType="1"/>
          </p:cNvSpPr>
          <p:nvPr/>
        </p:nvSpPr>
        <p:spPr bwMode="auto">
          <a:xfrm>
            <a:off x="1373188" y="1174750"/>
            <a:ext cx="6400800" cy="0"/>
          </a:xfrm>
          <a:prstGeom prst="line">
            <a:avLst/>
          </a:prstGeom>
          <a:noFill/>
          <a:ln w="28575">
            <a:solidFill>
              <a:srgbClr val="DFAC1D"/>
            </a:solidFill>
            <a:round/>
            <a:headEnd/>
            <a:tailEnd/>
          </a:ln>
        </p:spPr>
        <p:txBody>
          <a:bodyPr/>
          <a:lstStyle/>
          <a:p>
            <a:endParaRPr lang="en-US"/>
          </a:p>
        </p:txBody>
      </p:sp>
      <p:sp>
        <p:nvSpPr>
          <p:cNvPr id="17" name="Line 32"/>
          <p:cNvSpPr>
            <a:spLocks noChangeShapeType="1"/>
          </p:cNvSpPr>
          <p:nvPr/>
        </p:nvSpPr>
        <p:spPr bwMode="auto">
          <a:xfrm>
            <a:off x="1373188" y="222250"/>
            <a:ext cx="6400800" cy="0"/>
          </a:xfrm>
          <a:prstGeom prst="line">
            <a:avLst/>
          </a:prstGeom>
          <a:noFill/>
          <a:ln w="28575">
            <a:solidFill>
              <a:srgbClr val="DFAC1D"/>
            </a:solidFill>
            <a:round/>
            <a:headEnd/>
            <a:tailEnd/>
          </a:ln>
        </p:spPr>
        <p:txBody>
          <a:bodyPr/>
          <a:lstStyle/>
          <a:p>
            <a:endParaRPr lang="en-US"/>
          </a:p>
        </p:txBody>
      </p:sp>
      <p:sp>
        <p:nvSpPr>
          <p:cNvPr id="18" name="Line 33"/>
          <p:cNvSpPr>
            <a:spLocks noChangeShapeType="1"/>
          </p:cNvSpPr>
          <p:nvPr/>
        </p:nvSpPr>
        <p:spPr bwMode="auto">
          <a:xfrm>
            <a:off x="1144588" y="1245262"/>
            <a:ext cx="6858000" cy="0"/>
          </a:xfrm>
          <a:prstGeom prst="line">
            <a:avLst/>
          </a:prstGeom>
          <a:noFill/>
          <a:ln w="57150">
            <a:solidFill>
              <a:srgbClr val="000066"/>
            </a:solidFill>
            <a:round/>
            <a:headEnd/>
            <a:tailEnd/>
          </a:ln>
        </p:spPr>
        <p:txBody>
          <a:bodyPr/>
          <a:lstStyle/>
          <a:p>
            <a:endParaRPr lang="en-US"/>
          </a:p>
        </p:txBody>
      </p:sp>
      <p:sp>
        <p:nvSpPr>
          <p:cNvPr id="19" name="Text Box 34"/>
          <p:cNvSpPr txBox="1">
            <a:spLocks noChangeArrowheads="1"/>
          </p:cNvSpPr>
          <p:nvPr/>
        </p:nvSpPr>
        <p:spPr bwMode="auto">
          <a:xfrm>
            <a:off x="1143000" y="298450"/>
            <a:ext cx="6859588" cy="830997"/>
          </a:xfrm>
          <a:prstGeom prst="rect">
            <a:avLst/>
          </a:prstGeom>
          <a:noFill/>
          <a:ln w="9525" algn="ctr">
            <a:noFill/>
            <a:miter lim="800000"/>
            <a:headEnd/>
            <a:tailEnd/>
          </a:ln>
        </p:spPr>
        <p:txBody>
          <a:bodyPr>
            <a:spAutoFit/>
          </a:bodyPr>
          <a:lstStyle/>
          <a:p>
            <a:r>
              <a:rPr lang="fr-FR" sz="2400" b="1" dirty="0" smtClean="0"/>
              <a:t>Minnesota Constitution Art. XI, Sec.14 </a:t>
            </a:r>
          </a:p>
          <a:p>
            <a:r>
              <a:rPr lang="en-US" sz="2400" b="1" dirty="0" smtClean="0"/>
              <a:t>Environment and Natural Resources Trust Fund </a:t>
            </a:r>
            <a:endParaRPr lang="fr-FR" sz="2400" b="1" dirty="0"/>
          </a:p>
        </p:txBody>
      </p:sp>
      <p:sp>
        <p:nvSpPr>
          <p:cNvPr id="3" name="Content Placeholder 2"/>
          <p:cNvSpPr>
            <a:spLocks noGrp="1"/>
          </p:cNvSpPr>
          <p:nvPr>
            <p:ph sz="half" idx="1"/>
          </p:nvPr>
        </p:nvSpPr>
        <p:spPr>
          <a:xfrm>
            <a:off x="457200" y="1600200"/>
            <a:ext cx="4114800" cy="4525963"/>
          </a:xfrm>
        </p:spPr>
        <p:txBody>
          <a:bodyPr>
            <a:normAutofit fontScale="70000" lnSpcReduction="20000"/>
          </a:bodyPr>
          <a:lstStyle/>
          <a:p>
            <a:pPr marL="0" indent="0">
              <a:buNone/>
            </a:pPr>
            <a:r>
              <a:rPr lang="en-US" i="1" dirty="0"/>
              <a:t>A permanent environment and natural resources trust fund is established in the state treasury. </a:t>
            </a:r>
            <a:endParaRPr lang="en-US" i="1" dirty="0" smtClean="0"/>
          </a:p>
          <a:p>
            <a:pPr marL="0" indent="0">
              <a:buNone/>
            </a:pPr>
            <a:endParaRPr lang="en-US" i="1" dirty="0" smtClean="0"/>
          </a:p>
          <a:p>
            <a:pPr marL="0" indent="0">
              <a:buNone/>
            </a:pPr>
            <a:r>
              <a:rPr lang="en-US" i="1" dirty="0" smtClean="0"/>
              <a:t>Loans </a:t>
            </a:r>
            <a:r>
              <a:rPr lang="en-US" i="1" dirty="0"/>
              <a:t>may be made of up to five percent of the principal of the fund for water system improvements as provided by law. </a:t>
            </a:r>
            <a:endParaRPr lang="en-US" i="1" dirty="0" smtClean="0"/>
          </a:p>
          <a:p>
            <a:pPr marL="0" indent="0">
              <a:buNone/>
            </a:pPr>
            <a:endParaRPr lang="en-US" i="1" dirty="0"/>
          </a:p>
          <a:p>
            <a:pPr marL="0" indent="0">
              <a:buNone/>
            </a:pPr>
            <a:r>
              <a:rPr lang="en-US" i="1" dirty="0" smtClean="0"/>
              <a:t>The </a:t>
            </a:r>
            <a:r>
              <a:rPr lang="en-US" i="1" dirty="0"/>
              <a:t>assets of the fund shall be appropriated by law for the public purpose of protection, conservation, preservation, and enhancement of the state's air, water, land, fish, wildlife, and other natural </a:t>
            </a:r>
            <a:r>
              <a:rPr lang="en-US" i="1" dirty="0" smtClean="0"/>
              <a:t>resources</a:t>
            </a:r>
            <a:r>
              <a:rPr lang="en-US" i="1" dirty="0"/>
              <a:t>.</a:t>
            </a:r>
            <a:endParaRPr lang="en-US" i="1" dirty="0"/>
          </a:p>
        </p:txBody>
      </p:sp>
      <p:pic>
        <p:nvPicPr>
          <p:cNvPr id="21" name="Picture 20" descr="IMG_5388.JPG"/>
          <p:cNvPicPr>
            <a:picLocks noChangeAspect="1"/>
          </p:cNvPicPr>
          <p:nvPr/>
        </p:nvPicPr>
        <p:blipFill>
          <a:blip r:embed="rId4" cstate="print"/>
          <a:stretch>
            <a:fillRect/>
          </a:stretch>
        </p:blipFill>
        <p:spPr>
          <a:xfrm>
            <a:off x="4951412" y="2437342"/>
            <a:ext cx="3659188" cy="2439458"/>
          </a:xfrm>
          <a:prstGeom prst="rect">
            <a:avLst/>
          </a:prstGeom>
          <a:effectLst>
            <a:softEdge rad="127000"/>
          </a:effectLst>
        </p:spPr>
      </p:pic>
    </p:spTree>
    <p:extLst>
      <p:ext uri="{BB962C8B-B14F-4D97-AF65-F5344CB8AC3E}">
        <p14:creationId xmlns:p14="http://schemas.microsoft.com/office/powerpoint/2010/main" val="35583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152400" y="1376601"/>
            <a:ext cx="8839200" cy="5786199"/>
          </a:xfrm>
          <a:prstGeom prst="rect">
            <a:avLst/>
          </a:prstGeom>
          <a:noFill/>
        </p:spPr>
        <p:txBody>
          <a:bodyPr wrap="square">
            <a:spAutoFit/>
          </a:bodyPr>
          <a:lstStyle/>
          <a:p>
            <a:r>
              <a:rPr lang="en-US" sz="1600" b="1" dirty="0" smtClean="0"/>
              <a:t>116P.08 TRUST FUND EXPENDITURES.</a:t>
            </a:r>
          </a:p>
          <a:p>
            <a:r>
              <a:rPr lang="en-US" sz="1600" b="1" dirty="0" smtClean="0"/>
              <a:t>Subdivision 1.Expenditures.</a:t>
            </a:r>
          </a:p>
          <a:p>
            <a:r>
              <a:rPr lang="en-US" sz="1600" dirty="0" smtClean="0"/>
              <a:t>(a) Money in the trust fund may be spent only for:</a:t>
            </a:r>
          </a:p>
          <a:p>
            <a:pPr marL="800100" lvl="1" indent="-342900">
              <a:buAutoNum type="arabicParenBoth"/>
            </a:pPr>
            <a:r>
              <a:rPr lang="en-US" sz="1600" dirty="0" smtClean="0"/>
              <a:t>the reinvest in Minnesota program as provided in section 84.95, subdivision 2; </a:t>
            </a:r>
          </a:p>
          <a:p>
            <a:pPr marL="800100" lvl="1" indent="-342900">
              <a:buAutoNum type="arabicParenBoth"/>
            </a:pPr>
            <a:r>
              <a:rPr lang="en-US" sz="1600" dirty="0" smtClean="0"/>
              <a:t>research that contributes to increasing the effectiveness of protecting or managing the state's environment or natural resources;</a:t>
            </a:r>
          </a:p>
          <a:p>
            <a:pPr marL="800100" lvl="1" indent="-342900">
              <a:buAutoNum type="arabicParenBoth"/>
            </a:pPr>
            <a:r>
              <a:rPr lang="en-US" sz="1600" dirty="0" smtClean="0"/>
              <a:t>collection and analysis of information that assists in developing the state's environmental and natural resources policies;</a:t>
            </a:r>
          </a:p>
          <a:p>
            <a:pPr marL="800100" lvl="1" indent="-342900">
              <a:buAutoNum type="arabicParenBoth"/>
            </a:pPr>
            <a:r>
              <a:rPr lang="en-US" sz="1600" dirty="0" smtClean="0"/>
              <a:t>enhancement of public education, awareness, and understanding necessary for the protection, conservation, restoration, and enhancement of air, land, water, forests, fish, wildlife, and other natural resources;</a:t>
            </a:r>
          </a:p>
          <a:p>
            <a:pPr marL="800100" lvl="1" indent="-342900">
              <a:buAutoNum type="arabicParenBoth"/>
            </a:pPr>
            <a:r>
              <a:rPr lang="en-US" sz="1600" dirty="0" smtClean="0"/>
              <a:t>capital projects for the preservation and protection of unique natural resources;</a:t>
            </a:r>
          </a:p>
          <a:p>
            <a:pPr marL="800100" lvl="1" indent="-342900">
              <a:buAutoNum type="arabicParenBoth"/>
            </a:pPr>
            <a:r>
              <a:rPr lang="en-US" sz="1600" dirty="0" smtClean="0"/>
              <a:t>activities that preserve or enhance fish, wildlife, land, air, water, and other natural resources that otherwise may be substantially impaired or destroyed in any area of the state;</a:t>
            </a:r>
          </a:p>
          <a:p>
            <a:pPr marL="800100" lvl="1" indent="-342900">
              <a:buAutoNum type="arabicParenBoth"/>
            </a:pPr>
            <a:r>
              <a:rPr lang="en-US" sz="1600" dirty="0" smtClean="0"/>
              <a:t>administrative and investment expenses incurred by the State Board of Investment in investing deposits to the trust fund</a:t>
            </a:r>
          </a:p>
          <a:p>
            <a:pPr marL="800100" lvl="1" indent="-342900">
              <a:buAutoNum type="arabicParenBoth"/>
            </a:pPr>
            <a:r>
              <a:rPr lang="en-US" sz="1600" dirty="0" smtClean="0"/>
              <a:t>administrative expenses subject to the limits in section 116P.09; </a:t>
            </a:r>
            <a:r>
              <a:rPr lang="en-US" sz="1600" dirty="0"/>
              <a:t>and</a:t>
            </a:r>
          </a:p>
          <a:p>
            <a:pPr marL="800100" lvl="1" indent="-342900">
              <a:buAutoNum type="arabicParenBoth"/>
            </a:pPr>
            <a:r>
              <a:rPr lang="en-US" sz="1600" dirty="0" smtClean="0">
                <a:solidFill>
                  <a:schemeClr val="tx1">
                    <a:lumMod val="65000"/>
                    <a:lumOff val="35000"/>
                  </a:schemeClr>
                </a:solidFill>
              </a:rPr>
              <a:t>to </a:t>
            </a:r>
            <a:r>
              <a:rPr lang="en-US" sz="1600" dirty="0">
                <a:solidFill>
                  <a:schemeClr val="tx1">
                    <a:lumMod val="65000"/>
                    <a:lumOff val="35000"/>
                  </a:schemeClr>
                </a:solidFill>
              </a:rPr>
              <a:t>pay principal and interest on special appropriation trust fund bonds issued pursuant to section 16A.969 and other law.</a:t>
            </a:r>
          </a:p>
          <a:p>
            <a:r>
              <a:rPr lang="en-US" sz="1600" dirty="0" smtClean="0"/>
              <a:t>(</a:t>
            </a:r>
            <a:r>
              <a:rPr lang="en-US" sz="1600" dirty="0"/>
              <a:t>b) In making recommendations for expenditures from the trust fund, the commission shall give priority to funding programs and projects under paragraph (a), clauses (1) and (6). Any requests for proposals issued by the commission shall clearly indicate these priorities.</a:t>
            </a:r>
            <a:endParaRPr lang="en-US" sz="1600" dirty="0" smtClean="0"/>
          </a:p>
          <a:p>
            <a:endParaRPr lang="en-US" sz="1800" b="1" dirty="0" smtClean="0"/>
          </a:p>
        </p:txBody>
      </p:sp>
      <p:pic>
        <p:nvPicPr>
          <p:cNvPr id="13" name="Picture 1" descr="ENRTF logo.jpg"/>
          <p:cNvPicPr>
            <a:picLocks noChangeAspect="1"/>
          </p:cNvPicPr>
          <p:nvPr/>
        </p:nvPicPr>
        <p:blipFill>
          <a:blip r:embed="rId3" cstate="print"/>
          <a:srcRect/>
          <a:stretch>
            <a:fillRect/>
          </a:stretch>
        </p:blipFill>
        <p:spPr bwMode="auto">
          <a:xfrm>
            <a:off x="7920632" y="241554"/>
            <a:ext cx="1182424" cy="836621"/>
          </a:xfrm>
          <a:prstGeom prst="rect">
            <a:avLst/>
          </a:prstGeom>
          <a:noFill/>
          <a:ln w="9525">
            <a:noFill/>
            <a:miter lim="800000"/>
            <a:headEnd/>
            <a:tailEnd/>
          </a:ln>
        </p:spPr>
      </p:pic>
      <p:pic>
        <p:nvPicPr>
          <p:cNvPr id="14" name="Picture 28"/>
          <p:cNvPicPr>
            <a:picLocks noChangeAspect="1" noChangeArrowheads="1"/>
          </p:cNvPicPr>
          <p:nvPr/>
        </p:nvPicPr>
        <p:blipFill>
          <a:blip r:embed="rId4" cstate="print"/>
          <a:srcRect/>
          <a:stretch>
            <a:fillRect/>
          </a:stretch>
        </p:blipFill>
        <p:spPr bwMode="auto">
          <a:xfrm>
            <a:off x="0" y="128588"/>
            <a:ext cx="1130300" cy="1133475"/>
          </a:xfrm>
          <a:prstGeom prst="rect">
            <a:avLst/>
          </a:prstGeom>
          <a:noFill/>
          <a:ln w="9525">
            <a:noFill/>
            <a:miter lim="800000"/>
            <a:headEnd/>
            <a:tailEnd/>
          </a:ln>
        </p:spPr>
      </p:pic>
      <p:sp>
        <p:nvSpPr>
          <p:cNvPr id="15" name="Line 30"/>
          <p:cNvSpPr>
            <a:spLocks noChangeShapeType="1"/>
          </p:cNvSpPr>
          <p:nvPr/>
        </p:nvSpPr>
        <p:spPr bwMode="auto">
          <a:xfrm>
            <a:off x="1144588" y="151738"/>
            <a:ext cx="6858000" cy="0"/>
          </a:xfrm>
          <a:prstGeom prst="line">
            <a:avLst/>
          </a:prstGeom>
          <a:noFill/>
          <a:ln w="57150">
            <a:solidFill>
              <a:srgbClr val="000066"/>
            </a:solidFill>
            <a:round/>
            <a:headEnd/>
            <a:tailEnd/>
          </a:ln>
        </p:spPr>
        <p:txBody>
          <a:bodyPr/>
          <a:lstStyle/>
          <a:p>
            <a:endParaRPr lang="en-US"/>
          </a:p>
        </p:txBody>
      </p:sp>
      <p:sp>
        <p:nvSpPr>
          <p:cNvPr id="16" name="Line 31"/>
          <p:cNvSpPr>
            <a:spLocks noChangeShapeType="1"/>
          </p:cNvSpPr>
          <p:nvPr/>
        </p:nvSpPr>
        <p:spPr bwMode="auto">
          <a:xfrm>
            <a:off x="1373188" y="1174750"/>
            <a:ext cx="6400800" cy="0"/>
          </a:xfrm>
          <a:prstGeom prst="line">
            <a:avLst/>
          </a:prstGeom>
          <a:noFill/>
          <a:ln w="28575">
            <a:solidFill>
              <a:srgbClr val="DFAC1D"/>
            </a:solidFill>
            <a:round/>
            <a:headEnd/>
            <a:tailEnd/>
          </a:ln>
        </p:spPr>
        <p:txBody>
          <a:bodyPr/>
          <a:lstStyle/>
          <a:p>
            <a:endParaRPr lang="en-US"/>
          </a:p>
        </p:txBody>
      </p:sp>
      <p:sp>
        <p:nvSpPr>
          <p:cNvPr id="17" name="Line 32"/>
          <p:cNvSpPr>
            <a:spLocks noChangeShapeType="1"/>
          </p:cNvSpPr>
          <p:nvPr/>
        </p:nvSpPr>
        <p:spPr bwMode="auto">
          <a:xfrm>
            <a:off x="1373188" y="222250"/>
            <a:ext cx="6400800" cy="0"/>
          </a:xfrm>
          <a:prstGeom prst="line">
            <a:avLst/>
          </a:prstGeom>
          <a:noFill/>
          <a:ln w="28575">
            <a:solidFill>
              <a:srgbClr val="DFAC1D"/>
            </a:solidFill>
            <a:round/>
            <a:headEnd/>
            <a:tailEnd/>
          </a:ln>
        </p:spPr>
        <p:txBody>
          <a:bodyPr/>
          <a:lstStyle/>
          <a:p>
            <a:endParaRPr lang="en-US"/>
          </a:p>
        </p:txBody>
      </p:sp>
      <p:sp>
        <p:nvSpPr>
          <p:cNvPr id="18" name="Line 33"/>
          <p:cNvSpPr>
            <a:spLocks noChangeShapeType="1"/>
          </p:cNvSpPr>
          <p:nvPr/>
        </p:nvSpPr>
        <p:spPr bwMode="auto">
          <a:xfrm>
            <a:off x="1144588" y="1245262"/>
            <a:ext cx="6858000" cy="0"/>
          </a:xfrm>
          <a:prstGeom prst="line">
            <a:avLst/>
          </a:prstGeom>
          <a:noFill/>
          <a:ln w="57150">
            <a:solidFill>
              <a:srgbClr val="000066"/>
            </a:solidFill>
            <a:round/>
            <a:headEnd/>
            <a:tailEnd/>
          </a:ln>
        </p:spPr>
        <p:txBody>
          <a:bodyPr/>
          <a:lstStyle/>
          <a:p>
            <a:endParaRPr lang="en-US"/>
          </a:p>
        </p:txBody>
      </p:sp>
      <p:sp>
        <p:nvSpPr>
          <p:cNvPr id="19" name="Text Box 34"/>
          <p:cNvSpPr txBox="1">
            <a:spLocks noChangeArrowheads="1"/>
          </p:cNvSpPr>
          <p:nvPr/>
        </p:nvSpPr>
        <p:spPr bwMode="auto">
          <a:xfrm>
            <a:off x="1143000" y="298450"/>
            <a:ext cx="6859588" cy="769441"/>
          </a:xfrm>
          <a:prstGeom prst="rect">
            <a:avLst/>
          </a:prstGeom>
          <a:noFill/>
          <a:ln w="9525" algn="ctr">
            <a:noFill/>
            <a:miter lim="800000"/>
            <a:headEnd/>
            <a:tailEnd/>
          </a:ln>
        </p:spPr>
        <p:txBody>
          <a:bodyPr>
            <a:spAutoFit/>
          </a:bodyPr>
          <a:lstStyle/>
          <a:p>
            <a:r>
              <a:rPr lang="en-US" sz="2200" b="1" dirty="0" smtClean="0"/>
              <a:t>2018 Minnesota Statutes Chapter 116P </a:t>
            </a:r>
          </a:p>
          <a:p>
            <a:r>
              <a:rPr lang="en-US" sz="2200" b="1" dirty="0" smtClean="0"/>
              <a:t>Environment and Natural Resources Trust Fund</a:t>
            </a:r>
            <a:endParaRPr lang="en-US" sz="2200" b="1" dirty="0"/>
          </a:p>
        </p:txBody>
      </p:sp>
    </p:spTree>
    <p:extLst>
      <p:ext uri="{BB962C8B-B14F-4D97-AF65-F5344CB8AC3E}">
        <p14:creationId xmlns:p14="http://schemas.microsoft.com/office/powerpoint/2010/main" val="3272881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152400" y="1636455"/>
            <a:ext cx="8839200" cy="4524315"/>
          </a:xfrm>
          <a:prstGeom prst="rect">
            <a:avLst/>
          </a:prstGeom>
          <a:noFill/>
        </p:spPr>
        <p:txBody>
          <a:bodyPr wrap="square">
            <a:spAutoFit/>
          </a:bodyPr>
          <a:lstStyle/>
          <a:p>
            <a:r>
              <a:rPr lang="en-US" sz="1600" b="1" dirty="0" smtClean="0"/>
              <a:t>116P.08 TRUST FUND EXPENDITURES.</a:t>
            </a:r>
          </a:p>
          <a:p>
            <a:r>
              <a:rPr lang="en-US" sz="1600" b="1" dirty="0" err="1" smtClean="0"/>
              <a:t>Subd</a:t>
            </a:r>
            <a:r>
              <a:rPr lang="en-US" sz="1600" b="1" dirty="0" smtClean="0"/>
              <a:t>. 2.Exceptions.</a:t>
            </a:r>
          </a:p>
          <a:p>
            <a:r>
              <a:rPr lang="en-US" sz="1600" dirty="0" smtClean="0"/>
              <a:t>Money from the trust fund may not be spent for:</a:t>
            </a:r>
          </a:p>
          <a:p>
            <a:pPr marL="342900" indent="-342900">
              <a:buAutoNum type="arabicParenBoth"/>
            </a:pPr>
            <a:r>
              <a:rPr lang="en-US" sz="1600" dirty="0" smtClean="0"/>
              <a:t>purposes of environmental compensation and liability under chapter 115B and response actions under chapter 115C;</a:t>
            </a:r>
          </a:p>
          <a:p>
            <a:pPr marL="342900" indent="-342900">
              <a:buAutoNum type="arabicParenBoth"/>
            </a:pPr>
            <a:r>
              <a:rPr lang="en-US" sz="1600" dirty="0" smtClean="0"/>
              <a:t>purposes of municipal water pollution control </a:t>
            </a:r>
            <a:r>
              <a:rPr lang="en-US" sz="1600" dirty="0">
                <a:solidFill>
                  <a:schemeClr val="tx1">
                    <a:lumMod val="65000"/>
                    <a:lumOff val="35000"/>
                  </a:schemeClr>
                </a:solidFill>
              </a:rPr>
              <a:t>in municipalities with a population of 5,000 or </a:t>
            </a:r>
            <a:r>
              <a:rPr lang="en-US" sz="1600" dirty="0" smtClean="0">
                <a:solidFill>
                  <a:schemeClr val="tx1">
                    <a:lumMod val="65000"/>
                    <a:lumOff val="35000"/>
                  </a:schemeClr>
                </a:solidFill>
              </a:rPr>
              <a:t>more </a:t>
            </a:r>
            <a:r>
              <a:rPr lang="en-US" sz="1600" dirty="0" smtClean="0"/>
              <a:t>under the authority of chapters 115 and 116;</a:t>
            </a:r>
          </a:p>
          <a:p>
            <a:pPr marL="342900" indent="-342900">
              <a:buAutoNum type="arabicParenBoth"/>
            </a:pPr>
            <a:r>
              <a:rPr lang="en-US" sz="1600" dirty="0" smtClean="0"/>
              <a:t>costs associated with the decommissioning of nuclear power plants;</a:t>
            </a:r>
          </a:p>
          <a:p>
            <a:pPr marL="342900" indent="-342900">
              <a:buAutoNum type="arabicParenBoth"/>
            </a:pPr>
            <a:r>
              <a:rPr lang="en-US" sz="1600" dirty="0" smtClean="0"/>
              <a:t>hazardous waste disposal facilities;</a:t>
            </a:r>
          </a:p>
          <a:p>
            <a:pPr marL="342900" indent="-342900">
              <a:buAutoNum type="arabicParenBoth"/>
            </a:pPr>
            <a:r>
              <a:rPr lang="en-US" sz="1600" dirty="0" smtClean="0"/>
              <a:t>solid waste disposal facilities; or</a:t>
            </a:r>
          </a:p>
          <a:p>
            <a:pPr marL="342900" indent="-342900">
              <a:buAutoNum type="arabicParenBoth"/>
            </a:pPr>
            <a:r>
              <a:rPr lang="en-US" sz="1600" dirty="0" smtClean="0"/>
              <a:t>projects or purposes inconsistent with the strategic plan.</a:t>
            </a:r>
          </a:p>
          <a:p>
            <a:pPr marL="342900" indent="-342900">
              <a:buAutoNum type="arabicParenBoth"/>
            </a:pPr>
            <a:endParaRPr lang="en-US" sz="1600" dirty="0"/>
          </a:p>
          <a:p>
            <a:r>
              <a:rPr lang="en-US" sz="1600" b="1" dirty="0"/>
              <a:t>116P.03 TRUST FUND NOT TO SUPPLANT EXISTING FUNDING; APPROPRIATIONS.</a:t>
            </a:r>
          </a:p>
          <a:p>
            <a:r>
              <a:rPr lang="en-US" sz="1600" dirty="0"/>
              <a:t>(a) The trust fund may not be used as a substitute for traditional sources of funding environmental and natural resources activities, but the trust fund shall supplement the traditional sources, including those sources used to support the criteria in section 116P.08, subdivision 1. The trust fund must be used primarily to support activities whose benefits become available only over an extended period of time.</a:t>
            </a:r>
          </a:p>
          <a:p>
            <a:pPr marL="342900" indent="-342900">
              <a:buAutoNum type="arabicParenBoth"/>
            </a:pPr>
            <a:endParaRPr lang="en-US" sz="1600" dirty="0" smtClean="0"/>
          </a:p>
        </p:txBody>
      </p:sp>
      <p:pic>
        <p:nvPicPr>
          <p:cNvPr id="13" name="Picture 1" descr="ENRTF logo.jpg"/>
          <p:cNvPicPr>
            <a:picLocks noChangeAspect="1"/>
          </p:cNvPicPr>
          <p:nvPr/>
        </p:nvPicPr>
        <p:blipFill>
          <a:blip r:embed="rId2" cstate="print"/>
          <a:srcRect/>
          <a:stretch>
            <a:fillRect/>
          </a:stretch>
        </p:blipFill>
        <p:spPr bwMode="auto">
          <a:xfrm>
            <a:off x="7920632" y="241554"/>
            <a:ext cx="1182424" cy="836621"/>
          </a:xfrm>
          <a:prstGeom prst="rect">
            <a:avLst/>
          </a:prstGeom>
          <a:noFill/>
          <a:ln w="9525">
            <a:noFill/>
            <a:miter lim="800000"/>
            <a:headEnd/>
            <a:tailEnd/>
          </a:ln>
        </p:spPr>
      </p:pic>
      <p:pic>
        <p:nvPicPr>
          <p:cNvPr id="14" name="Picture 28"/>
          <p:cNvPicPr>
            <a:picLocks noChangeAspect="1" noChangeArrowheads="1"/>
          </p:cNvPicPr>
          <p:nvPr/>
        </p:nvPicPr>
        <p:blipFill>
          <a:blip r:embed="rId3" cstate="print"/>
          <a:srcRect/>
          <a:stretch>
            <a:fillRect/>
          </a:stretch>
        </p:blipFill>
        <p:spPr bwMode="auto">
          <a:xfrm>
            <a:off x="0" y="128588"/>
            <a:ext cx="1130300" cy="1133475"/>
          </a:xfrm>
          <a:prstGeom prst="rect">
            <a:avLst/>
          </a:prstGeom>
          <a:noFill/>
          <a:ln w="9525">
            <a:noFill/>
            <a:miter lim="800000"/>
            <a:headEnd/>
            <a:tailEnd/>
          </a:ln>
        </p:spPr>
      </p:pic>
      <p:sp>
        <p:nvSpPr>
          <p:cNvPr id="15" name="Line 30"/>
          <p:cNvSpPr>
            <a:spLocks noChangeShapeType="1"/>
          </p:cNvSpPr>
          <p:nvPr/>
        </p:nvSpPr>
        <p:spPr bwMode="auto">
          <a:xfrm>
            <a:off x="1144588" y="151738"/>
            <a:ext cx="6858000" cy="0"/>
          </a:xfrm>
          <a:prstGeom prst="line">
            <a:avLst/>
          </a:prstGeom>
          <a:noFill/>
          <a:ln w="57150">
            <a:solidFill>
              <a:srgbClr val="000066"/>
            </a:solidFill>
            <a:round/>
            <a:headEnd/>
            <a:tailEnd/>
          </a:ln>
        </p:spPr>
        <p:txBody>
          <a:bodyPr/>
          <a:lstStyle/>
          <a:p>
            <a:endParaRPr lang="en-US"/>
          </a:p>
        </p:txBody>
      </p:sp>
      <p:sp>
        <p:nvSpPr>
          <p:cNvPr id="16" name="Line 31"/>
          <p:cNvSpPr>
            <a:spLocks noChangeShapeType="1"/>
          </p:cNvSpPr>
          <p:nvPr/>
        </p:nvSpPr>
        <p:spPr bwMode="auto">
          <a:xfrm>
            <a:off x="1373188" y="1174750"/>
            <a:ext cx="6400800" cy="0"/>
          </a:xfrm>
          <a:prstGeom prst="line">
            <a:avLst/>
          </a:prstGeom>
          <a:noFill/>
          <a:ln w="28575">
            <a:solidFill>
              <a:srgbClr val="DFAC1D"/>
            </a:solidFill>
            <a:round/>
            <a:headEnd/>
            <a:tailEnd/>
          </a:ln>
        </p:spPr>
        <p:txBody>
          <a:bodyPr/>
          <a:lstStyle/>
          <a:p>
            <a:endParaRPr lang="en-US"/>
          </a:p>
        </p:txBody>
      </p:sp>
      <p:sp>
        <p:nvSpPr>
          <p:cNvPr id="17" name="Line 32"/>
          <p:cNvSpPr>
            <a:spLocks noChangeShapeType="1"/>
          </p:cNvSpPr>
          <p:nvPr/>
        </p:nvSpPr>
        <p:spPr bwMode="auto">
          <a:xfrm>
            <a:off x="1373188" y="222250"/>
            <a:ext cx="6400800" cy="0"/>
          </a:xfrm>
          <a:prstGeom prst="line">
            <a:avLst/>
          </a:prstGeom>
          <a:noFill/>
          <a:ln w="28575">
            <a:solidFill>
              <a:srgbClr val="DFAC1D"/>
            </a:solidFill>
            <a:round/>
            <a:headEnd/>
            <a:tailEnd/>
          </a:ln>
        </p:spPr>
        <p:txBody>
          <a:bodyPr/>
          <a:lstStyle/>
          <a:p>
            <a:endParaRPr lang="en-US"/>
          </a:p>
        </p:txBody>
      </p:sp>
      <p:sp>
        <p:nvSpPr>
          <p:cNvPr id="18" name="Line 33"/>
          <p:cNvSpPr>
            <a:spLocks noChangeShapeType="1"/>
          </p:cNvSpPr>
          <p:nvPr/>
        </p:nvSpPr>
        <p:spPr bwMode="auto">
          <a:xfrm>
            <a:off x="1144588" y="1245262"/>
            <a:ext cx="6858000" cy="0"/>
          </a:xfrm>
          <a:prstGeom prst="line">
            <a:avLst/>
          </a:prstGeom>
          <a:noFill/>
          <a:ln w="57150">
            <a:solidFill>
              <a:srgbClr val="000066"/>
            </a:solidFill>
            <a:round/>
            <a:headEnd/>
            <a:tailEnd/>
          </a:ln>
        </p:spPr>
        <p:txBody>
          <a:bodyPr/>
          <a:lstStyle/>
          <a:p>
            <a:endParaRPr lang="en-US"/>
          </a:p>
        </p:txBody>
      </p:sp>
      <p:sp>
        <p:nvSpPr>
          <p:cNvPr id="19" name="Text Box 34"/>
          <p:cNvSpPr txBox="1">
            <a:spLocks noChangeArrowheads="1"/>
          </p:cNvSpPr>
          <p:nvPr/>
        </p:nvSpPr>
        <p:spPr bwMode="auto">
          <a:xfrm>
            <a:off x="1143000" y="298450"/>
            <a:ext cx="6859588" cy="769441"/>
          </a:xfrm>
          <a:prstGeom prst="rect">
            <a:avLst/>
          </a:prstGeom>
          <a:noFill/>
          <a:ln w="9525" algn="ctr">
            <a:noFill/>
            <a:miter lim="800000"/>
            <a:headEnd/>
            <a:tailEnd/>
          </a:ln>
        </p:spPr>
        <p:txBody>
          <a:bodyPr>
            <a:spAutoFit/>
          </a:bodyPr>
          <a:lstStyle/>
          <a:p>
            <a:r>
              <a:rPr lang="en-US" sz="2200" b="1" dirty="0" smtClean="0"/>
              <a:t>2018 Minnesota Statutes Chapter 116P</a:t>
            </a:r>
          </a:p>
          <a:p>
            <a:r>
              <a:rPr lang="en-US" sz="2200" b="1" dirty="0" smtClean="0"/>
              <a:t>Environment and Natural Resources Trust Fund</a:t>
            </a:r>
            <a:endParaRPr lang="en-US" sz="2200" b="1" dirty="0"/>
          </a:p>
        </p:txBody>
      </p:sp>
    </p:spTree>
    <p:extLst>
      <p:ext uri="{BB962C8B-B14F-4D97-AF65-F5344CB8AC3E}">
        <p14:creationId xmlns:p14="http://schemas.microsoft.com/office/powerpoint/2010/main" val="1471219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9"/>
          <p:cNvSpPr txBox="1">
            <a:spLocks noChangeArrowheads="1"/>
          </p:cNvSpPr>
          <p:nvPr/>
        </p:nvSpPr>
        <p:spPr>
          <a:xfrm>
            <a:off x="90032" y="1371600"/>
            <a:ext cx="8977766" cy="5421085"/>
          </a:xfrm>
          <a:prstGeom prst="rect">
            <a:avLst/>
          </a:prstGeom>
        </p:spPr>
        <p:txBody>
          <a:bodyPr/>
          <a:lstStyle/>
          <a:p>
            <a:pPr marL="800100" lvl="1" indent="-342900">
              <a:spcBef>
                <a:spcPts val="600"/>
              </a:spcBef>
              <a:buFontTx/>
              <a:buChar char="•"/>
              <a:defRPr/>
            </a:pPr>
            <a:endParaRPr lang="en-US" sz="2600" kern="0" dirty="0" smtClean="0"/>
          </a:p>
        </p:txBody>
      </p:sp>
      <p:pic>
        <p:nvPicPr>
          <p:cNvPr id="12" name="Picture 1" descr="ENRTF logo.jpg"/>
          <p:cNvPicPr>
            <a:picLocks noChangeAspect="1"/>
          </p:cNvPicPr>
          <p:nvPr/>
        </p:nvPicPr>
        <p:blipFill>
          <a:blip r:embed="rId3" cstate="print"/>
          <a:srcRect/>
          <a:stretch>
            <a:fillRect/>
          </a:stretch>
        </p:blipFill>
        <p:spPr bwMode="auto">
          <a:xfrm>
            <a:off x="7920632" y="241554"/>
            <a:ext cx="1182424" cy="836621"/>
          </a:xfrm>
          <a:prstGeom prst="rect">
            <a:avLst/>
          </a:prstGeom>
          <a:noFill/>
          <a:ln w="9525">
            <a:noFill/>
            <a:miter lim="800000"/>
            <a:headEnd/>
            <a:tailEnd/>
          </a:ln>
        </p:spPr>
      </p:pic>
      <p:pic>
        <p:nvPicPr>
          <p:cNvPr id="13" name="Picture 28"/>
          <p:cNvPicPr>
            <a:picLocks noChangeAspect="1" noChangeArrowheads="1"/>
          </p:cNvPicPr>
          <p:nvPr/>
        </p:nvPicPr>
        <p:blipFill>
          <a:blip r:embed="rId4" cstate="print"/>
          <a:srcRect/>
          <a:stretch>
            <a:fillRect/>
          </a:stretch>
        </p:blipFill>
        <p:spPr bwMode="auto">
          <a:xfrm>
            <a:off x="0" y="128588"/>
            <a:ext cx="1130300" cy="1133475"/>
          </a:xfrm>
          <a:prstGeom prst="rect">
            <a:avLst/>
          </a:prstGeom>
          <a:noFill/>
          <a:ln w="9525">
            <a:noFill/>
            <a:miter lim="800000"/>
            <a:headEnd/>
            <a:tailEnd/>
          </a:ln>
        </p:spPr>
      </p:pic>
      <p:sp>
        <p:nvSpPr>
          <p:cNvPr id="14" name="Line 30"/>
          <p:cNvSpPr>
            <a:spLocks noChangeShapeType="1"/>
          </p:cNvSpPr>
          <p:nvPr/>
        </p:nvSpPr>
        <p:spPr bwMode="auto">
          <a:xfrm>
            <a:off x="1144588" y="151738"/>
            <a:ext cx="6858000" cy="0"/>
          </a:xfrm>
          <a:prstGeom prst="line">
            <a:avLst/>
          </a:prstGeom>
          <a:noFill/>
          <a:ln w="57150">
            <a:solidFill>
              <a:srgbClr val="000066"/>
            </a:solidFill>
            <a:round/>
            <a:headEnd/>
            <a:tailEnd/>
          </a:ln>
        </p:spPr>
        <p:txBody>
          <a:bodyPr/>
          <a:lstStyle/>
          <a:p>
            <a:endParaRPr lang="en-US"/>
          </a:p>
        </p:txBody>
      </p:sp>
      <p:sp>
        <p:nvSpPr>
          <p:cNvPr id="15" name="Line 31"/>
          <p:cNvSpPr>
            <a:spLocks noChangeShapeType="1"/>
          </p:cNvSpPr>
          <p:nvPr/>
        </p:nvSpPr>
        <p:spPr bwMode="auto">
          <a:xfrm>
            <a:off x="1373188" y="1174750"/>
            <a:ext cx="6400800" cy="0"/>
          </a:xfrm>
          <a:prstGeom prst="line">
            <a:avLst/>
          </a:prstGeom>
          <a:noFill/>
          <a:ln w="28575">
            <a:solidFill>
              <a:srgbClr val="DFAC1D"/>
            </a:solidFill>
            <a:round/>
            <a:headEnd/>
            <a:tailEnd/>
          </a:ln>
        </p:spPr>
        <p:txBody>
          <a:bodyPr/>
          <a:lstStyle/>
          <a:p>
            <a:endParaRPr lang="en-US"/>
          </a:p>
        </p:txBody>
      </p:sp>
      <p:sp>
        <p:nvSpPr>
          <p:cNvPr id="16" name="Line 32"/>
          <p:cNvSpPr>
            <a:spLocks noChangeShapeType="1"/>
          </p:cNvSpPr>
          <p:nvPr/>
        </p:nvSpPr>
        <p:spPr bwMode="auto">
          <a:xfrm>
            <a:off x="1373188" y="222250"/>
            <a:ext cx="6400800" cy="0"/>
          </a:xfrm>
          <a:prstGeom prst="line">
            <a:avLst/>
          </a:prstGeom>
          <a:noFill/>
          <a:ln w="28575">
            <a:solidFill>
              <a:srgbClr val="DFAC1D"/>
            </a:solidFill>
            <a:round/>
            <a:headEnd/>
            <a:tailEnd/>
          </a:ln>
        </p:spPr>
        <p:txBody>
          <a:bodyPr/>
          <a:lstStyle/>
          <a:p>
            <a:endParaRPr lang="en-US"/>
          </a:p>
        </p:txBody>
      </p:sp>
      <p:sp>
        <p:nvSpPr>
          <p:cNvPr id="18" name="Line 33"/>
          <p:cNvSpPr>
            <a:spLocks noChangeShapeType="1"/>
          </p:cNvSpPr>
          <p:nvPr/>
        </p:nvSpPr>
        <p:spPr bwMode="auto">
          <a:xfrm>
            <a:off x="1144588" y="1245262"/>
            <a:ext cx="6858000" cy="0"/>
          </a:xfrm>
          <a:prstGeom prst="line">
            <a:avLst/>
          </a:prstGeom>
          <a:noFill/>
          <a:ln w="57150">
            <a:solidFill>
              <a:srgbClr val="000066"/>
            </a:solidFill>
            <a:round/>
            <a:headEnd/>
            <a:tailEnd/>
          </a:ln>
        </p:spPr>
        <p:txBody>
          <a:bodyPr/>
          <a:lstStyle/>
          <a:p>
            <a:endParaRPr lang="en-US"/>
          </a:p>
        </p:txBody>
      </p:sp>
      <p:sp>
        <p:nvSpPr>
          <p:cNvPr id="19" name="Text Box 34"/>
          <p:cNvSpPr txBox="1">
            <a:spLocks noChangeArrowheads="1"/>
          </p:cNvSpPr>
          <p:nvPr/>
        </p:nvSpPr>
        <p:spPr bwMode="auto">
          <a:xfrm>
            <a:off x="1143000" y="461740"/>
            <a:ext cx="6859588" cy="461665"/>
          </a:xfrm>
          <a:prstGeom prst="rect">
            <a:avLst/>
          </a:prstGeom>
          <a:noFill/>
          <a:ln w="9525" algn="ctr">
            <a:noFill/>
            <a:miter lim="800000"/>
            <a:headEnd/>
            <a:tailEnd/>
          </a:ln>
        </p:spPr>
        <p:txBody>
          <a:bodyPr>
            <a:spAutoFit/>
          </a:bodyPr>
          <a:lstStyle/>
          <a:p>
            <a:pPr algn="ctr">
              <a:lnSpc>
                <a:spcPct val="80000"/>
              </a:lnSpc>
              <a:spcBef>
                <a:spcPct val="50000"/>
              </a:spcBef>
            </a:pPr>
            <a:r>
              <a:rPr lang="en-US" sz="3000" b="1" dirty="0" smtClean="0"/>
              <a:t>LCCMR Recommendations Process</a:t>
            </a:r>
          </a:p>
        </p:txBody>
      </p:sp>
      <p:sp>
        <p:nvSpPr>
          <p:cNvPr id="6" name="Content Placeholder 5"/>
          <p:cNvSpPr>
            <a:spLocks noGrp="1"/>
          </p:cNvSpPr>
          <p:nvPr>
            <p:ph sz="half" idx="1"/>
          </p:nvPr>
        </p:nvSpPr>
        <p:spPr>
          <a:xfrm>
            <a:off x="457200" y="1600200"/>
            <a:ext cx="4038600" cy="5029200"/>
          </a:xfrm>
        </p:spPr>
        <p:txBody>
          <a:bodyPr>
            <a:normAutofit fontScale="70000" lnSpcReduction="20000"/>
          </a:bodyPr>
          <a:lstStyle/>
          <a:p>
            <a:pPr marL="800100" lvl="1" indent="-342900">
              <a:spcBef>
                <a:spcPts val="600"/>
              </a:spcBef>
              <a:buFontTx/>
              <a:buChar char="•"/>
              <a:defRPr/>
            </a:pPr>
            <a:r>
              <a:rPr lang="en-US" sz="3200" kern="0" dirty="0"/>
              <a:t>Annual </a:t>
            </a:r>
            <a:r>
              <a:rPr lang="en-US" sz="3200" kern="0" dirty="0" smtClean="0"/>
              <a:t>or biennial Request </a:t>
            </a:r>
            <a:r>
              <a:rPr lang="en-US" sz="3200" kern="0" dirty="0"/>
              <a:t>for </a:t>
            </a:r>
            <a:r>
              <a:rPr lang="en-US" sz="3200" kern="0" dirty="0" smtClean="0"/>
              <a:t>Proposals </a:t>
            </a:r>
          </a:p>
          <a:p>
            <a:pPr marL="800100" lvl="1" indent="-342900">
              <a:spcBef>
                <a:spcPts val="600"/>
              </a:spcBef>
              <a:buFontTx/>
              <a:buChar char="•"/>
              <a:defRPr/>
            </a:pPr>
            <a:r>
              <a:rPr lang="en-US" sz="3200" kern="0" dirty="0" smtClean="0"/>
              <a:t>Open </a:t>
            </a:r>
            <a:r>
              <a:rPr lang="en-US" sz="3200" kern="0" dirty="0"/>
              <a:t>to anyone </a:t>
            </a:r>
            <a:endParaRPr lang="en-US" sz="3200" kern="0" dirty="0" smtClean="0"/>
          </a:p>
          <a:p>
            <a:pPr marL="800100" lvl="1" indent="-342900">
              <a:spcBef>
                <a:spcPts val="600"/>
              </a:spcBef>
              <a:buFontTx/>
              <a:buChar char="•"/>
              <a:defRPr/>
            </a:pPr>
            <a:r>
              <a:rPr lang="en-US" sz="3200" kern="0" dirty="0" smtClean="0"/>
              <a:t>Proposals </a:t>
            </a:r>
            <a:r>
              <a:rPr lang="en-US" sz="3200" kern="0" dirty="0" smtClean="0"/>
              <a:t>are </a:t>
            </a:r>
            <a:r>
              <a:rPr lang="en-US" sz="3200" kern="0" dirty="0"/>
              <a:t>reviewed, evaluated, ranked, and discussed</a:t>
            </a:r>
          </a:p>
          <a:p>
            <a:pPr marL="800100" lvl="1" indent="-342900">
              <a:spcBef>
                <a:spcPts val="600"/>
              </a:spcBef>
              <a:buFontTx/>
              <a:buChar char="•"/>
              <a:defRPr/>
            </a:pPr>
            <a:r>
              <a:rPr lang="en-US" sz="3200" kern="0" dirty="0" smtClean="0"/>
              <a:t>Presentations to LCCMR</a:t>
            </a:r>
            <a:endParaRPr lang="en-US" sz="3200" kern="0" dirty="0"/>
          </a:p>
          <a:p>
            <a:pPr marL="800100" lvl="1" indent="-342900">
              <a:spcBef>
                <a:spcPts val="600"/>
              </a:spcBef>
              <a:buFontTx/>
              <a:buChar char="•"/>
              <a:defRPr/>
            </a:pPr>
            <a:r>
              <a:rPr lang="en-US" sz="3200" kern="0" dirty="0"/>
              <a:t>Research projects undergo </a:t>
            </a:r>
            <a:r>
              <a:rPr lang="en-US" sz="3200" kern="0" dirty="0" smtClean="0"/>
              <a:t>scientific peer </a:t>
            </a:r>
            <a:r>
              <a:rPr lang="en-US" sz="3200" kern="0" dirty="0"/>
              <a:t>review</a:t>
            </a:r>
          </a:p>
          <a:p>
            <a:pPr marL="800100" lvl="1" indent="-342900">
              <a:spcBef>
                <a:spcPts val="600"/>
              </a:spcBef>
              <a:buFontTx/>
              <a:buChar char="•"/>
              <a:defRPr/>
            </a:pPr>
            <a:r>
              <a:rPr lang="en-US" sz="3200" kern="0" dirty="0" smtClean="0"/>
              <a:t>Top proposals </a:t>
            </a:r>
            <a:r>
              <a:rPr lang="en-US" sz="3200" kern="0" dirty="0" smtClean="0"/>
              <a:t>recommended </a:t>
            </a:r>
            <a:r>
              <a:rPr lang="en-US" sz="3200" kern="0" dirty="0"/>
              <a:t>to legislature</a:t>
            </a:r>
          </a:p>
          <a:p>
            <a:pPr marL="800100" lvl="1" indent="-342900">
              <a:spcBef>
                <a:spcPts val="600"/>
              </a:spcBef>
              <a:buFontTx/>
              <a:buChar char="•"/>
              <a:defRPr/>
            </a:pPr>
            <a:r>
              <a:rPr lang="en-US" sz="3200" kern="0" dirty="0" smtClean="0"/>
              <a:t>Must </a:t>
            </a:r>
            <a:r>
              <a:rPr lang="en-US" sz="3200" kern="0" dirty="0"/>
              <a:t>be </a:t>
            </a:r>
            <a:r>
              <a:rPr lang="en-US" sz="3200" kern="0" dirty="0" smtClean="0"/>
              <a:t>passed </a:t>
            </a:r>
            <a:r>
              <a:rPr lang="en-US" sz="3200" kern="0" dirty="0"/>
              <a:t>by legislature and signed by </a:t>
            </a:r>
            <a:r>
              <a:rPr lang="en-US" sz="3200" kern="0" dirty="0" smtClean="0"/>
              <a:t>governor</a:t>
            </a:r>
            <a:endParaRPr lang="en-US" sz="3200" kern="0" dirty="0"/>
          </a:p>
        </p:txBody>
      </p:sp>
      <p:pic>
        <p:nvPicPr>
          <p:cNvPr id="20" name="Picture 23" descr="Moose, IMG_9254.JPG"/>
          <p:cNvPicPr>
            <a:picLocks noGrp="1" noChangeAspect="1"/>
          </p:cNvPicPr>
          <p:nvPr>
            <p:ph sz="half" idx="2"/>
          </p:nvPr>
        </p:nvPicPr>
        <p:blipFill>
          <a:blip r:embed="rId5" cstate="print"/>
          <a:srcRect/>
          <a:stretch>
            <a:fillRect/>
          </a:stretch>
        </p:blipFill>
        <p:spPr bwMode="auto">
          <a:xfrm>
            <a:off x="4949429" y="4082142"/>
            <a:ext cx="3280171" cy="2186782"/>
          </a:xfrm>
          <a:prstGeom prst="rect">
            <a:avLst/>
          </a:prstGeom>
          <a:ln>
            <a:noFill/>
          </a:ln>
          <a:effectLst>
            <a:softEdge rad="112500"/>
          </a:effectLst>
        </p:spPr>
      </p:pic>
      <p:pic>
        <p:nvPicPr>
          <p:cNvPr id="21" name="Picture 12" descr="IMG_0749.JPG"/>
          <p:cNvPicPr>
            <a:picLocks noChangeAspect="1"/>
          </p:cNvPicPr>
          <p:nvPr/>
        </p:nvPicPr>
        <p:blipFill>
          <a:blip r:embed="rId6" cstate="print"/>
          <a:srcRect/>
          <a:stretch>
            <a:fillRect/>
          </a:stretch>
        </p:blipFill>
        <p:spPr bwMode="auto">
          <a:xfrm>
            <a:off x="4878400" y="1526370"/>
            <a:ext cx="3274801" cy="2177539"/>
          </a:xfrm>
          <a:prstGeom prst="rect">
            <a:avLst/>
          </a:prstGeom>
          <a:ln>
            <a:noFill/>
          </a:ln>
          <a:effectLst>
            <a:softEdge rad="112500"/>
          </a:effectLst>
        </p:spPr>
      </p:pic>
    </p:spTree>
    <p:extLst>
      <p:ext uri="{BB962C8B-B14F-4D97-AF65-F5344CB8AC3E}">
        <p14:creationId xmlns:p14="http://schemas.microsoft.com/office/powerpoint/2010/main" val="1143623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9"/>
          <p:cNvSpPr txBox="1">
            <a:spLocks noChangeArrowheads="1"/>
          </p:cNvSpPr>
          <p:nvPr/>
        </p:nvSpPr>
        <p:spPr>
          <a:xfrm>
            <a:off x="762000" y="2362200"/>
            <a:ext cx="7620000" cy="2144486"/>
          </a:xfrm>
          <a:prstGeom prst="rect">
            <a:avLst/>
          </a:prstGeom>
        </p:spPr>
        <p:txBody>
          <a:bodyPr numCol="2"/>
          <a:lstStyle/>
          <a:p>
            <a:pPr marL="342900" indent="-342900">
              <a:spcBef>
                <a:spcPts val="600"/>
              </a:spcBef>
              <a:buFontTx/>
              <a:buChar char="•"/>
              <a:defRPr/>
            </a:pPr>
            <a:endParaRPr lang="en-US" sz="2600" kern="0" dirty="0" smtClean="0">
              <a:latin typeface="+mn-lt"/>
            </a:endParaRPr>
          </a:p>
        </p:txBody>
      </p:sp>
      <p:pic>
        <p:nvPicPr>
          <p:cNvPr id="12" name="Picture 1" descr="ENRTF logo.jpg"/>
          <p:cNvPicPr>
            <a:picLocks noChangeAspect="1"/>
          </p:cNvPicPr>
          <p:nvPr/>
        </p:nvPicPr>
        <p:blipFill>
          <a:blip r:embed="rId3" cstate="print"/>
          <a:srcRect/>
          <a:stretch>
            <a:fillRect/>
          </a:stretch>
        </p:blipFill>
        <p:spPr bwMode="auto">
          <a:xfrm>
            <a:off x="7920632" y="241554"/>
            <a:ext cx="1182424" cy="836621"/>
          </a:xfrm>
          <a:prstGeom prst="rect">
            <a:avLst/>
          </a:prstGeom>
          <a:noFill/>
          <a:ln w="9525">
            <a:noFill/>
            <a:miter lim="800000"/>
            <a:headEnd/>
            <a:tailEnd/>
          </a:ln>
        </p:spPr>
      </p:pic>
      <p:pic>
        <p:nvPicPr>
          <p:cNvPr id="13" name="Picture 28"/>
          <p:cNvPicPr>
            <a:picLocks noChangeAspect="1" noChangeArrowheads="1"/>
          </p:cNvPicPr>
          <p:nvPr/>
        </p:nvPicPr>
        <p:blipFill>
          <a:blip r:embed="rId4" cstate="print"/>
          <a:srcRect/>
          <a:stretch>
            <a:fillRect/>
          </a:stretch>
        </p:blipFill>
        <p:spPr bwMode="auto">
          <a:xfrm>
            <a:off x="0" y="128588"/>
            <a:ext cx="1130300" cy="1133475"/>
          </a:xfrm>
          <a:prstGeom prst="rect">
            <a:avLst/>
          </a:prstGeom>
          <a:noFill/>
          <a:ln w="9525">
            <a:noFill/>
            <a:miter lim="800000"/>
            <a:headEnd/>
            <a:tailEnd/>
          </a:ln>
        </p:spPr>
      </p:pic>
      <p:sp>
        <p:nvSpPr>
          <p:cNvPr id="14" name="Line 30"/>
          <p:cNvSpPr>
            <a:spLocks noChangeShapeType="1"/>
          </p:cNvSpPr>
          <p:nvPr/>
        </p:nvSpPr>
        <p:spPr bwMode="auto">
          <a:xfrm>
            <a:off x="1144588" y="151738"/>
            <a:ext cx="6858000" cy="0"/>
          </a:xfrm>
          <a:prstGeom prst="line">
            <a:avLst/>
          </a:prstGeom>
          <a:noFill/>
          <a:ln w="57150">
            <a:solidFill>
              <a:srgbClr val="000066"/>
            </a:solidFill>
            <a:round/>
            <a:headEnd/>
            <a:tailEnd/>
          </a:ln>
        </p:spPr>
        <p:txBody>
          <a:bodyPr/>
          <a:lstStyle/>
          <a:p>
            <a:endParaRPr lang="en-US"/>
          </a:p>
        </p:txBody>
      </p:sp>
      <p:sp>
        <p:nvSpPr>
          <p:cNvPr id="15" name="Line 31"/>
          <p:cNvSpPr>
            <a:spLocks noChangeShapeType="1"/>
          </p:cNvSpPr>
          <p:nvPr/>
        </p:nvSpPr>
        <p:spPr bwMode="auto">
          <a:xfrm>
            <a:off x="1373188" y="1174750"/>
            <a:ext cx="6400800" cy="0"/>
          </a:xfrm>
          <a:prstGeom prst="line">
            <a:avLst/>
          </a:prstGeom>
          <a:noFill/>
          <a:ln w="28575">
            <a:solidFill>
              <a:srgbClr val="DFAC1D"/>
            </a:solidFill>
            <a:round/>
            <a:headEnd/>
            <a:tailEnd/>
          </a:ln>
        </p:spPr>
        <p:txBody>
          <a:bodyPr/>
          <a:lstStyle/>
          <a:p>
            <a:endParaRPr lang="en-US"/>
          </a:p>
        </p:txBody>
      </p:sp>
      <p:sp>
        <p:nvSpPr>
          <p:cNvPr id="16" name="Line 32"/>
          <p:cNvSpPr>
            <a:spLocks noChangeShapeType="1"/>
          </p:cNvSpPr>
          <p:nvPr/>
        </p:nvSpPr>
        <p:spPr bwMode="auto">
          <a:xfrm>
            <a:off x="1373188" y="222250"/>
            <a:ext cx="6400800" cy="0"/>
          </a:xfrm>
          <a:prstGeom prst="line">
            <a:avLst/>
          </a:prstGeom>
          <a:noFill/>
          <a:ln w="28575">
            <a:solidFill>
              <a:srgbClr val="DFAC1D"/>
            </a:solidFill>
            <a:round/>
            <a:headEnd/>
            <a:tailEnd/>
          </a:ln>
        </p:spPr>
        <p:txBody>
          <a:bodyPr/>
          <a:lstStyle/>
          <a:p>
            <a:endParaRPr lang="en-US"/>
          </a:p>
        </p:txBody>
      </p:sp>
      <p:sp>
        <p:nvSpPr>
          <p:cNvPr id="18" name="Line 33"/>
          <p:cNvSpPr>
            <a:spLocks noChangeShapeType="1"/>
          </p:cNvSpPr>
          <p:nvPr/>
        </p:nvSpPr>
        <p:spPr bwMode="auto">
          <a:xfrm>
            <a:off x="1144588" y="1245262"/>
            <a:ext cx="6858000" cy="0"/>
          </a:xfrm>
          <a:prstGeom prst="line">
            <a:avLst/>
          </a:prstGeom>
          <a:noFill/>
          <a:ln w="57150">
            <a:solidFill>
              <a:srgbClr val="000066"/>
            </a:solidFill>
            <a:round/>
            <a:headEnd/>
            <a:tailEnd/>
          </a:ln>
        </p:spPr>
        <p:txBody>
          <a:bodyPr/>
          <a:lstStyle/>
          <a:p>
            <a:endParaRPr lang="en-US"/>
          </a:p>
        </p:txBody>
      </p:sp>
      <p:sp>
        <p:nvSpPr>
          <p:cNvPr id="19" name="Text Box 34"/>
          <p:cNvSpPr txBox="1">
            <a:spLocks noChangeArrowheads="1"/>
          </p:cNvSpPr>
          <p:nvPr/>
        </p:nvSpPr>
        <p:spPr bwMode="auto">
          <a:xfrm>
            <a:off x="1143000" y="461740"/>
            <a:ext cx="6859588" cy="461665"/>
          </a:xfrm>
          <a:prstGeom prst="rect">
            <a:avLst/>
          </a:prstGeom>
          <a:noFill/>
          <a:ln w="9525" algn="ctr">
            <a:noFill/>
            <a:miter lim="800000"/>
            <a:headEnd/>
            <a:tailEnd/>
          </a:ln>
        </p:spPr>
        <p:txBody>
          <a:bodyPr>
            <a:spAutoFit/>
          </a:bodyPr>
          <a:lstStyle/>
          <a:p>
            <a:pPr algn="ctr">
              <a:lnSpc>
                <a:spcPct val="80000"/>
              </a:lnSpc>
              <a:spcBef>
                <a:spcPct val="50000"/>
              </a:spcBef>
            </a:pPr>
            <a:r>
              <a:rPr lang="en-US" sz="3000" b="1" dirty="0" smtClean="0"/>
              <a:t>Project Evaluation Criteria</a:t>
            </a:r>
          </a:p>
        </p:txBody>
      </p:sp>
      <p:sp>
        <p:nvSpPr>
          <p:cNvPr id="3" name="Content Placeholder 2"/>
          <p:cNvSpPr>
            <a:spLocks noGrp="1"/>
          </p:cNvSpPr>
          <p:nvPr>
            <p:ph sz="half" idx="1"/>
          </p:nvPr>
        </p:nvSpPr>
        <p:spPr/>
        <p:txBody>
          <a:bodyPr>
            <a:normAutofit fontScale="92500" lnSpcReduction="10000"/>
          </a:bodyPr>
          <a:lstStyle/>
          <a:p>
            <a:pPr>
              <a:spcBef>
                <a:spcPts val="600"/>
              </a:spcBef>
              <a:buFontTx/>
              <a:buChar char="•"/>
              <a:defRPr/>
            </a:pPr>
            <a:r>
              <a:rPr lang="en-US" kern="0" dirty="0"/>
              <a:t>Funding Priorities</a:t>
            </a:r>
          </a:p>
          <a:p>
            <a:pPr>
              <a:spcBef>
                <a:spcPts val="600"/>
              </a:spcBef>
              <a:buFontTx/>
              <a:buChar char="•"/>
              <a:defRPr/>
            </a:pPr>
            <a:r>
              <a:rPr lang="en-US" kern="0" dirty="0"/>
              <a:t>Multiple Benefits</a:t>
            </a:r>
          </a:p>
          <a:p>
            <a:pPr>
              <a:spcBef>
                <a:spcPts val="600"/>
              </a:spcBef>
              <a:buFontTx/>
              <a:buChar char="•"/>
              <a:defRPr/>
            </a:pPr>
            <a:r>
              <a:rPr lang="en-US" kern="0" dirty="0"/>
              <a:t>Outcomes</a:t>
            </a:r>
          </a:p>
          <a:p>
            <a:pPr>
              <a:spcBef>
                <a:spcPts val="600"/>
              </a:spcBef>
              <a:buFontTx/>
              <a:buChar char="•"/>
              <a:defRPr/>
            </a:pPr>
            <a:r>
              <a:rPr lang="en-US" kern="0" dirty="0"/>
              <a:t>Knowledge Base</a:t>
            </a:r>
          </a:p>
          <a:p>
            <a:pPr>
              <a:spcBef>
                <a:spcPts val="600"/>
              </a:spcBef>
              <a:buFontTx/>
              <a:buChar char="•"/>
              <a:defRPr/>
            </a:pPr>
            <a:r>
              <a:rPr lang="en-US" kern="0" dirty="0"/>
              <a:t>Extent of Impacts</a:t>
            </a:r>
          </a:p>
          <a:p>
            <a:pPr>
              <a:spcBef>
                <a:spcPts val="600"/>
              </a:spcBef>
              <a:buFontTx/>
              <a:buChar char="•"/>
              <a:defRPr/>
            </a:pPr>
            <a:r>
              <a:rPr lang="en-US" kern="0" dirty="0"/>
              <a:t>Innovation</a:t>
            </a:r>
          </a:p>
          <a:p>
            <a:pPr>
              <a:spcBef>
                <a:spcPts val="600"/>
              </a:spcBef>
              <a:buFontTx/>
              <a:buChar char="•"/>
              <a:defRPr/>
            </a:pPr>
            <a:r>
              <a:rPr lang="en-US" kern="0" dirty="0"/>
              <a:t>Scientific/Technical Basis</a:t>
            </a:r>
          </a:p>
          <a:p>
            <a:pPr>
              <a:spcBef>
                <a:spcPts val="600"/>
              </a:spcBef>
              <a:buFontTx/>
              <a:buChar char="•"/>
              <a:defRPr/>
            </a:pPr>
            <a:r>
              <a:rPr lang="en-US" kern="0" dirty="0"/>
              <a:t>Urgency</a:t>
            </a:r>
          </a:p>
          <a:p>
            <a:pPr>
              <a:spcBef>
                <a:spcPts val="600"/>
              </a:spcBef>
              <a:buFontTx/>
              <a:buChar char="•"/>
              <a:defRPr/>
            </a:pPr>
            <a:r>
              <a:rPr lang="en-US" kern="0" dirty="0"/>
              <a:t>Capacity and Readiness</a:t>
            </a:r>
          </a:p>
          <a:p>
            <a:pPr>
              <a:spcBef>
                <a:spcPts val="600"/>
              </a:spcBef>
              <a:buFontTx/>
              <a:buChar char="•"/>
              <a:defRPr/>
            </a:pPr>
            <a:r>
              <a:rPr lang="en-US" kern="0" dirty="0"/>
              <a:t>Leverage</a:t>
            </a:r>
          </a:p>
          <a:p>
            <a:endParaRPr lang="en-US" dirty="0"/>
          </a:p>
        </p:txBody>
      </p:sp>
      <p:pic>
        <p:nvPicPr>
          <p:cNvPr id="20" name="Content Placeholder 19" descr="IMG_0843.JPG"/>
          <p:cNvPicPr>
            <a:picLocks noGrp="1" noChangeAspect="1"/>
          </p:cNvPicPr>
          <p:nvPr>
            <p:ph sz="half" idx="2"/>
          </p:nvPr>
        </p:nvPicPr>
        <p:blipFill>
          <a:blip r:embed="rId5" cstate="print"/>
          <a:stretch>
            <a:fillRect/>
          </a:stretch>
        </p:blipFill>
        <p:spPr>
          <a:xfrm>
            <a:off x="4953000" y="1600200"/>
            <a:ext cx="3203899" cy="2133600"/>
          </a:xfrm>
          <a:prstGeom prst="rect">
            <a:avLst/>
          </a:prstGeom>
          <a:effectLst>
            <a:softEdge rad="127000"/>
          </a:effectLst>
        </p:spPr>
      </p:pic>
      <p:pic>
        <p:nvPicPr>
          <p:cNvPr id="22" name="Picture 2" descr="IMG_July-2013_LCCMR-site-visit_20130718_075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3000" y="3965196"/>
            <a:ext cx="3197274" cy="2130804"/>
          </a:xfrm>
          <a:prstGeom prst="rect">
            <a:avLst/>
          </a:prstGeom>
          <a:noFill/>
          <a:ln>
            <a:noFill/>
          </a:ln>
          <a:effectLst>
            <a:softEdge rad="127000"/>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1198858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1180</TotalTime>
  <Words>1194</Words>
  <Application>Microsoft Office PowerPoint</Application>
  <PresentationFormat>On-screen Show (4:3)</PresentationFormat>
  <Paragraphs>158</Paragraphs>
  <Slides>13</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mbanker</dc:creator>
  <cp:lastModifiedBy>Becca Nash</cp:lastModifiedBy>
  <cp:revision>114</cp:revision>
  <cp:lastPrinted>2019-01-28T19:09:49Z</cp:lastPrinted>
  <dcterms:created xsi:type="dcterms:W3CDTF">2012-12-03T22:42:31Z</dcterms:created>
  <dcterms:modified xsi:type="dcterms:W3CDTF">2019-01-28T21:04:35Z</dcterms:modified>
</cp:coreProperties>
</file>