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4" r:id="rId12"/>
    <p:sldId id="262" r:id="rId13"/>
    <p:sldId id="26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865"/>
    <a:srgbClr val="78BE21"/>
    <a:srgbClr val="0D0D0D"/>
    <a:srgbClr val="E8E8E8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2" autoAdjust="0"/>
    <p:restoredTop sz="89791" autoAdjust="0"/>
  </p:normalViewPr>
  <p:slideViewPr>
    <p:cSldViewPr snapToGrid="0">
      <p:cViewPr varScale="1">
        <p:scale>
          <a:sx n="119" d="100"/>
          <a:sy n="119" d="100"/>
        </p:scale>
        <p:origin x="126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3/6/2017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3/6/2017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8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644884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0"/>
              </a:spcAft>
              <a:buNone/>
              <a:defRPr sz="1350" baseline="0"/>
            </a:lvl1pPr>
          </a:lstStyle>
          <a:p>
            <a:r>
              <a:rPr lang="en-US" sz="1350" dirty="0" err="1" smtClean="0"/>
              <a:t>Firstname</a:t>
            </a:r>
            <a:r>
              <a:rPr lang="en-US" sz="1350" dirty="0" smtClean="0"/>
              <a:t> </a:t>
            </a:r>
            <a:r>
              <a:rPr lang="en-US" sz="1350" dirty="0" err="1" smtClean="0"/>
              <a:t>Lastname</a:t>
            </a:r>
            <a:r>
              <a:rPr lang="en-US" sz="1350" dirty="0" smtClean="0"/>
              <a:t> | Job Title</a:t>
            </a:r>
          </a:p>
          <a:p>
            <a:r>
              <a:rPr lang="en-US" sz="135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514350" indent="-1714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1875">
                <a:solidFill>
                  <a:schemeClr val="bg1"/>
                </a:solidFill>
              </a:defRPr>
            </a:lvl1pPr>
            <a:lvl2pPr marL="857250" indent="-171450">
              <a:lnSpc>
                <a:spcPct val="100000"/>
              </a:lnSpc>
              <a:buClr>
                <a:schemeClr val="accent2"/>
              </a:buClr>
              <a:defRPr sz="1575">
                <a:solidFill>
                  <a:schemeClr val="bg1"/>
                </a:solidFill>
              </a:defRPr>
            </a:lvl2pPr>
            <a:lvl3pPr marL="12001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3pPr>
            <a:lvl4pPr marL="15430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4pPr>
            <a:lvl5pPr marL="18859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8677-C648-465D-82CD-E88587B4845D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514350" indent="-1714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8572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2001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15430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18859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07D7-46FB-4D7C-9C8F-0C340D091257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66C283A4-7960-4BFD-B3A5-A2CC5BB2A473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2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5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8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644884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0"/>
              </a:spcAft>
              <a:buNone/>
              <a:defRPr sz="1350" baseline="0"/>
            </a:lvl1pPr>
          </a:lstStyle>
          <a:p>
            <a:r>
              <a:rPr lang="en-US" sz="1350" dirty="0" err="1" smtClean="0"/>
              <a:t>Firstname</a:t>
            </a:r>
            <a:r>
              <a:rPr lang="en-US" sz="1350" dirty="0" smtClean="0"/>
              <a:t> </a:t>
            </a:r>
            <a:r>
              <a:rPr lang="en-US" sz="1350" dirty="0" err="1" smtClean="0"/>
              <a:t>Lastname</a:t>
            </a:r>
            <a:r>
              <a:rPr lang="en-US" sz="1350" dirty="0" smtClean="0"/>
              <a:t> | Job Title</a:t>
            </a:r>
          </a:p>
          <a:p>
            <a:r>
              <a:rPr lang="en-US" sz="135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Minnesota Management and Budget 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583" y="1337728"/>
            <a:ext cx="4854835" cy="154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179610" y="1964392"/>
            <a:ext cx="1749143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101919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18406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534177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050663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966434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47"/>
            <a:ext cx="1906858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2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5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8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DC6-36CA-4209-B482-2ED76AA0BF08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67477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49" y="393936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2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167477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4" y="393936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1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626-CE5A-4834-975C-E7305BA2E281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67477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49" y="393936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2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167477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4" y="393936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FB38-58F3-410A-8DA4-4B706967601F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2571730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2571730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9661-29C3-4FE0-9FC3-375A85A42C46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2800329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800330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2800329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800330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0EA-2D80-452F-9963-33FA7A36BC09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85799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9144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4D564EB3-B268-4748-86E7-9F55DF9078D1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9144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9144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564EB3-B268-4748-86E7-9F55DF9078D1}" type="datetime1">
              <a:rPr lang="en-US" smtClean="0"/>
              <a:pPr/>
              <a:t>3/6/2017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9144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9144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5CAE31FF-A086-40D5-909F-A9E138181237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/>
          <a:p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06B78D62-7A3F-4136-9CF2-CB03510DA06A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9144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4773020"/>
            <a:ext cx="9144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041204"/>
            <a:ext cx="4940300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50" baseline="0"/>
            </a:lvl1pPr>
          </a:lstStyle>
          <a:p>
            <a:r>
              <a:rPr lang="en-US" sz="1350" dirty="0" err="1" smtClean="0"/>
              <a:t>Firstname</a:t>
            </a:r>
            <a:r>
              <a:rPr lang="en-US" sz="1350" dirty="0" smtClean="0"/>
              <a:t> </a:t>
            </a:r>
            <a:r>
              <a:rPr lang="en-US" sz="1350" dirty="0" err="1" smtClean="0"/>
              <a:t>Lastname</a:t>
            </a:r>
            <a:r>
              <a:rPr lang="en-US" sz="1350" dirty="0" smtClean="0"/>
              <a:t> | Job Title</a:t>
            </a:r>
          </a:p>
          <a:p>
            <a:r>
              <a:rPr lang="en-US" sz="1350" dirty="0" smtClean="0"/>
              <a:t>Date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15" y="5797361"/>
            <a:ext cx="2454626" cy="781106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171" y="6138333"/>
            <a:ext cx="4190735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33807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5CAE31FF-A086-40D5-909F-A9E138181237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5D76A200-3168-4D33-A718-3974884CE863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0366E0EA-2D80-452F-9963-33FA7A36BC09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639" y="434837"/>
            <a:ext cx="5121496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691883"/>
            <a:ext cx="4725590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fld id="{5CAE31FF-A086-40D5-909F-A9E138181237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08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75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17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08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75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17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28650" y="1335089"/>
            <a:ext cx="7886700" cy="48418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9968" y="685800"/>
            <a:ext cx="41148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1756172" algn="l"/>
                <a:tab pos="2827735" algn="l"/>
              </a:tabLst>
              <a:defRPr sz="4125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C3B6E0-E413-4EA2-9B23-AF69A1623F89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0298" y="912530"/>
            <a:ext cx="3496041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375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58612" y="524007"/>
            <a:ext cx="1616475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Second Point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938251" y="3581845"/>
            <a:ext cx="1978484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Third Point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A7556-21FA-4204-9DD6-1F6FDEC2C796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4607" y="1609867"/>
            <a:ext cx="5694788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750"/>
              </a:spcAft>
              <a:tabLst>
                <a:tab pos="2827735" algn="l"/>
              </a:tabLst>
              <a:defRPr sz="525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B49D9C-C4C1-46A9-AED8-599F8B47287F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6"/>
            <a:ext cx="9144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75E6-E45B-4C5D-981E-7C8ED0C72F5D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Here | mn.gov/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edit background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B25D9D-5365-41CD-BF43-4FFFCBF4BBDA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099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0000" i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C894EF-7DC0-4B7C-83F8-29D989AA60F6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099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0000" i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8DBCF0-11C3-4F19-90D9-2EE7F00784FE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212734"/>
            <a:ext cx="7886700" cy="147216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684897"/>
            <a:ext cx="78867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 descr="Minnesota IT Service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063" y="144033"/>
            <a:ext cx="2454626" cy="137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9144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521123"/>
            <a:ext cx="78867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chemeClr val="tx2"/>
                </a:solidFill>
              </a:rPr>
              <a:t>Minnesota Management and Budget</a:t>
            </a:r>
            <a:r>
              <a:rPr lang="en-US" dirty="0" smtClean="0"/>
              <a:t>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</a:t>
            </a:r>
            <a:r>
              <a:rPr lang="en-US" dirty="0" smtClean="0">
                <a:solidFill>
                  <a:schemeClr val="tx2"/>
                </a:solidFill>
              </a:rPr>
              <a:t>mn.gov/mmb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063" y="440775"/>
            <a:ext cx="2454626" cy="7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644884"/>
            <a:ext cx="4940300" cy="440970"/>
          </a:xfrm>
        </p:spPr>
        <p:txBody>
          <a:bodyPr>
            <a:normAutofit/>
          </a:bodyPr>
          <a:lstStyle>
            <a:lvl1pPr marL="0" indent="0" algn="ctr">
              <a:buNone/>
              <a:defRPr sz="1350" baseline="0"/>
            </a:lvl1pPr>
          </a:lstStyle>
          <a:p>
            <a:r>
              <a:rPr lang="en-US" sz="1350" dirty="0" err="1" smtClean="0"/>
              <a:t>Firstname</a:t>
            </a:r>
            <a:r>
              <a:rPr lang="en-US" sz="1350" dirty="0" smtClean="0"/>
              <a:t> </a:t>
            </a:r>
            <a:r>
              <a:rPr lang="en-US" sz="1350" dirty="0" err="1" smtClean="0"/>
              <a:t>Lastname</a:t>
            </a:r>
            <a:r>
              <a:rPr lang="en-US" sz="1350" dirty="0" smtClean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9144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8CA1A9B-139F-4606-AD0A-F3253110DAE5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Minnesota Management and Budget 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063" y="534904"/>
            <a:ext cx="2454626" cy="7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47-1752-4D84-8BFB-C2F71A34C932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Minnesota Management and Budget 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8DD1-C477-482D-A126-3FBDD1778E48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5281"/>
            <a:ext cx="7886700" cy="4841682"/>
          </a:xfrm>
          <a:solidFill>
            <a:schemeClr val="bg1"/>
          </a:solidFill>
        </p:spPr>
        <p:txBody>
          <a:bodyPr lIns="228600" tIns="548640" rIns="274320"/>
          <a:lstStyle>
            <a:lvl1pPr marL="257175" indent="-257175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75"/>
            </a:lvl1pPr>
            <a:lvl2pPr marL="600075" indent="-257175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75"/>
            </a:lvl2pPr>
            <a:lvl3pPr marL="9001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3pPr>
            <a:lvl4pPr marL="12430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4pPr>
            <a:lvl5pPr marL="15859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A5BA-A5F9-4138-9E4B-FFD626F6437A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068C556E-7101-4471-A958-3911E20944AB}" type="datetime1">
              <a:rPr lang="en-US" smtClean="0"/>
              <a:t>3/6/2017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9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38" r:id="rId10"/>
    <p:sldLayoutId id="2147483739" r:id="rId11"/>
    <p:sldLayoutId id="2147483780" r:id="rId12"/>
    <p:sldLayoutId id="2147483773" r:id="rId13"/>
    <p:sldLayoutId id="2147483800" r:id="rId14"/>
    <p:sldLayoutId id="2147483688" r:id="rId15"/>
    <p:sldLayoutId id="2147483801" r:id="rId16"/>
    <p:sldLayoutId id="2147483802" r:id="rId17"/>
    <p:sldLayoutId id="2147483803" r:id="rId18"/>
    <p:sldLayoutId id="2147483744" r:id="rId19"/>
    <p:sldLayoutId id="2147483793" r:id="rId20"/>
    <p:sldLayoutId id="2147483772" r:id="rId21"/>
    <p:sldLayoutId id="2147483767" r:id="rId22"/>
    <p:sldLayoutId id="2147483769" r:id="rId23"/>
    <p:sldLayoutId id="2147483771" r:id="rId24"/>
    <p:sldLayoutId id="2147483770" r:id="rId25"/>
    <p:sldLayoutId id="2147483732" r:id="rId26"/>
    <p:sldLayoutId id="2147483794" r:id="rId27"/>
    <p:sldLayoutId id="2147483733" r:id="rId28"/>
    <p:sldLayoutId id="2147483747" r:id="rId29"/>
    <p:sldLayoutId id="2147483818" r:id="rId30"/>
    <p:sldLayoutId id="2147483805" r:id="rId31"/>
    <p:sldLayoutId id="2147483806" r:id="rId32"/>
    <p:sldLayoutId id="2147483750" r:id="rId33"/>
    <p:sldLayoutId id="2147483765" r:id="rId34"/>
    <p:sldLayoutId id="2147483781" r:id="rId35"/>
    <p:sldLayoutId id="2147483809" r:id="rId36"/>
    <p:sldLayoutId id="2147483808" r:id="rId37"/>
    <p:sldLayoutId id="2147483807" r:id="rId38"/>
    <p:sldLayoutId id="2147483819" r:id="rId39"/>
    <p:sldLayoutId id="2147483754" r:id="rId40"/>
    <p:sldLayoutId id="2147483755" r:id="rId41"/>
    <p:sldLayoutId id="2147483759" r:id="rId42"/>
    <p:sldLayoutId id="2147483753" r:id="rId43"/>
    <p:sldLayoutId id="2147483763" r:id="rId44"/>
    <p:sldLayoutId id="2147483762" r:id="rId45"/>
    <p:sldLayoutId id="2147483758" r:id="rId46"/>
    <p:sldLayoutId id="2147483756" r:id="rId47"/>
    <p:sldLayoutId id="2147483798" r:id="rId48"/>
    <p:sldLayoutId id="2147483797" r:id="rId49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Price of Government 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House Ways and Means</a:t>
            </a:r>
          </a:p>
          <a:p>
            <a:r>
              <a:rPr lang="en-US" dirty="0" smtClean="0"/>
              <a:t>March 6,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6,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Minnesota Management and Budget</a:t>
            </a:r>
            <a:r>
              <a:rPr lang="en-US" smtClean="0"/>
              <a:t>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</a:t>
            </a:r>
            <a:r>
              <a:rPr lang="en-US" smtClean="0">
                <a:solidFill>
                  <a:schemeClr val="tx2"/>
                </a:solidFill>
              </a:rPr>
              <a:t>mn.gov/mmb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8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Price of Government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The Price of Government (POG) is a measurement used to describe the relative cost of state and local government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It is defined as total state and local revenues divided by total Minnesota personal income. It reflects how much of each dollar earned goes to support state and local government.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POG provides state-local finance transparency: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Compares revenues raised as a percent of Minnesota personal income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Breaks out revenue mix by type: income, sales, property and other taxes, as well as fees and other non-tax revenues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Share of revenues collected at state and local government levels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Prepared with state forecasts (MS 16A.103)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6,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of Government </a:t>
            </a:r>
            <a:r>
              <a:rPr lang="en-US" dirty="0" smtClean="0"/>
              <a:t>Components – State and Local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11984"/>
            <a:ext cx="7886700" cy="474436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1" i="1" dirty="0"/>
              <a:t>Own Source Revenues</a:t>
            </a:r>
            <a:r>
              <a:rPr lang="en-US" sz="1800" b="1" dirty="0"/>
              <a:t> </a:t>
            </a:r>
            <a:r>
              <a:rPr lang="en-US" sz="1800" dirty="0"/>
              <a:t>– those collected directly by the state or local units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1800" b="1" i="1" dirty="0"/>
              <a:t>Taxes</a:t>
            </a:r>
            <a:r>
              <a:rPr lang="en-US" sz="1800" b="1" dirty="0"/>
              <a:t> </a:t>
            </a:r>
            <a:r>
              <a:rPr lang="en-US" sz="1800" dirty="0"/>
              <a:t>(state, local property taxes, local option taxes)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1800" b="1" i="1" dirty="0"/>
              <a:t>Non-Tax Revenues</a:t>
            </a:r>
          </a:p>
          <a:p>
            <a:pPr marL="871538" lvl="2" indent="-228600">
              <a:lnSpc>
                <a:spcPct val="90000"/>
              </a:lnSpc>
            </a:pPr>
            <a:r>
              <a:rPr lang="en-US" dirty="0"/>
              <a:t>Licenses and permits</a:t>
            </a:r>
          </a:p>
          <a:p>
            <a:pPr marL="871538" lvl="2" indent="-228600">
              <a:lnSpc>
                <a:spcPct val="90000"/>
              </a:lnSpc>
            </a:pPr>
            <a:r>
              <a:rPr lang="en-US" dirty="0"/>
              <a:t>Charges for services</a:t>
            </a:r>
          </a:p>
          <a:p>
            <a:pPr marL="871538" lvl="2" indent="-228600">
              <a:lnSpc>
                <a:spcPct val="90000"/>
              </a:lnSpc>
            </a:pPr>
            <a:r>
              <a:rPr lang="en-US" dirty="0"/>
              <a:t>Investment Earnings</a:t>
            </a:r>
          </a:p>
          <a:p>
            <a:pPr marL="871538" lvl="2" indent="-228600">
              <a:lnSpc>
                <a:spcPct val="90000"/>
              </a:lnSpc>
            </a:pPr>
            <a:r>
              <a:rPr lang="en-US" dirty="0"/>
              <a:t>Special assessments</a:t>
            </a:r>
          </a:p>
          <a:p>
            <a:pPr marL="871538" lvl="2" indent="-228600">
              <a:lnSpc>
                <a:spcPct val="90000"/>
              </a:lnSpc>
            </a:pPr>
            <a:r>
              <a:rPr lang="en-US" dirty="0"/>
              <a:t>Tuition (post-secondary)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800" b="1" i="1" dirty="0"/>
              <a:t>Intergovernmental Revenues</a:t>
            </a:r>
          </a:p>
          <a:p>
            <a:pPr marL="571500" lvl="1" indent="-228600">
              <a:lnSpc>
                <a:spcPct val="90000"/>
              </a:lnSpc>
            </a:pPr>
            <a:r>
              <a:rPr lang="en-US" sz="1800" dirty="0"/>
              <a:t>State Aids, Local Aids, Federal Grants</a:t>
            </a:r>
            <a:endParaRPr lang="en-US" sz="1800" i="1" dirty="0"/>
          </a:p>
          <a:p>
            <a:pPr>
              <a:lnSpc>
                <a:spcPct val="90000"/>
              </a:lnSpc>
            </a:pPr>
            <a:r>
              <a:rPr lang="en-US" sz="1800" b="1" i="1" dirty="0"/>
              <a:t>POG Excludes</a:t>
            </a:r>
            <a:r>
              <a:rPr lang="en-US" sz="1800" i="1" dirty="0"/>
              <a:t> – </a:t>
            </a:r>
            <a:r>
              <a:rPr lang="en-US" sz="1800" dirty="0"/>
              <a:t>Enterprise revenues (i.e.. local utilities, liquor stores), pension revenues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6,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of Government </a:t>
            </a:r>
            <a:r>
              <a:rPr lang="en-US" dirty="0" smtClean="0"/>
              <a:t>Components – MN Personal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1800" dirty="0" smtClean="0"/>
              <a:t>Broad measure </a:t>
            </a:r>
            <a:r>
              <a:rPr lang="en-US" sz="1800" dirty="0"/>
              <a:t>of Minnesota’s economic activity</a:t>
            </a:r>
          </a:p>
          <a:p>
            <a:pPr>
              <a:buFontTx/>
              <a:buChar char="•"/>
            </a:pPr>
            <a:r>
              <a:rPr lang="en-US" sz="1800" dirty="0"/>
              <a:t>Dollar value of </a:t>
            </a:r>
            <a:r>
              <a:rPr lang="en-US" sz="1800" dirty="0" smtClean="0"/>
              <a:t>personal </a:t>
            </a:r>
            <a:r>
              <a:rPr lang="en-US" sz="1800" dirty="0"/>
              <a:t>receipts </a:t>
            </a:r>
          </a:p>
          <a:p>
            <a:pPr marL="571500" lvl="1" indent="-228600"/>
            <a:r>
              <a:rPr lang="en-US" sz="1800" dirty="0"/>
              <a:t>Wage and salary disbursements</a:t>
            </a:r>
          </a:p>
          <a:p>
            <a:pPr marL="571500" lvl="1" indent="-228600"/>
            <a:r>
              <a:rPr lang="en-US" sz="1800" dirty="0"/>
              <a:t>Proprietor’s income</a:t>
            </a:r>
          </a:p>
          <a:p>
            <a:pPr marL="571500" lvl="1" indent="-228600"/>
            <a:r>
              <a:rPr lang="en-US" sz="1800" dirty="0"/>
              <a:t>Interest and dividends, rent income</a:t>
            </a:r>
          </a:p>
          <a:p>
            <a:pPr marL="571500" lvl="1" indent="-228600"/>
            <a:r>
              <a:rPr lang="en-US" sz="1800" dirty="0"/>
              <a:t>Transfer payments (unemployment compensation, social </a:t>
            </a:r>
            <a:r>
              <a:rPr lang="en-US" sz="1800" dirty="0" smtClean="0"/>
              <a:t>security etc.)</a:t>
            </a:r>
            <a:endParaRPr lang="en-US" sz="1800" dirty="0"/>
          </a:p>
          <a:p>
            <a:pPr>
              <a:buFontTx/>
              <a:buChar char="•"/>
            </a:pPr>
            <a:r>
              <a:rPr lang="en-US" sz="1800" dirty="0"/>
              <a:t>Estimated by Bureau of Economic Analysis, US Department of Commerce</a:t>
            </a:r>
          </a:p>
          <a:p>
            <a:pPr>
              <a:buFontTx/>
              <a:buChar char="•"/>
            </a:pPr>
            <a:r>
              <a:rPr lang="en-US" sz="1800" dirty="0"/>
              <a:t>Projected by MMB economists using state and national econometric models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6,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93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Price </a:t>
            </a:r>
            <a:r>
              <a:rPr lang="en-US" dirty="0"/>
              <a:t>of Government Highlights State-Local Finances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2060"/>
                </a:solidFill>
              </a:rPr>
              <a:t>In FY 2017, about </a:t>
            </a:r>
            <a:r>
              <a:rPr lang="en-US" sz="1800" i="1" dirty="0">
                <a:solidFill>
                  <a:srgbClr val="002060"/>
                </a:solidFill>
              </a:rPr>
              <a:t>15.4 cents of every dollar </a:t>
            </a:r>
            <a:r>
              <a:rPr lang="en-US" sz="1800" dirty="0">
                <a:solidFill>
                  <a:srgbClr val="002060"/>
                </a:solidFill>
              </a:rPr>
              <a:t>will go for state and local services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2060"/>
                </a:solidFill>
              </a:rPr>
              <a:t>Total “own source” revenues for FY 2017 will reach $45.0 billion</a:t>
            </a:r>
          </a:p>
          <a:p>
            <a:pPr lvl="1">
              <a:lnSpc>
                <a:spcPct val="90000"/>
              </a:lnSpc>
            </a:pPr>
            <a:r>
              <a:rPr lang="en-US" sz="1500" dirty="0">
                <a:solidFill>
                  <a:srgbClr val="002060"/>
                </a:solidFill>
              </a:rPr>
              <a:t>Excludes intergovernmental payments (Federal, State and Local)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2060"/>
                </a:solidFill>
              </a:rPr>
              <a:t>Minnesota personal income will exceed $291 billion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2060"/>
                </a:solidFill>
              </a:rPr>
              <a:t>Who collects the revenue: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rgbClr val="002060"/>
                </a:solidFill>
              </a:rPr>
              <a:t>State collects 63 percent of the total ($28.2 billion)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rgbClr val="002060"/>
                </a:solidFill>
              </a:rPr>
              <a:t>Cities, counties, towns, special districts collect 29 percent ($13.3 billion)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rgbClr val="002060"/>
                </a:solidFill>
              </a:rPr>
              <a:t>School districts raise 8 percent of the total ($3.4 billion)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6,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2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POG Shows State and Local Financial Relationship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6,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593" y="2378726"/>
            <a:ext cx="5857875" cy="28503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056475" y="5677300"/>
            <a:ext cx="11769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000000"/>
                </a:solidFill>
              </a:rPr>
              <a:t>November 2016 </a:t>
            </a:r>
            <a:r>
              <a:rPr lang="en-US" sz="900" dirty="0" err="1" smtClean="0">
                <a:solidFill>
                  <a:srgbClr val="000000"/>
                </a:solidFill>
              </a:rPr>
              <a:t>Fcst</a:t>
            </a:r>
            <a:r>
              <a:rPr lang="en-US" sz="900" dirty="0" smtClean="0"/>
              <a:t>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271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2016 Forecast POG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6,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628650" y="1927098"/>
            <a:ext cx="7886700" cy="36974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02390" y="5875015"/>
            <a:ext cx="11769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000000"/>
                </a:solidFill>
              </a:rPr>
              <a:t>November 2016 </a:t>
            </a:r>
            <a:r>
              <a:rPr lang="en-US" sz="900" dirty="0" err="1" smtClean="0">
                <a:solidFill>
                  <a:srgbClr val="000000"/>
                </a:solidFill>
              </a:rPr>
              <a:t>Fcst</a:t>
            </a:r>
            <a:r>
              <a:rPr lang="en-US" sz="900" dirty="0" smtClean="0"/>
              <a:t>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7492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106" y="152400"/>
            <a:ext cx="835606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POG Sensitive to Revenue and Personal Income Forecast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6,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75966"/>
              </p:ext>
            </p:extLst>
          </p:nvPr>
        </p:nvGraphicFramePr>
        <p:xfrm>
          <a:off x="700389" y="1825622"/>
          <a:ext cx="7814961" cy="4351344"/>
        </p:xfrm>
        <a:graphic>
          <a:graphicData uri="http://schemas.openxmlformats.org/drawingml/2006/table">
            <a:tbl>
              <a:tblPr/>
              <a:tblGrid>
                <a:gridCol w="1238014"/>
                <a:gridCol w="1669109"/>
                <a:gridCol w="1002201"/>
                <a:gridCol w="1326443"/>
                <a:gridCol w="1002201"/>
                <a:gridCol w="1576993"/>
              </a:tblGrid>
              <a:tr h="19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 in billions)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State/Local Own Source Revenue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Minnesota Personal Income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Price of Government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2003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167.0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2004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178.1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2005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2006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2007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205.9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2008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216.8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2009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2010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216.3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2011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225.9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2012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245.6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2013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255.6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2014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261.2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2015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274.5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2016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282.1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2017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2018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304.5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2019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318.8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2020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2021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348.2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14.5%</a:t>
                      </a:r>
                    </a:p>
                  </a:txBody>
                  <a:tcPr marL="6392" marR="6392" marT="63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221845" y="6240934"/>
            <a:ext cx="11769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000000"/>
                </a:solidFill>
              </a:rPr>
              <a:t>November 2016 </a:t>
            </a:r>
            <a:r>
              <a:rPr lang="en-US" sz="900" dirty="0" err="1" smtClean="0">
                <a:solidFill>
                  <a:srgbClr val="000000"/>
                </a:solidFill>
              </a:rPr>
              <a:t>Fcst</a:t>
            </a:r>
            <a:r>
              <a:rPr lang="en-US" sz="900" dirty="0" smtClean="0"/>
              <a:t>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1027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POG Projected to Decline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6,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Minnesota Management and Budget 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 mn.gov/mmb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771764"/>
              </p:ext>
            </p:extLst>
          </p:nvPr>
        </p:nvGraphicFramePr>
        <p:xfrm>
          <a:off x="1181655" y="1492072"/>
          <a:ext cx="6448267" cy="4354466"/>
        </p:xfrm>
        <a:graphic>
          <a:graphicData uri="http://schemas.openxmlformats.org/drawingml/2006/table">
            <a:tbl>
              <a:tblPr/>
              <a:tblGrid>
                <a:gridCol w="3198956"/>
                <a:gridCol w="1626136"/>
                <a:gridCol w="272504"/>
                <a:gridCol w="1350671"/>
              </a:tblGrid>
              <a:tr h="24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 in millions)</a:t>
                      </a:r>
                    </a:p>
                  </a:txBody>
                  <a:tcPr marL="70461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2017 Fcst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2021 Fcst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Income Tax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11,083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13,456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Pers. Income</a:t>
                      </a:r>
                    </a:p>
                  </a:txBody>
                  <a:tcPr marL="70461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 Tax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5,778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6,694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Pers. Income</a:t>
                      </a:r>
                    </a:p>
                  </a:txBody>
                  <a:tcPr marL="70461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Statewide &amp; Local Property Tax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9,261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10,808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Pers. Income</a:t>
                      </a:r>
                    </a:p>
                  </a:txBody>
                  <a:tcPr marL="70461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6,939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6,949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Pers. Income</a:t>
                      </a:r>
                    </a:p>
                  </a:txBody>
                  <a:tcPr marL="70461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Tax Revenues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33,061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37,907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Pers. Income</a:t>
                      </a:r>
                    </a:p>
                  </a:txBody>
                  <a:tcPr marL="70461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Non-Tax Revenues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11,898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12,424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Pers. Income</a:t>
                      </a:r>
                    </a:p>
                  </a:txBody>
                  <a:tcPr marL="70461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74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"Own Source" Revenues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44,959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50,331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Pers. Income</a:t>
                      </a:r>
                    </a:p>
                  </a:txBody>
                  <a:tcPr marL="70461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98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MN Personal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291,840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348,225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" name="Right Arrow 20"/>
          <p:cNvSpPr/>
          <p:nvPr/>
        </p:nvSpPr>
        <p:spPr>
          <a:xfrm>
            <a:off x="6305963" y="5184886"/>
            <a:ext cx="551615" cy="106961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22" name="TextBox 21"/>
          <p:cNvSpPr txBox="1"/>
          <p:nvPr/>
        </p:nvSpPr>
        <p:spPr>
          <a:xfrm>
            <a:off x="7041459" y="5986028"/>
            <a:ext cx="11769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000000"/>
                </a:solidFill>
              </a:rPr>
              <a:t>November 2016 </a:t>
            </a:r>
            <a:r>
              <a:rPr lang="en-US" sz="900" dirty="0" err="1" smtClean="0">
                <a:solidFill>
                  <a:srgbClr val="000000"/>
                </a:solidFill>
              </a:rPr>
              <a:t>Fcst</a:t>
            </a:r>
            <a:r>
              <a:rPr lang="en-US" sz="900" dirty="0" smtClean="0"/>
              <a:t>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2098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DFDE64AAE0974A8908DD3553DDBF03" ma:contentTypeVersion="0" ma:contentTypeDescription="Create a new document." ma:contentTypeScope="" ma:versionID="46a287b4c15f326c72e9d063441dc0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78B604-9059-4F1C-B8E2-C96A71A964D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D73A0F7-7423-48D4-A966-8AC17BB444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MN.IT</Template>
  <TotalTime>14467</TotalTime>
  <Words>829</Words>
  <Application>Microsoft Office PowerPoint</Application>
  <PresentationFormat>On-screen Show (4:3)</PresentationFormat>
  <Paragraphs>249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NeueHaasGroteskText Std</vt:lpstr>
      <vt:lpstr>MN.IT</vt:lpstr>
      <vt:lpstr>Price of Government Overview</vt:lpstr>
      <vt:lpstr>Price of Government Background</vt:lpstr>
      <vt:lpstr>Price of Government Components – State and Local Revenue</vt:lpstr>
      <vt:lpstr>Price of Government Components – MN Personal Income</vt:lpstr>
      <vt:lpstr>Price of Government Highlights State-Local Finances</vt:lpstr>
      <vt:lpstr>POG Shows State and Local Financial Relationship</vt:lpstr>
      <vt:lpstr>November 2016 Forecast POG</vt:lpstr>
      <vt:lpstr>POG Sensitive to Revenue and Personal Income Forecast</vt:lpstr>
      <vt:lpstr>POG Projected to Decline</vt:lpstr>
      <vt:lpstr>Thank you!</vt:lpstr>
    </vt:vector>
  </TitlesOfParts>
  <Company>State of Minnesota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Minnesota Sample PowerPoint Template</dc:title>
  <dc:subject>PowerPoint Template</dc:subject>
  <dc:creator>MN.IT Services Communications</dc:creator>
  <cp:keywords>PowerPoint, Template</cp:keywords>
  <dc:description>Version 1.1, Released 8-2016</dc:description>
  <cp:lastModifiedBy>GOPGuest</cp:lastModifiedBy>
  <cp:revision>627</cp:revision>
  <cp:lastPrinted>2017-03-03T21:27:21Z</cp:lastPrinted>
  <dcterms:created xsi:type="dcterms:W3CDTF">2016-01-06T16:54:03Z</dcterms:created>
  <dcterms:modified xsi:type="dcterms:W3CDTF">2017-03-06T18:10:23Z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0x01010090DFDE64AAE0974A8908DD3553DDBF03</vt:lpwstr>
  </property>
</Properties>
</file>