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4" r:id="rId12"/>
    <p:sldId id="262" r:id="rId13"/>
    <p:sldId id="261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865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2" autoAdjust="0"/>
    <p:restoredTop sz="89791" autoAdjust="0"/>
  </p:normalViewPr>
  <p:slideViewPr>
    <p:cSldViewPr snapToGrid="0">
      <p:cViewPr varScale="1">
        <p:scale>
          <a:sx n="119" d="100"/>
          <a:sy n="119" d="100"/>
        </p:scale>
        <p:origin x="126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3/6/2017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3/6/2017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982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Minnesota Management and Budget 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583" y="1337728"/>
            <a:ext cx="4854835" cy="154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0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19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4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4D564EB3-B268-4748-86E7-9F55DF9078D1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564EB3-B268-4748-86E7-9F55DF9078D1}" type="datetime1">
              <a:rPr lang="en-US" smtClean="0"/>
              <a:pPr/>
              <a:t>3/6/2017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06B78D62-7A3F-4136-9CF2-CB03510DA06A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15" y="5797361"/>
            <a:ext cx="2454626" cy="781106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0366E0EA-2D80-452F-9963-33FA7A36BC0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691883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72" algn="l"/>
                <a:tab pos="2827735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8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2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7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750"/>
              </a:spcAft>
              <a:tabLst>
                <a:tab pos="2827735" algn="l"/>
              </a:tabLst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4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4" name="Picture 13" descr="Minnesota IT Service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063" y="144033"/>
            <a:ext cx="2454626" cy="137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chemeClr val="tx2"/>
                </a:solidFill>
              </a:rPr>
              <a:t>Minnesota Management and Budget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tx2"/>
                </a:solidFill>
              </a:rPr>
              <a:t>mn.gov/mmb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063" y="440775"/>
            <a:ext cx="2454626" cy="7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8CA1A9B-139F-4606-AD0A-F3253110DAE5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Minnesota Management and Budget 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063" y="534904"/>
            <a:ext cx="2454626" cy="7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Minnesota Management and Budget 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2571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75"/>
            </a:lvl1pPr>
            <a:lvl2pPr marL="6000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75"/>
            </a:lvl2pPr>
            <a:lvl3pPr marL="9001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3pPr>
            <a:lvl4pPr marL="12430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4pPr>
            <a:lvl5pPr marL="15859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Price of Government Overview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House Ways and Means</a:t>
            </a:r>
          </a:p>
          <a:p>
            <a:r>
              <a:rPr lang="en-US" dirty="0" smtClean="0"/>
              <a:t>March 6,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3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March 6, </a:t>
            </a:r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schemeClr val="tx2"/>
                </a:solidFill>
              </a:rPr>
              <a:t>Minnesota Management and Budget</a:t>
            </a:r>
            <a:r>
              <a:rPr lang="en-US" smtClean="0"/>
              <a:t>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</a:t>
            </a:r>
            <a:r>
              <a:rPr lang="en-US" smtClean="0">
                <a:solidFill>
                  <a:schemeClr val="tx2"/>
                </a:solidFill>
              </a:rPr>
              <a:t>mn.gov/mmb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08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Price of Government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dirty="0"/>
              <a:t>The Price of Government (POG) is a measurement used to describe the relative cost of state and local government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It is defined as total state and local revenues divided by total Minnesota personal income. It reflects how much of each dollar earned goes to support state and local government.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POG provides state-local finance transparency: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Compares revenues raised as a percent of Minnesota personal income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Breaks out revenue mix by type: income, sales, property and other taxes, as well as fees and other non-tax revenues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Share of revenues collected at state and local government levels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Prepared with state forecasts (MS 16A.103)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6,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80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of Government </a:t>
            </a:r>
            <a:r>
              <a:rPr lang="en-US" dirty="0" smtClean="0"/>
              <a:t>Components – State and Local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1984"/>
            <a:ext cx="7886700" cy="47443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b="1" i="1" dirty="0"/>
              <a:t>Own Source Revenues</a:t>
            </a:r>
            <a:r>
              <a:rPr lang="en-US" sz="1800" b="1" dirty="0"/>
              <a:t> </a:t>
            </a:r>
            <a:r>
              <a:rPr lang="en-US" sz="1800" dirty="0"/>
              <a:t>– those collected directly by the state or local units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1800" b="1" i="1" dirty="0"/>
              <a:t>Taxes</a:t>
            </a:r>
            <a:r>
              <a:rPr lang="en-US" sz="1800" b="1" dirty="0"/>
              <a:t> </a:t>
            </a:r>
            <a:r>
              <a:rPr lang="en-US" sz="1800" dirty="0"/>
              <a:t>(state, local property taxes, local option taxes)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1800" b="1" i="1" dirty="0"/>
              <a:t>Non-Tax Revenues</a:t>
            </a:r>
          </a:p>
          <a:p>
            <a:pPr marL="871538" lvl="2" indent="-228600">
              <a:lnSpc>
                <a:spcPct val="90000"/>
              </a:lnSpc>
            </a:pPr>
            <a:r>
              <a:rPr lang="en-US" dirty="0"/>
              <a:t>Licenses and permits</a:t>
            </a:r>
          </a:p>
          <a:p>
            <a:pPr marL="871538" lvl="2" indent="-228600">
              <a:lnSpc>
                <a:spcPct val="90000"/>
              </a:lnSpc>
            </a:pPr>
            <a:r>
              <a:rPr lang="en-US" dirty="0"/>
              <a:t>Charges for services</a:t>
            </a:r>
          </a:p>
          <a:p>
            <a:pPr marL="871538" lvl="2" indent="-228600">
              <a:lnSpc>
                <a:spcPct val="90000"/>
              </a:lnSpc>
            </a:pPr>
            <a:r>
              <a:rPr lang="en-US" dirty="0"/>
              <a:t>Investment Earnings</a:t>
            </a:r>
          </a:p>
          <a:p>
            <a:pPr marL="871538" lvl="2" indent="-228600">
              <a:lnSpc>
                <a:spcPct val="90000"/>
              </a:lnSpc>
            </a:pPr>
            <a:r>
              <a:rPr lang="en-US" dirty="0"/>
              <a:t>Special assessments</a:t>
            </a:r>
          </a:p>
          <a:p>
            <a:pPr marL="871538" lvl="2" indent="-228600">
              <a:lnSpc>
                <a:spcPct val="90000"/>
              </a:lnSpc>
            </a:pPr>
            <a:r>
              <a:rPr lang="en-US" dirty="0"/>
              <a:t>Tuition (post-secondary)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1800" b="1" i="1" dirty="0"/>
              <a:t>Intergovernmental Revenues</a:t>
            </a:r>
          </a:p>
          <a:p>
            <a:pPr marL="571500" lvl="1" indent="-228600">
              <a:lnSpc>
                <a:spcPct val="90000"/>
              </a:lnSpc>
            </a:pPr>
            <a:r>
              <a:rPr lang="en-US" sz="1800" dirty="0"/>
              <a:t>State Aids, Local Aids, Federal Grants</a:t>
            </a:r>
            <a:endParaRPr lang="en-US" sz="1800" i="1" dirty="0"/>
          </a:p>
          <a:p>
            <a:pPr>
              <a:lnSpc>
                <a:spcPct val="90000"/>
              </a:lnSpc>
            </a:pPr>
            <a:r>
              <a:rPr lang="en-US" sz="1800" b="1" i="1" dirty="0"/>
              <a:t>POG Excludes</a:t>
            </a:r>
            <a:r>
              <a:rPr lang="en-US" sz="1800" i="1" dirty="0"/>
              <a:t> – </a:t>
            </a:r>
            <a:r>
              <a:rPr lang="en-US" sz="1800" dirty="0"/>
              <a:t>Enterprise revenues (i.e.. local utilities, liquor stores), pension revenues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March 6, </a:t>
            </a:r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4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of Government </a:t>
            </a:r>
            <a:r>
              <a:rPr lang="en-US" dirty="0" smtClean="0"/>
              <a:t>Components – MN Personal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en-US" sz="1800" dirty="0" smtClean="0"/>
              <a:t>Broad measure </a:t>
            </a:r>
            <a:r>
              <a:rPr lang="en-US" sz="1800" dirty="0"/>
              <a:t>of Minnesota’s economic activity</a:t>
            </a:r>
          </a:p>
          <a:p>
            <a:pPr>
              <a:buFontTx/>
              <a:buChar char="•"/>
            </a:pPr>
            <a:r>
              <a:rPr lang="en-US" sz="1800" dirty="0"/>
              <a:t>Dollar value of </a:t>
            </a:r>
            <a:r>
              <a:rPr lang="en-US" sz="1800" dirty="0" smtClean="0"/>
              <a:t>personal </a:t>
            </a:r>
            <a:r>
              <a:rPr lang="en-US" sz="1800" dirty="0"/>
              <a:t>receipts </a:t>
            </a:r>
          </a:p>
          <a:p>
            <a:pPr marL="571500" lvl="1" indent="-228600"/>
            <a:r>
              <a:rPr lang="en-US" sz="1800" dirty="0"/>
              <a:t>Wage and salary disbursements</a:t>
            </a:r>
          </a:p>
          <a:p>
            <a:pPr marL="571500" lvl="1" indent="-228600"/>
            <a:r>
              <a:rPr lang="en-US" sz="1800" dirty="0"/>
              <a:t>Proprietor’s income</a:t>
            </a:r>
          </a:p>
          <a:p>
            <a:pPr marL="571500" lvl="1" indent="-228600"/>
            <a:r>
              <a:rPr lang="en-US" sz="1800" dirty="0"/>
              <a:t>Interest and dividends, rent income</a:t>
            </a:r>
          </a:p>
          <a:p>
            <a:pPr marL="571500" lvl="1" indent="-228600"/>
            <a:r>
              <a:rPr lang="en-US" sz="1800" dirty="0"/>
              <a:t>Transfer payments (unemployment compensation, social </a:t>
            </a:r>
            <a:r>
              <a:rPr lang="en-US" sz="1800" dirty="0" smtClean="0"/>
              <a:t>security etc.)</a:t>
            </a:r>
            <a:endParaRPr lang="en-US" sz="1800" dirty="0"/>
          </a:p>
          <a:p>
            <a:pPr>
              <a:buFontTx/>
              <a:buChar char="•"/>
            </a:pPr>
            <a:r>
              <a:rPr lang="en-US" sz="1800" dirty="0"/>
              <a:t>Estimated by Bureau of Economic Analysis, US Department of Commerce</a:t>
            </a:r>
          </a:p>
          <a:p>
            <a:pPr>
              <a:buFontTx/>
              <a:buChar char="•"/>
            </a:pPr>
            <a:r>
              <a:rPr lang="en-US" sz="1800" dirty="0"/>
              <a:t>Projected by MMB economists using state and national econometric models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March 6, </a:t>
            </a:r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93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Price </a:t>
            </a:r>
            <a:r>
              <a:rPr lang="en-US" dirty="0"/>
              <a:t>of Government Highlights State-Local Finances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002060"/>
                </a:solidFill>
              </a:rPr>
              <a:t>In FY 2017, about </a:t>
            </a:r>
            <a:r>
              <a:rPr lang="en-US" sz="1800" i="1" dirty="0">
                <a:solidFill>
                  <a:srgbClr val="002060"/>
                </a:solidFill>
              </a:rPr>
              <a:t>15.4 cents of every dollar </a:t>
            </a:r>
            <a:r>
              <a:rPr lang="en-US" sz="1800" dirty="0">
                <a:solidFill>
                  <a:srgbClr val="002060"/>
                </a:solidFill>
              </a:rPr>
              <a:t>will go for state and local services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002060"/>
                </a:solidFill>
              </a:rPr>
              <a:t>Total “own source” revenues for FY 2017 will reach $45.0 billion</a:t>
            </a:r>
          </a:p>
          <a:p>
            <a:pPr lvl="1">
              <a:lnSpc>
                <a:spcPct val="90000"/>
              </a:lnSpc>
            </a:pPr>
            <a:r>
              <a:rPr lang="en-US" sz="1500" dirty="0">
                <a:solidFill>
                  <a:srgbClr val="002060"/>
                </a:solidFill>
              </a:rPr>
              <a:t>Excludes intergovernmental payments (Federal, State and Local)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002060"/>
                </a:solidFill>
              </a:rPr>
              <a:t>Minnesota personal income will exceed $291 billion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002060"/>
                </a:solidFill>
              </a:rPr>
              <a:t>Who collects the revenue: 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002060"/>
                </a:solidFill>
              </a:rPr>
              <a:t>State collects 63 percent of the total ($28.2 billion)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002060"/>
                </a:solidFill>
              </a:rPr>
              <a:t>Cities, counties, towns, special districts collect 29 percent ($13.3 billion)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002060"/>
                </a:solidFill>
              </a:rPr>
              <a:t>School districts raise 8 percent of the total ($3.4 billion)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March 6, </a:t>
            </a:r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62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POG Shows State and Local Financial Relationship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March 6, </a:t>
            </a:r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593" y="2378726"/>
            <a:ext cx="5857875" cy="285035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056475" y="5677300"/>
            <a:ext cx="11769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00"/>
                </a:solidFill>
              </a:rPr>
              <a:t>November 2016 </a:t>
            </a:r>
            <a:r>
              <a:rPr lang="en-US" sz="900" dirty="0" err="1" smtClean="0">
                <a:solidFill>
                  <a:srgbClr val="000000"/>
                </a:solidFill>
              </a:rPr>
              <a:t>Fcst</a:t>
            </a:r>
            <a:r>
              <a:rPr lang="en-US" sz="900" dirty="0" smtClean="0"/>
              <a:t>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12716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November 2016 Forecast POG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March 6, </a:t>
            </a:r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628650" y="1927098"/>
            <a:ext cx="7886700" cy="369741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202390" y="5875015"/>
            <a:ext cx="11769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00"/>
                </a:solidFill>
              </a:rPr>
              <a:t>November 2016 </a:t>
            </a:r>
            <a:r>
              <a:rPr lang="en-US" sz="900" dirty="0" err="1" smtClean="0">
                <a:solidFill>
                  <a:srgbClr val="000000"/>
                </a:solidFill>
              </a:rPr>
              <a:t>Fcst</a:t>
            </a:r>
            <a:r>
              <a:rPr lang="en-US" sz="900" dirty="0" smtClean="0"/>
              <a:t>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7492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106" y="152400"/>
            <a:ext cx="835606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POG Sensitive to Revenue and Personal Income Forecast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March 6, </a:t>
            </a:r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75966"/>
              </p:ext>
            </p:extLst>
          </p:nvPr>
        </p:nvGraphicFramePr>
        <p:xfrm>
          <a:off x="700389" y="1825622"/>
          <a:ext cx="7814961" cy="4351344"/>
        </p:xfrm>
        <a:graphic>
          <a:graphicData uri="http://schemas.openxmlformats.org/drawingml/2006/table">
            <a:tbl>
              <a:tblPr/>
              <a:tblGrid>
                <a:gridCol w="1238014"/>
                <a:gridCol w="1669109"/>
                <a:gridCol w="1002201"/>
                <a:gridCol w="1326443"/>
                <a:gridCol w="1002201"/>
                <a:gridCol w="1576993"/>
              </a:tblGrid>
              <a:tr h="19046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 in billions)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State/Local Own Source Revenue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Minnesota Personal Income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Price of Government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2003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25.6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167.0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2004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27.1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178.1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2005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188.3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2006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194.0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2007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205.9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2008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34.2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216.8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2009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33.6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228.1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2010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216.3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-5.2%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2011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35.6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225.9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2012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245.6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2013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39.2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255.6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2014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41.3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261.2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2015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42.7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274.5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2016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44.3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282.1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2017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45.0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291.8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2018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46.2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304.5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2019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47.9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318.8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2020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49.2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333.4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2021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50.3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348.2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14.5%</a:t>
                      </a:r>
                    </a:p>
                  </a:txBody>
                  <a:tcPr marL="6392" marR="6392" marT="63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221845" y="6240934"/>
            <a:ext cx="11769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00"/>
                </a:solidFill>
              </a:rPr>
              <a:t>November 2016 </a:t>
            </a:r>
            <a:r>
              <a:rPr lang="en-US" sz="900" dirty="0" err="1" smtClean="0">
                <a:solidFill>
                  <a:srgbClr val="000000"/>
                </a:solidFill>
              </a:rPr>
              <a:t>Fcst</a:t>
            </a:r>
            <a:r>
              <a:rPr lang="en-US" sz="900" dirty="0" smtClean="0"/>
              <a:t>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31027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POG Projected to Decline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March 6, </a:t>
            </a:r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771764"/>
              </p:ext>
            </p:extLst>
          </p:nvPr>
        </p:nvGraphicFramePr>
        <p:xfrm>
          <a:off x="1181655" y="1492072"/>
          <a:ext cx="6448267" cy="4354466"/>
        </p:xfrm>
        <a:graphic>
          <a:graphicData uri="http://schemas.openxmlformats.org/drawingml/2006/table">
            <a:tbl>
              <a:tblPr/>
              <a:tblGrid>
                <a:gridCol w="3198956"/>
                <a:gridCol w="1626136"/>
                <a:gridCol w="272504"/>
                <a:gridCol w="1350671"/>
              </a:tblGrid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 in millions)</a:t>
                      </a:r>
                    </a:p>
                  </a:txBody>
                  <a:tcPr marL="7046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2017 Fcst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2021 Fcst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Income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11,083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13,456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Pers. Income</a:t>
                      </a:r>
                    </a:p>
                  </a:txBody>
                  <a:tcPr marL="7046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Sales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5,778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6,694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Pers. Income</a:t>
                      </a:r>
                    </a:p>
                  </a:txBody>
                  <a:tcPr marL="7046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Statewide &amp; Local Property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9,261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10,808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Pers. Income</a:t>
                      </a:r>
                    </a:p>
                  </a:txBody>
                  <a:tcPr marL="7046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6,939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6,949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Pers. Income</a:t>
                      </a:r>
                    </a:p>
                  </a:txBody>
                  <a:tcPr marL="7046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Tax Revenues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33,061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37,907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Pers. Income</a:t>
                      </a:r>
                    </a:p>
                  </a:txBody>
                  <a:tcPr marL="7046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Non-Tax Revenues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11,898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12,424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Pers. Income</a:t>
                      </a:r>
                    </a:p>
                  </a:txBody>
                  <a:tcPr marL="7046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474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"Own Source" Revenues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44,959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50,331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Pers. Income</a:t>
                      </a:r>
                    </a:p>
                  </a:txBody>
                  <a:tcPr marL="70461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6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MN Personal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291,840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348,225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1" name="Right Arrow 20"/>
          <p:cNvSpPr/>
          <p:nvPr/>
        </p:nvSpPr>
        <p:spPr>
          <a:xfrm>
            <a:off x="6305963" y="5184886"/>
            <a:ext cx="551615" cy="106961"/>
          </a:xfrm>
          <a:prstGeom prst="rightArrow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22" name="TextBox 21"/>
          <p:cNvSpPr txBox="1"/>
          <p:nvPr/>
        </p:nvSpPr>
        <p:spPr>
          <a:xfrm>
            <a:off x="7041459" y="5986028"/>
            <a:ext cx="11769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00"/>
                </a:solidFill>
              </a:rPr>
              <a:t>November 2016 </a:t>
            </a:r>
            <a:r>
              <a:rPr lang="en-US" sz="900" dirty="0" err="1" smtClean="0">
                <a:solidFill>
                  <a:srgbClr val="000000"/>
                </a:solidFill>
              </a:rPr>
              <a:t>Fcst</a:t>
            </a:r>
            <a:r>
              <a:rPr lang="en-US" sz="900" dirty="0" smtClean="0"/>
              <a:t>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2098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DFDE64AAE0974A8908DD3553DDBF03" ma:contentTypeVersion="0" ma:contentTypeDescription="Create a new document." ma:contentTypeScope="" ma:versionID="46a287b4c15f326c72e9d063441dc05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78B604-9059-4F1C-B8E2-C96A71A964D2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D73A0F7-7423-48D4-A966-8AC17BB444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MN.IT</Template>
  <TotalTime>14467</TotalTime>
  <Words>829</Words>
  <Application>Microsoft Office PowerPoint</Application>
  <PresentationFormat>On-screen Show (4:3)</PresentationFormat>
  <Paragraphs>249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NeueHaasGroteskText Std</vt:lpstr>
      <vt:lpstr>MN.IT</vt:lpstr>
      <vt:lpstr>Price of Government Overview</vt:lpstr>
      <vt:lpstr>Price of Government Background</vt:lpstr>
      <vt:lpstr>Price of Government Components – State and Local Revenue</vt:lpstr>
      <vt:lpstr>Price of Government Components – MN Personal Income</vt:lpstr>
      <vt:lpstr>Price of Government Highlights State-Local Finances</vt:lpstr>
      <vt:lpstr>POG Shows State and Local Financial Relationship</vt:lpstr>
      <vt:lpstr>November 2016 Forecast POG</vt:lpstr>
      <vt:lpstr>POG Sensitive to Revenue and Personal Income Forecast</vt:lpstr>
      <vt:lpstr>POG Projected to Decline</vt:lpstr>
      <vt:lpstr>Thank you!</vt:lpstr>
    </vt:vector>
  </TitlesOfParts>
  <Company>State of Minnesota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Minnesota Sample PowerPoint Template</dc:title>
  <dc:subject>PowerPoint Template</dc:subject>
  <dc:creator>MN.IT Services Communications</dc:creator>
  <cp:keywords>PowerPoint, Template</cp:keywords>
  <dc:description>Version 1.1, Released 8-2016</dc:description>
  <cp:lastModifiedBy>GOPGuest</cp:lastModifiedBy>
  <cp:revision>627</cp:revision>
  <cp:lastPrinted>2017-03-03T21:27:21Z</cp:lastPrinted>
  <dcterms:created xsi:type="dcterms:W3CDTF">2016-01-06T16:54:03Z</dcterms:created>
  <dcterms:modified xsi:type="dcterms:W3CDTF">2017-03-06T18:10:23Z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0x01010090DFDE64AAE0974A8908DD3553DDBF03</vt:lpwstr>
  </property>
</Properties>
</file>