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Roboto Slab"/>
      <p:regular r:id="rId45"/>
      <p:bold r:id="rId46"/>
    </p:embeddedFont>
    <p:embeddedFont>
      <p:font typeface="Robo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A39EF53-211B-45E4-AFFC-69186EB24A6B}">
  <a:tblStyle styleId="{8A39EF53-211B-45E4-AFFC-69186EB24A6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Slab-bold.fntdata"/><Relationship Id="rId45"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Robo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2d1059e4d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d1059e4d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Madame Chair and fellow committee members, thank you for taking the time to learn about the Special Education Identification and IEP process this afternoon. We </a:t>
            </a:r>
            <a:r>
              <a:rPr lang="en"/>
              <a:t>greatly</a:t>
            </a:r>
            <a:r>
              <a:rPr lang="en"/>
              <a:t> appreciate your commitment to learning more about special education this legislative session. </a:t>
            </a:r>
            <a:endParaRPr/>
          </a:p>
          <a:p>
            <a:pPr indent="-298450" lvl="0" marL="457200" rtl="0" algn="l">
              <a:spcBef>
                <a:spcPts val="0"/>
              </a:spcBef>
              <a:spcAft>
                <a:spcPts val="0"/>
              </a:spcAft>
              <a:buSzPts val="1100"/>
              <a:buChar char="●"/>
            </a:pPr>
            <a:r>
              <a:rPr lang="en"/>
              <a:t>My name is Jamie Nord and I am the Executive Director for the St. Croix River Education District (otherwise known as SCRED) and testifying with me today is my colleague, Nicole Woodward, who is the Director of Special Education for SCRED. Our education district is located north of the metro serving six schools districts - Chisago Lakes, North Branch, Rush City, Pine City, Hinckley-Finlayson and East Central - as well as the TRIO Wolf Creek Charter School. </a:t>
            </a:r>
            <a:endParaRPr/>
          </a:p>
          <a:p>
            <a:pPr indent="-298450" lvl="0" marL="457200" rtl="0" algn="l">
              <a:spcBef>
                <a:spcPts val="0"/>
              </a:spcBef>
              <a:spcAft>
                <a:spcPts val="0"/>
              </a:spcAft>
              <a:buSzPts val="1100"/>
              <a:buChar char="●"/>
            </a:pPr>
            <a:r>
              <a:rPr lang="en"/>
              <a:t>We are also representing the Minnesota Administrators for Special Education (MASE) our professional organization, in our testimony today.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215fb4d4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215fb4d4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Nicole</a:t>
            </a:r>
            <a:endParaRPr/>
          </a:p>
          <a:p>
            <a:pPr indent="0" lvl="0" marL="0" rtl="0" algn="l">
              <a:spcBef>
                <a:spcPts val="0"/>
              </a:spcBef>
              <a:spcAft>
                <a:spcPts val="0"/>
              </a:spcAft>
              <a:buNone/>
            </a:pPr>
            <a:r>
              <a:rPr lang="en"/>
              <a:t>Evidence-based practice is any practice for which effectiveness is supported through empirical, objective evidence, such as educational research or metrics of school, teacher or student performance.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2096ee36b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2096ee36b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Nicole</a:t>
            </a:r>
            <a:endParaRPr/>
          </a:p>
          <a:p>
            <a:pPr indent="0" lvl="0" marL="0" rtl="0" algn="l">
              <a:spcBef>
                <a:spcPts val="0"/>
              </a:spcBef>
              <a:spcAft>
                <a:spcPts val="0"/>
              </a:spcAft>
              <a:buNone/>
            </a:pPr>
            <a:r>
              <a:rPr lang="en">
                <a:solidFill>
                  <a:schemeClr val="dk1"/>
                </a:solidFill>
              </a:rPr>
              <a:t>For the purposes of this illustration, Stella’s story has ended, as her needs to no longer warrant a referral. Sunnie, on the other hand, has continued to fall further and further behind her peers and the team moves forward. </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2096ee36b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2096ee36b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Nicole</a:t>
            </a:r>
            <a:endParaRPr/>
          </a:p>
          <a:p>
            <a:pPr indent="0" lvl="0" marL="0" rtl="0" algn="l">
              <a:spcBef>
                <a:spcPts val="0"/>
              </a:spcBef>
              <a:spcAft>
                <a:spcPts val="0"/>
              </a:spcAft>
              <a:buNone/>
            </a:pPr>
            <a:r>
              <a:rPr lang="en"/>
              <a:t>Parents have as much time as they need to consider the initial </a:t>
            </a:r>
            <a:r>
              <a:rPr lang="en"/>
              <a:t>evaluation</a:t>
            </a:r>
            <a:r>
              <a:rPr lang="en"/>
              <a:t> proposal - the team cannot proceed until written consent is obtained. </a:t>
            </a:r>
            <a:endParaRPr/>
          </a:p>
          <a:p>
            <a:pPr indent="0" lvl="0" marL="0" rtl="0" algn="l">
              <a:spcBef>
                <a:spcPts val="0"/>
              </a:spcBef>
              <a:spcAft>
                <a:spcPts val="0"/>
              </a:spcAft>
              <a:buNone/>
            </a:pPr>
            <a:r>
              <a:rPr lang="en"/>
              <a:t>If parents disagree - conciliation conference offered - may lead to amended evaluation plan and ultimate consent or parents may refuse and process ends (for now)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2096ee36b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2096ee36b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As soon as the school team receives written consent, the 30-school day clock starts counting. The team must complete all assessment activities, compile a comprehensive evaluation summary report, share the results with parents and make an eligibility (sometimes called an entitlement) decision within the 30-school day timeline.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2096ee36b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2096ee36b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 tools - wide variety and used to seek input from multiple sources; eligibility decisions may not be made from a single source of data. </a:t>
            </a:r>
            <a:endParaRPr/>
          </a:p>
          <a:p>
            <a:pPr indent="0" lvl="0" marL="0" rtl="0" algn="l">
              <a:spcBef>
                <a:spcPts val="0"/>
              </a:spcBef>
              <a:spcAft>
                <a:spcPts val="0"/>
              </a:spcAft>
              <a:buNone/>
            </a:pPr>
            <a:r>
              <a:rPr lang="en"/>
              <a:t>Evaluation teams must be </a:t>
            </a:r>
            <a:r>
              <a:rPr lang="en"/>
              <a:t>multidisciplinary</a:t>
            </a:r>
            <a:r>
              <a:rPr lang="en"/>
              <a:t> </a:t>
            </a:r>
            <a:endParaRPr/>
          </a:p>
          <a:p>
            <a:pPr indent="0" lvl="0" marL="0" rtl="0" algn="l">
              <a:spcBef>
                <a:spcPts val="0"/>
              </a:spcBef>
              <a:spcAft>
                <a:spcPts val="0"/>
              </a:spcAft>
              <a:buNone/>
            </a:pPr>
            <a:r>
              <a:rPr lang="en"/>
              <a:t>No requirement for evaluation results meeting, but best practice in many districts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42096ee36b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2096ee36b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note that this category captures students struggling with reading whose performance is significantly below their same-aged peers. Their reading challenges may be related to dyslexia including students with </a:t>
            </a:r>
            <a:r>
              <a:rPr lang="en"/>
              <a:t>significant</a:t>
            </a:r>
            <a:r>
              <a:rPr lang="en"/>
              <a:t> deficits in basic reading skills, reading fluency and reading comprehension. It is important to not that not all students who have dyslexia demonstrate a need for special education services. </a:t>
            </a:r>
            <a:endParaRPr/>
          </a:p>
          <a:p>
            <a:pPr indent="0" lvl="0" marL="0" rtl="0" algn="l">
              <a:spcBef>
                <a:spcPts val="0"/>
              </a:spcBef>
              <a:spcAft>
                <a:spcPts val="0"/>
              </a:spcAft>
              <a:buNone/>
            </a:pPr>
            <a:r>
              <a:rPr lang="en"/>
              <a:t>The team now has 30 calendar days, from the date this decision is made, to develop Sunnies IEP.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205e66c8e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4205e66c8e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above outlines minimum requirements, may include other people </a:t>
            </a:r>
            <a:endParaRPr/>
          </a:p>
          <a:p>
            <a:pPr indent="0" lvl="0" marL="0" rtl="0" algn="l">
              <a:spcBef>
                <a:spcPts val="0"/>
              </a:spcBef>
              <a:spcAft>
                <a:spcPts val="0"/>
              </a:spcAft>
              <a:buNone/>
            </a:pPr>
            <a:r>
              <a:rPr lang="en"/>
              <a:t>IEP components: </a:t>
            </a:r>
            <a:endParaRPr/>
          </a:p>
          <a:p>
            <a:pPr indent="-298450" lvl="0" marL="457200" rtl="0" algn="l">
              <a:spcBef>
                <a:spcPts val="0"/>
              </a:spcBef>
              <a:spcAft>
                <a:spcPts val="0"/>
              </a:spcAft>
              <a:buSzPts val="1100"/>
              <a:buChar char="●"/>
            </a:pPr>
            <a:r>
              <a:rPr lang="en"/>
              <a:t>PLAAFP</a:t>
            </a:r>
            <a:endParaRPr/>
          </a:p>
          <a:p>
            <a:pPr indent="-298450" lvl="0" marL="457200" rtl="0" algn="l">
              <a:spcBef>
                <a:spcPts val="0"/>
              </a:spcBef>
              <a:spcAft>
                <a:spcPts val="0"/>
              </a:spcAft>
              <a:buSzPts val="1100"/>
              <a:buChar char="●"/>
            </a:pPr>
            <a:r>
              <a:rPr lang="en"/>
              <a:t>Goals</a:t>
            </a:r>
            <a:endParaRPr/>
          </a:p>
          <a:p>
            <a:pPr indent="-298450" lvl="0" marL="457200" rtl="0" algn="l">
              <a:spcBef>
                <a:spcPts val="0"/>
              </a:spcBef>
              <a:spcAft>
                <a:spcPts val="0"/>
              </a:spcAft>
              <a:buSzPts val="1100"/>
              <a:buChar char="●"/>
            </a:pPr>
            <a:r>
              <a:rPr lang="en"/>
              <a:t>Objectives</a:t>
            </a:r>
            <a:endParaRPr/>
          </a:p>
          <a:p>
            <a:pPr indent="-298450" lvl="0" marL="457200" rtl="0" algn="l">
              <a:spcBef>
                <a:spcPts val="0"/>
              </a:spcBef>
              <a:spcAft>
                <a:spcPts val="0"/>
              </a:spcAft>
              <a:buSzPts val="1100"/>
              <a:buChar char="●"/>
            </a:pPr>
            <a:r>
              <a:rPr lang="en"/>
              <a:t>Progress Reporting and Progress Monitoring plan </a:t>
            </a:r>
            <a:endParaRPr/>
          </a:p>
          <a:p>
            <a:pPr indent="-298450" lvl="0" marL="457200" rtl="0" algn="l">
              <a:spcBef>
                <a:spcPts val="0"/>
              </a:spcBef>
              <a:spcAft>
                <a:spcPts val="0"/>
              </a:spcAft>
              <a:buSzPts val="1100"/>
              <a:buChar char="●"/>
            </a:pPr>
            <a:r>
              <a:rPr lang="en"/>
              <a:t>Accommodations/</a:t>
            </a:r>
            <a:r>
              <a:rPr lang="en"/>
              <a:t>Modifications</a:t>
            </a:r>
            <a:endParaRPr/>
          </a:p>
          <a:p>
            <a:pPr indent="-298450" lvl="0" marL="457200" rtl="0" algn="l">
              <a:spcBef>
                <a:spcPts val="0"/>
              </a:spcBef>
              <a:spcAft>
                <a:spcPts val="0"/>
              </a:spcAft>
              <a:buSzPts val="1100"/>
              <a:buChar char="●"/>
            </a:pPr>
            <a:r>
              <a:rPr lang="en"/>
              <a:t>Supports for School Personnel </a:t>
            </a:r>
            <a:endParaRPr/>
          </a:p>
          <a:p>
            <a:pPr indent="-298450" lvl="0" marL="457200" rtl="0" algn="l">
              <a:spcBef>
                <a:spcPts val="0"/>
              </a:spcBef>
              <a:spcAft>
                <a:spcPts val="0"/>
              </a:spcAft>
              <a:buSzPts val="1100"/>
              <a:buChar char="●"/>
            </a:pPr>
            <a:r>
              <a:rPr lang="en"/>
              <a:t>Services</a:t>
            </a:r>
            <a:endParaRPr/>
          </a:p>
          <a:p>
            <a:pPr indent="-317500" lvl="1" marL="914400" rtl="0" algn="l">
              <a:spcBef>
                <a:spcPts val="0"/>
              </a:spcBef>
              <a:spcAft>
                <a:spcPts val="0"/>
              </a:spcAft>
              <a:buSzPts val="1400"/>
              <a:buChar char="○"/>
            </a:pPr>
            <a:r>
              <a:rPr lang="en"/>
              <a:t>Special education and related services</a:t>
            </a:r>
            <a:endParaRPr/>
          </a:p>
          <a:p>
            <a:pPr indent="-317500" lvl="2" marL="1371600" rtl="0" algn="l">
              <a:spcBef>
                <a:spcPts val="0"/>
              </a:spcBef>
              <a:spcAft>
                <a:spcPts val="0"/>
              </a:spcAft>
              <a:buSzPts val="1400"/>
              <a:buChar char="■"/>
            </a:pPr>
            <a:r>
              <a:rPr lang="en"/>
              <a:t>Paraprofessional support</a:t>
            </a:r>
            <a:endParaRPr/>
          </a:p>
          <a:p>
            <a:pPr indent="-317500" lvl="2" marL="1371600" rtl="0" algn="l">
              <a:spcBef>
                <a:spcPts val="0"/>
              </a:spcBef>
              <a:spcAft>
                <a:spcPts val="0"/>
              </a:spcAft>
              <a:buSzPts val="1400"/>
              <a:buChar char="■"/>
            </a:pPr>
            <a:r>
              <a:rPr lang="en"/>
              <a:t>Special Transportation </a:t>
            </a:r>
            <a:endParaRPr/>
          </a:p>
          <a:p>
            <a:pPr indent="-317500" lvl="2" marL="1371600" rtl="0" algn="l">
              <a:spcBef>
                <a:spcPts val="0"/>
              </a:spcBef>
              <a:spcAft>
                <a:spcPts val="0"/>
              </a:spcAft>
              <a:buSzPts val="1400"/>
              <a:buChar char="■"/>
            </a:pPr>
            <a:r>
              <a:rPr lang="en"/>
              <a:t>Assistive Technology</a:t>
            </a:r>
            <a:endParaRPr/>
          </a:p>
          <a:p>
            <a:pPr indent="-317500" lvl="1" marL="914400" rtl="0" algn="l">
              <a:spcBef>
                <a:spcPts val="0"/>
              </a:spcBef>
              <a:spcAft>
                <a:spcPts val="0"/>
              </a:spcAft>
              <a:buSzPts val="1400"/>
              <a:buChar char="○"/>
            </a:pPr>
            <a:r>
              <a:rPr lang="en"/>
              <a:t>Extended School Year (ESY) </a:t>
            </a:r>
            <a:endParaRPr/>
          </a:p>
          <a:p>
            <a:pPr indent="-298450" lvl="0" marL="457200" rtl="0" algn="l">
              <a:spcBef>
                <a:spcPts val="0"/>
              </a:spcBef>
              <a:spcAft>
                <a:spcPts val="0"/>
              </a:spcAft>
              <a:buSzPts val="1100"/>
              <a:buChar char="●"/>
            </a:pPr>
            <a:r>
              <a:rPr lang="en"/>
              <a:t>District/State Assessments</a:t>
            </a:r>
            <a:endParaRPr/>
          </a:p>
          <a:p>
            <a:pPr indent="-298450" lvl="0" marL="457200" rtl="0" algn="l">
              <a:spcBef>
                <a:spcPts val="0"/>
              </a:spcBef>
              <a:spcAft>
                <a:spcPts val="0"/>
              </a:spcAft>
              <a:buSzPts val="1100"/>
              <a:buChar char="●"/>
            </a:pPr>
            <a:r>
              <a:rPr lang="en"/>
              <a:t>Behavior Support Plan (if applicable)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42096ee36b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42096ee36b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Again, the team waits until written consent is received. As soon as they obtain written consent, they may begin implementing services as they are outlined in the IEP.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4205e66c8e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4205e66c8e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IEP is implemented and Sunnie’s progress toward her goals is monitored regularly. Along the way, Sunnie is struggling to make progress with reading, so the team must adjust the plan. They wish to increase the frequency and duration of services, so they amend the IEP. Amended IEPs require additional paperwork and parental consent before the changes can be implemented.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4205e66c8e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4205e66c8e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or less years after the initial evaluation, the team must comprehensively reevaluate to identify any changes in Sunnie’s educational needs. Different from the initial evaluation, parents have 14 calendar days to consider the proposal before the team has the authority to proceed - this is often referred to as “implied” or “passive” consent. Once the parents consent in writing </a:t>
            </a:r>
            <a:r>
              <a:rPr lang="en" u="sng"/>
              <a:t>or</a:t>
            </a:r>
            <a:r>
              <a:rPr lang="en"/>
              <a:t> 14 days have passed since the proposal was made, the team can begin the re-</a:t>
            </a:r>
            <a:r>
              <a:rPr lang="en"/>
              <a:t>evaluation</a:t>
            </a:r>
            <a:r>
              <a:rPr lang="en"/>
              <a:t>. In this case, Sunnie’s parents do provide written consent and the team proceeds according to the plan.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2096ee36b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2096ee36b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a:t>
            </a:r>
            <a:endParaRPr/>
          </a:p>
          <a:p>
            <a:pPr indent="-298450" lvl="0" marL="457200" rtl="0" algn="l">
              <a:spcBef>
                <a:spcPts val="0"/>
              </a:spcBef>
              <a:spcAft>
                <a:spcPts val="0"/>
              </a:spcAft>
              <a:buSzPts val="1100"/>
              <a:buChar char="●"/>
            </a:pPr>
            <a:r>
              <a:rPr lang="en"/>
              <a:t>We will begin our presentation with an introduction to your three of your handouts that walk you through the basics of the Identification and IEP process, as well as the associated timeline requirements.</a:t>
            </a:r>
            <a:endParaRPr/>
          </a:p>
          <a:p>
            <a:pPr indent="-298450" lvl="0" marL="457200" rtl="0" algn="l">
              <a:spcBef>
                <a:spcPts val="0"/>
              </a:spcBef>
              <a:spcAft>
                <a:spcPts val="0"/>
              </a:spcAft>
              <a:buSzPts val="1100"/>
              <a:buChar char="●"/>
            </a:pPr>
            <a:r>
              <a:rPr lang="en"/>
              <a:t>Then Nicole will walk you through the process by sharing with you the stories of two students.</a:t>
            </a:r>
            <a:endParaRPr/>
          </a:p>
          <a:p>
            <a:pPr indent="-298450" lvl="0" marL="457200" rtl="0" algn="l">
              <a:spcBef>
                <a:spcPts val="0"/>
              </a:spcBef>
              <a:spcAft>
                <a:spcPts val="0"/>
              </a:spcAft>
              <a:buSzPts val="1100"/>
              <a:buChar char="●"/>
            </a:pPr>
            <a:r>
              <a:rPr lang="en"/>
              <a:t>Finally, we will end with a summary of the main challenges we are facing and suggest some potential solutions for your policy committee to consider.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42096ee36b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42096ee36b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Sunnie’s team proceeds through the evaluation, they attend to the new re-</a:t>
            </a:r>
            <a:r>
              <a:rPr lang="en"/>
              <a:t>evaluation</a:t>
            </a:r>
            <a:r>
              <a:rPr lang="en"/>
              <a:t> </a:t>
            </a:r>
            <a:r>
              <a:rPr lang="en"/>
              <a:t>requirement that they learned of during monitoring; per a new</a:t>
            </a:r>
            <a:r>
              <a:rPr lang="en"/>
              <a:t> MDE interpretation as of Fall 2018, </a:t>
            </a:r>
            <a:r>
              <a:rPr lang="en"/>
              <a:t>evaluation</a:t>
            </a:r>
            <a:r>
              <a:rPr lang="en"/>
              <a:t> reports must now include a specific statement - above and beyond the educational needs and summary statements that are already required, that indicates any “additions and modifications” that are needed to the special education program that would allow the student to make adequate progress, if they aren’t already. Even though teams are constantly adjusting programs, and are required to review and revise the IEP following every evaluation, an explicit statement in this regard must be included in the evaluation report. So, to illustrate this fully, the evaluation describes and summarizes present levels, educational needs, and how the program will change. The IEP then needs to outline all of those changes, and the PWN must describe all of those changes as well as provide rationale for each change.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205e66c8e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205e66c8e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42096ee36b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2096ee36b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district reviews and revises Sunnie’s IEP, based on the results of the re-evaluation; prior to implementing the changes, Sunnie’s case manager must obtain parental consent and provide parents with Prior Written Notice (PWN), outlining all proposed changes since the last IEP. As with the re-evaluation, Sunnie’s parents have 14 days to consider the proposal. If after 14 days consent or a denial of consent are not provided, then the team may proceed based on “implied” consent.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41569b61d6_1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41569b61d6_1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reduction in monitoring, but highlight fact that districts are still held responsible for the requirements.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MDE no longer reviews the PWN as a part of program/</a:t>
            </a:r>
            <a:r>
              <a:rPr lang="en"/>
              <a:t>compliance</a:t>
            </a:r>
            <a:r>
              <a:rPr lang="en"/>
              <a:t> monitoring. However, they have made it clear that districts are still responsible to meet all PWN requirements. No longer reviewing the PWN has been cited as evidence for paperwork reduction. However, when districts have been brought forth as part of a parent complaint, they have been held liable in light of non-compliance with the PWN.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Therefore, Sunnie’s case manager is diligent in ensuring there is perfect alignment between Sunnie’s Evaluation Report, IEP and PWN.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41569b61d6_1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41569b61d6_1_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Nicole </a:t>
            </a:r>
            <a:endParaRPr/>
          </a:p>
          <a:p>
            <a:pPr indent="0" lvl="0" marL="0" rtl="0" algn="l">
              <a:spcBef>
                <a:spcPts val="0"/>
              </a:spcBef>
              <a:spcAft>
                <a:spcPts val="0"/>
              </a:spcAft>
              <a:buNone/>
            </a:pPr>
            <a:r>
              <a:rPr lang="en"/>
              <a:t>So why is the story of Sunnie and Stella important? It illustrates, in a very real way, what the identification and IEP development process looks like in our current system. Stories like those of Sunnie and Stella occur in our schools every day, but are often far more complex than what is illustrated above. Still, these stories showcase the hard, and important, work special educators do to meet the letter of the law while also meeting the needs of students with disabilities. Furthermore, these stories highlight the challenges teams face throughout the process, challenges with paperwork and process and challenges with availability of resources that make the federally mandated requirement to </a:t>
            </a:r>
            <a:r>
              <a:rPr b="1" i="1" lang="en"/>
              <a:t>“offer an IEP that is </a:t>
            </a:r>
            <a:r>
              <a:rPr b="1" i="1" lang="en" u="sng"/>
              <a:t>reasonably calculated to enable a child to make progress appropriate </a:t>
            </a:r>
            <a:r>
              <a:rPr lang="en"/>
              <a:t>that much more difficult.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4020aeb47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4020aeb47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Jamie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really wanted to bring to you today, not just just the challenges we are facing in the field of special education related to the identification and IEP process, but some potential solutions for you to consider as you rethink or create educational policy. We don’t have time to go into the details regarding these ideas today, but wanted to give you an overview, as well as some additional written information in the slides we will not get to today.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4e92e70aa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4e92e70aa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a:t>
            </a:r>
            <a:endParaRPr/>
          </a:p>
          <a:p>
            <a:pPr indent="-298450" lvl="0" marL="457200" rtl="0" algn="l">
              <a:spcBef>
                <a:spcPts val="0"/>
              </a:spcBef>
              <a:spcAft>
                <a:spcPts val="0"/>
              </a:spcAft>
              <a:buSzPts val="1100"/>
              <a:buAutoNum type="arabicPeriod"/>
            </a:pPr>
            <a:r>
              <a:rPr lang="en">
                <a:solidFill>
                  <a:schemeClr val="dk1"/>
                </a:solidFill>
              </a:rPr>
              <a:t>The challenge in many of our schools is that special education is the only solution for struggling learners. When schools lack a comprehensive intervention structure to address academic and behavior needs at all prevention levels, a higher number of students are referred for special education services, like Sunnie in our tale of two students. This results in increased special education staffing and resource allocation.  </a:t>
            </a:r>
            <a:endParaRPr>
              <a:solidFill>
                <a:schemeClr val="dk1"/>
              </a:solidFill>
            </a:endParaRPr>
          </a:p>
          <a:p>
            <a:pPr indent="0" lvl="0" marL="457200" rtl="0" algn="l">
              <a:spcBef>
                <a:spcPts val="0"/>
              </a:spcBef>
              <a:spcAft>
                <a:spcPts val="0"/>
              </a:spcAft>
              <a:buNone/>
            </a:pPr>
            <a:r>
              <a:rPr lang="en">
                <a:solidFill>
                  <a:schemeClr val="dk1"/>
                </a:solidFill>
              </a:rPr>
              <a:t>A potential solution to this is to support the implementation of a multi-tiered system of supports. If you are interested in learning more about this framework, please let us know and we would be happy to visit with you.</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We would be remiss if we didn’t mention the challenge of special education paperwork requirements in our testimony today.</a:t>
            </a:r>
            <a:r>
              <a:rPr lang="en" sz="1800">
                <a:solidFill>
                  <a:schemeClr val="dk1"/>
                </a:solidFill>
              </a:rPr>
              <a:t> </a:t>
            </a:r>
            <a:r>
              <a:rPr lang="en">
                <a:solidFill>
                  <a:schemeClr val="dk1"/>
                </a:solidFill>
              </a:rPr>
              <a:t>Current MDE interpretation requires more than what is required by state or federal law. In preparing for our presentation, we reviewed the proposed bills resulting from the New Ulm proposal, which address where MN exceeds federal requirements for SPED paperwork. While some of the proposed changes will certainly help with the paperwork demands, we are reaching a crisis point as it relates to encouraging new and keeping current teachers and staff in the sped profession.  Currently, it’s all about having documentation so when you are monitored or go through complaint or due process hearing so you can defend yourself through your paperwork. We welcome any effort to reduce the paperwork burden without negatively impacting the delivery of special education services to our students.  Please encourage MDE to keep these concerns in mind whenever they promulgate rules.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In addition to the challenge of the paperwork requirements, the focus for accountability coming from the state is on paperwork, not results. As I’m sure you are well aware of, we have a significant achievement gap in special education and until the pendulum swings in the direction of focusing on improving instruction to improve results instead of paperwork, we are not going to see improved outcomes for our special education students.</a:t>
            </a:r>
            <a:endParaRPr>
              <a:solidFill>
                <a:schemeClr val="dk1"/>
              </a:solidFill>
            </a:endParaRPr>
          </a:p>
          <a:p>
            <a:pPr indent="0" lvl="0" marL="457200" rtl="0" algn="l">
              <a:spcBef>
                <a:spcPts val="0"/>
              </a:spcBef>
              <a:spcAft>
                <a:spcPts val="0"/>
              </a:spcAft>
              <a:buNone/>
            </a:pPr>
            <a:r>
              <a:rPr lang="en">
                <a:solidFill>
                  <a:schemeClr val="dk1"/>
                </a:solidFill>
              </a:rPr>
              <a:t>As a result, special educators prep time is used for paperwork not prepping instruction and the professional learning we provide special educators is focused on paperwork the majority of the time.</a:t>
            </a:r>
            <a:endParaRPr>
              <a:solidFill>
                <a:schemeClr val="dk1"/>
              </a:solidFill>
            </a:endParaRPr>
          </a:p>
          <a:p>
            <a:pPr indent="0" lvl="0" marL="457200" rtl="0" algn="l">
              <a:spcBef>
                <a:spcPts val="0"/>
              </a:spcBef>
              <a:spcAft>
                <a:spcPts val="0"/>
              </a:spcAft>
              <a:buNone/>
            </a:pPr>
            <a:r>
              <a:rPr lang="en">
                <a:solidFill>
                  <a:schemeClr val="dk1"/>
                </a:solidFill>
              </a:rPr>
              <a:t>The solution here is to shift the accountability focus to results. As a parent, wouldn’t you want your student’s special education case manager to be focusing on your child’s response to specially designed instruction and if he or she is not making progress making data-based decisions regarding what type of instructional change is needed to continue to help your child’s continue to grow? Or would you rather have your child’s case manager ensuring that they have crossed all their t’s and dotted all their i’s on your child’s evaluation report and IEP that is sitting in the student’s cumulative file in the school psychologist’s office. For the record, we do think we need special education paperwork to document student’s needs and service plans and to provide procedural safeguards for our students with disabilities, but the level of scrutiny that the paperwork is facing these days at the department exceeds its value and the time educators spend on paperwork would be much better be spent working with students.</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4205e66c8e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4205e66c8e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closing, I would like to point out that there is no other facet of public education in which educational practitioners (teachers) are asked to create a document that can withstand a legal challenge. Teachers should teach; they are not attorneys and shouldn't be spending their valuable time laboring over documentation in an effort to meet such high legal standards when we have students with disabilities who desperately need high quality instruction.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Madame Chair and fellow committee members, we sincerely thank you for your attention today and interest in this important topic.  We have included our contact information on the last slide of our presentation, as well as contact information for John Klaber, the Executive Director of MASE. We hope that anytime special education is being discussed in policy or finance committees that you would call on MASE as a resource. At this time, we would welcome any questions you have regarding our presentation.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4e92e70aa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4e92e70aa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42096ee36b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42096ee36b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a:t>
            </a:r>
            <a:endParaRPr/>
          </a:p>
          <a:p>
            <a:pPr indent="-317500" lvl="0" marL="457200" rtl="0" algn="l">
              <a:spcBef>
                <a:spcPts val="0"/>
              </a:spcBef>
              <a:spcAft>
                <a:spcPts val="0"/>
              </a:spcAft>
              <a:buSzPts val="1400"/>
              <a:buChar char="●"/>
            </a:pPr>
            <a:r>
              <a:rPr lang="en"/>
              <a:t>The challenge in many of our schools is that special education is the only solution for struggling learners. </a:t>
            </a:r>
            <a:r>
              <a:rPr lang="en"/>
              <a:t>When schools lack a comprehensive intervention structure to address academic and behavior needs at all prevention levels, a higher number of students are referred for special education services. This results in increased special education staffing and resource allocation.</a:t>
            </a:r>
            <a:endParaRPr/>
          </a:p>
          <a:p>
            <a:pPr indent="-317500" lvl="0" marL="457200" rtl="0" algn="l">
              <a:spcBef>
                <a:spcPts val="0"/>
              </a:spcBef>
              <a:spcAft>
                <a:spcPts val="0"/>
              </a:spcAft>
              <a:buSzPts val="1400"/>
              <a:buChar char="●"/>
            </a:pPr>
            <a:r>
              <a:rPr lang="en"/>
              <a:t>We have started to experience this first hand in one of our districts that has had to make </a:t>
            </a:r>
            <a:r>
              <a:rPr lang="en"/>
              <a:t>significant</a:t>
            </a:r>
            <a:r>
              <a:rPr lang="en"/>
              <a:t> budget reduction year after year. They have had to eliminate intervention programming for students, which is beginning to result in a higher referral rate to special education. This, in turn, is going to result in increased special education staffing needs and resource allocation, which will in turn increase their cross subsidy. It’s a vicious cycle. </a:t>
            </a:r>
            <a:endParaRPr/>
          </a:p>
          <a:p>
            <a:pPr indent="-317500" lvl="0" marL="457200" rtl="0" algn="l">
              <a:spcBef>
                <a:spcPts val="0"/>
              </a:spcBef>
              <a:spcAft>
                <a:spcPts val="0"/>
              </a:spcAft>
              <a:buSzPts val="1400"/>
              <a:buChar char="●"/>
            </a:pPr>
            <a:r>
              <a:rPr lang="en"/>
              <a:t>The state of Minnesota does have a program designed to support pre-referral </a:t>
            </a:r>
            <a:r>
              <a:rPr lang="en"/>
              <a:t>structures</a:t>
            </a:r>
            <a:r>
              <a:rPr lang="en"/>
              <a:t>, called Alternative Delivery of Specialized Instructional Services (ADSIS). All six of our districts, and the charter school we support, apply for ADSIS funding. The challenge here is that MDE is restricting who can be served by ADSIS staff. Even if a special education student would best be served based of his or her instructional level with a group of students receiving ADSIS services, MDE does not allow this. To illustrate this challenge with a story, consider a student who is on an IEP for a physical impairment. The student is under performing in reading, but his Least Restrictive Environment based on his skill level would be in an ADSIS reading intervention group, not in a special education class. Per MDE, we cannot serve the student in his Least Restrictive Environment as no special education students can be served by ADSIS staff. Instead, we need to allocate separate special </a:t>
            </a:r>
            <a:r>
              <a:rPr lang="en"/>
              <a:t>education staff</a:t>
            </a:r>
            <a:r>
              <a:rPr lang="en"/>
              <a:t> to provide his reading instruction. This is just not an efficient way of doing business.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1569b61d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1569b61d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4227177a4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4227177a4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a:t>
            </a:r>
            <a:endParaRPr/>
          </a:p>
          <a:p>
            <a:pPr indent="-298450" lvl="0" marL="457200" rtl="0" algn="l">
              <a:spcBef>
                <a:spcPts val="0"/>
              </a:spcBef>
              <a:spcAft>
                <a:spcPts val="0"/>
              </a:spcAft>
              <a:buSzPts val="1100"/>
              <a:buChar char="●"/>
            </a:pPr>
            <a:r>
              <a:rPr lang="en"/>
              <a:t>The research shows that for the majority of students will disabilities, the best service delivery model has them in class with their peers for core instruction (this is the instruction that all students get) plus receiving supplemental, target instruction in their areas of need on top of that. </a:t>
            </a:r>
            <a:endParaRPr/>
          </a:p>
          <a:p>
            <a:pPr indent="-298450" lvl="0" marL="457200" rtl="0" algn="l">
              <a:spcBef>
                <a:spcPts val="0"/>
              </a:spcBef>
              <a:spcAft>
                <a:spcPts val="0"/>
              </a:spcAft>
              <a:buSzPts val="1100"/>
              <a:buChar char="●"/>
            </a:pPr>
            <a:r>
              <a:rPr lang="en"/>
              <a:t>In the districts were we have been able to implement some of these inclusive practices, like co-teaching, where we can maximize the benefit of a content </a:t>
            </a:r>
            <a:r>
              <a:rPr lang="en"/>
              <a:t>specialist</a:t>
            </a:r>
            <a:r>
              <a:rPr lang="en"/>
              <a:t> (the Gen Ed Teacher) and the strategies specialist (the Special Ed Teacher) we have seen not only improved growth in our students receiving special education services but also the general education students in those classrooms.  Our districts really want to move in this direction of offering more inclusive practices because we know it’s what is best for kids if implemented with fidelity, but are unable to do so due to resource constraints.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41569b61d6_1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41569b61d6_1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a:t>
            </a:r>
            <a:endParaRPr/>
          </a:p>
          <a:p>
            <a:pPr indent="-298450" lvl="0" marL="457200" rtl="0" algn="l">
              <a:spcBef>
                <a:spcPts val="0"/>
              </a:spcBef>
              <a:spcAft>
                <a:spcPts val="0"/>
              </a:spcAft>
              <a:buSzPts val="1100"/>
              <a:buChar char="●"/>
            </a:pPr>
            <a:r>
              <a:rPr lang="en"/>
              <a:t>The solution to special education being the only solution is to support the implementation of a Multi-Tiered System of Supports - an MTSS framework. </a:t>
            </a:r>
            <a:endParaRPr/>
          </a:p>
          <a:p>
            <a:pPr indent="-298450" lvl="0" marL="457200" rtl="0" algn="l">
              <a:spcBef>
                <a:spcPts val="0"/>
              </a:spcBef>
              <a:spcAft>
                <a:spcPts val="0"/>
              </a:spcAft>
              <a:buSzPts val="1100"/>
              <a:buChar char="●"/>
            </a:pPr>
            <a:r>
              <a:rPr lang="en"/>
              <a:t>The bullets on the the next two slides are pulled these right from the Minnesota Administrators for Special Education (MASE) legislative platform.</a:t>
            </a:r>
            <a:endParaRPr/>
          </a:p>
          <a:p>
            <a:pPr indent="-298450" lvl="0" marL="457200" rtl="0" algn="l">
              <a:spcBef>
                <a:spcPts val="0"/>
              </a:spcBef>
              <a:spcAft>
                <a:spcPts val="0"/>
              </a:spcAft>
              <a:buSzPts val="1100"/>
              <a:buChar char="●"/>
            </a:pPr>
            <a:r>
              <a:rPr lang="en"/>
              <a:t>We need to be committed to the implementation of a system designed to meet the needs of all learners if we really want to close the achievement gap - the MTSS framework is this system.</a:t>
            </a:r>
            <a:endParaRPr/>
          </a:p>
          <a:p>
            <a:pPr indent="-298450" lvl="0" marL="457200" rtl="0" algn="l">
              <a:spcBef>
                <a:spcPts val="0"/>
              </a:spcBef>
              <a:spcAft>
                <a:spcPts val="0"/>
              </a:spcAft>
              <a:buSzPts val="1100"/>
              <a:buChar char="●"/>
            </a:pPr>
            <a:r>
              <a:rPr lang="en"/>
              <a:t>We need to be using evidence-based strategies for academics and behavior and work on forming collaborative partnerships with our counties and other groups to support the mental health needs of children and youth. The students that are walking through our doors are carrying with them so much and our staff aren’t adequately prepared to respond to these needs - could have done a whole presentation just on this topic alone! The mental health needs of students is definitely influencing what special education student needs and services look like in MN.</a:t>
            </a:r>
            <a:endParaRPr/>
          </a:p>
          <a:p>
            <a:pPr indent="-298450" lvl="0" marL="457200" rtl="0" algn="l">
              <a:spcBef>
                <a:spcPts val="0"/>
              </a:spcBef>
              <a:spcAft>
                <a:spcPts val="0"/>
              </a:spcAft>
              <a:buSzPts val="1100"/>
              <a:buChar char="●"/>
            </a:pPr>
            <a:r>
              <a:rPr lang="en"/>
              <a:t>We need to revisit the special education </a:t>
            </a:r>
            <a:r>
              <a:rPr lang="en"/>
              <a:t>eligibility</a:t>
            </a:r>
            <a:r>
              <a:rPr lang="en"/>
              <a:t> </a:t>
            </a:r>
            <a:r>
              <a:rPr lang="en"/>
              <a:t>criteria</a:t>
            </a:r>
            <a:r>
              <a:rPr lang="en"/>
              <a:t> in MN to align with research and the needs-based MTSS framework. Legislative change is needed in this area in particular to make this happen. Other states have already taken action in this area and it is propelling districts to make the systems-level changes required to address the needs of all learners.</a:t>
            </a:r>
            <a:endParaRPr/>
          </a:p>
          <a:p>
            <a:pPr indent="0" lvl="0" marL="45720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4205e66c8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4205e66c8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a:t>
            </a:r>
            <a:endParaRPr/>
          </a:p>
          <a:p>
            <a:pPr indent="-298450" lvl="0" marL="457200" rtl="0" algn="l">
              <a:spcBef>
                <a:spcPts val="0"/>
              </a:spcBef>
              <a:spcAft>
                <a:spcPts val="0"/>
              </a:spcAft>
              <a:buSzPts val="1100"/>
              <a:buChar char="●"/>
            </a:pPr>
            <a:r>
              <a:rPr lang="en"/>
              <a:t>In order to really implement an effective MTSS framework, districts need professional development, technical assistance, and ongoing coaching and support either from MDE or another entity that receives legislative funding.</a:t>
            </a:r>
            <a:endParaRPr/>
          </a:p>
          <a:p>
            <a:pPr indent="-298450" lvl="0" marL="457200" rtl="0" algn="l">
              <a:spcBef>
                <a:spcPts val="0"/>
              </a:spcBef>
              <a:spcAft>
                <a:spcPts val="0"/>
              </a:spcAft>
              <a:buSzPts val="1100"/>
              <a:buChar char="●"/>
            </a:pPr>
            <a:r>
              <a:rPr lang="en"/>
              <a:t>We need funding that allows us to develop continuums of services to meet the literacy, math and behavior needs of all students. We need to be allowed to use funding to build programs based off student need, not funding source. </a:t>
            </a:r>
            <a:endParaRPr/>
          </a:p>
          <a:p>
            <a:pPr indent="-298450" lvl="0" marL="457200" rtl="0" algn="l">
              <a:spcBef>
                <a:spcPts val="0"/>
              </a:spcBef>
              <a:spcAft>
                <a:spcPts val="0"/>
              </a:spcAft>
              <a:buSzPts val="1100"/>
              <a:buChar char="●"/>
            </a:pPr>
            <a:r>
              <a:rPr lang="en"/>
              <a:t>I firmly believe in the </a:t>
            </a:r>
            <a:r>
              <a:rPr lang="en"/>
              <a:t>implementation</a:t>
            </a:r>
            <a:r>
              <a:rPr lang="en"/>
              <a:t> of a MTSS framework, but I do want to point out that not all of the challenges we face in special education would magically disappear with legislative support of this framework. There are some students who will always need special education services, but there is a </a:t>
            </a:r>
            <a:r>
              <a:rPr lang="en"/>
              <a:t>subset</a:t>
            </a:r>
            <a:r>
              <a:rPr lang="en"/>
              <a:t> of our current special education population that I firmly believe would not be identified as students with disabilities if they would have received the benefits of being educated in a school with a solid MTSS framework in place. </a:t>
            </a:r>
            <a:endParaRPr/>
          </a:p>
          <a:p>
            <a:pPr indent="-298450" lvl="0" marL="457200" rtl="0" algn="l">
              <a:spcBef>
                <a:spcPts val="0"/>
              </a:spcBef>
              <a:spcAft>
                <a:spcPts val="0"/>
              </a:spcAft>
              <a:buSzPts val="1100"/>
              <a:buChar char="●"/>
            </a:pPr>
            <a:r>
              <a:rPr lang="en"/>
              <a:t>Furthermore, </a:t>
            </a:r>
            <a:r>
              <a:rPr lang="en">
                <a:solidFill>
                  <a:srgbClr val="222222"/>
                </a:solidFill>
              </a:rPr>
              <a:t>we should prefer that school districts deliver effective instructional supports to students in need in the most cost-effective manner. There appears to be a very obvious financial advantage to MTSS. General education staff use the entire day to focus on instruction and instructional preparation. By contrast, our current system requires that equally or even more highly skilled special education staff must spend 20-25% of each day </a:t>
            </a:r>
            <a:r>
              <a:rPr lang="en">
                <a:solidFill>
                  <a:srgbClr val="222222"/>
                </a:solidFill>
              </a:rPr>
              <a:t>carrying</a:t>
            </a:r>
            <a:r>
              <a:rPr lang="en">
                <a:solidFill>
                  <a:srgbClr val="222222"/>
                </a:solidFill>
              </a:rPr>
              <a:t> out their due process/paperwork responsibilities leaving less time for actual intervention and support activities with students and little to no time for instructional preparation.</a:t>
            </a:r>
            <a:endParaRPr>
              <a:solidFill>
                <a:srgbClr val="222222"/>
              </a:solidFill>
            </a:endParaRPr>
          </a:p>
          <a:p>
            <a:pPr indent="0" lvl="0" marL="457200" rtl="0" algn="l">
              <a:spcBef>
                <a:spcPts val="0"/>
              </a:spcBef>
              <a:spcAft>
                <a:spcPts val="0"/>
              </a:spcAft>
              <a:buNone/>
            </a:pPr>
            <a:r>
              <a:t/>
            </a:r>
            <a:endParaRPr>
              <a:solidFill>
                <a:srgbClr val="222222"/>
              </a:solidFill>
            </a:endParaRPr>
          </a:p>
          <a:p>
            <a:pPr indent="0" lvl="0" marL="45720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41569b61d6_1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41569b61d6_1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Jamie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We would be remiss if we didn’t mention the challenge of special education paperwork requirements in our testimony today.</a:t>
            </a:r>
            <a:r>
              <a:rPr lang="en" sz="1800">
                <a:solidFill>
                  <a:schemeClr val="dk1"/>
                </a:solidFill>
              </a:rPr>
              <a:t> </a:t>
            </a:r>
            <a:endParaRPr sz="1800">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Current MDE interpretation requires more than what is required by state or federal law. It’s all about having documentation so when you are monitored or go through complaint or due process hearing so you can defend yourself through your paperwork. The interpretations coming out of MDE increase the paperwork burden, instead of reduce it for our special educators.</a:t>
            </a:r>
            <a:endParaRPr>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n">
                <a:solidFill>
                  <a:schemeClr val="dk1"/>
                </a:solidFill>
              </a:rPr>
              <a:t>If asked for examples:</a:t>
            </a:r>
            <a:endParaRPr>
              <a:solidFill>
                <a:schemeClr val="dk1"/>
              </a:solidFill>
            </a:endParaRPr>
          </a:p>
          <a:p>
            <a:pPr indent="-298450" lvl="0" marL="457200" rtl="0" algn="l">
              <a:spcBef>
                <a:spcPts val="0"/>
              </a:spcBef>
              <a:spcAft>
                <a:spcPts val="0"/>
              </a:spcAft>
              <a:buSzPts val="1100"/>
              <a:buChar char="●"/>
            </a:pPr>
            <a:r>
              <a:rPr lang="en"/>
              <a:t>While there is no requirement that an IEP include the </a:t>
            </a:r>
            <a:r>
              <a:rPr b="1" lang="en"/>
              <a:t>names of individuals attending the IEP meeting</a:t>
            </a:r>
            <a:r>
              <a:rPr lang="en"/>
              <a:t>, districts must be able to prove that the required school staff and parents participated in developing an IEP. The easiest, most efficient way to do this is to list participants names on the IEP document.</a:t>
            </a:r>
            <a:endParaRPr/>
          </a:p>
          <a:p>
            <a:pPr indent="-317500" lvl="0" marL="457200" rtl="0" algn="l">
              <a:spcBef>
                <a:spcPts val="0"/>
              </a:spcBef>
              <a:spcAft>
                <a:spcPts val="0"/>
              </a:spcAft>
              <a:buSzPts val="1400"/>
              <a:buChar char="●"/>
            </a:pPr>
            <a:r>
              <a:rPr lang="en"/>
              <a:t>While there is no requirement that the IEP include a section regarding </a:t>
            </a:r>
            <a:r>
              <a:rPr b="1" lang="en"/>
              <a:t>assistive technology (AT)</a:t>
            </a:r>
            <a:r>
              <a:rPr lang="en"/>
              <a:t>, MDE requires that districts document that IEP Teams discussed the student’s need for AT. Thus, the IEP most districts use includes a section to document that discussion, and when needed, specify the type of AT the child requires, when it is to be used, and who is responsible for insuring its use.</a:t>
            </a:r>
            <a:endParaRPr/>
          </a:p>
          <a:p>
            <a:pPr indent="-317500" lvl="0" marL="457200" rtl="0" algn="l">
              <a:spcBef>
                <a:spcPts val="0"/>
              </a:spcBef>
              <a:spcAft>
                <a:spcPts val="0"/>
              </a:spcAft>
              <a:buSzPts val="1400"/>
              <a:buChar char="●"/>
            </a:pPr>
            <a:r>
              <a:rPr lang="en"/>
              <a:t>While it is not required the IEP include a section regarding </a:t>
            </a:r>
            <a:r>
              <a:rPr b="1" lang="en"/>
              <a:t>Extended School Year (ESY)</a:t>
            </a:r>
            <a:r>
              <a:rPr lang="en"/>
              <a:t>, MDE requires that the student’s need for extended school year be discussed by the IEP Team. Thus, the IEP most districts use includes a section to document ESY was discussed, and when the student qualifies for ESY, document the specifics of the services to be provided.</a:t>
            </a:r>
            <a:endParaRPr/>
          </a:p>
          <a:p>
            <a:pPr indent="-317500" lvl="0" marL="457200" rtl="0" algn="l">
              <a:spcBef>
                <a:spcPts val="0"/>
              </a:spcBef>
              <a:spcAft>
                <a:spcPts val="0"/>
              </a:spcAft>
              <a:buClr>
                <a:schemeClr val="dk1"/>
              </a:buClr>
              <a:buSzPts val="1400"/>
              <a:buChar char="●"/>
            </a:pPr>
            <a:r>
              <a:rPr lang="en">
                <a:solidFill>
                  <a:schemeClr val="dk1"/>
                </a:solidFill>
              </a:rPr>
              <a:t>MN Rule 3525.1354 sets forth criteria to determine a child has an educational disability when traditional testing isn’t appropriate (as might be the case for a non-native English speaker or one for whom traditional testing is inappropriate). When a “</a:t>
            </a:r>
            <a:r>
              <a:rPr b="1" lang="en">
                <a:solidFill>
                  <a:schemeClr val="dk1"/>
                </a:solidFill>
              </a:rPr>
              <a:t>Team Override</a:t>
            </a:r>
            <a:r>
              <a:rPr lang="en">
                <a:solidFill>
                  <a:schemeClr val="dk1"/>
                </a:solidFill>
              </a:rPr>
              <a:t>” is used, IEP Team’s must document they have complied with the requirements set forth in Rule. Thus, most district’s require use of a “Team Override” form to ensure all the requirements are addressed.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Federal law provides an option to </a:t>
            </a:r>
            <a:r>
              <a:rPr b="1" lang="en">
                <a:solidFill>
                  <a:schemeClr val="dk1"/>
                </a:solidFill>
              </a:rPr>
              <a:t>excuse IEP Team members</a:t>
            </a:r>
            <a:r>
              <a:rPr lang="en">
                <a:solidFill>
                  <a:schemeClr val="dk1"/>
                </a:solidFill>
              </a:rPr>
              <a:t> from having to attend an IEP meeting under certain circumstances. When a team member is excused, districts must document that parents consented to the excusal. As a result, most district’s use an Agreement Regarding Team Membership form be document parental consent.</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41569b61d6_1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41569b61d6_1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a:t>
            </a:r>
            <a:endParaRPr/>
          </a:p>
          <a:p>
            <a:pPr indent="-298450" lvl="0" marL="457200" rtl="0" algn="l">
              <a:spcBef>
                <a:spcPts val="0"/>
              </a:spcBef>
              <a:spcAft>
                <a:spcPts val="0"/>
              </a:spcAft>
              <a:buSzPts val="1100"/>
              <a:buChar char="●"/>
            </a:pPr>
            <a:r>
              <a:rPr lang="en"/>
              <a:t>What’s the solution to the paperwork requirements?</a:t>
            </a:r>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preparing for our presentation, we reviewed the proposed bills resulting from the New Ulm proposal, which outlines where MN exceeds federal requirements for SPED paperwork. It is evident in the proposal that we are reaching a crisis point as it relates to encouraging new and keeping current teachers and staff in the sped profession.  We welcome any effort to reduce the burden without negatively impacting the delivery of special education services to our students.  Please encourage MDE to keep these concerns in mind whenever they promulgate rules. </a:t>
            </a:r>
            <a:endParaRPr/>
          </a:p>
          <a:p>
            <a:pPr indent="-298450" lvl="0" marL="457200" rtl="0" algn="l">
              <a:spcBef>
                <a:spcPts val="0"/>
              </a:spcBef>
              <a:spcAft>
                <a:spcPts val="0"/>
              </a:spcAft>
              <a:buSzPts val="1100"/>
              <a:buChar char="●"/>
            </a:pPr>
            <a:r>
              <a:rPr lang="en"/>
              <a:t>MDE’s paperwork reduction efforts have resulted in reducing monitoring requirements. For example, MDE is no longer monitoring Prior Written Notices as part of our six year monitoring cycle. This has resulted in less paperwork for directors and coordinators, but it hasn’t translated into less paperwork for special education teachers as they still need to complete Prior Written Notices and we are held to the previous monitoring standard in due process complaints and hearings. </a:t>
            </a:r>
            <a:endParaRPr/>
          </a:p>
          <a:p>
            <a:pPr indent="-298450" lvl="0" marL="457200" rtl="0" algn="l">
              <a:spcBef>
                <a:spcPts val="0"/>
              </a:spcBef>
              <a:spcAft>
                <a:spcPts val="0"/>
              </a:spcAft>
              <a:buSzPts val="1100"/>
              <a:buChar char="●"/>
            </a:pPr>
            <a:r>
              <a:rPr lang="en">
                <a:highlight>
                  <a:srgbClr val="FFFF00"/>
                </a:highlight>
              </a:rPr>
              <a:t>And make legislative changes</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4227177a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4227177a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a:t>
            </a:r>
            <a:endParaRPr/>
          </a:p>
          <a:p>
            <a:pPr indent="-298450" lvl="0" marL="457200" rtl="0" algn="l">
              <a:spcBef>
                <a:spcPts val="0"/>
              </a:spcBef>
              <a:spcAft>
                <a:spcPts val="0"/>
              </a:spcAft>
              <a:buSzPts val="1100"/>
              <a:buChar char="●"/>
            </a:pPr>
            <a:r>
              <a:rPr lang="en"/>
              <a:t>In addition to the challenge of the paperwork requirements, the focus for accountability coming from the state is on paperwork, not results. </a:t>
            </a:r>
            <a:r>
              <a:rPr lang="en">
                <a:solidFill>
                  <a:schemeClr val="dk1"/>
                </a:solidFill>
              </a:rPr>
              <a:t>As I’m sure you are well aware of, we have a significant achievement gap in special education and until the pendulum swings in the direction of focusing on improving instruction to improve results instead of paperwork, we are not going to see improved outcomes for our special education students.</a:t>
            </a:r>
            <a:endParaRPr/>
          </a:p>
          <a:p>
            <a:pPr indent="-298450" lvl="0" marL="457200" rtl="0" algn="l">
              <a:spcBef>
                <a:spcPts val="0"/>
              </a:spcBef>
              <a:spcAft>
                <a:spcPts val="0"/>
              </a:spcAft>
              <a:buSzPts val="1100"/>
              <a:buChar char="●"/>
            </a:pPr>
            <a:r>
              <a:rPr lang="en"/>
              <a:t>As a result, special educators prep time is used for </a:t>
            </a:r>
            <a:r>
              <a:rPr lang="en"/>
              <a:t>paperwork</a:t>
            </a:r>
            <a:r>
              <a:rPr lang="en"/>
              <a:t> not prepping instruction and the </a:t>
            </a:r>
            <a:r>
              <a:rPr lang="en"/>
              <a:t>professional</a:t>
            </a:r>
            <a:r>
              <a:rPr lang="en"/>
              <a:t> learning we provide special educators is focused on paperwork the majority of the time. A great example of this would be the back to school conference we host for all of our </a:t>
            </a:r>
            <a:r>
              <a:rPr lang="en"/>
              <a:t>special</a:t>
            </a:r>
            <a:r>
              <a:rPr lang="en"/>
              <a:t> education teachers every year in August at SCRED. If we are up in the monitoring cycle at MDE or in a Corrective Action Plan year (this would be 4 out of the 6 year cycle), the focus of the whole day is on paperwork. It’s only on our two off years in the </a:t>
            </a:r>
            <a:r>
              <a:rPr lang="en"/>
              <a:t>cycle</a:t>
            </a:r>
            <a:r>
              <a:rPr lang="en"/>
              <a:t> that we get to actually focus on instruction and increasing academic achievement of our students with disabilities and then the focus shifts back to compliance with paperwork.</a:t>
            </a:r>
            <a:endParaRPr/>
          </a:p>
          <a:p>
            <a:pPr indent="-298450" lvl="0" marL="457200" rtl="0" algn="l">
              <a:spcBef>
                <a:spcPts val="0"/>
              </a:spcBef>
              <a:spcAft>
                <a:spcPts val="0"/>
              </a:spcAft>
              <a:buSzPts val="1100"/>
              <a:buChar char="●"/>
            </a:pPr>
            <a:r>
              <a:rPr lang="en"/>
              <a:t>The same goes for special education </a:t>
            </a:r>
            <a:r>
              <a:rPr lang="en"/>
              <a:t>administrators</a:t>
            </a:r>
            <a:r>
              <a:rPr lang="en"/>
              <a:t> - many of my colleagues will flat out say they don’t have time to touch improving programing for students and serving as an instructional leader in their districts to improve outcomes for our students because they are engrossed in the monitoring process and cleaning up special education paperwork issues.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4205e66c8e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4205e66c8e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a:t>
            </a:r>
            <a:endParaRPr/>
          </a:p>
          <a:p>
            <a:pPr indent="-298450" lvl="0" marL="457200" rtl="0" algn="l">
              <a:spcBef>
                <a:spcPts val="0"/>
              </a:spcBef>
              <a:spcAft>
                <a:spcPts val="0"/>
              </a:spcAft>
              <a:buSzPts val="1100"/>
              <a:buChar char="●"/>
            </a:pPr>
            <a:r>
              <a:rPr lang="en"/>
              <a:t>The solution here is to shift the accountability focus to results.</a:t>
            </a:r>
            <a:endParaRPr/>
          </a:p>
          <a:p>
            <a:pPr indent="-298450" lvl="0" marL="457200" rtl="0" algn="l">
              <a:spcBef>
                <a:spcPts val="0"/>
              </a:spcBef>
              <a:spcAft>
                <a:spcPts val="0"/>
              </a:spcAft>
              <a:buSzPts val="1100"/>
              <a:buChar char="●"/>
            </a:pPr>
            <a:r>
              <a:rPr lang="en"/>
              <a:t>The monitoring process at MDE must change to focus on results instead of paperwork. As a parent, wouldn’t you want your student’s special </a:t>
            </a:r>
            <a:r>
              <a:rPr lang="en"/>
              <a:t>education</a:t>
            </a:r>
            <a:r>
              <a:rPr lang="en"/>
              <a:t> case manager to be focusing on your child’s response to their specially designed instruction and if he/she is not making progress use data to determine what type of instructional change to make to improve their outcomes? Or would you rather have them ensuring that they have crossed all their t’s and dotted all their i’s on your child’s evaluation report and IEP that is sitting in the student’s </a:t>
            </a:r>
            <a:r>
              <a:rPr lang="en"/>
              <a:t>cumulative</a:t>
            </a:r>
            <a:r>
              <a:rPr lang="en"/>
              <a:t> file in the school psychologist’s office. Don’t get me wrong, I do think we need special education paperwork to document student’s needs and service plans and provide procedural safeguards for our students with disabilities, but the level of scrutiny that the paperwork is facing these days at the department exceeds its value and the time educators spend on paperwork would be much better be spent working with students.</a:t>
            </a:r>
            <a:endParaRPr/>
          </a:p>
          <a:p>
            <a:pPr indent="-298450" lvl="0" marL="457200" rtl="0" algn="l">
              <a:spcBef>
                <a:spcPts val="0"/>
              </a:spcBef>
              <a:spcAft>
                <a:spcPts val="0"/>
              </a:spcAft>
              <a:buSzPts val="1100"/>
              <a:buChar char="●"/>
            </a:pPr>
            <a:r>
              <a:rPr lang="en"/>
              <a:t>This proposed shift in monitoring is in alignment with the Endrew F. Case coming out of the US supreme court that looked at students progress as an indicator of a Free and </a:t>
            </a:r>
            <a:r>
              <a:rPr lang="en"/>
              <a:t>Appropriate</a:t>
            </a:r>
            <a:r>
              <a:rPr lang="en"/>
              <a:t> Public Education (FAPE).  Per this case, we need to </a:t>
            </a:r>
            <a:r>
              <a:rPr lang="en">
                <a:solidFill>
                  <a:schemeClr val="dk1"/>
                </a:solidFill>
              </a:rPr>
              <a:t>offer an IEP that is reasonably calculated to enable a child to make progress appropriate in light of a child’s circumstances. So let’s be monitored on that! </a:t>
            </a:r>
            <a:endParaRPr/>
          </a:p>
          <a:p>
            <a:pPr indent="-298450" lvl="0" marL="457200" rtl="0" algn="l">
              <a:spcBef>
                <a:spcPts val="0"/>
              </a:spcBef>
              <a:spcAft>
                <a:spcPts val="0"/>
              </a:spcAft>
              <a:buSzPts val="1100"/>
              <a:buChar char="●"/>
            </a:pPr>
            <a:r>
              <a:rPr lang="en"/>
              <a:t>In this shift happened, we would need technical assistance in MN that is focused on data-based </a:t>
            </a:r>
            <a:r>
              <a:rPr lang="en"/>
              <a:t>decision</a:t>
            </a:r>
            <a:r>
              <a:rPr lang="en"/>
              <a:t> making, high-leverage Practices in Special </a:t>
            </a:r>
            <a:r>
              <a:rPr lang="en"/>
              <a:t>Education</a:t>
            </a:r>
            <a:r>
              <a:rPr lang="en"/>
              <a:t> and specially designed instruction, because after all there should be something special about special education. In your handout packet, you will find a flowchart that we have developed to use with staff at SCRED to assist them in data-based decision making and determining appropriate instructional changes. We developed this based off resources out of the U of M and other places, but we just wanted to give you an idea of the technical assistance we are needing.. Same with a new resource coming out of the Council for Exceptional Children (CEC) called High-Leverage Practices in Special Education - also included in your packet. The high-leverage practices are practices that we know work based on research. This is where our time and attention need to be if we are really going to close the achievement gap for our students with </a:t>
            </a:r>
            <a:r>
              <a:rPr lang="en"/>
              <a:t>disabilities</a:t>
            </a:r>
            <a:r>
              <a:rPr lang="en"/>
              <a: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42096ee36b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42096ee36b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Nicole - why do we believe it is so important to understand these issues and advocate for change?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41569b61d6_1_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41569b61d6_1_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020aeb47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020aeb47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a:t>
            </a:r>
            <a:endParaRPr/>
          </a:p>
          <a:p>
            <a:pPr indent="-298450" lvl="0" marL="457200" rtl="0" algn="l">
              <a:spcBef>
                <a:spcPts val="0"/>
              </a:spcBef>
              <a:spcAft>
                <a:spcPts val="0"/>
              </a:spcAft>
              <a:buSzPts val="1100"/>
              <a:buChar char="●"/>
            </a:pPr>
            <a:r>
              <a:rPr lang="en"/>
              <a:t>First handout - describes linear process for initial special education evaluation from pre-referral intervention through their comprehensive initial evaluation</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1569b61d6_1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1569b61d6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a:t>
            </a:r>
            <a:endParaRPr/>
          </a:p>
          <a:p>
            <a:pPr indent="-298450" lvl="0" marL="457200" rtl="0" algn="l">
              <a:spcBef>
                <a:spcPts val="0"/>
              </a:spcBef>
              <a:spcAft>
                <a:spcPts val="0"/>
              </a:spcAft>
              <a:buClr>
                <a:schemeClr val="dk1"/>
              </a:buClr>
              <a:buSzPts val="1100"/>
              <a:buChar char="●"/>
            </a:pPr>
            <a:r>
              <a:rPr lang="en">
                <a:solidFill>
                  <a:schemeClr val="dk1"/>
                </a:solidFill>
              </a:rPr>
              <a:t>Second handout - describes circular or ongoing process for a student receiving special education services after initial qualification from IEP development to IEP implementation to the time the student is reevaluated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While these steps may look very straightforward to you on your handouts, there are a lot of moving pieces that involve many people, a lot of paperwork and intricate processes at each step along the way.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1569b61d6_1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1569b61d6_1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205e66c8e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205e66c8e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a:t>
            </a:r>
            <a:endParaRPr/>
          </a:p>
          <a:p>
            <a:pPr indent="-298450" lvl="0" marL="457200" rtl="0" algn="l">
              <a:spcBef>
                <a:spcPts val="0"/>
              </a:spcBef>
              <a:spcAft>
                <a:spcPts val="0"/>
              </a:spcAft>
              <a:buSzPts val="1100"/>
              <a:buChar char="●"/>
            </a:pPr>
            <a:r>
              <a:rPr lang="en"/>
              <a:t>In addition to the two process handouts, you will see one that looks like this in your packet. This is a timeline resource we use with our staff at SCRED. </a:t>
            </a:r>
            <a:endParaRPr/>
          </a:p>
          <a:p>
            <a:pPr indent="-298450" lvl="0" marL="457200" rtl="0" algn="l">
              <a:spcBef>
                <a:spcPts val="0"/>
              </a:spcBef>
              <a:spcAft>
                <a:spcPts val="0"/>
              </a:spcAft>
              <a:buSzPts val="1100"/>
              <a:buChar char="●"/>
            </a:pPr>
            <a:r>
              <a:rPr lang="en"/>
              <a:t>There are many special education timelines associated with the process that special educators need to meet per state and federal law. Some of these timelines are based on calendar days and some on school days.  It is a lot for educators to have to keep track when you </a:t>
            </a:r>
            <a:r>
              <a:rPr lang="en"/>
              <a:t>multiply</a:t>
            </a:r>
            <a:r>
              <a:rPr lang="en"/>
              <a:t> the process and timelines by approximately 20 students on their caseload.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2096ee36b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2096ee36b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Nicole - We’d like to spend the next several minutes telling you a story, because </a:t>
            </a:r>
            <a:r>
              <a:rPr lang="en"/>
              <a:t>although</a:t>
            </a:r>
            <a:r>
              <a:rPr lang="en"/>
              <a:t> the </a:t>
            </a:r>
            <a:r>
              <a:rPr lang="en"/>
              <a:t>identification</a:t>
            </a:r>
            <a:r>
              <a:rPr lang="en"/>
              <a:t> and IEP development process could be described step by step, is best told through a story that illustrates what it actually looks like in practice.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2096ee36b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2096ee36b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Nicole</a:t>
            </a:r>
            <a:endParaRPr/>
          </a:p>
          <a:p>
            <a:pPr indent="0" lvl="0" marL="0" rtl="0" algn="l">
              <a:spcBef>
                <a:spcPts val="0"/>
              </a:spcBef>
              <a:spcAft>
                <a:spcPts val="0"/>
              </a:spcAft>
              <a:buNone/>
            </a:pPr>
            <a:r>
              <a:rPr lang="en"/>
              <a:t>I’d like to introduce you to two students: Sunnie and Stella. Both are 6th graders, but each are enrolled in different school districts: one property rich, the other property poor. The fiscal resources available in each district vary and result in different instructional opportunities.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1681350" y="872325"/>
            <a:ext cx="5781300" cy="2038800"/>
          </a:xfrm>
          <a:prstGeom prst="rect">
            <a:avLst/>
          </a:prstGeom>
        </p:spPr>
        <p:txBody>
          <a:bodyPr anchorCtr="0" anchor="ctr" bIns="91425" lIns="91425" spcFirstLastPara="1" rIns="91425" wrap="square" tIns="91425"/>
          <a:lstStyle>
            <a:lvl1pPr lvl="0" rtl="0" algn="ctr">
              <a:spcBef>
                <a:spcPts val="0"/>
              </a:spcBef>
              <a:spcAft>
                <a:spcPts val="0"/>
              </a:spcAft>
              <a:buClr>
                <a:srgbClr val="08507C"/>
              </a:buClr>
              <a:buSzPts val="4000"/>
              <a:buNone/>
              <a:defRPr sz="4000">
                <a:solidFill>
                  <a:srgbClr val="08507C"/>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 name="Google Shape;11;p2"/>
          <p:cNvSpPr txBox="1"/>
          <p:nvPr>
            <p:ph idx="1" type="body"/>
          </p:nvPr>
        </p:nvSpPr>
        <p:spPr>
          <a:xfrm>
            <a:off x="1681350" y="3115675"/>
            <a:ext cx="5781300" cy="1189500"/>
          </a:xfrm>
          <a:prstGeom prst="rect">
            <a:avLst/>
          </a:prstGeom>
        </p:spPr>
        <p:txBody>
          <a:bodyPr anchorCtr="0" anchor="ctr" bIns="91425" lIns="91425" spcFirstLastPara="1" rIns="91425" wrap="square" tIns="91425"/>
          <a:lstStyle>
            <a:lvl1pPr indent="-381000" lvl="0" marL="4572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1pPr>
            <a:lvl2pPr indent="-381000" lvl="1" marL="9144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2pPr>
            <a:lvl3pPr indent="-381000" lvl="2" marL="13716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3pPr>
            <a:lvl4pPr indent="-381000" lvl="3" marL="18288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4pPr>
            <a:lvl5pPr indent="-381000" lvl="4" marL="22860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5pPr>
            <a:lvl6pPr indent="-381000" lvl="5" marL="27432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6pPr>
            <a:lvl7pPr indent="-381000" lvl="6" marL="32004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7pPr>
            <a:lvl8pPr indent="-381000" lvl="7" marL="36576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8pPr>
            <a:lvl9pPr indent="-381000" lvl="8" marL="41148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9pPr>
          </a:lstStyle>
          <a:p/>
        </p:txBody>
      </p:sp>
      <p:sp>
        <p:nvSpPr>
          <p:cNvPr id="12" name="Google Shape;12;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rgbClr val="77BD45"/>
            </a:solidFill>
            <a:prstDash val="solid"/>
            <a:miter lim="8000"/>
            <a:headEnd len="sm" w="sm" type="none"/>
            <a:tailEnd len="sm" w="sm" type="none"/>
          </a:ln>
        </p:spPr>
      </p:sp>
      <p:sp>
        <p:nvSpPr>
          <p:cNvPr id="13" name="Google Shape;13;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rgbClr val="77BD45"/>
            </a:solidFill>
            <a:prstDash val="solid"/>
            <a:miter lim="8000"/>
            <a:headEnd len="sm" w="sm" type="none"/>
            <a:tailEnd len="sm" w="sm" type="none"/>
          </a:ln>
        </p:spPr>
      </p:sp>
      <p:pic>
        <p:nvPicPr>
          <p:cNvPr id="14" name="Google Shape;14;p2"/>
          <p:cNvPicPr preferRelativeResize="0"/>
          <p:nvPr/>
        </p:nvPicPr>
        <p:blipFill rotWithShape="1">
          <a:blip r:embed="rId2">
            <a:alphaModFix/>
          </a:blip>
          <a:srcRect b="0" l="0" r="0" t="0"/>
          <a:stretch/>
        </p:blipFill>
        <p:spPr>
          <a:xfrm>
            <a:off x="8162400" y="4131225"/>
            <a:ext cx="839725" cy="8397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rgbClr val="77BD45"/>
        </a:solidFill>
      </p:bgPr>
    </p:bg>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rgbClr val="FFFFFF"/>
              </a:buClr>
              <a:buSzPts val="1800"/>
              <a:buChar char="●"/>
              <a:defRPr>
                <a:solidFill>
                  <a:srgbClr val="FFFFFF"/>
                </a:solidFill>
              </a:defRPr>
            </a:lvl1pPr>
            <a:lvl2pPr indent="-317500" lvl="1" marL="914400" algn="ctr">
              <a:spcBef>
                <a:spcPts val="1600"/>
              </a:spcBef>
              <a:spcAft>
                <a:spcPts val="0"/>
              </a:spcAft>
              <a:buClr>
                <a:srgbClr val="FFFFFF"/>
              </a:buClr>
              <a:buSzPts val="1400"/>
              <a:buChar char="○"/>
              <a:defRPr>
                <a:solidFill>
                  <a:srgbClr val="FFFFFF"/>
                </a:solidFill>
              </a:defRPr>
            </a:lvl2pPr>
            <a:lvl3pPr indent="-317500" lvl="2" marL="1371600" algn="ctr">
              <a:spcBef>
                <a:spcPts val="1600"/>
              </a:spcBef>
              <a:spcAft>
                <a:spcPts val="0"/>
              </a:spcAft>
              <a:buClr>
                <a:srgbClr val="FFFFFF"/>
              </a:buClr>
              <a:buSzPts val="1400"/>
              <a:buChar char="■"/>
              <a:defRPr>
                <a:solidFill>
                  <a:srgbClr val="FFFFFF"/>
                </a:solidFill>
              </a:defRPr>
            </a:lvl3pPr>
            <a:lvl4pPr indent="-317500" lvl="3" marL="1828800" algn="ctr">
              <a:spcBef>
                <a:spcPts val="1600"/>
              </a:spcBef>
              <a:spcAft>
                <a:spcPts val="0"/>
              </a:spcAft>
              <a:buClr>
                <a:srgbClr val="FFFFFF"/>
              </a:buClr>
              <a:buSzPts val="1400"/>
              <a:buChar char="●"/>
              <a:defRPr>
                <a:solidFill>
                  <a:srgbClr val="FFFFFF"/>
                </a:solidFill>
              </a:defRPr>
            </a:lvl4pPr>
            <a:lvl5pPr indent="-317500" lvl="4" marL="2286000" algn="ctr">
              <a:spcBef>
                <a:spcPts val="1600"/>
              </a:spcBef>
              <a:spcAft>
                <a:spcPts val="0"/>
              </a:spcAft>
              <a:buClr>
                <a:srgbClr val="FFFFFF"/>
              </a:buClr>
              <a:buSzPts val="1400"/>
              <a:buChar char="○"/>
              <a:defRPr>
                <a:solidFill>
                  <a:srgbClr val="FFFFFF"/>
                </a:solidFill>
              </a:defRPr>
            </a:lvl5pPr>
            <a:lvl6pPr indent="-317500" lvl="5" marL="2743200" algn="ctr">
              <a:spcBef>
                <a:spcPts val="1600"/>
              </a:spcBef>
              <a:spcAft>
                <a:spcPts val="0"/>
              </a:spcAft>
              <a:buClr>
                <a:srgbClr val="FFFFFF"/>
              </a:buClr>
              <a:buSzPts val="1400"/>
              <a:buChar char="■"/>
              <a:defRPr>
                <a:solidFill>
                  <a:srgbClr val="FFFFFF"/>
                </a:solidFill>
              </a:defRPr>
            </a:lvl6pPr>
            <a:lvl7pPr indent="-317500" lvl="6" marL="3200400" algn="ctr">
              <a:spcBef>
                <a:spcPts val="1600"/>
              </a:spcBef>
              <a:spcAft>
                <a:spcPts val="0"/>
              </a:spcAft>
              <a:buClr>
                <a:srgbClr val="FFFFFF"/>
              </a:buClr>
              <a:buSzPts val="1400"/>
              <a:buChar char="●"/>
              <a:defRPr>
                <a:solidFill>
                  <a:srgbClr val="FFFFFF"/>
                </a:solidFill>
              </a:defRPr>
            </a:lvl7pPr>
            <a:lvl8pPr indent="-317500" lvl="7" marL="3657600" algn="ctr">
              <a:spcBef>
                <a:spcPts val="1600"/>
              </a:spcBef>
              <a:spcAft>
                <a:spcPts val="0"/>
              </a:spcAft>
              <a:buClr>
                <a:srgbClr val="FFFFFF"/>
              </a:buClr>
              <a:buSzPts val="1400"/>
              <a:buChar char="○"/>
              <a:defRPr>
                <a:solidFill>
                  <a:srgbClr val="FFFFFF"/>
                </a:solidFill>
              </a:defRPr>
            </a:lvl8pPr>
            <a:lvl9pPr indent="-317500" lvl="8" marL="4114800" algn="ctr">
              <a:spcBef>
                <a:spcPts val="1600"/>
              </a:spcBef>
              <a:spcAft>
                <a:spcPts val="1600"/>
              </a:spcAft>
              <a:buClr>
                <a:srgbClr val="FFFFFF"/>
              </a:buClr>
              <a:buSzPts val="1400"/>
              <a:buChar char="■"/>
              <a:defRPr>
                <a:solidFill>
                  <a:srgbClr val="FFFFFF"/>
                </a:solidFill>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title"/>
          </p:nvPr>
        </p:nvSpPr>
        <p:spPr>
          <a:xfrm>
            <a:off x="1681350" y="863500"/>
            <a:ext cx="5781300" cy="2038800"/>
          </a:xfrm>
          <a:prstGeom prst="rect">
            <a:avLst/>
          </a:prstGeom>
        </p:spPr>
        <p:txBody>
          <a:bodyPr anchorCtr="0" anchor="ctr" bIns="91425" lIns="91425" spcFirstLastPara="1" rIns="91425" wrap="square" tIns="91425"/>
          <a:lstStyle>
            <a:lvl1pPr lvl="0" rtl="0" algn="ctr">
              <a:spcBef>
                <a:spcPts val="0"/>
              </a:spcBef>
              <a:spcAft>
                <a:spcPts val="0"/>
              </a:spcAft>
              <a:buClr>
                <a:srgbClr val="08507C"/>
              </a:buClr>
              <a:buSzPts val="4000"/>
              <a:buNone/>
              <a:defRPr sz="4000">
                <a:solidFill>
                  <a:srgbClr val="08507C"/>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8" name="Google Shape;58;p14"/>
          <p:cNvSpPr txBox="1"/>
          <p:nvPr>
            <p:ph idx="1" type="body"/>
          </p:nvPr>
        </p:nvSpPr>
        <p:spPr>
          <a:xfrm>
            <a:off x="1710000" y="3071525"/>
            <a:ext cx="5724000" cy="1209300"/>
          </a:xfrm>
          <a:prstGeom prst="rect">
            <a:avLst/>
          </a:prstGeom>
        </p:spPr>
        <p:txBody>
          <a:bodyPr anchorCtr="0" anchor="ctr" bIns="91425" lIns="91425" spcFirstLastPara="1" rIns="91425" wrap="square" tIns="91425"/>
          <a:lstStyle>
            <a:lvl1pPr indent="-381000" lvl="0" marL="4572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1pPr>
            <a:lvl2pPr indent="-381000" lvl="1" marL="9144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2pPr>
            <a:lvl3pPr indent="-381000" lvl="2" marL="13716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3pPr>
            <a:lvl4pPr indent="-381000" lvl="3" marL="18288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4pPr>
            <a:lvl5pPr indent="-381000" lvl="4" marL="22860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5pPr>
            <a:lvl6pPr indent="-381000" lvl="5" marL="27432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6pPr>
            <a:lvl7pPr indent="-381000" lvl="6" marL="32004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7pPr>
            <a:lvl8pPr indent="-381000" lvl="7" marL="36576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8pPr>
            <a:lvl9pPr indent="-381000" lvl="8" marL="4114800" rtl="0" algn="ctr">
              <a:lnSpc>
                <a:spcPct val="100000"/>
              </a:lnSpc>
              <a:spcBef>
                <a:spcPts val="0"/>
              </a:spcBef>
              <a:spcAft>
                <a:spcPts val="0"/>
              </a:spcAft>
              <a:buClr>
                <a:srgbClr val="77BD45"/>
              </a:buClr>
              <a:buSzPts val="2400"/>
              <a:buFont typeface="Roboto Slab"/>
              <a:buChar char="■"/>
              <a:defRPr sz="2400">
                <a:solidFill>
                  <a:srgbClr val="77BD45"/>
                </a:solidFill>
                <a:latin typeface="Roboto Slab"/>
                <a:ea typeface="Roboto Slab"/>
                <a:cs typeface="Roboto Slab"/>
                <a:sym typeface="Roboto Slab"/>
              </a:defRPr>
            </a:lvl9pPr>
          </a:lstStyle>
          <a:p/>
        </p:txBody>
      </p:sp>
      <p:sp>
        <p:nvSpPr>
          <p:cNvPr id="59" name="Google Shape;59;p14"/>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rgbClr val="77BD45"/>
            </a:solidFill>
            <a:prstDash val="solid"/>
            <a:miter lim="8000"/>
            <a:headEnd len="sm" w="sm" type="none"/>
            <a:tailEnd len="sm" w="sm" type="none"/>
          </a:ln>
        </p:spPr>
      </p:sp>
      <p:sp>
        <p:nvSpPr>
          <p:cNvPr id="60" name="Google Shape;60;p14"/>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rgbClr val="77BD45"/>
            </a:solidFill>
            <a:prstDash val="solid"/>
            <a:miter lim="8000"/>
            <a:headEnd len="sm" w="sm" type="none"/>
            <a:tailEnd len="sm" w="sm" type="none"/>
          </a:ln>
        </p:spPr>
      </p:sp>
      <p:pic>
        <p:nvPicPr>
          <p:cNvPr id="61" name="Google Shape;61;p14"/>
          <p:cNvPicPr preferRelativeResize="0"/>
          <p:nvPr/>
        </p:nvPicPr>
        <p:blipFill rotWithShape="1">
          <a:blip r:embed="rId2">
            <a:alphaModFix/>
          </a:blip>
          <a:srcRect b="0" l="0" r="0" t="0"/>
          <a:stretch/>
        </p:blipFill>
        <p:spPr>
          <a:xfrm>
            <a:off x="8162400" y="4131225"/>
            <a:ext cx="839725" cy="8397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08507C"/>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 name="Google Shape;6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Clr>
                <a:srgbClr val="08507C"/>
              </a:buClr>
              <a:buSzPts val="1800"/>
              <a:buChar char="●"/>
              <a:defRPr>
                <a:solidFill>
                  <a:srgbClr val="08507C"/>
                </a:solidFill>
              </a:defRPr>
            </a:lvl1pPr>
            <a:lvl2pPr indent="-317500" lvl="1" marL="914400" rtl="0">
              <a:spcBef>
                <a:spcPts val="1600"/>
              </a:spcBef>
              <a:spcAft>
                <a:spcPts val="0"/>
              </a:spcAft>
              <a:buClr>
                <a:srgbClr val="08507C"/>
              </a:buClr>
              <a:buSzPts val="1400"/>
              <a:buChar char="○"/>
              <a:defRPr>
                <a:solidFill>
                  <a:srgbClr val="08507C"/>
                </a:solidFill>
              </a:defRPr>
            </a:lvl2pPr>
            <a:lvl3pPr indent="-317500" lvl="2" marL="1371600" rtl="0">
              <a:spcBef>
                <a:spcPts val="1600"/>
              </a:spcBef>
              <a:spcAft>
                <a:spcPts val="0"/>
              </a:spcAft>
              <a:buClr>
                <a:srgbClr val="08507C"/>
              </a:buClr>
              <a:buSzPts val="1400"/>
              <a:buChar char="■"/>
              <a:defRPr>
                <a:solidFill>
                  <a:srgbClr val="08507C"/>
                </a:solidFill>
              </a:defRPr>
            </a:lvl3pPr>
            <a:lvl4pPr indent="-317500" lvl="3" marL="1828800" rtl="0">
              <a:spcBef>
                <a:spcPts val="1600"/>
              </a:spcBef>
              <a:spcAft>
                <a:spcPts val="0"/>
              </a:spcAft>
              <a:buClr>
                <a:srgbClr val="08507C"/>
              </a:buClr>
              <a:buSzPts val="1400"/>
              <a:buChar char="●"/>
              <a:defRPr>
                <a:solidFill>
                  <a:srgbClr val="08507C"/>
                </a:solidFill>
              </a:defRPr>
            </a:lvl4pPr>
            <a:lvl5pPr indent="-317500" lvl="4" marL="2286000" rtl="0">
              <a:spcBef>
                <a:spcPts val="1600"/>
              </a:spcBef>
              <a:spcAft>
                <a:spcPts val="0"/>
              </a:spcAft>
              <a:buClr>
                <a:srgbClr val="08507C"/>
              </a:buClr>
              <a:buSzPts val="1400"/>
              <a:buChar char="○"/>
              <a:defRPr>
                <a:solidFill>
                  <a:srgbClr val="08507C"/>
                </a:solidFill>
              </a:defRPr>
            </a:lvl5pPr>
            <a:lvl6pPr indent="-317500" lvl="5" marL="2743200" rtl="0">
              <a:spcBef>
                <a:spcPts val="1600"/>
              </a:spcBef>
              <a:spcAft>
                <a:spcPts val="0"/>
              </a:spcAft>
              <a:buClr>
                <a:srgbClr val="08507C"/>
              </a:buClr>
              <a:buSzPts val="1400"/>
              <a:buChar char="■"/>
              <a:defRPr>
                <a:solidFill>
                  <a:srgbClr val="08507C"/>
                </a:solidFill>
              </a:defRPr>
            </a:lvl6pPr>
            <a:lvl7pPr indent="-317500" lvl="6" marL="3200400" rtl="0">
              <a:spcBef>
                <a:spcPts val="1600"/>
              </a:spcBef>
              <a:spcAft>
                <a:spcPts val="0"/>
              </a:spcAft>
              <a:buClr>
                <a:srgbClr val="08507C"/>
              </a:buClr>
              <a:buSzPts val="1400"/>
              <a:buChar char="●"/>
              <a:defRPr>
                <a:solidFill>
                  <a:srgbClr val="08507C"/>
                </a:solidFill>
              </a:defRPr>
            </a:lvl7pPr>
            <a:lvl8pPr indent="-317500" lvl="7" marL="3657600" rtl="0">
              <a:spcBef>
                <a:spcPts val="1600"/>
              </a:spcBef>
              <a:spcAft>
                <a:spcPts val="0"/>
              </a:spcAft>
              <a:buClr>
                <a:srgbClr val="08507C"/>
              </a:buClr>
              <a:buSzPts val="1400"/>
              <a:buChar char="○"/>
              <a:defRPr>
                <a:solidFill>
                  <a:srgbClr val="08507C"/>
                </a:solidFill>
              </a:defRPr>
            </a:lvl8pPr>
            <a:lvl9pPr indent="-317500" lvl="8" marL="4114800" rtl="0">
              <a:spcBef>
                <a:spcPts val="1600"/>
              </a:spcBef>
              <a:spcAft>
                <a:spcPts val="1600"/>
              </a:spcAft>
              <a:buClr>
                <a:srgbClr val="08507C"/>
              </a:buClr>
              <a:buSzPts val="1400"/>
              <a:buChar char="■"/>
              <a:defRPr>
                <a:solidFill>
                  <a:srgbClr val="08507C"/>
                </a:solidFill>
              </a:defRPr>
            </a:lvl9pPr>
          </a:lstStyle>
          <a:p/>
        </p:txBody>
      </p:sp>
      <p:sp>
        <p:nvSpPr>
          <p:cNvPr id="68" name="Google Shape;6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8507C"/>
              </a:buClr>
              <a:buSzPts val="1400"/>
              <a:buChar char="●"/>
              <a:defRPr sz="1400">
                <a:solidFill>
                  <a:srgbClr val="08507C"/>
                </a:solidFill>
              </a:defRPr>
            </a:lvl1pPr>
            <a:lvl2pPr indent="-304800" lvl="1" marL="914400" rtl="0">
              <a:spcBef>
                <a:spcPts val="1600"/>
              </a:spcBef>
              <a:spcAft>
                <a:spcPts val="0"/>
              </a:spcAft>
              <a:buClr>
                <a:srgbClr val="08507C"/>
              </a:buClr>
              <a:buSzPts val="1200"/>
              <a:buChar char="○"/>
              <a:defRPr sz="1200">
                <a:solidFill>
                  <a:srgbClr val="08507C"/>
                </a:solidFill>
              </a:defRPr>
            </a:lvl2pPr>
            <a:lvl3pPr indent="-304800" lvl="2" marL="1371600" rtl="0">
              <a:spcBef>
                <a:spcPts val="1600"/>
              </a:spcBef>
              <a:spcAft>
                <a:spcPts val="0"/>
              </a:spcAft>
              <a:buClr>
                <a:srgbClr val="08507C"/>
              </a:buClr>
              <a:buSzPts val="1200"/>
              <a:buChar char="■"/>
              <a:defRPr sz="1200">
                <a:solidFill>
                  <a:srgbClr val="08507C"/>
                </a:solidFill>
              </a:defRPr>
            </a:lvl3pPr>
            <a:lvl4pPr indent="-304800" lvl="3" marL="1828800" rtl="0">
              <a:spcBef>
                <a:spcPts val="1600"/>
              </a:spcBef>
              <a:spcAft>
                <a:spcPts val="0"/>
              </a:spcAft>
              <a:buClr>
                <a:srgbClr val="08507C"/>
              </a:buClr>
              <a:buSzPts val="1200"/>
              <a:buChar char="●"/>
              <a:defRPr sz="1200">
                <a:solidFill>
                  <a:srgbClr val="08507C"/>
                </a:solidFill>
              </a:defRPr>
            </a:lvl4pPr>
            <a:lvl5pPr indent="-304800" lvl="4" marL="2286000" rtl="0">
              <a:spcBef>
                <a:spcPts val="1600"/>
              </a:spcBef>
              <a:spcAft>
                <a:spcPts val="0"/>
              </a:spcAft>
              <a:buClr>
                <a:srgbClr val="08507C"/>
              </a:buClr>
              <a:buSzPts val="1200"/>
              <a:buChar char="○"/>
              <a:defRPr sz="1200">
                <a:solidFill>
                  <a:srgbClr val="08507C"/>
                </a:solidFill>
              </a:defRPr>
            </a:lvl5pPr>
            <a:lvl6pPr indent="-304800" lvl="5" marL="2743200" rtl="0">
              <a:spcBef>
                <a:spcPts val="1600"/>
              </a:spcBef>
              <a:spcAft>
                <a:spcPts val="0"/>
              </a:spcAft>
              <a:buClr>
                <a:srgbClr val="08507C"/>
              </a:buClr>
              <a:buSzPts val="1200"/>
              <a:buChar char="■"/>
              <a:defRPr sz="1200">
                <a:solidFill>
                  <a:srgbClr val="08507C"/>
                </a:solidFill>
              </a:defRPr>
            </a:lvl6pPr>
            <a:lvl7pPr indent="-304800" lvl="6" marL="3200400" rtl="0">
              <a:spcBef>
                <a:spcPts val="1600"/>
              </a:spcBef>
              <a:spcAft>
                <a:spcPts val="0"/>
              </a:spcAft>
              <a:buClr>
                <a:srgbClr val="08507C"/>
              </a:buClr>
              <a:buSzPts val="1200"/>
              <a:buChar char="●"/>
              <a:defRPr sz="1200">
                <a:solidFill>
                  <a:srgbClr val="08507C"/>
                </a:solidFill>
              </a:defRPr>
            </a:lvl7pPr>
            <a:lvl8pPr indent="-304800" lvl="7" marL="3657600" rtl="0">
              <a:spcBef>
                <a:spcPts val="1600"/>
              </a:spcBef>
              <a:spcAft>
                <a:spcPts val="0"/>
              </a:spcAft>
              <a:buClr>
                <a:srgbClr val="08507C"/>
              </a:buClr>
              <a:buSzPts val="1200"/>
              <a:buChar char="○"/>
              <a:defRPr sz="1200">
                <a:solidFill>
                  <a:srgbClr val="08507C"/>
                </a:solidFill>
              </a:defRPr>
            </a:lvl8pPr>
            <a:lvl9pPr indent="-304800" lvl="8" marL="4114800" rtl="0">
              <a:spcBef>
                <a:spcPts val="1600"/>
              </a:spcBef>
              <a:spcAft>
                <a:spcPts val="1600"/>
              </a:spcAft>
              <a:buClr>
                <a:srgbClr val="08507C"/>
              </a:buClr>
              <a:buSzPts val="1200"/>
              <a:buChar char="■"/>
              <a:defRPr sz="1200">
                <a:solidFill>
                  <a:srgbClr val="08507C"/>
                </a:solidFill>
              </a:defRPr>
            </a:lvl9pPr>
          </a:lstStyle>
          <a:p/>
        </p:txBody>
      </p:sp>
      <p:sp>
        <p:nvSpPr>
          <p:cNvPr id="72" name="Google Shape;72;p1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8507C"/>
              </a:buClr>
              <a:buSzPts val="1400"/>
              <a:buChar char="●"/>
              <a:defRPr sz="1400">
                <a:solidFill>
                  <a:srgbClr val="08507C"/>
                </a:solidFill>
              </a:defRPr>
            </a:lvl1pPr>
            <a:lvl2pPr indent="-304800" lvl="1" marL="914400" rtl="0">
              <a:spcBef>
                <a:spcPts val="1600"/>
              </a:spcBef>
              <a:spcAft>
                <a:spcPts val="0"/>
              </a:spcAft>
              <a:buClr>
                <a:srgbClr val="08507C"/>
              </a:buClr>
              <a:buSzPts val="1200"/>
              <a:buChar char="○"/>
              <a:defRPr sz="1200">
                <a:solidFill>
                  <a:srgbClr val="08507C"/>
                </a:solidFill>
              </a:defRPr>
            </a:lvl2pPr>
            <a:lvl3pPr indent="-304800" lvl="2" marL="1371600" rtl="0">
              <a:spcBef>
                <a:spcPts val="1600"/>
              </a:spcBef>
              <a:spcAft>
                <a:spcPts val="0"/>
              </a:spcAft>
              <a:buClr>
                <a:srgbClr val="08507C"/>
              </a:buClr>
              <a:buSzPts val="1200"/>
              <a:buChar char="■"/>
              <a:defRPr sz="1200">
                <a:solidFill>
                  <a:srgbClr val="08507C"/>
                </a:solidFill>
              </a:defRPr>
            </a:lvl3pPr>
            <a:lvl4pPr indent="-304800" lvl="3" marL="1828800" rtl="0">
              <a:spcBef>
                <a:spcPts val="1600"/>
              </a:spcBef>
              <a:spcAft>
                <a:spcPts val="0"/>
              </a:spcAft>
              <a:buClr>
                <a:srgbClr val="08507C"/>
              </a:buClr>
              <a:buSzPts val="1200"/>
              <a:buChar char="●"/>
              <a:defRPr sz="1200">
                <a:solidFill>
                  <a:srgbClr val="08507C"/>
                </a:solidFill>
              </a:defRPr>
            </a:lvl4pPr>
            <a:lvl5pPr indent="-304800" lvl="4" marL="2286000" rtl="0">
              <a:spcBef>
                <a:spcPts val="1600"/>
              </a:spcBef>
              <a:spcAft>
                <a:spcPts val="0"/>
              </a:spcAft>
              <a:buClr>
                <a:srgbClr val="08507C"/>
              </a:buClr>
              <a:buSzPts val="1200"/>
              <a:buChar char="○"/>
              <a:defRPr sz="1200">
                <a:solidFill>
                  <a:srgbClr val="08507C"/>
                </a:solidFill>
              </a:defRPr>
            </a:lvl5pPr>
            <a:lvl6pPr indent="-304800" lvl="5" marL="2743200" rtl="0">
              <a:spcBef>
                <a:spcPts val="1600"/>
              </a:spcBef>
              <a:spcAft>
                <a:spcPts val="0"/>
              </a:spcAft>
              <a:buClr>
                <a:srgbClr val="08507C"/>
              </a:buClr>
              <a:buSzPts val="1200"/>
              <a:buChar char="■"/>
              <a:defRPr sz="1200">
                <a:solidFill>
                  <a:srgbClr val="08507C"/>
                </a:solidFill>
              </a:defRPr>
            </a:lvl6pPr>
            <a:lvl7pPr indent="-304800" lvl="6" marL="3200400" rtl="0">
              <a:spcBef>
                <a:spcPts val="1600"/>
              </a:spcBef>
              <a:spcAft>
                <a:spcPts val="0"/>
              </a:spcAft>
              <a:buClr>
                <a:srgbClr val="08507C"/>
              </a:buClr>
              <a:buSzPts val="1200"/>
              <a:buChar char="●"/>
              <a:defRPr sz="1200">
                <a:solidFill>
                  <a:srgbClr val="08507C"/>
                </a:solidFill>
              </a:defRPr>
            </a:lvl7pPr>
            <a:lvl8pPr indent="-304800" lvl="7" marL="3657600" rtl="0">
              <a:spcBef>
                <a:spcPts val="1600"/>
              </a:spcBef>
              <a:spcAft>
                <a:spcPts val="0"/>
              </a:spcAft>
              <a:buClr>
                <a:srgbClr val="08507C"/>
              </a:buClr>
              <a:buSzPts val="1200"/>
              <a:buChar char="○"/>
              <a:defRPr sz="1200">
                <a:solidFill>
                  <a:srgbClr val="08507C"/>
                </a:solidFill>
              </a:defRPr>
            </a:lvl8pPr>
            <a:lvl9pPr indent="-304800" lvl="8" marL="4114800" rtl="0">
              <a:spcBef>
                <a:spcPts val="1600"/>
              </a:spcBef>
              <a:spcAft>
                <a:spcPts val="1600"/>
              </a:spcAft>
              <a:buClr>
                <a:srgbClr val="08507C"/>
              </a:buClr>
              <a:buSzPts val="1200"/>
              <a:buChar char="■"/>
              <a:defRPr sz="1200">
                <a:solidFill>
                  <a:srgbClr val="08507C"/>
                </a:solidFill>
              </a:defRPr>
            </a:lvl9pPr>
          </a:lstStyle>
          <a:p/>
        </p:txBody>
      </p:sp>
      <p:sp>
        <p:nvSpPr>
          <p:cNvPr id="73" name="Google Shape;7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7" name="Shape 77"/>
        <p:cNvGrpSpPr/>
        <p:nvPr/>
      </p:nvGrpSpPr>
      <p:grpSpPr>
        <a:xfrm>
          <a:off x="0" y="0"/>
          <a:ext cx="0" cy="0"/>
          <a:chOff x="0" y="0"/>
          <a:chExt cx="0" cy="0"/>
        </a:xfrm>
      </p:grpSpPr>
      <p:sp>
        <p:nvSpPr>
          <p:cNvPr id="78" name="Google Shape;78;p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9" name="Google Shape;79;p19"/>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08507C"/>
              </a:buClr>
              <a:buSzPts val="1200"/>
              <a:buChar char="●"/>
              <a:defRPr sz="1200">
                <a:solidFill>
                  <a:srgbClr val="08507C"/>
                </a:solidFill>
              </a:defRPr>
            </a:lvl1pPr>
            <a:lvl2pPr indent="-304800" lvl="1" marL="914400" rtl="0">
              <a:spcBef>
                <a:spcPts val="1600"/>
              </a:spcBef>
              <a:spcAft>
                <a:spcPts val="0"/>
              </a:spcAft>
              <a:buClr>
                <a:srgbClr val="08507C"/>
              </a:buClr>
              <a:buSzPts val="1200"/>
              <a:buChar char="○"/>
              <a:defRPr sz="1200">
                <a:solidFill>
                  <a:srgbClr val="08507C"/>
                </a:solidFill>
              </a:defRPr>
            </a:lvl2pPr>
            <a:lvl3pPr indent="-304800" lvl="2" marL="1371600" rtl="0">
              <a:spcBef>
                <a:spcPts val="1600"/>
              </a:spcBef>
              <a:spcAft>
                <a:spcPts val="0"/>
              </a:spcAft>
              <a:buClr>
                <a:srgbClr val="08507C"/>
              </a:buClr>
              <a:buSzPts val="1200"/>
              <a:buChar char="■"/>
              <a:defRPr sz="1200">
                <a:solidFill>
                  <a:srgbClr val="08507C"/>
                </a:solidFill>
              </a:defRPr>
            </a:lvl3pPr>
            <a:lvl4pPr indent="-304800" lvl="3" marL="1828800" rtl="0">
              <a:spcBef>
                <a:spcPts val="1600"/>
              </a:spcBef>
              <a:spcAft>
                <a:spcPts val="0"/>
              </a:spcAft>
              <a:buClr>
                <a:srgbClr val="08507C"/>
              </a:buClr>
              <a:buSzPts val="1200"/>
              <a:buChar char="●"/>
              <a:defRPr sz="1200">
                <a:solidFill>
                  <a:srgbClr val="08507C"/>
                </a:solidFill>
              </a:defRPr>
            </a:lvl4pPr>
            <a:lvl5pPr indent="-304800" lvl="4" marL="2286000" rtl="0">
              <a:spcBef>
                <a:spcPts val="1600"/>
              </a:spcBef>
              <a:spcAft>
                <a:spcPts val="0"/>
              </a:spcAft>
              <a:buClr>
                <a:srgbClr val="08507C"/>
              </a:buClr>
              <a:buSzPts val="1200"/>
              <a:buChar char="○"/>
              <a:defRPr sz="1200">
                <a:solidFill>
                  <a:srgbClr val="08507C"/>
                </a:solidFill>
              </a:defRPr>
            </a:lvl5pPr>
            <a:lvl6pPr indent="-304800" lvl="5" marL="2743200" rtl="0">
              <a:spcBef>
                <a:spcPts val="1600"/>
              </a:spcBef>
              <a:spcAft>
                <a:spcPts val="0"/>
              </a:spcAft>
              <a:buClr>
                <a:srgbClr val="08507C"/>
              </a:buClr>
              <a:buSzPts val="1200"/>
              <a:buChar char="■"/>
              <a:defRPr sz="1200">
                <a:solidFill>
                  <a:srgbClr val="08507C"/>
                </a:solidFill>
              </a:defRPr>
            </a:lvl6pPr>
            <a:lvl7pPr indent="-304800" lvl="6" marL="3200400" rtl="0">
              <a:spcBef>
                <a:spcPts val="1600"/>
              </a:spcBef>
              <a:spcAft>
                <a:spcPts val="0"/>
              </a:spcAft>
              <a:buClr>
                <a:srgbClr val="08507C"/>
              </a:buClr>
              <a:buSzPts val="1200"/>
              <a:buChar char="●"/>
              <a:defRPr sz="1200">
                <a:solidFill>
                  <a:srgbClr val="08507C"/>
                </a:solidFill>
              </a:defRPr>
            </a:lvl7pPr>
            <a:lvl8pPr indent="-304800" lvl="7" marL="3657600" rtl="0">
              <a:spcBef>
                <a:spcPts val="1600"/>
              </a:spcBef>
              <a:spcAft>
                <a:spcPts val="0"/>
              </a:spcAft>
              <a:buClr>
                <a:srgbClr val="08507C"/>
              </a:buClr>
              <a:buSzPts val="1200"/>
              <a:buChar char="○"/>
              <a:defRPr sz="1200">
                <a:solidFill>
                  <a:srgbClr val="08507C"/>
                </a:solidFill>
              </a:defRPr>
            </a:lvl8pPr>
            <a:lvl9pPr indent="-304800" lvl="8" marL="4114800" rtl="0">
              <a:spcBef>
                <a:spcPts val="1600"/>
              </a:spcBef>
              <a:spcAft>
                <a:spcPts val="1600"/>
              </a:spcAft>
              <a:buClr>
                <a:srgbClr val="08507C"/>
              </a:buClr>
              <a:buSzPts val="1200"/>
              <a:buChar char="■"/>
              <a:defRPr sz="1200">
                <a:solidFill>
                  <a:srgbClr val="08507C"/>
                </a:solidFill>
              </a:defRPr>
            </a:lvl9pPr>
          </a:lstStyle>
          <a:p/>
        </p:txBody>
      </p:sp>
      <p:sp>
        <p:nvSpPr>
          <p:cNvPr id="80" name="Google Shape;8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77BD45"/>
        </a:solidFill>
      </p:bgPr>
    </p:bg>
    <p:spTree>
      <p:nvGrpSpPr>
        <p:cNvPr id="81" name="Shape 81"/>
        <p:cNvGrpSpPr/>
        <p:nvPr/>
      </p:nvGrpSpPr>
      <p:grpSpPr>
        <a:xfrm>
          <a:off x="0" y="0"/>
          <a:ext cx="0" cy="0"/>
          <a:chOff x="0" y="0"/>
          <a:chExt cx="0" cy="0"/>
        </a:xfrm>
      </p:grpSpPr>
      <p:sp>
        <p:nvSpPr>
          <p:cNvPr id="82" name="Google Shape;8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20"/>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rgbClr val="08507C"/>
        </a:solidFill>
      </p:bgPr>
    </p:bg>
    <p:spTree>
      <p:nvGrpSpPr>
        <p:cNvPr id="84" name="Shape 84"/>
        <p:cNvGrpSpPr/>
        <p:nvPr/>
      </p:nvGrpSpPr>
      <p:grpSpPr>
        <a:xfrm>
          <a:off x="0" y="0"/>
          <a:ext cx="0" cy="0"/>
          <a:chOff x="0" y="0"/>
          <a:chExt cx="0" cy="0"/>
        </a:xfrm>
      </p:grpSpPr>
      <p:sp>
        <p:nvSpPr>
          <p:cNvPr id="85" name="Google Shape;85;p21"/>
          <p:cNvSpPr/>
          <p:nvPr/>
        </p:nvSpPr>
        <p:spPr>
          <a:xfrm>
            <a:off x="4572000" y="-125"/>
            <a:ext cx="4572000" cy="5143500"/>
          </a:xfrm>
          <a:prstGeom prst="rect">
            <a:avLst/>
          </a:prstGeom>
          <a:solidFill>
            <a:srgbClr val="77BD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86" name="Google Shape;86;p21"/>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4200"/>
              <a:buNone/>
              <a:defRPr sz="4200">
                <a:solidFill>
                  <a:srgbClr val="FFFFFF"/>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21"/>
          <p:cNvSpPr txBox="1"/>
          <p:nvPr>
            <p:ph idx="1" type="subTitle"/>
          </p:nvPr>
        </p:nvSpPr>
        <p:spPr>
          <a:xfrm>
            <a:off x="265500" y="2803075"/>
            <a:ext cx="4045200" cy="1235100"/>
          </a:xfrm>
          <a:prstGeom prst="rect">
            <a:avLst/>
          </a:prstGeom>
        </p:spPr>
        <p:txBody>
          <a:bodyPr anchorCtr="0" anchor="ctr" bIns="91425" lIns="91425" spcFirstLastPara="1" rIns="91425" wrap="square" tIns="91425"/>
          <a:lstStyle>
            <a:lvl1pPr lvl="0" rtl="0" algn="ctr">
              <a:lnSpc>
                <a:spcPct val="100000"/>
              </a:lnSpc>
              <a:spcBef>
                <a:spcPts val="0"/>
              </a:spcBef>
              <a:spcAft>
                <a:spcPts val="0"/>
              </a:spcAft>
              <a:buClr>
                <a:srgbClr val="77BD45"/>
              </a:buClr>
              <a:buSzPts val="2100"/>
              <a:buNone/>
              <a:defRPr b="1" sz="2100">
                <a:solidFill>
                  <a:srgbClr val="77BD45"/>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1"/>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08507C"/>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Clr>
                <a:srgbClr val="FFFFFF"/>
              </a:buClr>
              <a:buSzPts val="4800"/>
              <a:buNone/>
              <a:defRPr sz="4800">
                <a:solidFill>
                  <a:srgbClr val="FFFFF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rgbClr val="08507C"/>
              </a:buClr>
              <a:buSzPts val="1800"/>
              <a:buNone/>
              <a:defRPr b="1">
                <a:solidFill>
                  <a:srgbClr val="08507C"/>
                </a:solidFill>
              </a:defRPr>
            </a:lvl1pPr>
          </a:lstStyle>
          <a:p/>
        </p:txBody>
      </p:sp>
      <p:sp>
        <p:nvSpPr>
          <p:cNvPr id="92" name="Google Shape;9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rgbClr val="77BD45"/>
        </a:solidFill>
      </p:bgPr>
    </p:bg>
    <p:spTree>
      <p:nvGrpSpPr>
        <p:cNvPr id="93" name="Shape 93"/>
        <p:cNvGrpSpPr/>
        <p:nvPr/>
      </p:nvGrpSpPr>
      <p:grpSpPr>
        <a:xfrm>
          <a:off x="0" y="0"/>
          <a:ext cx="0" cy="0"/>
          <a:chOff x="0" y="0"/>
          <a:chExt cx="0" cy="0"/>
        </a:xfrm>
      </p:grpSpPr>
      <p:sp>
        <p:nvSpPr>
          <p:cNvPr id="94" name="Google Shape;94;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Clr>
                <a:srgbClr val="08507C"/>
              </a:buClr>
              <a:buSzPts val="12000"/>
              <a:buNone/>
              <a:defRPr sz="12000">
                <a:solidFill>
                  <a:srgbClr val="08507C"/>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5" name="Google Shape;95;p23"/>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Clr>
                <a:srgbClr val="FFFFFF"/>
              </a:buClr>
              <a:buSzPts val="1800"/>
              <a:buChar char="●"/>
              <a:defRPr>
                <a:solidFill>
                  <a:srgbClr val="FFFFFF"/>
                </a:solidFill>
              </a:defRPr>
            </a:lvl1pPr>
            <a:lvl2pPr indent="-317500" lvl="1" marL="914400" rtl="0" algn="ctr">
              <a:spcBef>
                <a:spcPts val="1600"/>
              </a:spcBef>
              <a:spcAft>
                <a:spcPts val="0"/>
              </a:spcAft>
              <a:buClr>
                <a:srgbClr val="FFFFFF"/>
              </a:buClr>
              <a:buSzPts val="1400"/>
              <a:buChar char="○"/>
              <a:defRPr>
                <a:solidFill>
                  <a:srgbClr val="FFFFFF"/>
                </a:solidFill>
              </a:defRPr>
            </a:lvl2pPr>
            <a:lvl3pPr indent="-317500" lvl="2" marL="1371600" rtl="0" algn="ctr">
              <a:spcBef>
                <a:spcPts val="1600"/>
              </a:spcBef>
              <a:spcAft>
                <a:spcPts val="0"/>
              </a:spcAft>
              <a:buClr>
                <a:srgbClr val="FFFFFF"/>
              </a:buClr>
              <a:buSzPts val="1400"/>
              <a:buChar char="■"/>
              <a:defRPr>
                <a:solidFill>
                  <a:srgbClr val="FFFFFF"/>
                </a:solidFill>
              </a:defRPr>
            </a:lvl3pPr>
            <a:lvl4pPr indent="-317500" lvl="3" marL="1828800" rtl="0" algn="ctr">
              <a:spcBef>
                <a:spcPts val="1600"/>
              </a:spcBef>
              <a:spcAft>
                <a:spcPts val="0"/>
              </a:spcAft>
              <a:buClr>
                <a:srgbClr val="FFFFFF"/>
              </a:buClr>
              <a:buSzPts val="1400"/>
              <a:buChar char="●"/>
              <a:defRPr>
                <a:solidFill>
                  <a:srgbClr val="FFFFFF"/>
                </a:solidFill>
              </a:defRPr>
            </a:lvl4pPr>
            <a:lvl5pPr indent="-317500" lvl="4" marL="2286000" rtl="0" algn="ctr">
              <a:spcBef>
                <a:spcPts val="1600"/>
              </a:spcBef>
              <a:spcAft>
                <a:spcPts val="0"/>
              </a:spcAft>
              <a:buClr>
                <a:srgbClr val="FFFFFF"/>
              </a:buClr>
              <a:buSzPts val="1400"/>
              <a:buChar char="○"/>
              <a:defRPr>
                <a:solidFill>
                  <a:srgbClr val="FFFFFF"/>
                </a:solidFill>
              </a:defRPr>
            </a:lvl5pPr>
            <a:lvl6pPr indent="-317500" lvl="5" marL="2743200" rtl="0" algn="ctr">
              <a:spcBef>
                <a:spcPts val="1600"/>
              </a:spcBef>
              <a:spcAft>
                <a:spcPts val="0"/>
              </a:spcAft>
              <a:buClr>
                <a:srgbClr val="FFFFFF"/>
              </a:buClr>
              <a:buSzPts val="1400"/>
              <a:buChar char="■"/>
              <a:defRPr>
                <a:solidFill>
                  <a:srgbClr val="FFFFFF"/>
                </a:solidFill>
              </a:defRPr>
            </a:lvl6pPr>
            <a:lvl7pPr indent="-317500" lvl="6" marL="3200400" rtl="0" algn="ctr">
              <a:spcBef>
                <a:spcPts val="1600"/>
              </a:spcBef>
              <a:spcAft>
                <a:spcPts val="0"/>
              </a:spcAft>
              <a:buClr>
                <a:srgbClr val="FFFFFF"/>
              </a:buClr>
              <a:buSzPts val="1400"/>
              <a:buChar char="●"/>
              <a:defRPr>
                <a:solidFill>
                  <a:srgbClr val="FFFFFF"/>
                </a:solidFill>
              </a:defRPr>
            </a:lvl7pPr>
            <a:lvl8pPr indent="-317500" lvl="7" marL="3657600" rtl="0" algn="ctr">
              <a:spcBef>
                <a:spcPts val="1600"/>
              </a:spcBef>
              <a:spcAft>
                <a:spcPts val="0"/>
              </a:spcAft>
              <a:buClr>
                <a:srgbClr val="FFFFFF"/>
              </a:buClr>
              <a:buSzPts val="1400"/>
              <a:buChar char="○"/>
              <a:defRPr>
                <a:solidFill>
                  <a:srgbClr val="FFFFFF"/>
                </a:solidFill>
              </a:defRPr>
            </a:lvl8pPr>
            <a:lvl9pPr indent="-317500" lvl="8" marL="4114800" rtl="0" algn="ctr">
              <a:spcBef>
                <a:spcPts val="1600"/>
              </a:spcBef>
              <a:spcAft>
                <a:spcPts val="1600"/>
              </a:spcAft>
              <a:buClr>
                <a:srgbClr val="FFFFFF"/>
              </a:buClr>
              <a:buSzPts val="1400"/>
              <a:buChar char="■"/>
              <a:defRPr>
                <a:solidFill>
                  <a:srgbClr val="FFFFFF"/>
                </a:solidFill>
              </a:defRPr>
            </a:lvl9pPr>
          </a:lstStyle>
          <a:p/>
        </p:txBody>
      </p:sp>
      <p:sp>
        <p:nvSpPr>
          <p:cNvPr id="96" name="Google Shape;9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77BD45"/>
        </a:solidFill>
      </p:bgPr>
    </p:bg>
    <p:spTree>
      <p:nvGrpSpPr>
        <p:cNvPr id="34" name="Shape 34"/>
        <p:cNvGrpSpPr/>
        <p:nvPr/>
      </p:nvGrpSpPr>
      <p:grpSpPr>
        <a:xfrm>
          <a:off x="0" y="0"/>
          <a:ext cx="0" cy="0"/>
          <a:chOff x="0" y="0"/>
          <a:chExt cx="0" cy="0"/>
        </a:xfrm>
      </p:grpSpPr>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8"/>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rgbClr val="08507C"/>
        </a:solidFill>
      </p:bgPr>
    </p:bg>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rgbClr val="77BD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Clr>
                <a:srgbClr val="FFFFFF"/>
              </a:buClr>
              <a:buSzPts val="4200"/>
              <a:buNone/>
              <a:defRPr sz="4200">
                <a:solidFill>
                  <a:srgbClr val="FFFFFF"/>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rgbClr val="77BD45"/>
              </a:buClr>
              <a:buSzPts val="2100"/>
              <a:buNone/>
              <a:defRPr b="1" sz="2100">
                <a:solidFill>
                  <a:srgbClr val="77BD45"/>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1600"/>
              </a:spcBef>
              <a:spcAft>
                <a:spcPts val="0"/>
              </a:spcAft>
              <a:buClr>
                <a:srgbClr val="FFFFFF"/>
              </a:buClr>
              <a:buSzPts val="1400"/>
              <a:buChar char="○"/>
              <a:defRPr>
                <a:solidFill>
                  <a:srgbClr val="FFFFFF"/>
                </a:solidFill>
              </a:defRPr>
            </a:lvl2pPr>
            <a:lvl3pPr indent="-317500" lvl="2" marL="1371600">
              <a:spcBef>
                <a:spcPts val="1600"/>
              </a:spcBef>
              <a:spcAft>
                <a:spcPts val="0"/>
              </a:spcAft>
              <a:buClr>
                <a:srgbClr val="FFFFFF"/>
              </a:buClr>
              <a:buSzPts val="1400"/>
              <a:buChar char="■"/>
              <a:defRPr>
                <a:solidFill>
                  <a:srgbClr val="FFFFFF"/>
                </a:solidFill>
              </a:defRPr>
            </a:lvl3pPr>
            <a:lvl4pPr indent="-317500" lvl="3" marL="1828800">
              <a:spcBef>
                <a:spcPts val="1600"/>
              </a:spcBef>
              <a:spcAft>
                <a:spcPts val="0"/>
              </a:spcAft>
              <a:buClr>
                <a:srgbClr val="FFFFFF"/>
              </a:buClr>
              <a:buSzPts val="1400"/>
              <a:buChar char="●"/>
              <a:defRPr>
                <a:solidFill>
                  <a:srgbClr val="FFFFFF"/>
                </a:solidFill>
              </a:defRPr>
            </a:lvl4pPr>
            <a:lvl5pPr indent="-317500" lvl="4" marL="2286000">
              <a:spcBef>
                <a:spcPts val="1600"/>
              </a:spcBef>
              <a:spcAft>
                <a:spcPts val="0"/>
              </a:spcAft>
              <a:buClr>
                <a:srgbClr val="FFFFFF"/>
              </a:buClr>
              <a:buSzPts val="1400"/>
              <a:buChar char="○"/>
              <a:defRPr>
                <a:solidFill>
                  <a:srgbClr val="FFFFFF"/>
                </a:solidFill>
              </a:defRPr>
            </a:lvl5pPr>
            <a:lvl6pPr indent="-317500" lvl="5" marL="2743200">
              <a:spcBef>
                <a:spcPts val="1600"/>
              </a:spcBef>
              <a:spcAft>
                <a:spcPts val="0"/>
              </a:spcAft>
              <a:buClr>
                <a:srgbClr val="FFFFFF"/>
              </a:buClr>
              <a:buSzPts val="1400"/>
              <a:buChar char="■"/>
              <a:defRPr>
                <a:solidFill>
                  <a:srgbClr val="FFFFFF"/>
                </a:solidFill>
              </a:defRPr>
            </a:lvl6pPr>
            <a:lvl7pPr indent="-317500" lvl="6" marL="3200400">
              <a:spcBef>
                <a:spcPts val="16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rgbClr val="08507C"/>
              </a:buClr>
              <a:buSzPts val="1800"/>
              <a:buNone/>
              <a:defRPr b="1">
                <a:solidFill>
                  <a:srgbClr val="08507C"/>
                </a:solidFill>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ECEFF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rgbClr val="08507C"/>
              </a:buClr>
              <a:buSzPts val="2800"/>
              <a:buFont typeface="Roboto Slab"/>
              <a:buNone/>
              <a:defRPr b="1" sz="2800">
                <a:solidFill>
                  <a:srgbClr val="08507C"/>
                </a:solidFill>
                <a:latin typeface="Roboto Slab"/>
                <a:ea typeface="Roboto Slab"/>
                <a:cs typeface="Roboto Slab"/>
                <a:sym typeface="Roboto Sla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SzPts val="1800"/>
              <a:buFont typeface="Roboto"/>
              <a:buChar char="●"/>
              <a:defRPr sz="1800">
                <a:latin typeface="Roboto"/>
                <a:ea typeface="Roboto"/>
                <a:cs typeface="Roboto"/>
                <a:sym typeface="Roboto"/>
              </a:defRPr>
            </a:lvl1pPr>
            <a:lvl2pPr indent="-317500" lvl="1" marL="914400">
              <a:lnSpc>
                <a:spcPct val="115000"/>
              </a:lnSpc>
              <a:spcBef>
                <a:spcPts val="1600"/>
              </a:spcBef>
              <a:spcAft>
                <a:spcPts val="0"/>
              </a:spcAft>
              <a:buSzPts val="1400"/>
              <a:buFont typeface="Roboto"/>
              <a:buChar char="○"/>
              <a:defRPr>
                <a:latin typeface="Roboto"/>
                <a:ea typeface="Roboto"/>
                <a:cs typeface="Roboto"/>
                <a:sym typeface="Roboto"/>
              </a:defRPr>
            </a:lvl2pPr>
            <a:lvl3pPr indent="-317500" lvl="2" marL="1371600">
              <a:lnSpc>
                <a:spcPct val="115000"/>
              </a:lnSpc>
              <a:spcBef>
                <a:spcPts val="1600"/>
              </a:spcBef>
              <a:spcAft>
                <a:spcPts val="0"/>
              </a:spcAft>
              <a:buSzPts val="1400"/>
              <a:buFont typeface="Roboto"/>
              <a:buChar char="■"/>
              <a:defRPr>
                <a:latin typeface="Roboto"/>
                <a:ea typeface="Roboto"/>
                <a:cs typeface="Roboto"/>
                <a:sym typeface="Roboto"/>
              </a:defRPr>
            </a:lvl3pPr>
            <a:lvl4pPr indent="-317500" lvl="3" marL="1828800">
              <a:lnSpc>
                <a:spcPct val="115000"/>
              </a:lnSpc>
              <a:spcBef>
                <a:spcPts val="1600"/>
              </a:spcBef>
              <a:spcAft>
                <a:spcPts val="0"/>
              </a:spcAft>
              <a:buSzPts val="1400"/>
              <a:buFont typeface="Roboto"/>
              <a:buChar char="●"/>
              <a:defRPr>
                <a:latin typeface="Roboto"/>
                <a:ea typeface="Roboto"/>
                <a:cs typeface="Roboto"/>
                <a:sym typeface="Roboto"/>
              </a:defRPr>
            </a:lvl4pPr>
            <a:lvl5pPr indent="-317500" lvl="4" marL="2286000">
              <a:lnSpc>
                <a:spcPct val="115000"/>
              </a:lnSpc>
              <a:spcBef>
                <a:spcPts val="1600"/>
              </a:spcBef>
              <a:spcAft>
                <a:spcPts val="0"/>
              </a:spcAft>
              <a:buSzPts val="1400"/>
              <a:buFont typeface="Roboto"/>
              <a:buChar char="○"/>
              <a:defRPr>
                <a:latin typeface="Roboto"/>
                <a:ea typeface="Roboto"/>
                <a:cs typeface="Roboto"/>
                <a:sym typeface="Roboto"/>
              </a:defRPr>
            </a:lvl5pPr>
            <a:lvl6pPr indent="-317500" lvl="5" marL="2743200">
              <a:lnSpc>
                <a:spcPct val="115000"/>
              </a:lnSpc>
              <a:spcBef>
                <a:spcPts val="1600"/>
              </a:spcBef>
              <a:spcAft>
                <a:spcPts val="0"/>
              </a:spcAft>
              <a:buSzPts val="1400"/>
              <a:buFont typeface="Roboto"/>
              <a:buChar char="■"/>
              <a:defRPr>
                <a:latin typeface="Roboto"/>
                <a:ea typeface="Roboto"/>
                <a:cs typeface="Roboto"/>
                <a:sym typeface="Roboto"/>
              </a:defRPr>
            </a:lvl6pPr>
            <a:lvl7pPr indent="-317500" lvl="6" marL="3200400">
              <a:lnSpc>
                <a:spcPct val="115000"/>
              </a:lnSpc>
              <a:spcBef>
                <a:spcPts val="1600"/>
              </a:spcBef>
              <a:spcAft>
                <a:spcPts val="0"/>
              </a:spcAft>
              <a:buSzPts val="1400"/>
              <a:buFont typeface="Roboto"/>
              <a:buChar char="●"/>
              <a:defRPr>
                <a:latin typeface="Roboto"/>
                <a:ea typeface="Roboto"/>
                <a:cs typeface="Roboto"/>
                <a:sym typeface="Roboto"/>
              </a:defRPr>
            </a:lvl7pPr>
            <a:lvl8pPr indent="-317500" lvl="7" marL="3657600">
              <a:lnSpc>
                <a:spcPct val="115000"/>
              </a:lnSpc>
              <a:spcBef>
                <a:spcPts val="1600"/>
              </a:spcBef>
              <a:spcAft>
                <a:spcPts val="0"/>
              </a:spcAft>
              <a:buSzPts val="1400"/>
              <a:buFont typeface="Roboto"/>
              <a:buChar char="○"/>
              <a:defRPr>
                <a:latin typeface="Roboto"/>
                <a:ea typeface="Roboto"/>
                <a:cs typeface="Roboto"/>
                <a:sym typeface="Roboto"/>
              </a:defRPr>
            </a:lvl8pPr>
            <a:lvl9pPr indent="-317500" lvl="8" marL="4114800">
              <a:lnSpc>
                <a:spcPct val="115000"/>
              </a:lnSpc>
              <a:spcBef>
                <a:spcPts val="1600"/>
              </a:spcBef>
              <a:spcAft>
                <a:spcPts val="1600"/>
              </a:spcAft>
              <a:buSzPts val="1400"/>
              <a:buFont typeface="Roboto"/>
              <a:buChar char="■"/>
              <a:defRPr>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rgbClr val="77BD45"/>
              </a:buClr>
              <a:buSzPts val="2800"/>
              <a:buFont typeface="Roboto Slab"/>
              <a:buNone/>
              <a:defRPr b="1" sz="2800">
                <a:solidFill>
                  <a:srgbClr val="77BD45"/>
                </a:solidFill>
                <a:latin typeface="Roboto Slab"/>
                <a:ea typeface="Roboto Slab"/>
                <a:cs typeface="Roboto Slab"/>
                <a:sym typeface="Roboto Slab"/>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rgbClr val="08507C"/>
              </a:buClr>
              <a:buSzPts val="1800"/>
              <a:buFont typeface="Roboto"/>
              <a:buChar char="●"/>
              <a:defRPr sz="1800">
                <a:solidFill>
                  <a:srgbClr val="08507C"/>
                </a:solidFill>
                <a:latin typeface="Roboto"/>
                <a:ea typeface="Roboto"/>
                <a:cs typeface="Roboto"/>
                <a:sym typeface="Roboto"/>
              </a:defRPr>
            </a:lvl1pPr>
            <a:lvl2pPr indent="-317500" lvl="1" marL="914400" rtl="0">
              <a:lnSpc>
                <a:spcPct val="115000"/>
              </a:lnSpc>
              <a:spcBef>
                <a:spcPts val="1600"/>
              </a:spcBef>
              <a:spcAft>
                <a:spcPts val="0"/>
              </a:spcAft>
              <a:buClr>
                <a:srgbClr val="08507C"/>
              </a:buClr>
              <a:buSzPts val="1400"/>
              <a:buFont typeface="Roboto"/>
              <a:buChar char="○"/>
              <a:defRPr>
                <a:solidFill>
                  <a:srgbClr val="08507C"/>
                </a:solidFill>
                <a:latin typeface="Roboto"/>
                <a:ea typeface="Roboto"/>
                <a:cs typeface="Roboto"/>
                <a:sym typeface="Roboto"/>
              </a:defRPr>
            </a:lvl2pPr>
            <a:lvl3pPr indent="-317500" lvl="2" marL="1371600" rtl="0">
              <a:lnSpc>
                <a:spcPct val="115000"/>
              </a:lnSpc>
              <a:spcBef>
                <a:spcPts val="1600"/>
              </a:spcBef>
              <a:spcAft>
                <a:spcPts val="0"/>
              </a:spcAft>
              <a:buClr>
                <a:srgbClr val="08507C"/>
              </a:buClr>
              <a:buSzPts val="1400"/>
              <a:buFont typeface="Roboto"/>
              <a:buChar char="■"/>
              <a:defRPr>
                <a:solidFill>
                  <a:srgbClr val="08507C"/>
                </a:solidFill>
                <a:latin typeface="Roboto"/>
                <a:ea typeface="Roboto"/>
                <a:cs typeface="Roboto"/>
                <a:sym typeface="Roboto"/>
              </a:defRPr>
            </a:lvl3pPr>
            <a:lvl4pPr indent="-317500" lvl="3" marL="1828800" rtl="0">
              <a:lnSpc>
                <a:spcPct val="115000"/>
              </a:lnSpc>
              <a:spcBef>
                <a:spcPts val="1600"/>
              </a:spcBef>
              <a:spcAft>
                <a:spcPts val="0"/>
              </a:spcAft>
              <a:buClr>
                <a:srgbClr val="08507C"/>
              </a:buClr>
              <a:buSzPts val="1400"/>
              <a:buFont typeface="Roboto"/>
              <a:buChar char="●"/>
              <a:defRPr>
                <a:solidFill>
                  <a:srgbClr val="08507C"/>
                </a:solidFill>
                <a:latin typeface="Roboto"/>
                <a:ea typeface="Roboto"/>
                <a:cs typeface="Roboto"/>
                <a:sym typeface="Roboto"/>
              </a:defRPr>
            </a:lvl4pPr>
            <a:lvl5pPr indent="-317500" lvl="4" marL="2286000" rtl="0">
              <a:lnSpc>
                <a:spcPct val="115000"/>
              </a:lnSpc>
              <a:spcBef>
                <a:spcPts val="1600"/>
              </a:spcBef>
              <a:spcAft>
                <a:spcPts val="0"/>
              </a:spcAft>
              <a:buClr>
                <a:srgbClr val="08507C"/>
              </a:buClr>
              <a:buSzPts val="1400"/>
              <a:buFont typeface="Roboto"/>
              <a:buChar char="○"/>
              <a:defRPr>
                <a:solidFill>
                  <a:srgbClr val="08507C"/>
                </a:solidFill>
                <a:latin typeface="Roboto"/>
                <a:ea typeface="Roboto"/>
                <a:cs typeface="Roboto"/>
                <a:sym typeface="Roboto"/>
              </a:defRPr>
            </a:lvl5pPr>
            <a:lvl6pPr indent="-317500" lvl="5" marL="2743200" rtl="0">
              <a:lnSpc>
                <a:spcPct val="115000"/>
              </a:lnSpc>
              <a:spcBef>
                <a:spcPts val="1600"/>
              </a:spcBef>
              <a:spcAft>
                <a:spcPts val="0"/>
              </a:spcAft>
              <a:buClr>
                <a:srgbClr val="08507C"/>
              </a:buClr>
              <a:buSzPts val="1400"/>
              <a:buFont typeface="Roboto"/>
              <a:buChar char="■"/>
              <a:defRPr>
                <a:solidFill>
                  <a:srgbClr val="08507C"/>
                </a:solidFill>
                <a:latin typeface="Roboto"/>
                <a:ea typeface="Roboto"/>
                <a:cs typeface="Roboto"/>
                <a:sym typeface="Roboto"/>
              </a:defRPr>
            </a:lvl6pPr>
            <a:lvl7pPr indent="-317500" lvl="6" marL="3200400" rtl="0">
              <a:lnSpc>
                <a:spcPct val="115000"/>
              </a:lnSpc>
              <a:spcBef>
                <a:spcPts val="1600"/>
              </a:spcBef>
              <a:spcAft>
                <a:spcPts val="0"/>
              </a:spcAft>
              <a:buClr>
                <a:srgbClr val="08507C"/>
              </a:buClr>
              <a:buSzPts val="1400"/>
              <a:buFont typeface="Roboto"/>
              <a:buChar char="●"/>
              <a:defRPr>
                <a:solidFill>
                  <a:srgbClr val="08507C"/>
                </a:solidFill>
                <a:latin typeface="Roboto"/>
                <a:ea typeface="Roboto"/>
                <a:cs typeface="Roboto"/>
                <a:sym typeface="Roboto"/>
              </a:defRPr>
            </a:lvl7pPr>
            <a:lvl8pPr indent="-317500" lvl="7" marL="3657600" rtl="0">
              <a:lnSpc>
                <a:spcPct val="115000"/>
              </a:lnSpc>
              <a:spcBef>
                <a:spcPts val="1600"/>
              </a:spcBef>
              <a:spcAft>
                <a:spcPts val="0"/>
              </a:spcAft>
              <a:buClr>
                <a:srgbClr val="08507C"/>
              </a:buClr>
              <a:buSzPts val="1400"/>
              <a:buFont typeface="Roboto"/>
              <a:buChar char="○"/>
              <a:defRPr>
                <a:solidFill>
                  <a:srgbClr val="08507C"/>
                </a:solidFill>
                <a:latin typeface="Roboto"/>
                <a:ea typeface="Roboto"/>
                <a:cs typeface="Roboto"/>
                <a:sym typeface="Roboto"/>
              </a:defRPr>
            </a:lvl8pPr>
            <a:lvl9pPr indent="-317500" lvl="8" marL="4114800" rtl="0">
              <a:lnSpc>
                <a:spcPct val="115000"/>
              </a:lnSpc>
              <a:spcBef>
                <a:spcPts val="1600"/>
              </a:spcBef>
              <a:spcAft>
                <a:spcPts val="1600"/>
              </a:spcAft>
              <a:buClr>
                <a:srgbClr val="08507C"/>
              </a:buClr>
              <a:buSzPts val="1400"/>
              <a:buFont typeface="Roboto"/>
              <a:buChar char="■"/>
              <a:defRPr>
                <a:solidFill>
                  <a:srgbClr val="08507C"/>
                </a:solidFill>
                <a:latin typeface="Roboto"/>
                <a:ea typeface="Roboto"/>
                <a:cs typeface="Roboto"/>
                <a:sym typeface="Roboto"/>
              </a:defRPr>
            </a:lvl9pPr>
          </a:lstStyle>
          <a:p/>
        </p:txBody>
      </p:sp>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hyperlink" Target="mailto:jnord@scred.k12.mn.us" TargetMode="External"/><Relationship Id="rId4" Type="http://schemas.openxmlformats.org/officeDocument/2006/relationships/hyperlink" Target="mailto:nwoodward@scred.k12.mn.us" TargetMode="External"/><Relationship Id="rId5" Type="http://schemas.openxmlformats.org/officeDocument/2006/relationships/hyperlink" Target="mailto:jpklaber@gmail.com" TargetMode="External"/><Relationship Id="rId6" Type="http://schemas.openxmlformats.org/officeDocument/2006/relationships/image" Target="../media/image4.png"/><Relationship Id="rId7"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hyperlink" Target="https://drive.google.com/file/d/1znYO44raDB3EU2gXAr2BK7ExrwCKfbZb/view?usp=sharing" TargetMode="External"/><Relationship Id="rId4" Type="http://schemas.openxmlformats.org/officeDocument/2006/relationships/hyperlink" Target="https://highleveragepractices.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2" name="Shape 102"/>
        <p:cNvGrpSpPr/>
        <p:nvPr/>
      </p:nvGrpSpPr>
      <p:grpSpPr>
        <a:xfrm>
          <a:off x="0" y="0"/>
          <a:ext cx="0" cy="0"/>
          <a:chOff x="0" y="0"/>
          <a:chExt cx="0" cy="0"/>
        </a:xfrm>
      </p:grpSpPr>
      <p:sp>
        <p:nvSpPr>
          <p:cNvPr id="103" name="Google Shape;103;p25"/>
          <p:cNvSpPr txBox="1"/>
          <p:nvPr>
            <p:ph type="title"/>
          </p:nvPr>
        </p:nvSpPr>
        <p:spPr>
          <a:xfrm>
            <a:off x="1681350" y="872325"/>
            <a:ext cx="5781300" cy="203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Special Education in </a:t>
            </a:r>
            <a:r>
              <a:rPr lang="en" sz="2800"/>
              <a:t>Minnesota:</a:t>
            </a:r>
            <a:endParaRPr sz="2800"/>
          </a:p>
          <a:p>
            <a:pPr indent="0" lvl="0" marL="0" rtl="0" algn="ctr">
              <a:spcBef>
                <a:spcPts val="0"/>
              </a:spcBef>
              <a:spcAft>
                <a:spcPts val="0"/>
              </a:spcAft>
              <a:buNone/>
            </a:pPr>
            <a:r>
              <a:rPr i="1" lang="en" sz="2600"/>
              <a:t>Identification and Individualized Education Program (IEP) Process</a:t>
            </a:r>
            <a:endParaRPr i="1" sz="2600"/>
          </a:p>
        </p:txBody>
      </p:sp>
      <p:sp>
        <p:nvSpPr>
          <p:cNvPr id="104" name="Google Shape;104;p25"/>
          <p:cNvSpPr txBox="1"/>
          <p:nvPr>
            <p:ph idx="1" type="body"/>
          </p:nvPr>
        </p:nvSpPr>
        <p:spPr>
          <a:xfrm>
            <a:off x="1681350" y="3115675"/>
            <a:ext cx="5781300" cy="118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08507C"/>
                </a:solidFill>
              </a:rPr>
              <a:t>Minnesota House of Representatives</a:t>
            </a:r>
            <a:endParaRPr b="1" sz="1600">
              <a:solidFill>
                <a:srgbClr val="08507C"/>
              </a:solidFill>
            </a:endParaRPr>
          </a:p>
          <a:p>
            <a:pPr indent="0" lvl="0" marL="0" rtl="0" algn="ctr">
              <a:spcBef>
                <a:spcPts val="0"/>
              </a:spcBef>
              <a:spcAft>
                <a:spcPts val="0"/>
              </a:spcAft>
              <a:buNone/>
            </a:pPr>
            <a:r>
              <a:rPr b="1" lang="en" sz="1600">
                <a:solidFill>
                  <a:srgbClr val="08507C"/>
                </a:solidFill>
              </a:rPr>
              <a:t> Education Policy Committee</a:t>
            </a:r>
            <a:endParaRPr b="1" sz="1600">
              <a:solidFill>
                <a:srgbClr val="08507C"/>
              </a:solidFill>
            </a:endParaRPr>
          </a:p>
          <a:p>
            <a:pPr indent="0" lvl="0" marL="0" rtl="0" algn="ctr">
              <a:spcBef>
                <a:spcPts val="0"/>
              </a:spcBef>
              <a:spcAft>
                <a:spcPts val="0"/>
              </a:spcAft>
              <a:buNone/>
            </a:pPr>
            <a:r>
              <a:rPr lang="en" sz="1600">
                <a:solidFill>
                  <a:srgbClr val="08507C"/>
                </a:solidFill>
              </a:rPr>
              <a:t>Minnesota Administrators for Special Education (MASE)</a:t>
            </a:r>
            <a:endParaRPr sz="1600">
              <a:solidFill>
                <a:srgbClr val="08507C"/>
              </a:solidFill>
            </a:endParaRPr>
          </a:p>
          <a:p>
            <a:pPr indent="0" lvl="0" marL="0" rtl="0" algn="ctr">
              <a:spcBef>
                <a:spcPts val="0"/>
              </a:spcBef>
              <a:spcAft>
                <a:spcPts val="0"/>
              </a:spcAft>
              <a:buNone/>
            </a:pPr>
            <a:r>
              <a:t/>
            </a:r>
            <a:endParaRPr sz="600">
              <a:solidFill>
                <a:srgbClr val="08507C"/>
              </a:solidFill>
            </a:endParaRPr>
          </a:p>
          <a:p>
            <a:pPr indent="0" lvl="0" marL="0" rtl="0" algn="ctr">
              <a:spcBef>
                <a:spcPts val="0"/>
              </a:spcBef>
              <a:spcAft>
                <a:spcPts val="0"/>
              </a:spcAft>
              <a:buNone/>
            </a:pPr>
            <a:r>
              <a:rPr lang="en" sz="1400"/>
              <a:t>Jamie Nord &amp; Nicole Woodward</a:t>
            </a:r>
            <a:endParaRPr sz="1400"/>
          </a:p>
          <a:p>
            <a:pPr indent="0" lvl="0" marL="0" rtl="0" algn="ctr">
              <a:spcBef>
                <a:spcPts val="0"/>
              </a:spcBef>
              <a:spcAft>
                <a:spcPts val="0"/>
              </a:spcAft>
              <a:buNone/>
            </a:pPr>
            <a:r>
              <a:rPr lang="en" sz="1400"/>
              <a:t>St. Croix River Education District</a:t>
            </a:r>
            <a:endParaRPr sz="1400"/>
          </a:p>
        </p:txBody>
      </p:sp>
      <p:pic>
        <p:nvPicPr>
          <p:cNvPr id="105" name="Google Shape;105;p25"/>
          <p:cNvPicPr preferRelativeResize="0"/>
          <p:nvPr/>
        </p:nvPicPr>
        <p:blipFill>
          <a:blip r:embed="rId3">
            <a:alphaModFix/>
          </a:blip>
          <a:stretch>
            <a:fillRect/>
          </a:stretch>
        </p:blipFill>
        <p:spPr>
          <a:xfrm>
            <a:off x="206650" y="4065000"/>
            <a:ext cx="978725" cy="89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311700" y="215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Step 1: Pre-referral Intervention </a:t>
            </a:r>
            <a:endParaRPr/>
          </a:p>
          <a:p>
            <a:pPr indent="0" lvl="0" marL="0" rtl="0" algn="l">
              <a:spcBef>
                <a:spcPts val="0"/>
              </a:spcBef>
              <a:spcAft>
                <a:spcPts val="0"/>
              </a:spcAft>
              <a:buNone/>
            </a:pPr>
            <a:r>
              <a:t/>
            </a:r>
            <a:endParaRPr/>
          </a:p>
        </p:txBody>
      </p:sp>
      <p:graphicFrame>
        <p:nvGraphicFramePr>
          <p:cNvPr id="217" name="Google Shape;217;p34"/>
          <p:cNvGraphicFramePr/>
          <p:nvPr/>
        </p:nvGraphicFramePr>
        <p:xfrm>
          <a:off x="311700" y="913175"/>
          <a:ext cx="3000000" cy="3000000"/>
        </p:xfrm>
        <a:graphic>
          <a:graphicData uri="http://schemas.openxmlformats.org/drawingml/2006/table">
            <a:tbl>
              <a:tblPr>
                <a:noFill/>
                <a:tableStyleId>{8A39EF53-211B-45E4-AFFC-69186EB24A6B}</a:tableStyleId>
              </a:tblPr>
              <a:tblGrid>
                <a:gridCol w="4260300"/>
                <a:gridCol w="4260300"/>
              </a:tblGrid>
              <a:tr h="378650">
                <a:tc>
                  <a:txBody>
                    <a:bodyPr>
                      <a:noAutofit/>
                    </a:bodyPr>
                    <a:lstStyle/>
                    <a:p>
                      <a:pPr indent="0" lvl="0" marL="0" rtl="0" algn="ctr">
                        <a:spcBef>
                          <a:spcPts val="0"/>
                        </a:spcBef>
                        <a:spcAft>
                          <a:spcPts val="0"/>
                        </a:spcAft>
                        <a:buNone/>
                      </a:pPr>
                      <a:r>
                        <a:rPr b="1" lang="en">
                          <a:solidFill>
                            <a:srgbClr val="0944A1"/>
                          </a:solidFill>
                        </a:rPr>
                        <a:t>Sunnie</a:t>
                      </a:r>
                      <a:endParaRPr b="1">
                        <a:solidFill>
                          <a:srgbClr val="0944A1"/>
                        </a:solidFill>
                      </a:endParaRPr>
                    </a:p>
                  </a:txBody>
                  <a:tcPr marT="91425" marB="91425" marR="91425" marL="91425">
                    <a:solidFill>
                      <a:srgbClr val="ECEFF1"/>
                    </a:solidFill>
                  </a:tcPr>
                </a:tc>
                <a:tc>
                  <a:txBody>
                    <a:bodyPr>
                      <a:noAutofit/>
                    </a:bodyPr>
                    <a:lstStyle/>
                    <a:p>
                      <a:pPr indent="0" lvl="0" marL="0" rtl="0" algn="ctr">
                        <a:spcBef>
                          <a:spcPts val="0"/>
                        </a:spcBef>
                        <a:spcAft>
                          <a:spcPts val="0"/>
                        </a:spcAft>
                        <a:buNone/>
                      </a:pPr>
                      <a:r>
                        <a:rPr b="1" lang="en">
                          <a:solidFill>
                            <a:srgbClr val="0944A1"/>
                          </a:solidFill>
                        </a:rPr>
                        <a:t>Stella</a:t>
                      </a:r>
                      <a:endParaRPr b="1">
                        <a:solidFill>
                          <a:srgbClr val="0944A1"/>
                        </a:solidFill>
                      </a:endParaRPr>
                    </a:p>
                  </a:txBody>
                  <a:tcPr marT="91425" marB="91425" marR="91425" marL="91425">
                    <a:solidFill>
                      <a:srgbClr val="ECEFF1"/>
                    </a:solidFill>
                  </a:tcPr>
                </a:tc>
              </a:tr>
              <a:tr h="3476025">
                <a:tc>
                  <a:txBody>
                    <a:bodyPr>
                      <a:noAutofit/>
                    </a:bodyPr>
                    <a:lstStyle/>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Due to budget reductions, the intervention program has been eliminated  at Sunnie’s school</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Sunnie’s classroom teacher, in collaboration with the school psychologist, attempts to implement several strategies that facilitate improvement in Sunnie’s behavior and reading performance</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Sunnie continues to struggle and disengages from academic instruction </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Sunnie’s teacher shares her concerns about Sunnie’s behavior and reading with her parents at conferences</a:t>
                      </a:r>
                      <a:endParaRPr/>
                    </a:p>
                  </a:txBody>
                  <a:tcPr marT="91425" marB="91425" marR="91425" marL="91425"/>
                </a:tc>
                <a:tc>
                  <a:txBody>
                    <a:bodyPr>
                      <a:noAutofit/>
                    </a:bodyPr>
                    <a:lstStyle/>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The 6th grade team reviews grade-level data and identifies Stella as a student who is at-risk in the areas of reading and behavior</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Stella is placed in a supplemental, small group evidence-based reading interventions and Check &amp; Connect, an evidence-based behavior intervention </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Stella begins making significant progress in her reading skills, which has a positive effect on her behavior and academic engagement</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Stella’s teacher reviews her progress with her parents at conferences </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11700" y="241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Step 2: Referral  </a:t>
            </a:r>
            <a:endParaRPr/>
          </a:p>
          <a:p>
            <a:pPr indent="0" lvl="0" marL="0" rtl="0" algn="l">
              <a:spcBef>
                <a:spcPts val="0"/>
              </a:spcBef>
              <a:spcAft>
                <a:spcPts val="0"/>
              </a:spcAft>
              <a:buNone/>
            </a:pPr>
            <a:r>
              <a:t/>
            </a:r>
            <a:endParaRPr/>
          </a:p>
        </p:txBody>
      </p:sp>
      <p:graphicFrame>
        <p:nvGraphicFramePr>
          <p:cNvPr id="223" name="Google Shape;223;p35"/>
          <p:cNvGraphicFramePr/>
          <p:nvPr/>
        </p:nvGraphicFramePr>
        <p:xfrm>
          <a:off x="311700" y="941350"/>
          <a:ext cx="3000000" cy="3000000"/>
        </p:xfrm>
        <a:graphic>
          <a:graphicData uri="http://schemas.openxmlformats.org/drawingml/2006/table">
            <a:tbl>
              <a:tblPr>
                <a:noFill/>
                <a:tableStyleId>{8A39EF53-211B-45E4-AFFC-69186EB24A6B}</a:tableStyleId>
              </a:tblPr>
              <a:tblGrid>
                <a:gridCol w="4260300"/>
                <a:gridCol w="4260300"/>
              </a:tblGrid>
              <a:tr h="376275">
                <a:tc>
                  <a:txBody>
                    <a:bodyPr>
                      <a:noAutofit/>
                    </a:bodyPr>
                    <a:lstStyle/>
                    <a:p>
                      <a:pPr indent="0" lvl="0" marL="0" rtl="0" algn="ctr">
                        <a:spcBef>
                          <a:spcPts val="0"/>
                        </a:spcBef>
                        <a:spcAft>
                          <a:spcPts val="0"/>
                        </a:spcAft>
                        <a:buNone/>
                      </a:pPr>
                      <a:r>
                        <a:rPr b="1" lang="en">
                          <a:solidFill>
                            <a:srgbClr val="0944A1"/>
                          </a:solidFill>
                        </a:rPr>
                        <a:t>Sunnie</a:t>
                      </a:r>
                      <a:endParaRPr b="1">
                        <a:solidFill>
                          <a:srgbClr val="0944A1"/>
                        </a:solidFill>
                      </a:endParaRPr>
                    </a:p>
                  </a:txBody>
                  <a:tcPr marT="91425" marB="91425" marR="91425" marL="91425">
                    <a:solidFill>
                      <a:srgbClr val="ECEFF1"/>
                    </a:solidFill>
                  </a:tcPr>
                </a:tc>
                <a:tc>
                  <a:txBody>
                    <a:bodyPr>
                      <a:noAutofit/>
                    </a:bodyPr>
                    <a:lstStyle/>
                    <a:p>
                      <a:pPr indent="0" lvl="0" marL="0" rtl="0" algn="ctr">
                        <a:spcBef>
                          <a:spcPts val="0"/>
                        </a:spcBef>
                        <a:spcAft>
                          <a:spcPts val="0"/>
                        </a:spcAft>
                        <a:buNone/>
                      </a:pPr>
                      <a:r>
                        <a:rPr b="1" lang="en">
                          <a:solidFill>
                            <a:srgbClr val="0944A1"/>
                          </a:solidFill>
                        </a:rPr>
                        <a:t>Stella</a:t>
                      </a:r>
                      <a:endParaRPr b="1">
                        <a:solidFill>
                          <a:srgbClr val="0944A1"/>
                        </a:solidFill>
                      </a:endParaRPr>
                    </a:p>
                  </a:txBody>
                  <a:tcPr marT="91425" marB="91425" marR="91425" marL="91425">
                    <a:solidFill>
                      <a:srgbClr val="ECEFF1"/>
                    </a:solidFill>
                  </a:tcPr>
                </a:tc>
              </a:tr>
              <a:tr h="3454175">
                <a:tc>
                  <a:txBody>
                    <a:bodyPr>
                      <a:noAutofit/>
                    </a:bodyPr>
                    <a:lstStyle/>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Growing increasingly concerned with their child’s reading and behavior difficulties, Sunnie’s parents reach out to the school to request a special education evaluation. </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Sunnie’s parents put their request in writing (requirement)</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In response, the school team holds an </a:t>
                      </a:r>
                      <a:r>
                        <a:rPr b="1" lang="en">
                          <a:solidFill>
                            <a:srgbClr val="08507C"/>
                          </a:solidFill>
                          <a:latin typeface="Roboto"/>
                          <a:ea typeface="Roboto"/>
                          <a:cs typeface="Roboto"/>
                          <a:sym typeface="Roboto"/>
                        </a:rPr>
                        <a:t>initial evaluation planning meeting</a:t>
                      </a:r>
                      <a:endParaRPr b="1">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At the meeting, the team discusses with parents other intervention options to consider prior to evaluating. Because of their concerns, Sunnie’s parents persist with their request and the pre-referral requirement is waived. </a:t>
                      </a:r>
                      <a:endParaRPr/>
                    </a:p>
                  </a:txBody>
                  <a:tcPr marT="91425" marB="91425" marR="91425" marL="91425"/>
                </a:tc>
                <a:tc>
                  <a:txBody>
                    <a:bodyPr>
                      <a:noAutofit/>
                    </a:bodyPr>
                    <a:lstStyle/>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Stella’s parents are pleased with her progress and set up time to check back in with her teacher at spring conferences</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Due to her progress, the team discontinues Stella’s Check &amp; Connect intervention and continue to work on improving her reading skills</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Stella’s parents do not request a special education evaluation</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3: Consent  </a:t>
            </a:r>
            <a:endParaRPr/>
          </a:p>
        </p:txBody>
      </p:sp>
      <p:grpSp>
        <p:nvGrpSpPr>
          <p:cNvPr id="229" name="Google Shape;229;p36"/>
          <p:cNvGrpSpPr/>
          <p:nvPr/>
        </p:nvGrpSpPr>
        <p:grpSpPr>
          <a:xfrm>
            <a:off x="1356387" y="2256385"/>
            <a:ext cx="1451702" cy="972367"/>
            <a:chOff x="1351625" y="2256385"/>
            <a:chExt cx="1451702" cy="972367"/>
          </a:xfrm>
        </p:grpSpPr>
        <p:sp>
          <p:nvSpPr>
            <p:cNvPr id="230" name="Google Shape;230;p36"/>
            <p:cNvSpPr txBox="1"/>
            <p:nvPr/>
          </p:nvSpPr>
          <p:spPr>
            <a:xfrm>
              <a:off x="1351627"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231" name="Google Shape;231;p36"/>
            <p:cNvSpPr txBox="1"/>
            <p:nvPr/>
          </p:nvSpPr>
          <p:spPr>
            <a:xfrm>
              <a:off x="1351625" y="2716352"/>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1100">
                <a:solidFill>
                  <a:srgbClr val="FFFFFF"/>
                </a:solidFill>
                <a:latin typeface="Roboto"/>
                <a:ea typeface="Roboto"/>
                <a:cs typeface="Roboto"/>
                <a:sym typeface="Roboto"/>
              </a:endParaRPr>
            </a:p>
          </p:txBody>
        </p:sp>
      </p:grpSp>
      <p:grpSp>
        <p:nvGrpSpPr>
          <p:cNvPr id="232" name="Google Shape;232;p36"/>
          <p:cNvGrpSpPr/>
          <p:nvPr/>
        </p:nvGrpSpPr>
        <p:grpSpPr>
          <a:xfrm>
            <a:off x="5632317" y="1189775"/>
            <a:ext cx="3305700" cy="3483050"/>
            <a:chOff x="5632317" y="1189775"/>
            <a:chExt cx="3305700" cy="3483050"/>
          </a:xfrm>
        </p:grpSpPr>
        <p:sp>
          <p:nvSpPr>
            <p:cNvPr id="233" name="Google Shape;233;p36"/>
            <p:cNvSpPr/>
            <p:nvPr/>
          </p:nvSpPr>
          <p:spPr>
            <a:xfrm>
              <a:off x="5632317" y="1189775"/>
              <a:ext cx="3305700" cy="669000"/>
            </a:xfrm>
            <a:prstGeom prst="chevron">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Process</a:t>
              </a:r>
              <a:endParaRPr>
                <a:solidFill>
                  <a:srgbClr val="FFFFFF"/>
                </a:solidFill>
                <a:latin typeface="Roboto"/>
                <a:ea typeface="Roboto"/>
                <a:cs typeface="Roboto"/>
                <a:sym typeface="Roboto"/>
              </a:endParaRPr>
            </a:p>
          </p:txBody>
        </p:sp>
        <p:sp>
          <p:nvSpPr>
            <p:cNvPr id="234" name="Google Shape;234;p36"/>
            <p:cNvSpPr txBox="1"/>
            <p:nvPr/>
          </p:nvSpPr>
          <p:spPr>
            <a:xfrm>
              <a:off x="5867400" y="2057125"/>
              <a:ext cx="27813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Team responds to request in a “reasonable amount of time”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Paperwork gets sent home to parents for consideration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Parents provide consent in writing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Evaluation begins</a:t>
              </a:r>
              <a:endParaRPr sz="1200">
                <a:latin typeface="Roboto"/>
                <a:ea typeface="Roboto"/>
                <a:cs typeface="Roboto"/>
                <a:sym typeface="Roboto"/>
              </a:endParaRPr>
            </a:p>
          </p:txBody>
        </p:sp>
      </p:grpSp>
      <p:grpSp>
        <p:nvGrpSpPr>
          <p:cNvPr id="235" name="Google Shape;235;p36"/>
          <p:cNvGrpSpPr/>
          <p:nvPr/>
        </p:nvGrpSpPr>
        <p:grpSpPr>
          <a:xfrm>
            <a:off x="0" y="1189989"/>
            <a:ext cx="3546900" cy="3482836"/>
            <a:chOff x="0" y="1189989"/>
            <a:chExt cx="3546900" cy="3482836"/>
          </a:xfrm>
        </p:grpSpPr>
        <p:sp>
          <p:nvSpPr>
            <p:cNvPr id="236" name="Google Shape;236;p36"/>
            <p:cNvSpPr/>
            <p:nvPr/>
          </p:nvSpPr>
          <p:spPr>
            <a:xfrm>
              <a:off x="0" y="1189989"/>
              <a:ext cx="35469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People</a:t>
              </a:r>
              <a:endParaRPr>
                <a:solidFill>
                  <a:srgbClr val="FFFFFF"/>
                </a:solidFill>
                <a:latin typeface="Roboto"/>
                <a:ea typeface="Roboto"/>
                <a:cs typeface="Roboto"/>
                <a:sym typeface="Roboto"/>
              </a:endParaRPr>
            </a:p>
          </p:txBody>
        </p:sp>
        <p:sp>
          <p:nvSpPr>
            <p:cNvPr id="237" name="Google Shape;237;p36"/>
            <p:cNvSpPr txBox="1"/>
            <p:nvPr/>
          </p:nvSpPr>
          <p:spPr>
            <a:xfrm>
              <a:off x="311698" y="2057125"/>
              <a:ext cx="25797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Parents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Case Manager</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Evaluation Team:</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School Psychologist</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EBD Licensed Teacher</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SLD Licensed Teacher</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School Nurse</a:t>
              </a:r>
              <a:endParaRPr sz="1200">
                <a:latin typeface="Roboto"/>
                <a:ea typeface="Roboto"/>
                <a:cs typeface="Roboto"/>
                <a:sym typeface="Roboto"/>
              </a:endParaRPr>
            </a:p>
          </p:txBody>
        </p:sp>
      </p:grpSp>
      <p:grpSp>
        <p:nvGrpSpPr>
          <p:cNvPr id="238" name="Google Shape;238;p36"/>
          <p:cNvGrpSpPr/>
          <p:nvPr/>
        </p:nvGrpSpPr>
        <p:grpSpPr>
          <a:xfrm>
            <a:off x="2944200" y="1189775"/>
            <a:ext cx="3305704" cy="3483050"/>
            <a:chOff x="2944200" y="1189775"/>
            <a:chExt cx="3305704" cy="3483050"/>
          </a:xfrm>
        </p:grpSpPr>
        <p:sp>
          <p:nvSpPr>
            <p:cNvPr id="239" name="Google Shape;239;p36"/>
            <p:cNvSpPr/>
            <p:nvPr/>
          </p:nvSpPr>
          <p:spPr>
            <a:xfrm>
              <a:off x="2944204" y="1189775"/>
              <a:ext cx="33057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Paperwork</a:t>
              </a:r>
              <a:endParaRPr>
                <a:solidFill>
                  <a:srgbClr val="FFFFFF"/>
                </a:solidFill>
                <a:latin typeface="Roboto"/>
                <a:ea typeface="Roboto"/>
                <a:cs typeface="Roboto"/>
                <a:sym typeface="Roboto"/>
              </a:endParaRPr>
            </a:p>
          </p:txBody>
        </p:sp>
        <p:sp>
          <p:nvSpPr>
            <p:cNvPr id="240" name="Google Shape;240;p36"/>
            <p:cNvSpPr txBox="1"/>
            <p:nvPr/>
          </p:nvSpPr>
          <p:spPr>
            <a:xfrm>
              <a:off x="2944200" y="2057125"/>
              <a:ext cx="29994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Evaluation Plan</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Prior Written Notice</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Parental Consent/Objection Form </a:t>
              </a:r>
              <a:endParaRPr sz="1200">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200"/>
              <a:t>Sunnie’s parents provide </a:t>
            </a:r>
            <a:r>
              <a:rPr lang="en" sz="3200">
                <a:solidFill>
                  <a:srgbClr val="77BD45"/>
                </a:solidFill>
              </a:rPr>
              <a:t>consent</a:t>
            </a:r>
            <a:endParaRPr sz="3200"/>
          </a:p>
          <a:p>
            <a:pPr indent="0" lvl="0" marL="0" rtl="0" algn="ctr">
              <a:spcBef>
                <a:spcPts val="0"/>
              </a:spcBef>
              <a:spcAft>
                <a:spcPts val="0"/>
              </a:spcAft>
              <a:buNone/>
            </a:pPr>
            <a:r>
              <a:rPr b="0" lang="en" sz="3200"/>
              <a:t>in writing to the</a:t>
            </a:r>
            <a:r>
              <a:rPr lang="en" sz="3200"/>
              <a:t> </a:t>
            </a:r>
            <a:r>
              <a:rPr b="0" lang="en" sz="3200"/>
              <a:t>initial evaluation.</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4: Initial Evaluation   </a:t>
            </a:r>
            <a:endParaRPr/>
          </a:p>
        </p:txBody>
      </p:sp>
      <p:grpSp>
        <p:nvGrpSpPr>
          <p:cNvPr id="251" name="Google Shape;251;p38"/>
          <p:cNvGrpSpPr/>
          <p:nvPr/>
        </p:nvGrpSpPr>
        <p:grpSpPr>
          <a:xfrm>
            <a:off x="1356387" y="2256385"/>
            <a:ext cx="1451702" cy="972367"/>
            <a:chOff x="1351625" y="2256385"/>
            <a:chExt cx="1451702" cy="972367"/>
          </a:xfrm>
        </p:grpSpPr>
        <p:sp>
          <p:nvSpPr>
            <p:cNvPr id="252" name="Google Shape;252;p38"/>
            <p:cNvSpPr txBox="1"/>
            <p:nvPr/>
          </p:nvSpPr>
          <p:spPr>
            <a:xfrm>
              <a:off x="1351627"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253" name="Google Shape;253;p38"/>
            <p:cNvSpPr txBox="1"/>
            <p:nvPr/>
          </p:nvSpPr>
          <p:spPr>
            <a:xfrm>
              <a:off x="1351625" y="2716352"/>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1100">
                <a:solidFill>
                  <a:srgbClr val="FFFFFF"/>
                </a:solidFill>
                <a:latin typeface="Roboto"/>
                <a:ea typeface="Roboto"/>
                <a:cs typeface="Roboto"/>
                <a:sym typeface="Roboto"/>
              </a:endParaRPr>
            </a:p>
          </p:txBody>
        </p:sp>
      </p:grpSp>
      <p:grpSp>
        <p:nvGrpSpPr>
          <p:cNvPr id="254" name="Google Shape;254;p38"/>
          <p:cNvGrpSpPr/>
          <p:nvPr/>
        </p:nvGrpSpPr>
        <p:grpSpPr>
          <a:xfrm>
            <a:off x="5632317" y="1189775"/>
            <a:ext cx="3305700" cy="3483050"/>
            <a:chOff x="5632317" y="1189775"/>
            <a:chExt cx="3305700" cy="3483050"/>
          </a:xfrm>
        </p:grpSpPr>
        <p:sp>
          <p:nvSpPr>
            <p:cNvPr id="255" name="Google Shape;255;p38"/>
            <p:cNvSpPr/>
            <p:nvPr/>
          </p:nvSpPr>
          <p:spPr>
            <a:xfrm>
              <a:off x="5632317" y="1189775"/>
              <a:ext cx="3305700" cy="669000"/>
            </a:xfrm>
            <a:prstGeom prst="chevron">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Process</a:t>
              </a:r>
              <a:endParaRPr>
                <a:solidFill>
                  <a:srgbClr val="FFFFFF"/>
                </a:solidFill>
                <a:latin typeface="Roboto"/>
                <a:ea typeface="Roboto"/>
                <a:cs typeface="Roboto"/>
                <a:sym typeface="Roboto"/>
              </a:endParaRPr>
            </a:p>
          </p:txBody>
        </p:sp>
        <p:sp>
          <p:nvSpPr>
            <p:cNvPr id="256" name="Google Shape;256;p38"/>
            <p:cNvSpPr txBox="1"/>
            <p:nvPr/>
          </p:nvSpPr>
          <p:spPr>
            <a:xfrm>
              <a:off x="5899775" y="2057125"/>
              <a:ext cx="30381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Team has 30 school days to complete evaluation  </a:t>
              </a:r>
              <a:r>
                <a:rPr lang="en" sz="1200">
                  <a:latin typeface="Roboto"/>
                  <a:ea typeface="Roboto"/>
                  <a:cs typeface="Roboto"/>
                  <a:sym typeface="Roboto"/>
                </a:rPr>
                <a:t> </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Assessment tools administered</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Observations and interviews</a:t>
              </a:r>
              <a:endParaRPr sz="1200">
                <a:latin typeface="Roboto"/>
                <a:ea typeface="Roboto"/>
                <a:cs typeface="Roboto"/>
                <a:sym typeface="Roboto"/>
              </a:endParaRPr>
            </a:p>
            <a:p>
              <a:pPr indent="0" lvl="0" marL="914400" rtl="0" algn="l">
                <a:lnSpc>
                  <a:spcPct val="115000"/>
                </a:lnSpc>
                <a:spcBef>
                  <a:spcPts val="0"/>
                </a:spcBef>
                <a:spcAft>
                  <a:spcPts val="0"/>
                </a:spcAft>
                <a:buNone/>
              </a:pPr>
              <a:r>
                <a:rPr lang="en" sz="1200">
                  <a:latin typeface="Roboto"/>
                  <a:ea typeface="Roboto"/>
                  <a:cs typeface="Roboto"/>
                  <a:sym typeface="Roboto"/>
                </a:rPr>
                <a:t>completed</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Need for assistive technology addressed</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Review of records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Results must be synthesized/analyzed</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Team meeting* to review results</a:t>
              </a:r>
              <a:endParaRPr sz="1200">
                <a:latin typeface="Roboto"/>
                <a:ea typeface="Roboto"/>
                <a:cs typeface="Roboto"/>
                <a:sym typeface="Roboto"/>
              </a:endParaRPr>
            </a:p>
            <a:p>
              <a:pPr indent="0" lvl="0" marL="457200" rtl="0" algn="l">
                <a:lnSpc>
                  <a:spcPct val="115000"/>
                </a:lnSpc>
                <a:spcBef>
                  <a:spcPts val="0"/>
                </a:spcBef>
                <a:spcAft>
                  <a:spcPts val="0"/>
                </a:spcAft>
                <a:buNone/>
              </a:pPr>
              <a:r>
                <a:t/>
              </a:r>
              <a:endParaRPr sz="8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a:ea typeface="Roboto"/>
                  <a:cs typeface="Roboto"/>
                  <a:sym typeface="Roboto"/>
                </a:rPr>
                <a:t>*</a:t>
              </a:r>
              <a:r>
                <a:rPr i="1" lang="en" sz="1200">
                  <a:latin typeface="Roboto"/>
                  <a:ea typeface="Roboto"/>
                  <a:cs typeface="Roboto"/>
                  <a:sym typeface="Roboto"/>
                </a:rPr>
                <a:t>no legal requirement to meet </a:t>
              </a:r>
              <a:endParaRPr i="1" sz="1200">
                <a:latin typeface="Roboto"/>
                <a:ea typeface="Roboto"/>
                <a:cs typeface="Roboto"/>
                <a:sym typeface="Roboto"/>
              </a:endParaRPr>
            </a:p>
          </p:txBody>
        </p:sp>
      </p:grpSp>
      <p:grpSp>
        <p:nvGrpSpPr>
          <p:cNvPr id="257" name="Google Shape;257;p38"/>
          <p:cNvGrpSpPr/>
          <p:nvPr/>
        </p:nvGrpSpPr>
        <p:grpSpPr>
          <a:xfrm>
            <a:off x="0" y="1189989"/>
            <a:ext cx="3546900" cy="3482836"/>
            <a:chOff x="0" y="1189989"/>
            <a:chExt cx="3546900" cy="3482836"/>
          </a:xfrm>
        </p:grpSpPr>
        <p:sp>
          <p:nvSpPr>
            <p:cNvPr id="258" name="Google Shape;258;p38"/>
            <p:cNvSpPr/>
            <p:nvPr/>
          </p:nvSpPr>
          <p:spPr>
            <a:xfrm>
              <a:off x="0" y="1189989"/>
              <a:ext cx="35469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People</a:t>
              </a:r>
              <a:endParaRPr>
                <a:solidFill>
                  <a:srgbClr val="FFFFFF"/>
                </a:solidFill>
                <a:latin typeface="Roboto"/>
                <a:ea typeface="Roboto"/>
                <a:cs typeface="Roboto"/>
                <a:sym typeface="Roboto"/>
              </a:endParaRPr>
            </a:p>
          </p:txBody>
        </p:sp>
        <p:sp>
          <p:nvSpPr>
            <p:cNvPr id="259" name="Google Shape;259;p38"/>
            <p:cNvSpPr txBox="1"/>
            <p:nvPr/>
          </p:nvSpPr>
          <p:spPr>
            <a:xfrm>
              <a:off x="311700" y="2057125"/>
              <a:ext cx="29940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Parents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Case Manager</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Evaluation Team:</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School Psychologist</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EBD Licensed Teacher</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SLD Licensed Teacher</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School Nurse</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General Education Teacher(s)</a:t>
              </a:r>
              <a:endParaRPr sz="1200">
                <a:latin typeface="Roboto"/>
                <a:ea typeface="Roboto"/>
                <a:cs typeface="Roboto"/>
                <a:sym typeface="Roboto"/>
              </a:endParaRPr>
            </a:p>
          </p:txBody>
        </p:sp>
      </p:grpSp>
      <p:grpSp>
        <p:nvGrpSpPr>
          <p:cNvPr id="260" name="Google Shape;260;p38"/>
          <p:cNvGrpSpPr/>
          <p:nvPr/>
        </p:nvGrpSpPr>
        <p:grpSpPr>
          <a:xfrm>
            <a:off x="2944200" y="1189775"/>
            <a:ext cx="3305704" cy="3483050"/>
            <a:chOff x="2944200" y="1189775"/>
            <a:chExt cx="3305704" cy="3483050"/>
          </a:xfrm>
        </p:grpSpPr>
        <p:sp>
          <p:nvSpPr>
            <p:cNvPr id="261" name="Google Shape;261;p38"/>
            <p:cNvSpPr/>
            <p:nvPr/>
          </p:nvSpPr>
          <p:spPr>
            <a:xfrm>
              <a:off x="2944204" y="1189775"/>
              <a:ext cx="33057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Paperwork</a:t>
              </a:r>
              <a:endParaRPr>
                <a:solidFill>
                  <a:srgbClr val="FFFFFF"/>
                </a:solidFill>
                <a:latin typeface="Roboto"/>
                <a:ea typeface="Roboto"/>
                <a:cs typeface="Roboto"/>
                <a:sym typeface="Roboto"/>
              </a:endParaRPr>
            </a:p>
          </p:txBody>
        </p:sp>
        <p:sp>
          <p:nvSpPr>
            <p:cNvPr id="262" name="Google Shape;262;p38"/>
            <p:cNvSpPr txBox="1"/>
            <p:nvPr/>
          </p:nvSpPr>
          <p:spPr>
            <a:xfrm>
              <a:off x="2944200" y="2057125"/>
              <a:ext cx="33057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Assessment Tools/Protocols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Evaluation Report</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Present levels</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Information from Parents</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Summary of all Results</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Variety of sources</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Determination of </a:t>
              </a:r>
              <a:r>
                <a:rPr lang="en" sz="1200">
                  <a:latin typeface="Roboto"/>
                  <a:ea typeface="Roboto"/>
                  <a:cs typeface="Roboto"/>
                  <a:sym typeface="Roboto"/>
                </a:rPr>
                <a:t>eligibility</a:t>
              </a:r>
              <a:r>
                <a:rPr lang="en" sz="1200">
                  <a:latin typeface="Roboto"/>
                  <a:ea typeface="Roboto"/>
                  <a:cs typeface="Roboto"/>
                  <a:sym typeface="Roboto"/>
                </a:rPr>
                <a:t> </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Educational Needs</a:t>
              </a:r>
              <a:endParaRPr sz="1200">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200"/>
              <a:t>Based on the evaluation results, </a:t>
            </a:r>
            <a:endParaRPr b="0" sz="3200"/>
          </a:p>
          <a:p>
            <a:pPr indent="0" lvl="0" marL="0" rtl="0" algn="ctr">
              <a:spcBef>
                <a:spcPts val="0"/>
              </a:spcBef>
              <a:spcAft>
                <a:spcPts val="0"/>
              </a:spcAft>
              <a:buNone/>
            </a:pPr>
            <a:r>
              <a:rPr b="0" lang="en" sz="3200"/>
              <a:t>the team determines Sunnie meets initial </a:t>
            </a:r>
            <a:r>
              <a:rPr b="0" lang="en" sz="3200"/>
              <a:t>eligibility</a:t>
            </a:r>
            <a:r>
              <a:rPr b="0" lang="en" sz="3200"/>
              <a:t> requirements for a</a:t>
            </a:r>
            <a:endParaRPr b="0" sz="3200"/>
          </a:p>
          <a:p>
            <a:pPr indent="0" lvl="0" marL="0" rtl="0" algn="ctr">
              <a:spcBef>
                <a:spcPts val="1000"/>
              </a:spcBef>
              <a:spcAft>
                <a:spcPts val="1000"/>
              </a:spcAft>
              <a:buNone/>
            </a:pPr>
            <a:r>
              <a:rPr lang="en" sz="3600">
                <a:solidFill>
                  <a:srgbClr val="77BD45"/>
                </a:solidFill>
              </a:rPr>
              <a:t>Specific Learning Disability (SLD).</a:t>
            </a:r>
            <a:endParaRPr sz="3600">
              <a:solidFill>
                <a:srgbClr val="77BD4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4: IEP Development  </a:t>
            </a:r>
            <a:endParaRPr/>
          </a:p>
        </p:txBody>
      </p:sp>
      <p:grpSp>
        <p:nvGrpSpPr>
          <p:cNvPr id="273" name="Google Shape;273;p40"/>
          <p:cNvGrpSpPr/>
          <p:nvPr/>
        </p:nvGrpSpPr>
        <p:grpSpPr>
          <a:xfrm>
            <a:off x="1356387" y="2256385"/>
            <a:ext cx="1451702" cy="972367"/>
            <a:chOff x="1351625" y="2256385"/>
            <a:chExt cx="1451702" cy="972367"/>
          </a:xfrm>
        </p:grpSpPr>
        <p:sp>
          <p:nvSpPr>
            <p:cNvPr id="274" name="Google Shape;274;p40"/>
            <p:cNvSpPr txBox="1"/>
            <p:nvPr/>
          </p:nvSpPr>
          <p:spPr>
            <a:xfrm>
              <a:off x="1351627"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275" name="Google Shape;275;p40"/>
            <p:cNvSpPr txBox="1"/>
            <p:nvPr/>
          </p:nvSpPr>
          <p:spPr>
            <a:xfrm>
              <a:off x="1351625" y="2716352"/>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1100">
                <a:solidFill>
                  <a:srgbClr val="FFFFFF"/>
                </a:solidFill>
                <a:latin typeface="Roboto"/>
                <a:ea typeface="Roboto"/>
                <a:cs typeface="Roboto"/>
                <a:sym typeface="Roboto"/>
              </a:endParaRPr>
            </a:p>
          </p:txBody>
        </p:sp>
      </p:grpSp>
      <p:grpSp>
        <p:nvGrpSpPr>
          <p:cNvPr id="276" name="Google Shape;276;p40"/>
          <p:cNvGrpSpPr/>
          <p:nvPr/>
        </p:nvGrpSpPr>
        <p:grpSpPr>
          <a:xfrm>
            <a:off x="5632317" y="1189775"/>
            <a:ext cx="3305700" cy="3483050"/>
            <a:chOff x="5632317" y="1189775"/>
            <a:chExt cx="3305700" cy="3483050"/>
          </a:xfrm>
        </p:grpSpPr>
        <p:sp>
          <p:nvSpPr>
            <p:cNvPr id="277" name="Google Shape;277;p40"/>
            <p:cNvSpPr/>
            <p:nvPr/>
          </p:nvSpPr>
          <p:spPr>
            <a:xfrm>
              <a:off x="5632317" y="1189775"/>
              <a:ext cx="3305700" cy="669000"/>
            </a:xfrm>
            <a:prstGeom prst="chevron">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Process</a:t>
              </a:r>
              <a:endParaRPr>
                <a:solidFill>
                  <a:srgbClr val="FFFFFF"/>
                </a:solidFill>
                <a:latin typeface="Roboto"/>
                <a:ea typeface="Roboto"/>
                <a:cs typeface="Roboto"/>
                <a:sym typeface="Roboto"/>
              </a:endParaRPr>
            </a:p>
          </p:txBody>
        </p:sp>
        <p:sp>
          <p:nvSpPr>
            <p:cNvPr id="278" name="Google Shape;278;p40"/>
            <p:cNvSpPr txBox="1"/>
            <p:nvPr/>
          </p:nvSpPr>
          <p:spPr>
            <a:xfrm>
              <a:off x="5867400" y="2057125"/>
              <a:ext cx="27813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IEP </a:t>
              </a:r>
              <a:r>
                <a:rPr lang="en" sz="1200">
                  <a:latin typeface="Roboto"/>
                  <a:ea typeface="Roboto"/>
                  <a:cs typeface="Roboto"/>
                  <a:sym typeface="Roboto"/>
                </a:rPr>
                <a:t>Team, </a:t>
              </a:r>
              <a:r>
                <a:rPr lang="en" sz="1200">
                  <a:solidFill>
                    <a:schemeClr val="dk1"/>
                  </a:solidFill>
                  <a:latin typeface="Roboto"/>
                  <a:ea typeface="Roboto"/>
                  <a:cs typeface="Roboto"/>
                  <a:sym typeface="Roboto"/>
                </a:rPr>
                <a:t>consisting of all required members, </a:t>
              </a:r>
              <a:r>
                <a:rPr lang="en" sz="1200">
                  <a:latin typeface="Roboto"/>
                  <a:ea typeface="Roboto"/>
                  <a:cs typeface="Roboto"/>
                  <a:sym typeface="Roboto"/>
                </a:rPr>
                <a:t> meets to develop initial IEP within 30 calendar days of </a:t>
              </a:r>
              <a:r>
                <a:rPr lang="en" sz="1200">
                  <a:latin typeface="Roboto"/>
                  <a:ea typeface="Roboto"/>
                  <a:cs typeface="Roboto"/>
                  <a:sym typeface="Roboto"/>
                </a:rPr>
                <a:t>eligibility</a:t>
              </a:r>
              <a:r>
                <a:rPr lang="en" sz="1200">
                  <a:latin typeface="Roboto"/>
                  <a:ea typeface="Roboto"/>
                  <a:cs typeface="Roboto"/>
                  <a:sym typeface="Roboto"/>
                </a:rPr>
                <a:t> determination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IEP is sent home within a reasonable timeframe for parents to review and consider</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Team waits for consent </a:t>
              </a:r>
              <a:endParaRPr sz="1200">
                <a:latin typeface="Roboto"/>
                <a:ea typeface="Roboto"/>
                <a:cs typeface="Roboto"/>
                <a:sym typeface="Roboto"/>
              </a:endParaRPr>
            </a:p>
          </p:txBody>
        </p:sp>
      </p:grpSp>
      <p:grpSp>
        <p:nvGrpSpPr>
          <p:cNvPr id="279" name="Google Shape;279;p40"/>
          <p:cNvGrpSpPr/>
          <p:nvPr/>
        </p:nvGrpSpPr>
        <p:grpSpPr>
          <a:xfrm>
            <a:off x="0" y="1189989"/>
            <a:ext cx="3546900" cy="3482836"/>
            <a:chOff x="0" y="1189989"/>
            <a:chExt cx="3546900" cy="3482836"/>
          </a:xfrm>
        </p:grpSpPr>
        <p:sp>
          <p:nvSpPr>
            <p:cNvPr id="280" name="Google Shape;280;p40"/>
            <p:cNvSpPr/>
            <p:nvPr/>
          </p:nvSpPr>
          <p:spPr>
            <a:xfrm>
              <a:off x="0" y="1189989"/>
              <a:ext cx="35469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People</a:t>
              </a:r>
              <a:endParaRPr>
                <a:solidFill>
                  <a:srgbClr val="FFFFFF"/>
                </a:solidFill>
                <a:latin typeface="Roboto"/>
                <a:ea typeface="Roboto"/>
                <a:cs typeface="Roboto"/>
                <a:sym typeface="Roboto"/>
              </a:endParaRPr>
            </a:p>
          </p:txBody>
        </p:sp>
        <p:sp>
          <p:nvSpPr>
            <p:cNvPr id="281" name="Google Shape;281;p40"/>
            <p:cNvSpPr txBox="1"/>
            <p:nvPr/>
          </p:nvSpPr>
          <p:spPr>
            <a:xfrm>
              <a:off x="311700" y="2057125"/>
              <a:ext cx="26325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Parents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SLD licensed Special Education Teacher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General Education Teacher(s)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Qualified district representative/Administrator</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Behavior skills service provider  </a:t>
              </a:r>
              <a:endParaRPr sz="1200">
                <a:latin typeface="Roboto"/>
                <a:ea typeface="Roboto"/>
                <a:cs typeface="Roboto"/>
                <a:sym typeface="Roboto"/>
              </a:endParaRPr>
            </a:p>
          </p:txBody>
        </p:sp>
      </p:grpSp>
      <p:grpSp>
        <p:nvGrpSpPr>
          <p:cNvPr id="282" name="Google Shape;282;p40"/>
          <p:cNvGrpSpPr/>
          <p:nvPr/>
        </p:nvGrpSpPr>
        <p:grpSpPr>
          <a:xfrm>
            <a:off x="2944200" y="1189775"/>
            <a:ext cx="3305704" cy="3483050"/>
            <a:chOff x="2944200" y="1189775"/>
            <a:chExt cx="3305704" cy="3483050"/>
          </a:xfrm>
        </p:grpSpPr>
        <p:sp>
          <p:nvSpPr>
            <p:cNvPr id="283" name="Google Shape;283;p40"/>
            <p:cNvSpPr/>
            <p:nvPr/>
          </p:nvSpPr>
          <p:spPr>
            <a:xfrm>
              <a:off x="2944204" y="1189775"/>
              <a:ext cx="33057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Paperwork</a:t>
              </a:r>
              <a:endParaRPr>
                <a:solidFill>
                  <a:srgbClr val="FFFFFF"/>
                </a:solidFill>
                <a:latin typeface="Roboto"/>
                <a:ea typeface="Roboto"/>
                <a:cs typeface="Roboto"/>
                <a:sym typeface="Roboto"/>
              </a:endParaRPr>
            </a:p>
          </p:txBody>
        </p:sp>
        <p:sp>
          <p:nvSpPr>
            <p:cNvPr id="284" name="Google Shape;284;p40"/>
            <p:cNvSpPr txBox="1"/>
            <p:nvPr/>
          </p:nvSpPr>
          <p:spPr>
            <a:xfrm>
              <a:off x="2944200" y="2057125"/>
              <a:ext cx="2942400" cy="261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000000"/>
                </a:buClr>
                <a:buSzPts val="1200"/>
                <a:buFont typeface="Roboto"/>
                <a:buChar char="●"/>
              </a:pPr>
              <a:r>
                <a:rPr lang="en" sz="1200">
                  <a:latin typeface="Roboto"/>
                  <a:ea typeface="Roboto"/>
                  <a:cs typeface="Roboto"/>
                  <a:sym typeface="Roboto"/>
                </a:rPr>
                <a:t>Notice of Team Meeting</a:t>
              </a:r>
              <a:endParaRPr sz="1200">
                <a:latin typeface="Roboto"/>
                <a:ea typeface="Roboto"/>
                <a:cs typeface="Roboto"/>
                <a:sym typeface="Roboto"/>
              </a:endParaRPr>
            </a:p>
            <a:p>
              <a:pPr indent="-304800" lvl="0" marL="457200" marR="0" rtl="0" algn="l">
                <a:lnSpc>
                  <a:spcPct val="115000"/>
                </a:lnSpc>
                <a:spcBef>
                  <a:spcPts val="0"/>
                </a:spcBef>
                <a:spcAft>
                  <a:spcPts val="0"/>
                </a:spcAft>
                <a:buClr>
                  <a:srgbClr val="000000"/>
                </a:buClr>
                <a:buSzPts val="1200"/>
                <a:buFont typeface="Roboto"/>
                <a:buChar char="●"/>
              </a:pPr>
              <a:r>
                <a:rPr lang="en" sz="1200">
                  <a:latin typeface="Roboto"/>
                  <a:ea typeface="Roboto"/>
                  <a:cs typeface="Roboto"/>
                  <a:sym typeface="Roboto"/>
                </a:rPr>
                <a:t>Draft IEP </a:t>
              </a:r>
              <a:endParaRPr sz="1200">
                <a:latin typeface="Roboto"/>
                <a:ea typeface="Roboto"/>
                <a:cs typeface="Roboto"/>
                <a:sym typeface="Roboto"/>
              </a:endParaRPr>
            </a:p>
            <a:p>
              <a:pPr indent="-304800" lvl="0" marL="457200" marR="0" rtl="0" algn="l">
                <a:lnSpc>
                  <a:spcPct val="115000"/>
                </a:lnSpc>
                <a:spcBef>
                  <a:spcPts val="0"/>
                </a:spcBef>
                <a:spcAft>
                  <a:spcPts val="0"/>
                </a:spcAft>
                <a:buSzPts val="1200"/>
                <a:buFont typeface="Roboto"/>
                <a:buChar char="●"/>
              </a:pPr>
              <a:r>
                <a:rPr lang="en" sz="1200">
                  <a:latin typeface="Roboto"/>
                  <a:ea typeface="Roboto"/>
                  <a:cs typeface="Roboto"/>
                  <a:sym typeface="Roboto"/>
                </a:rPr>
                <a:t>Prior Written Notice</a:t>
              </a:r>
              <a:endParaRPr sz="1200">
                <a:latin typeface="Roboto"/>
                <a:ea typeface="Roboto"/>
                <a:cs typeface="Roboto"/>
                <a:sym typeface="Roboto"/>
              </a:endParaRPr>
            </a:p>
            <a:p>
              <a:pPr indent="-304800" lvl="0" marL="457200" marR="0" rtl="0" algn="l">
                <a:lnSpc>
                  <a:spcPct val="115000"/>
                </a:lnSpc>
                <a:spcBef>
                  <a:spcPts val="0"/>
                </a:spcBef>
                <a:spcAft>
                  <a:spcPts val="0"/>
                </a:spcAft>
                <a:buSzPts val="1200"/>
                <a:buFont typeface="Roboto"/>
                <a:buChar char="●"/>
              </a:pPr>
              <a:r>
                <a:rPr lang="en" sz="1200">
                  <a:latin typeface="Roboto"/>
                  <a:ea typeface="Roboto"/>
                  <a:cs typeface="Roboto"/>
                  <a:sym typeface="Roboto"/>
                </a:rPr>
                <a:t>Parental</a:t>
              </a:r>
              <a:r>
                <a:rPr lang="en" sz="1200">
                  <a:latin typeface="Roboto"/>
                  <a:ea typeface="Roboto"/>
                  <a:cs typeface="Roboto"/>
                  <a:sym typeface="Roboto"/>
                </a:rPr>
                <a:t> Consent/Objection Form </a:t>
              </a:r>
              <a:endParaRPr sz="1200">
                <a:latin typeface="Roboto"/>
                <a:ea typeface="Roboto"/>
                <a:cs typeface="Roboto"/>
                <a:sym typeface="Robo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1"/>
          <p:cNvSpPr txBox="1"/>
          <p:nvPr>
            <p:ph type="title"/>
          </p:nvPr>
        </p:nvSpPr>
        <p:spPr>
          <a:xfrm>
            <a:off x="0" y="2150850"/>
            <a:ext cx="914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rgbClr val="77BD45"/>
                </a:solidFill>
              </a:rPr>
              <a:t>The IEP includes:</a:t>
            </a:r>
            <a:endParaRPr sz="2800">
              <a:solidFill>
                <a:srgbClr val="77BD45"/>
              </a:solidFill>
            </a:endParaRPr>
          </a:p>
          <a:p>
            <a:pPr indent="0" lvl="0" marL="457200" rtl="0" algn="ctr">
              <a:spcBef>
                <a:spcPts val="0"/>
              </a:spcBef>
              <a:spcAft>
                <a:spcPts val="0"/>
              </a:spcAft>
              <a:buNone/>
            </a:pPr>
            <a:r>
              <a:rPr lang="en" sz="2800"/>
              <a:t>Present levels of academic achievement and functional performance (PLAAFP)</a:t>
            </a:r>
            <a:r>
              <a:rPr b="0" lang="en" sz="2800"/>
              <a:t>, </a:t>
            </a:r>
            <a:r>
              <a:rPr lang="en" sz="2800"/>
              <a:t>g</a:t>
            </a:r>
            <a:r>
              <a:rPr lang="en" sz="2800"/>
              <a:t>oals</a:t>
            </a:r>
            <a:r>
              <a:rPr b="0" lang="en" sz="2800"/>
              <a:t>, </a:t>
            </a:r>
            <a:r>
              <a:rPr lang="en" sz="2800"/>
              <a:t>objectives</a:t>
            </a:r>
            <a:r>
              <a:rPr b="0" lang="en" sz="2800"/>
              <a:t> and </a:t>
            </a:r>
            <a:r>
              <a:rPr lang="en" sz="2800"/>
              <a:t>services</a:t>
            </a:r>
            <a:r>
              <a:rPr b="0" lang="en" sz="2800"/>
              <a:t> in the areas of reading and behavior, as well as </a:t>
            </a:r>
            <a:r>
              <a:rPr lang="en" sz="2800"/>
              <a:t>accommodations</a:t>
            </a:r>
            <a:r>
              <a:rPr b="0" lang="en" sz="2800"/>
              <a:t> and </a:t>
            </a:r>
            <a:r>
              <a:rPr lang="en" sz="2800"/>
              <a:t>modifications</a:t>
            </a:r>
            <a:r>
              <a:rPr b="0" lang="en" sz="2800"/>
              <a:t> to be implemented in the general education setting, including the consideration of </a:t>
            </a:r>
            <a:r>
              <a:rPr lang="en" sz="2800"/>
              <a:t>assistive technology</a:t>
            </a:r>
            <a:r>
              <a:rPr b="0" lang="en" sz="2800"/>
              <a:t>. Paraprofessional support is included in the plan.</a:t>
            </a:r>
            <a:endParaRPr b="0" sz="2800"/>
          </a:p>
          <a:p>
            <a:pPr indent="0" lvl="0" marL="0" rtl="0" algn="ctr">
              <a:spcBef>
                <a:spcPts val="1000"/>
              </a:spcBef>
              <a:spcAft>
                <a:spcPts val="1000"/>
              </a:spcAft>
              <a:buNone/>
            </a:pPr>
            <a:r>
              <a:rPr b="0" lang="en" sz="2800"/>
              <a:t>Sunnie’s parents provide consent to the initial IEP proposed by the District.</a:t>
            </a:r>
            <a:endParaRPr b="0" sz="2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4: IEP Implementation  </a:t>
            </a:r>
            <a:endParaRPr/>
          </a:p>
        </p:txBody>
      </p:sp>
      <p:grpSp>
        <p:nvGrpSpPr>
          <p:cNvPr id="295" name="Google Shape;295;p42"/>
          <p:cNvGrpSpPr/>
          <p:nvPr/>
        </p:nvGrpSpPr>
        <p:grpSpPr>
          <a:xfrm>
            <a:off x="1356387" y="2256385"/>
            <a:ext cx="1451702" cy="972367"/>
            <a:chOff x="1351625" y="2256385"/>
            <a:chExt cx="1451702" cy="972367"/>
          </a:xfrm>
        </p:grpSpPr>
        <p:sp>
          <p:nvSpPr>
            <p:cNvPr id="296" name="Google Shape;296;p42"/>
            <p:cNvSpPr txBox="1"/>
            <p:nvPr/>
          </p:nvSpPr>
          <p:spPr>
            <a:xfrm>
              <a:off x="1351627"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297" name="Google Shape;297;p42"/>
            <p:cNvSpPr txBox="1"/>
            <p:nvPr/>
          </p:nvSpPr>
          <p:spPr>
            <a:xfrm>
              <a:off x="1351625" y="2716352"/>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1100">
                <a:solidFill>
                  <a:srgbClr val="FFFFFF"/>
                </a:solidFill>
                <a:latin typeface="Roboto"/>
                <a:ea typeface="Roboto"/>
                <a:cs typeface="Roboto"/>
                <a:sym typeface="Roboto"/>
              </a:endParaRPr>
            </a:p>
          </p:txBody>
        </p:sp>
      </p:grpSp>
      <p:grpSp>
        <p:nvGrpSpPr>
          <p:cNvPr id="298" name="Google Shape;298;p42"/>
          <p:cNvGrpSpPr/>
          <p:nvPr/>
        </p:nvGrpSpPr>
        <p:grpSpPr>
          <a:xfrm>
            <a:off x="5632317" y="1189775"/>
            <a:ext cx="3305700" cy="3483050"/>
            <a:chOff x="5632317" y="1189775"/>
            <a:chExt cx="3305700" cy="3483050"/>
          </a:xfrm>
        </p:grpSpPr>
        <p:sp>
          <p:nvSpPr>
            <p:cNvPr id="299" name="Google Shape;299;p42"/>
            <p:cNvSpPr/>
            <p:nvPr/>
          </p:nvSpPr>
          <p:spPr>
            <a:xfrm>
              <a:off x="5632317" y="1189775"/>
              <a:ext cx="3305700" cy="669000"/>
            </a:xfrm>
            <a:prstGeom prst="chevron">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Process</a:t>
              </a:r>
              <a:endParaRPr>
                <a:solidFill>
                  <a:srgbClr val="FFFFFF"/>
                </a:solidFill>
                <a:latin typeface="Roboto"/>
                <a:ea typeface="Roboto"/>
                <a:cs typeface="Roboto"/>
                <a:sym typeface="Roboto"/>
              </a:endParaRPr>
            </a:p>
          </p:txBody>
        </p:sp>
        <p:sp>
          <p:nvSpPr>
            <p:cNvPr id="300" name="Google Shape;300;p42"/>
            <p:cNvSpPr txBox="1"/>
            <p:nvPr/>
          </p:nvSpPr>
          <p:spPr>
            <a:xfrm>
              <a:off x="5856450" y="2057125"/>
              <a:ext cx="27246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Case Manager communicates to team that consent is received and services can begin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General Education Teacher implements accommodations and modifications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Special education services provided as prescribed</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Progress is monitored</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Data-based decision making</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Progress periodically reported to parents </a:t>
              </a:r>
              <a:endParaRPr sz="1200">
                <a:latin typeface="Roboto"/>
                <a:ea typeface="Roboto"/>
                <a:cs typeface="Roboto"/>
                <a:sym typeface="Roboto"/>
              </a:endParaRPr>
            </a:p>
          </p:txBody>
        </p:sp>
      </p:grpSp>
      <p:grpSp>
        <p:nvGrpSpPr>
          <p:cNvPr id="301" name="Google Shape;301;p42"/>
          <p:cNvGrpSpPr/>
          <p:nvPr/>
        </p:nvGrpSpPr>
        <p:grpSpPr>
          <a:xfrm>
            <a:off x="0" y="1189989"/>
            <a:ext cx="3546900" cy="3482836"/>
            <a:chOff x="0" y="1189989"/>
            <a:chExt cx="3546900" cy="3482836"/>
          </a:xfrm>
        </p:grpSpPr>
        <p:sp>
          <p:nvSpPr>
            <p:cNvPr id="302" name="Google Shape;302;p42"/>
            <p:cNvSpPr/>
            <p:nvPr/>
          </p:nvSpPr>
          <p:spPr>
            <a:xfrm>
              <a:off x="0" y="1189989"/>
              <a:ext cx="35469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People</a:t>
              </a:r>
              <a:endParaRPr>
                <a:solidFill>
                  <a:srgbClr val="FFFFFF"/>
                </a:solidFill>
                <a:latin typeface="Roboto"/>
                <a:ea typeface="Roboto"/>
                <a:cs typeface="Roboto"/>
                <a:sym typeface="Roboto"/>
              </a:endParaRPr>
            </a:p>
          </p:txBody>
        </p:sp>
        <p:sp>
          <p:nvSpPr>
            <p:cNvPr id="303" name="Google Shape;303;p42"/>
            <p:cNvSpPr txBox="1"/>
            <p:nvPr/>
          </p:nvSpPr>
          <p:spPr>
            <a:xfrm>
              <a:off x="311700" y="2057125"/>
              <a:ext cx="24963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Case Manager</a:t>
              </a:r>
              <a:endParaRPr sz="1200">
                <a:latin typeface="Roboto"/>
                <a:ea typeface="Roboto"/>
                <a:cs typeface="Roboto"/>
                <a:sym typeface="Roboto"/>
              </a:endParaRPr>
            </a:p>
            <a:p>
              <a:pPr indent="-304800" lvl="0" marL="457200" marR="0" rtl="0" algn="l">
                <a:lnSpc>
                  <a:spcPct val="115000"/>
                </a:lnSpc>
                <a:spcBef>
                  <a:spcPts val="0"/>
                </a:spcBef>
                <a:spcAft>
                  <a:spcPts val="0"/>
                </a:spcAft>
                <a:buClr>
                  <a:srgbClr val="000000"/>
                </a:buClr>
                <a:buSzPts val="1200"/>
                <a:buFont typeface="Roboto"/>
                <a:buChar char="●"/>
              </a:pPr>
              <a:r>
                <a:rPr lang="en" sz="1200">
                  <a:latin typeface="Roboto"/>
                  <a:ea typeface="Roboto"/>
                  <a:cs typeface="Roboto"/>
                  <a:sym typeface="Roboto"/>
                </a:rPr>
                <a:t>Special Education Service Providers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General Education Teacher(s)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Paraprofessional</a:t>
              </a:r>
              <a:endParaRPr sz="1200">
                <a:latin typeface="Roboto"/>
                <a:ea typeface="Roboto"/>
                <a:cs typeface="Roboto"/>
                <a:sym typeface="Roboto"/>
              </a:endParaRPr>
            </a:p>
          </p:txBody>
        </p:sp>
      </p:grpSp>
      <p:grpSp>
        <p:nvGrpSpPr>
          <p:cNvPr id="304" name="Google Shape;304;p42"/>
          <p:cNvGrpSpPr/>
          <p:nvPr/>
        </p:nvGrpSpPr>
        <p:grpSpPr>
          <a:xfrm>
            <a:off x="2944200" y="1189775"/>
            <a:ext cx="3305704" cy="3483050"/>
            <a:chOff x="2944200" y="1189775"/>
            <a:chExt cx="3305704" cy="3483050"/>
          </a:xfrm>
        </p:grpSpPr>
        <p:sp>
          <p:nvSpPr>
            <p:cNvPr id="305" name="Google Shape;305;p42"/>
            <p:cNvSpPr/>
            <p:nvPr/>
          </p:nvSpPr>
          <p:spPr>
            <a:xfrm>
              <a:off x="2944204" y="1189775"/>
              <a:ext cx="33057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Paperwork</a:t>
              </a:r>
              <a:endParaRPr>
                <a:solidFill>
                  <a:srgbClr val="FFFFFF"/>
                </a:solidFill>
                <a:latin typeface="Roboto"/>
                <a:ea typeface="Roboto"/>
                <a:cs typeface="Roboto"/>
                <a:sym typeface="Roboto"/>
              </a:endParaRPr>
            </a:p>
          </p:txBody>
        </p:sp>
        <p:sp>
          <p:nvSpPr>
            <p:cNvPr id="306" name="Google Shape;306;p42"/>
            <p:cNvSpPr txBox="1"/>
            <p:nvPr/>
          </p:nvSpPr>
          <p:spPr>
            <a:xfrm>
              <a:off x="2944200" y="2057125"/>
              <a:ext cx="29886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IEP</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Progress Monitoring Activities</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Data collection </a:t>
              </a:r>
              <a:r>
                <a:rPr lang="en" sz="1200">
                  <a:latin typeface="Roboto"/>
                  <a:ea typeface="Roboto"/>
                  <a:cs typeface="Roboto"/>
                  <a:sym typeface="Roboto"/>
                </a:rPr>
                <a:t> </a:t>
              </a:r>
              <a:endParaRPr sz="1200">
                <a:latin typeface="Roboto"/>
                <a:ea typeface="Roboto"/>
                <a:cs typeface="Roboto"/>
                <a:sym typeface="Roboto"/>
              </a:endParaRPr>
            </a:p>
            <a:p>
              <a:pPr indent="-304800" lvl="0" marL="457200" marR="0" rtl="0" algn="l">
                <a:lnSpc>
                  <a:spcPct val="115000"/>
                </a:lnSpc>
                <a:spcBef>
                  <a:spcPts val="0"/>
                </a:spcBef>
                <a:spcAft>
                  <a:spcPts val="0"/>
                </a:spcAft>
                <a:buClr>
                  <a:srgbClr val="000000"/>
                </a:buClr>
                <a:buSzPts val="1200"/>
                <a:buFont typeface="Roboto"/>
                <a:buChar char="●"/>
              </a:pPr>
              <a:r>
                <a:rPr lang="en" sz="1200">
                  <a:latin typeface="Roboto"/>
                  <a:ea typeface="Roboto"/>
                  <a:cs typeface="Roboto"/>
                  <a:sym typeface="Roboto"/>
                </a:rPr>
                <a:t>Progress Report </a:t>
              </a:r>
              <a:endParaRPr sz="1200">
                <a:latin typeface="Roboto"/>
                <a:ea typeface="Roboto"/>
                <a:cs typeface="Roboto"/>
                <a:sym typeface="Roboto"/>
              </a:endParaRPr>
            </a:p>
            <a:p>
              <a:pPr indent="-304800" lvl="0" marL="457200" marR="0" rtl="0" algn="l">
                <a:lnSpc>
                  <a:spcPct val="115000"/>
                </a:lnSpc>
                <a:spcBef>
                  <a:spcPts val="0"/>
                </a:spcBef>
                <a:spcAft>
                  <a:spcPts val="0"/>
                </a:spcAft>
                <a:buSzPts val="1200"/>
                <a:buFont typeface="Roboto"/>
                <a:buChar char="●"/>
              </a:pPr>
              <a:r>
                <a:rPr lang="en" sz="1200">
                  <a:latin typeface="Roboto"/>
                  <a:ea typeface="Roboto"/>
                  <a:cs typeface="Roboto"/>
                  <a:sym typeface="Roboto"/>
                </a:rPr>
                <a:t>ESY Determination </a:t>
              </a:r>
              <a:endParaRPr sz="1200">
                <a:latin typeface="Roboto"/>
                <a:ea typeface="Roboto"/>
                <a:cs typeface="Roboto"/>
                <a:sym typeface="Roboto"/>
              </a:endParaRPr>
            </a:p>
            <a:p>
              <a:pPr indent="-304800" lvl="0" marL="457200" marR="0" rtl="0" algn="l">
                <a:lnSpc>
                  <a:spcPct val="115000"/>
                </a:lnSpc>
                <a:spcBef>
                  <a:spcPts val="0"/>
                </a:spcBef>
                <a:spcAft>
                  <a:spcPts val="0"/>
                </a:spcAft>
                <a:buSzPts val="1200"/>
                <a:buFont typeface="Roboto"/>
                <a:buChar char="●"/>
              </a:pPr>
              <a:r>
                <a:rPr lang="en" sz="1200">
                  <a:latin typeface="Roboto"/>
                  <a:ea typeface="Roboto"/>
                  <a:cs typeface="Roboto"/>
                  <a:sym typeface="Roboto"/>
                </a:rPr>
                <a:t>Amendment</a:t>
              </a:r>
              <a:endParaRPr sz="1200">
                <a:latin typeface="Roboto"/>
                <a:ea typeface="Roboto"/>
                <a:cs typeface="Roboto"/>
                <a:sym typeface="Roboto"/>
              </a:endParaRPr>
            </a:p>
            <a:p>
              <a:pPr indent="-304800" lvl="1" marL="914400" marR="0" rtl="0" algn="l">
                <a:lnSpc>
                  <a:spcPct val="115000"/>
                </a:lnSpc>
                <a:spcBef>
                  <a:spcPts val="0"/>
                </a:spcBef>
                <a:spcAft>
                  <a:spcPts val="0"/>
                </a:spcAft>
                <a:buSzPts val="1200"/>
                <a:buFont typeface="Roboto"/>
                <a:buChar char="○"/>
              </a:pPr>
              <a:r>
                <a:rPr lang="en" sz="1200">
                  <a:latin typeface="Roboto"/>
                  <a:ea typeface="Roboto"/>
                  <a:cs typeface="Roboto"/>
                  <a:sym typeface="Roboto"/>
                </a:rPr>
                <a:t>Agreement to Amend</a:t>
              </a:r>
              <a:endParaRPr sz="1200">
                <a:latin typeface="Roboto"/>
                <a:ea typeface="Roboto"/>
                <a:cs typeface="Roboto"/>
                <a:sym typeface="Roboto"/>
              </a:endParaRPr>
            </a:p>
            <a:p>
              <a:pPr indent="-304800" lvl="1" marL="914400" marR="0" rtl="0" algn="l">
                <a:lnSpc>
                  <a:spcPct val="115000"/>
                </a:lnSpc>
                <a:spcBef>
                  <a:spcPts val="0"/>
                </a:spcBef>
                <a:spcAft>
                  <a:spcPts val="0"/>
                </a:spcAft>
                <a:buSzPts val="1200"/>
                <a:buFont typeface="Roboto"/>
                <a:buChar char="○"/>
              </a:pPr>
              <a:r>
                <a:rPr lang="en" sz="1200">
                  <a:latin typeface="Roboto"/>
                  <a:ea typeface="Roboto"/>
                  <a:cs typeface="Roboto"/>
                  <a:sym typeface="Roboto"/>
                </a:rPr>
                <a:t>Prior Written Notice</a:t>
              </a:r>
              <a:endParaRPr sz="1200">
                <a:latin typeface="Roboto"/>
                <a:ea typeface="Roboto"/>
                <a:cs typeface="Roboto"/>
                <a:sym typeface="Roboto"/>
              </a:endParaRPr>
            </a:p>
            <a:p>
              <a:pPr indent="-304800" lvl="1" marL="914400" marR="0" rtl="0" algn="l">
                <a:lnSpc>
                  <a:spcPct val="115000"/>
                </a:lnSpc>
                <a:spcBef>
                  <a:spcPts val="0"/>
                </a:spcBef>
                <a:spcAft>
                  <a:spcPts val="0"/>
                </a:spcAft>
                <a:buSzPts val="1200"/>
                <a:buFont typeface="Roboto"/>
                <a:buChar char="○"/>
              </a:pPr>
              <a:r>
                <a:rPr lang="en" sz="1200">
                  <a:latin typeface="Roboto"/>
                  <a:ea typeface="Roboto"/>
                  <a:cs typeface="Roboto"/>
                  <a:sym typeface="Roboto"/>
                </a:rPr>
                <a:t>Amended IEP</a:t>
              </a:r>
              <a:endParaRPr sz="1200">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4: Comprehensive Re-evaluation </a:t>
            </a:r>
            <a:endParaRPr/>
          </a:p>
        </p:txBody>
      </p:sp>
      <p:grpSp>
        <p:nvGrpSpPr>
          <p:cNvPr id="312" name="Google Shape;312;p43"/>
          <p:cNvGrpSpPr/>
          <p:nvPr/>
        </p:nvGrpSpPr>
        <p:grpSpPr>
          <a:xfrm>
            <a:off x="1356387" y="2256385"/>
            <a:ext cx="1451702" cy="972367"/>
            <a:chOff x="1351625" y="2256385"/>
            <a:chExt cx="1451702" cy="972367"/>
          </a:xfrm>
        </p:grpSpPr>
        <p:sp>
          <p:nvSpPr>
            <p:cNvPr id="313" name="Google Shape;313;p43"/>
            <p:cNvSpPr txBox="1"/>
            <p:nvPr/>
          </p:nvSpPr>
          <p:spPr>
            <a:xfrm>
              <a:off x="1351627"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314" name="Google Shape;314;p43"/>
            <p:cNvSpPr txBox="1"/>
            <p:nvPr/>
          </p:nvSpPr>
          <p:spPr>
            <a:xfrm>
              <a:off x="1351625" y="2716352"/>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1100">
                <a:solidFill>
                  <a:srgbClr val="FFFFFF"/>
                </a:solidFill>
                <a:latin typeface="Roboto"/>
                <a:ea typeface="Roboto"/>
                <a:cs typeface="Roboto"/>
                <a:sym typeface="Roboto"/>
              </a:endParaRPr>
            </a:p>
          </p:txBody>
        </p:sp>
      </p:grpSp>
      <p:grpSp>
        <p:nvGrpSpPr>
          <p:cNvPr id="315" name="Google Shape;315;p43"/>
          <p:cNvGrpSpPr/>
          <p:nvPr/>
        </p:nvGrpSpPr>
        <p:grpSpPr>
          <a:xfrm>
            <a:off x="5632317" y="1189775"/>
            <a:ext cx="3305700" cy="3483050"/>
            <a:chOff x="5632317" y="1189775"/>
            <a:chExt cx="3305700" cy="3483050"/>
          </a:xfrm>
        </p:grpSpPr>
        <p:sp>
          <p:nvSpPr>
            <p:cNvPr id="316" name="Google Shape;316;p43"/>
            <p:cNvSpPr/>
            <p:nvPr/>
          </p:nvSpPr>
          <p:spPr>
            <a:xfrm>
              <a:off x="5632317" y="1189775"/>
              <a:ext cx="3305700" cy="669000"/>
            </a:xfrm>
            <a:prstGeom prst="chevron">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Process</a:t>
              </a:r>
              <a:endParaRPr>
                <a:solidFill>
                  <a:srgbClr val="FFFFFF"/>
                </a:solidFill>
                <a:latin typeface="Roboto"/>
                <a:ea typeface="Roboto"/>
                <a:cs typeface="Roboto"/>
                <a:sym typeface="Roboto"/>
              </a:endParaRPr>
            </a:p>
          </p:txBody>
        </p:sp>
        <p:sp>
          <p:nvSpPr>
            <p:cNvPr id="317" name="Google Shape;317;p43"/>
            <p:cNvSpPr txBox="1"/>
            <p:nvPr/>
          </p:nvSpPr>
          <p:spPr>
            <a:xfrm>
              <a:off x="5907375" y="2057125"/>
              <a:ext cx="26736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Team re-evaluates every three years, at minimum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Once consent is received team must complete re-evaluation in 30 school days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Team meets to review IEP and make revisions based on evaluation results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IEP development process resumes </a:t>
              </a:r>
              <a:endParaRPr sz="1200">
                <a:latin typeface="Roboto"/>
                <a:ea typeface="Roboto"/>
                <a:cs typeface="Roboto"/>
                <a:sym typeface="Roboto"/>
              </a:endParaRPr>
            </a:p>
          </p:txBody>
        </p:sp>
      </p:grpSp>
      <p:grpSp>
        <p:nvGrpSpPr>
          <p:cNvPr id="318" name="Google Shape;318;p43"/>
          <p:cNvGrpSpPr/>
          <p:nvPr/>
        </p:nvGrpSpPr>
        <p:grpSpPr>
          <a:xfrm>
            <a:off x="0" y="1189989"/>
            <a:ext cx="3546900" cy="3482836"/>
            <a:chOff x="0" y="1189989"/>
            <a:chExt cx="3546900" cy="3482836"/>
          </a:xfrm>
        </p:grpSpPr>
        <p:sp>
          <p:nvSpPr>
            <p:cNvPr id="319" name="Google Shape;319;p43"/>
            <p:cNvSpPr/>
            <p:nvPr/>
          </p:nvSpPr>
          <p:spPr>
            <a:xfrm>
              <a:off x="0" y="1189989"/>
              <a:ext cx="35469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People</a:t>
              </a:r>
              <a:endParaRPr>
                <a:solidFill>
                  <a:srgbClr val="FFFFFF"/>
                </a:solidFill>
                <a:latin typeface="Roboto"/>
                <a:ea typeface="Roboto"/>
                <a:cs typeface="Roboto"/>
                <a:sym typeface="Roboto"/>
              </a:endParaRPr>
            </a:p>
          </p:txBody>
        </p:sp>
        <p:sp>
          <p:nvSpPr>
            <p:cNvPr id="320" name="Google Shape;320;p43"/>
            <p:cNvSpPr txBox="1"/>
            <p:nvPr/>
          </p:nvSpPr>
          <p:spPr>
            <a:xfrm>
              <a:off x="311699" y="2057125"/>
              <a:ext cx="25797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Parents</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Case Manager</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Evaluation Team:</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School Psychologist</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EBD Licensed Teacher</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SLD Licensed Teacher</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School Nurse</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General Education Teacher(s)</a:t>
              </a:r>
              <a:endParaRPr sz="1200">
                <a:latin typeface="Roboto"/>
                <a:ea typeface="Roboto"/>
                <a:cs typeface="Roboto"/>
                <a:sym typeface="Roboto"/>
              </a:endParaRPr>
            </a:p>
          </p:txBody>
        </p:sp>
      </p:grpSp>
      <p:grpSp>
        <p:nvGrpSpPr>
          <p:cNvPr id="321" name="Google Shape;321;p43"/>
          <p:cNvGrpSpPr/>
          <p:nvPr/>
        </p:nvGrpSpPr>
        <p:grpSpPr>
          <a:xfrm>
            <a:off x="2944200" y="1189775"/>
            <a:ext cx="3305704" cy="3354775"/>
            <a:chOff x="2944200" y="1189775"/>
            <a:chExt cx="3305704" cy="3354775"/>
          </a:xfrm>
        </p:grpSpPr>
        <p:sp>
          <p:nvSpPr>
            <p:cNvPr id="322" name="Google Shape;322;p43"/>
            <p:cNvSpPr/>
            <p:nvPr/>
          </p:nvSpPr>
          <p:spPr>
            <a:xfrm>
              <a:off x="2944204" y="1189775"/>
              <a:ext cx="33057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Paperwork</a:t>
              </a:r>
              <a:endParaRPr>
                <a:solidFill>
                  <a:srgbClr val="FFFFFF"/>
                </a:solidFill>
                <a:latin typeface="Roboto"/>
                <a:ea typeface="Roboto"/>
                <a:cs typeface="Roboto"/>
                <a:sym typeface="Roboto"/>
              </a:endParaRPr>
            </a:p>
          </p:txBody>
        </p:sp>
        <p:sp>
          <p:nvSpPr>
            <p:cNvPr id="323" name="Google Shape;323;p43"/>
            <p:cNvSpPr txBox="1"/>
            <p:nvPr/>
          </p:nvSpPr>
          <p:spPr>
            <a:xfrm>
              <a:off x="2944200" y="1928850"/>
              <a:ext cx="30396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Prior Written Notice</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Evaluation Plan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Parental Consent/Objection</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Assessment Tools/Protocols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IEP</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 sz="1200">
                  <a:latin typeface="Roboto"/>
                  <a:ea typeface="Roboto"/>
                  <a:cs typeface="Roboto"/>
                  <a:sym typeface="Roboto"/>
                </a:rPr>
                <a:t>Evaluation Report</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Present levels</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Assessment Results</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Summary</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Determination of continued need/continued disability </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Educational Needs</a:t>
              </a:r>
              <a:endParaRPr sz="1200">
                <a:latin typeface="Roboto"/>
                <a:ea typeface="Roboto"/>
                <a:cs typeface="Roboto"/>
                <a:sym typeface="Roboto"/>
              </a:endParaRPr>
            </a:p>
            <a:p>
              <a:pPr indent="-304800" lvl="1" marL="914400" rtl="0" algn="l">
                <a:lnSpc>
                  <a:spcPct val="115000"/>
                </a:lnSpc>
                <a:spcBef>
                  <a:spcPts val="0"/>
                </a:spcBef>
                <a:spcAft>
                  <a:spcPts val="0"/>
                </a:spcAft>
                <a:buSzPts val="1200"/>
                <a:buFont typeface="Roboto"/>
                <a:buChar char="○"/>
              </a:pPr>
              <a:r>
                <a:rPr lang="en" sz="1200">
                  <a:latin typeface="Roboto"/>
                  <a:ea typeface="Roboto"/>
                  <a:cs typeface="Roboto"/>
                  <a:sym typeface="Roboto"/>
                </a:rPr>
                <a:t>Additions and Modifications*</a:t>
              </a:r>
              <a:endParaRPr sz="1200">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6"/>
          <p:cNvSpPr txBox="1"/>
          <p:nvPr>
            <p:ph type="title"/>
          </p:nvPr>
        </p:nvSpPr>
        <p:spPr>
          <a:xfrm>
            <a:off x="296425" y="18306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Presentation Overview</a:t>
            </a:r>
            <a:endParaRPr/>
          </a:p>
        </p:txBody>
      </p:sp>
      <p:sp>
        <p:nvSpPr>
          <p:cNvPr id="111" name="Google Shape;11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Clr>
                <a:srgbClr val="08507C"/>
              </a:buClr>
              <a:buSzPts val="1800"/>
              <a:buChar char="●"/>
            </a:pPr>
            <a:r>
              <a:rPr lang="en">
                <a:solidFill>
                  <a:srgbClr val="08507C"/>
                </a:solidFill>
              </a:rPr>
              <a:t>Introduction to the Basics and the Timelines: Handouts</a:t>
            </a:r>
            <a:endParaRPr>
              <a:solidFill>
                <a:srgbClr val="08507C"/>
              </a:solidFill>
            </a:endParaRPr>
          </a:p>
          <a:p>
            <a:pPr indent="-342900" lvl="0" marL="457200" rtl="0" algn="l">
              <a:spcBef>
                <a:spcPts val="0"/>
              </a:spcBef>
              <a:spcAft>
                <a:spcPts val="0"/>
              </a:spcAft>
              <a:buClr>
                <a:srgbClr val="08507C"/>
              </a:buClr>
              <a:buSzPts val="1800"/>
              <a:buChar char="●"/>
            </a:pPr>
            <a:r>
              <a:rPr lang="en">
                <a:solidFill>
                  <a:srgbClr val="08507C"/>
                </a:solidFill>
              </a:rPr>
              <a:t>Identification and IEP Process: A Tale of Two Students</a:t>
            </a:r>
            <a:endParaRPr>
              <a:solidFill>
                <a:srgbClr val="08507C"/>
              </a:solidFill>
            </a:endParaRPr>
          </a:p>
          <a:p>
            <a:pPr indent="-342900" lvl="1" marL="914400" rtl="0" algn="l">
              <a:spcBef>
                <a:spcPts val="0"/>
              </a:spcBef>
              <a:spcAft>
                <a:spcPts val="0"/>
              </a:spcAft>
              <a:buClr>
                <a:srgbClr val="08507C"/>
              </a:buClr>
              <a:buSzPts val="1800"/>
              <a:buChar char="○"/>
            </a:pPr>
            <a:r>
              <a:rPr lang="en" sz="1800">
                <a:solidFill>
                  <a:srgbClr val="08507C"/>
                </a:solidFill>
              </a:rPr>
              <a:t>People, Paperwork, Process</a:t>
            </a:r>
            <a:endParaRPr sz="1800">
              <a:solidFill>
                <a:srgbClr val="08507C"/>
              </a:solidFill>
            </a:endParaRPr>
          </a:p>
          <a:p>
            <a:pPr indent="-342900" lvl="0" marL="457200" rtl="0" algn="l">
              <a:spcBef>
                <a:spcPts val="0"/>
              </a:spcBef>
              <a:spcAft>
                <a:spcPts val="0"/>
              </a:spcAft>
              <a:buClr>
                <a:srgbClr val="08507C"/>
              </a:buClr>
              <a:buSzPts val="1800"/>
              <a:buChar char="●"/>
            </a:pPr>
            <a:r>
              <a:rPr lang="en">
                <a:solidFill>
                  <a:srgbClr val="08507C"/>
                </a:solidFill>
              </a:rPr>
              <a:t>Challenges and Potential Solutions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77BD45"/>
                </a:solidFill>
              </a:rPr>
              <a:t>Re-evaluation Report</a:t>
            </a:r>
            <a:endParaRPr sz="3200">
              <a:solidFill>
                <a:srgbClr val="77BD45"/>
              </a:solidFill>
            </a:endParaRPr>
          </a:p>
          <a:p>
            <a:pPr indent="0" lvl="0" marL="0" rtl="0" algn="ctr">
              <a:spcBef>
                <a:spcPts val="1000"/>
              </a:spcBef>
              <a:spcAft>
                <a:spcPts val="0"/>
              </a:spcAft>
              <a:buNone/>
            </a:pPr>
            <a:r>
              <a:rPr b="0" lang="en" sz="3200"/>
              <a:t>Additions and Modifications</a:t>
            </a:r>
            <a:endParaRPr b="0" sz="3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graphicFrame>
        <p:nvGraphicFramePr>
          <p:cNvPr id="333" name="Google Shape;333;p45"/>
          <p:cNvGraphicFramePr/>
          <p:nvPr/>
        </p:nvGraphicFramePr>
        <p:xfrm>
          <a:off x="319563" y="192450"/>
          <a:ext cx="3000000" cy="3000000"/>
        </p:xfrm>
        <a:graphic>
          <a:graphicData uri="http://schemas.openxmlformats.org/drawingml/2006/table">
            <a:tbl>
              <a:tblPr>
                <a:noFill/>
                <a:tableStyleId>{8A39EF53-211B-45E4-AFFC-69186EB24A6B}</a:tableStyleId>
              </a:tblPr>
              <a:tblGrid>
                <a:gridCol w="1155400"/>
                <a:gridCol w="7349450"/>
              </a:tblGrid>
              <a:tr h="381000">
                <a:tc gridSpan="2">
                  <a:txBody>
                    <a:bodyPr>
                      <a:noAutofit/>
                    </a:bodyPr>
                    <a:lstStyle/>
                    <a:p>
                      <a:pPr indent="0" lvl="0" marL="0" rtl="0" algn="l">
                        <a:spcBef>
                          <a:spcPts val="0"/>
                        </a:spcBef>
                        <a:spcAft>
                          <a:spcPts val="0"/>
                        </a:spcAft>
                        <a:buNone/>
                      </a:pPr>
                      <a:r>
                        <a:rPr b="1" lang="en" sz="1600">
                          <a:solidFill>
                            <a:srgbClr val="004C86"/>
                          </a:solidFill>
                        </a:rPr>
                        <a:t>Re-evaluation: </a:t>
                      </a:r>
                      <a:r>
                        <a:rPr b="1" lang="en" sz="1600">
                          <a:solidFill>
                            <a:srgbClr val="004C86"/>
                          </a:solidFill>
                        </a:rPr>
                        <a:t>Additions</a:t>
                      </a:r>
                      <a:r>
                        <a:rPr b="1" lang="en" sz="1600">
                          <a:solidFill>
                            <a:srgbClr val="004C86"/>
                          </a:solidFill>
                        </a:rPr>
                        <a:t> and Modifications </a:t>
                      </a:r>
                      <a:endParaRPr b="1" sz="1600">
                        <a:solidFill>
                          <a:srgbClr val="004C86"/>
                        </a:solidFill>
                      </a:endParaRPr>
                    </a:p>
                  </a:txBody>
                  <a:tcPr marT="91425" marB="91425" marR="91425" marL="91425">
                    <a:solidFill>
                      <a:srgbClr val="77BD45"/>
                    </a:solidFill>
                  </a:tcPr>
                </a:tc>
                <a:tc hMerge="1"/>
              </a:tr>
              <a:tr h="396200">
                <a:tc>
                  <a:txBody>
                    <a:bodyPr>
                      <a:noAutofit/>
                    </a:bodyPr>
                    <a:lstStyle/>
                    <a:p>
                      <a:pPr indent="0" lvl="0" marL="0" rtl="0" algn="l">
                        <a:spcBef>
                          <a:spcPts val="0"/>
                        </a:spcBef>
                        <a:spcAft>
                          <a:spcPts val="0"/>
                        </a:spcAft>
                        <a:buNone/>
                      </a:pPr>
                      <a:r>
                        <a:rPr lang="en" sz="1600">
                          <a:solidFill>
                            <a:srgbClr val="004C86"/>
                          </a:solidFill>
                        </a:rPr>
                        <a:t>Previously</a:t>
                      </a:r>
                      <a:endParaRPr sz="1600">
                        <a:solidFill>
                          <a:srgbClr val="004C86"/>
                        </a:solidFill>
                      </a:endParaRPr>
                    </a:p>
                  </a:txBody>
                  <a:tcPr marT="91425" marB="91425" marR="91425" marL="91425"/>
                </a:tc>
                <a:tc>
                  <a:txBody>
                    <a:bodyPr>
                      <a:noAutofit/>
                    </a:bodyPr>
                    <a:lstStyle/>
                    <a:p>
                      <a:pPr indent="0" lvl="0" marL="0" rtl="0" algn="l">
                        <a:spcBef>
                          <a:spcPts val="0"/>
                        </a:spcBef>
                        <a:spcAft>
                          <a:spcPts val="0"/>
                        </a:spcAft>
                        <a:buNone/>
                      </a:pPr>
                      <a:r>
                        <a:rPr lang="en" sz="1600">
                          <a:solidFill>
                            <a:srgbClr val="004C86"/>
                          </a:solidFill>
                        </a:rPr>
                        <a:t>Re-evaluation report needed to identify educational needs, included accommodations and modifications in the classroom and any needed assistive technology</a:t>
                      </a:r>
                      <a:endParaRPr sz="1600">
                        <a:solidFill>
                          <a:srgbClr val="004C86"/>
                        </a:solidFill>
                      </a:endParaRPr>
                    </a:p>
                  </a:txBody>
                  <a:tcPr marT="91425" marB="91425" marR="91425" marL="91425"/>
                </a:tc>
              </a:tr>
              <a:tr h="381000">
                <a:tc>
                  <a:txBody>
                    <a:bodyPr>
                      <a:noAutofit/>
                    </a:bodyPr>
                    <a:lstStyle/>
                    <a:p>
                      <a:pPr indent="0" lvl="0" marL="0" rtl="0" algn="l">
                        <a:spcBef>
                          <a:spcPts val="0"/>
                        </a:spcBef>
                        <a:spcAft>
                          <a:spcPts val="0"/>
                        </a:spcAft>
                        <a:buNone/>
                      </a:pPr>
                      <a:r>
                        <a:rPr lang="en" sz="1600">
                          <a:solidFill>
                            <a:srgbClr val="004C86"/>
                          </a:solidFill>
                        </a:rPr>
                        <a:t>Now</a:t>
                      </a:r>
                      <a:endParaRPr sz="1600">
                        <a:solidFill>
                          <a:srgbClr val="004C86"/>
                        </a:solidFill>
                      </a:endParaRPr>
                    </a:p>
                  </a:txBody>
                  <a:tcPr marT="91425" marB="91425" marR="91425" marL="91425"/>
                </a:tc>
                <a:tc>
                  <a:txBody>
                    <a:bodyPr>
                      <a:noAutofit/>
                    </a:bodyPr>
                    <a:lstStyle/>
                    <a:p>
                      <a:pPr indent="0" lvl="0" marL="0" rtl="0" algn="l">
                        <a:spcBef>
                          <a:spcPts val="0"/>
                        </a:spcBef>
                        <a:spcAft>
                          <a:spcPts val="0"/>
                        </a:spcAft>
                        <a:buNone/>
                      </a:pPr>
                      <a:r>
                        <a:rPr lang="en" sz="1600">
                          <a:solidFill>
                            <a:srgbClr val="004C86"/>
                          </a:solidFill>
                        </a:rPr>
                        <a:t>Re-evaluation report needs t</a:t>
                      </a:r>
                      <a:r>
                        <a:rPr lang="en" sz="1600">
                          <a:solidFill>
                            <a:srgbClr val="004C86"/>
                          </a:solidFill>
                        </a:rPr>
                        <a:t>o identify educational needs, included accommodations and modifications in the classroom and any needed assistive technology. In addition, progress toward IEP goals needs to be reviewed and the re-evaluation report must include one of the following: </a:t>
                      </a:r>
                      <a:endParaRPr sz="1600">
                        <a:solidFill>
                          <a:srgbClr val="004C86"/>
                        </a:solidFill>
                      </a:endParaRPr>
                    </a:p>
                    <a:p>
                      <a:pPr indent="-330200" lvl="0" marL="457200" rtl="0" algn="l">
                        <a:spcBef>
                          <a:spcPts val="0"/>
                        </a:spcBef>
                        <a:spcAft>
                          <a:spcPts val="0"/>
                        </a:spcAft>
                        <a:buClr>
                          <a:srgbClr val="004C86"/>
                        </a:buClr>
                        <a:buSzPts val="1600"/>
                        <a:buChar char="●"/>
                      </a:pPr>
                      <a:r>
                        <a:rPr lang="en" sz="1600">
                          <a:solidFill>
                            <a:srgbClr val="004C86"/>
                          </a:solidFill>
                        </a:rPr>
                        <a:t>If the student is making adequate progress, the re-evaluation report must state that progress is sufficient and no “additions and modifications” to the special education program (different from accommodations and modifications” are needed.</a:t>
                      </a:r>
                      <a:endParaRPr sz="1600">
                        <a:solidFill>
                          <a:srgbClr val="004C86"/>
                        </a:solidFill>
                      </a:endParaRPr>
                    </a:p>
                    <a:p>
                      <a:pPr indent="-330200" lvl="0" marL="457200" rtl="0" algn="l">
                        <a:spcBef>
                          <a:spcPts val="0"/>
                        </a:spcBef>
                        <a:spcAft>
                          <a:spcPts val="0"/>
                        </a:spcAft>
                        <a:buClr>
                          <a:srgbClr val="004C86"/>
                        </a:buClr>
                        <a:buSzPts val="1600"/>
                        <a:buChar char="●"/>
                      </a:pPr>
                      <a:r>
                        <a:rPr lang="en" sz="1600">
                          <a:solidFill>
                            <a:srgbClr val="004C86"/>
                          </a:solidFill>
                        </a:rPr>
                        <a:t>If the student is not making adequate progress, the re-evaluation report must state that progress is insufficient and then list out the specific additions or modifications the team will make to the special education program. </a:t>
                      </a:r>
                      <a:endParaRPr sz="1600">
                        <a:solidFill>
                          <a:srgbClr val="004C86"/>
                        </a:solidFill>
                      </a:endParaRPr>
                    </a:p>
                    <a:p>
                      <a:pPr indent="0" lvl="0" marL="0" rtl="0" algn="l">
                        <a:spcBef>
                          <a:spcPts val="0"/>
                        </a:spcBef>
                        <a:spcAft>
                          <a:spcPts val="0"/>
                        </a:spcAft>
                        <a:buNone/>
                      </a:pPr>
                      <a:r>
                        <a:t/>
                      </a:r>
                      <a:endParaRPr sz="1600">
                        <a:solidFill>
                          <a:srgbClr val="004C86"/>
                        </a:solidFill>
                      </a:endParaRP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4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77BD45"/>
                </a:solidFill>
              </a:rPr>
              <a:t>Annual IEP</a:t>
            </a:r>
            <a:endParaRPr sz="3200">
              <a:solidFill>
                <a:srgbClr val="77BD45"/>
              </a:solidFill>
            </a:endParaRPr>
          </a:p>
          <a:p>
            <a:pPr indent="0" lvl="0" marL="0" rtl="0" algn="ctr">
              <a:spcBef>
                <a:spcPts val="1000"/>
              </a:spcBef>
              <a:spcAft>
                <a:spcPts val="0"/>
              </a:spcAft>
              <a:buNone/>
            </a:pPr>
            <a:r>
              <a:rPr b="0" lang="en" sz="3200"/>
              <a:t>Prior Written Notice (PWN)</a:t>
            </a:r>
            <a:endParaRPr b="0" sz="3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graphicFrame>
        <p:nvGraphicFramePr>
          <p:cNvPr id="343" name="Google Shape;343;p47"/>
          <p:cNvGraphicFramePr/>
          <p:nvPr/>
        </p:nvGraphicFramePr>
        <p:xfrm>
          <a:off x="340188" y="548700"/>
          <a:ext cx="3000000" cy="3000000"/>
        </p:xfrm>
        <a:graphic>
          <a:graphicData uri="http://schemas.openxmlformats.org/drawingml/2006/table">
            <a:tbl>
              <a:tblPr>
                <a:noFill/>
                <a:tableStyleId>{8A39EF53-211B-45E4-AFFC-69186EB24A6B}</a:tableStyleId>
              </a:tblPr>
              <a:tblGrid>
                <a:gridCol w="1335325"/>
                <a:gridCol w="7128275"/>
              </a:tblGrid>
              <a:tr h="381000">
                <a:tc gridSpan="2">
                  <a:txBody>
                    <a:bodyPr>
                      <a:noAutofit/>
                    </a:bodyPr>
                    <a:lstStyle/>
                    <a:p>
                      <a:pPr indent="0" lvl="0" marL="0" rtl="0" algn="l">
                        <a:spcBef>
                          <a:spcPts val="0"/>
                        </a:spcBef>
                        <a:spcAft>
                          <a:spcPts val="0"/>
                        </a:spcAft>
                        <a:buNone/>
                      </a:pPr>
                      <a:r>
                        <a:rPr b="1" lang="en" sz="1800">
                          <a:solidFill>
                            <a:srgbClr val="004C86"/>
                          </a:solidFill>
                        </a:rPr>
                        <a:t>“Description of the action(s) proposed or refused by the district” on Prior Written Notice </a:t>
                      </a:r>
                      <a:endParaRPr b="1" sz="1800">
                        <a:solidFill>
                          <a:srgbClr val="004C86"/>
                        </a:solidFill>
                      </a:endParaRPr>
                    </a:p>
                  </a:txBody>
                  <a:tcPr marT="91425" marB="91425" marR="91425" marL="91425">
                    <a:solidFill>
                      <a:srgbClr val="77BD45"/>
                    </a:solidFill>
                  </a:tcPr>
                </a:tc>
                <a:tc hMerge="1"/>
              </a:tr>
              <a:tr h="396200">
                <a:tc>
                  <a:txBody>
                    <a:bodyPr>
                      <a:noAutofit/>
                    </a:bodyPr>
                    <a:lstStyle/>
                    <a:p>
                      <a:pPr indent="0" lvl="0" marL="0" rtl="0" algn="l">
                        <a:spcBef>
                          <a:spcPts val="0"/>
                        </a:spcBef>
                        <a:spcAft>
                          <a:spcPts val="0"/>
                        </a:spcAft>
                        <a:buNone/>
                      </a:pPr>
                      <a:r>
                        <a:rPr lang="en" sz="1800">
                          <a:solidFill>
                            <a:srgbClr val="004C86"/>
                          </a:solidFill>
                        </a:rPr>
                        <a:t>Previously</a:t>
                      </a:r>
                      <a:endParaRPr sz="1800">
                        <a:solidFill>
                          <a:srgbClr val="004C86"/>
                        </a:solidFill>
                      </a:endParaRPr>
                    </a:p>
                  </a:txBody>
                  <a:tcPr marT="91425" marB="91425" marR="91425" marL="91425"/>
                </a:tc>
                <a:tc>
                  <a:txBody>
                    <a:bodyPr>
                      <a:noAutofit/>
                    </a:bodyPr>
                    <a:lstStyle/>
                    <a:p>
                      <a:pPr indent="0" lvl="0" marL="0" rtl="0" algn="l">
                        <a:spcBef>
                          <a:spcPts val="0"/>
                        </a:spcBef>
                        <a:spcAft>
                          <a:spcPts val="0"/>
                        </a:spcAft>
                        <a:buNone/>
                      </a:pPr>
                      <a:r>
                        <a:rPr lang="en" sz="1800">
                          <a:solidFill>
                            <a:srgbClr val="004C86"/>
                          </a:solidFill>
                        </a:rPr>
                        <a:t>“The District proposes an annual IEP.”</a:t>
                      </a:r>
                      <a:endParaRPr sz="1800">
                        <a:solidFill>
                          <a:srgbClr val="004C86"/>
                        </a:solidFill>
                      </a:endParaRPr>
                    </a:p>
                  </a:txBody>
                  <a:tcPr marT="91425" marB="91425" marR="91425" marL="91425"/>
                </a:tc>
              </a:tr>
              <a:tr h="381000">
                <a:tc>
                  <a:txBody>
                    <a:bodyPr>
                      <a:noAutofit/>
                    </a:bodyPr>
                    <a:lstStyle/>
                    <a:p>
                      <a:pPr indent="0" lvl="0" marL="0" rtl="0" algn="l">
                        <a:spcBef>
                          <a:spcPts val="0"/>
                        </a:spcBef>
                        <a:spcAft>
                          <a:spcPts val="0"/>
                        </a:spcAft>
                        <a:buNone/>
                      </a:pPr>
                      <a:r>
                        <a:rPr lang="en" sz="1800">
                          <a:solidFill>
                            <a:srgbClr val="004C86"/>
                          </a:solidFill>
                        </a:rPr>
                        <a:t>Then changed to</a:t>
                      </a:r>
                      <a:endParaRPr sz="1800">
                        <a:solidFill>
                          <a:srgbClr val="004C86"/>
                        </a:solidFill>
                      </a:endParaRPr>
                    </a:p>
                  </a:txBody>
                  <a:tcPr marT="91425" marB="91425" marR="91425" marL="91425"/>
                </a:tc>
                <a:tc>
                  <a:txBody>
                    <a:bodyPr>
                      <a:noAutofit/>
                    </a:bodyPr>
                    <a:lstStyle/>
                    <a:p>
                      <a:pPr indent="0" lvl="0" marL="0" rtl="0" algn="l">
                        <a:spcBef>
                          <a:spcPts val="0"/>
                        </a:spcBef>
                        <a:spcAft>
                          <a:spcPts val="0"/>
                        </a:spcAft>
                        <a:buNone/>
                      </a:pPr>
                      <a:r>
                        <a:rPr lang="en" sz="1800">
                          <a:solidFill>
                            <a:srgbClr val="004C86"/>
                          </a:solidFill>
                        </a:rPr>
                        <a:t>“The District proposes an annual IEP as was discussed with you at the IEP Team meeting held on September 15, 2018.”</a:t>
                      </a:r>
                      <a:endParaRPr sz="1800">
                        <a:solidFill>
                          <a:srgbClr val="004C86"/>
                        </a:solidFill>
                      </a:endParaRPr>
                    </a:p>
                  </a:txBody>
                  <a:tcPr marT="91425" marB="91425" marR="91425" marL="91425"/>
                </a:tc>
              </a:tr>
              <a:tr h="381000">
                <a:tc>
                  <a:txBody>
                    <a:bodyPr>
                      <a:noAutofit/>
                    </a:bodyPr>
                    <a:lstStyle/>
                    <a:p>
                      <a:pPr indent="0" lvl="0" marL="0" rtl="0" algn="l">
                        <a:spcBef>
                          <a:spcPts val="0"/>
                        </a:spcBef>
                        <a:spcAft>
                          <a:spcPts val="0"/>
                        </a:spcAft>
                        <a:buNone/>
                      </a:pPr>
                      <a:r>
                        <a:rPr lang="en" sz="1800">
                          <a:solidFill>
                            <a:srgbClr val="004C86"/>
                          </a:solidFill>
                        </a:rPr>
                        <a:t>Now</a:t>
                      </a:r>
                      <a:endParaRPr sz="1800">
                        <a:solidFill>
                          <a:srgbClr val="004C86"/>
                        </a:solidFill>
                      </a:endParaRPr>
                    </a:p>
                  </a:txBody>
                  <a:tcPr marT="91425" marB="91425" marR="91425" marL="91425"/>
                </a:tc>
                <a:tc>
                  <a:txBody>
                    <a:bodyPr>
                      <a:noAutofit/>
                    </a:bodyPr>
                    <a:lstStyle/>
                    <a:p>
                      <a:pPr indent="0" lvl="0" marL="0" rtl="0" algn="l">
                        <a:spcBef>
                          <a:spcPts val="0"/>
                        </a:spcBef>
                        <a:spcAft>
                          <a:spcPts val="0"/>
                        </a:spcAft>
                        <a:buNone/>
                      </a:pPr>
                      <a:r>
                        <a:rPr lang="en" sz="1800">
                          <a:solidFill>
                            <a:srgbClr val="004C86"/>
                          </a:solidFill>
                        </a:rPr>
                        <a:t>“The district is proposing to provide continued direct instruction in reading to address Sunnie’s Specific Learning Disability. She will continue to receive services in the resource room, as well as accommodations and modifications in the classroom including shortened assignments, the option of having tests read to her in a quiet setting, and paraprofessional support. Please see attached IEP dated September 15, 2018.”</a:t>
                      </a:r>
                      <a:endParaRPr sz="1800">
                        <a:solidFill>
                          <a:srgbClr val="004C86"/>
                        </a:solidFill>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77BD45"/>
        </a:solidFill>
      </p:bgPr>
    </p:bg>
    <p:spTree>
      <p:nvGrpSpPr>
        <p:cNvPr id="352" name="Shape 352"/>
        <p:cNvGrpSpPr/>
        <p:nvPr/>
      </p:nvGrpSpPr>
      <p:grpSpPr>
        <a:xfrm>
          <a:off x="0" y="0"/>
          <a:ext cx="0" cy="0"/>
          <a:chOff x="0" y="0"/>
          <a:chExt cx="0" cy="0"/>
        </a:xfrm>
      </p:grpSpPr>
      <p:pic>
        <p:nvPicPr>
          <p:cNvPr id="353" name="Google Shape;353;p49"/>
          <p:cNvPicPr preferRelativeResize="0"/>
          <p:nvPr/>
        </p:nvPicPr>
        <p:blipFill>
          <a:blip r:embed="rId3">
            <a:alphaModFix/>
          </a:blip>
          <a:stretch>
            <a:fillRect/>
          </a:stretch>
        </p:blipFill>
        <p:spPr>
          <a:xfrm>
            <a:off x="3309938" y="1666875"/>
            <a:ext cx="2524125" cy="1809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graphicFrame>
        <p:nvGraphicFramePr>
          <p:cNvPr id="358" name="Google Shape;358;p50"/>
          <p:cNvGraphicFramePr/>
          <p:nvPr/>
        </p:nvGraphicFramePr>
        <p:xfrm>
          <a:off x="311700" y="498650"/>
          <a:ext cx="3000000" cy="3000000"/>
        </p:xfrm>
        <a:graphic>
          <a:graphicData uri="http://schemas.openxmlformats.org/drawingml/2006/table">
            <a:tbl>
              <a:tblPr>
                <a:noFill/>
                <a:tableStyleId>{8A39EF53-211B-45E4-AFFC-69186EB24A6B}</a:tableStyleId>
              </a:tblPr>
              <a:tblGrid>
                <a:gridCol w="4158450"/>
                <a:gridCol w="4362150"/>
              </a:tblGrid>
              <a:tr h="354500">
                <a:tc>
                  <a:txBody>
                    <a:bodyPr>
                      <a:noAutofit/>
                    </a:bodyPr>
                    <a:lstStyle/>
                    <a:p>
                      <a:pPr indent="0" lvl="0" marL="0" rtl="0" algn="ctr">
                        <a:spcBef>
                          <a:spcPts val="0"/>
                        </a:spcBef>
                        <a:spcAft>
                          <a:spcPts val="0"/>
                        </a:spcAft>
                        <a:buNone/>
                      </a:pPr>
                      <a:r>
                        <a:rPr b="1" lang="en" sz="2000">
                          <a:solidFill>
                            <a:srgbClr val="0944A1"/>
                          </a:solidFill>
                        </a:rPr>
                        <a:t>Challenges</a:t>
                      </a:r>
                      <a:endParaRPr b="1" sz="2000">
                        <a:solidFill>
                          <a:srgbClr val="0944A1"/>
                        </a:solidFill>
                      </a:endParaRPr>
                    </a:p>
                  </a:txBody>
                  <a:tcPr marT="91425" marB="91425" marR="91425" marL="91425">
                    <a:solidFill>
                      <a:srgbClr val="ECEFF1"/>
                    </a:solidFill>
                  </a:tcPr>
                </a:tc>
                <a:tc>
                  <a:txBody>
                    <a:bodyPr>
                      <a:noAutofit/>
                    </a:bodyPr>
                    <a:lstStyle/>
                    <a:p>
                      <a:pPr indent="0" lvl="0" marL="0" rtl="0" algn="ctr">
                        <a:spcBef>
                          <a:spcPts val="0"/>
                        </a:spcBef>
                        <a:spcAft>
                          <a:spcPts val="0"/>
                        </a:spcAft>
                        <a:buNone/>
                      </a:pPr>
                      <a:r>
                        <a:rPr b="1" lang="en" sz="2000">
                          <a:solidFill>
                            <a:srgbClr val="0944A1"/>
                          </a:solidFill>
                        </a:rPr>
                        <a:t>Potential Solutions</a:t>
                      </a:r>
                      <a:endParaRPr b="1" sz="2000">
                        <a:solidFill>
                          <a:srgbClr val="0944A1"/>
                        </a:solidFill>
                      </a:endParaRPr>
                    </a:p>
                  </a:txBody>
                  <a:tcPr marT="91425" marB="91425" marR="91425" marL="91425">
                    <a:solidFill>
                      <a:srgbClr val="ECEFF1"/>
                    </a:solidFill>
                  </a:tcPr>
                </a:tc>
              </a:tr>
              <a:tr h="1109200">
                <a:tc>
                  <a:txBody>
                    <a:bodyPr>
                      <a:noAutofit/>
                    </a:bodyPr>
                    <a:lstStyle/>
                    <a:p>
                      <a:pPr indent="0" lvl="0" marL="0" rtl="0" algn="l">
                        <a:lnSpc>
                          <a:spcPct val="115000"/>
                        </a:lnSpc>
                        <a:spcBef>
                          <a:spcPts val="0"/>
                        </a:spcBef>
                        <a:spcAft>
                          <a:spcPts val="1600"/>
                        </a:spcAft>
                        <a:buNone/>
                      </a:pPr>
                      <a:r>
                        <a:rPr lang="en" sz="1800">
                          <a:solidFill>
                            <a:srgbClr val="08507C"/>
                          </a:solidFill>
                          <a:latin typeface="Roboto"/>
                          <a:ea typeface="Roboto"/>
                          <a:cs typeface="Roboto"/>
                          <a:sym typeface="Roboto"/>
                        </a:rPr>
                        <a:t>Special Education as the only solution</a:t>
                      </a:r>
                      <a:endParaRPr sz="1800">
                        <a:solidFill>
                          <a:srgbClr val="08507C"/>
                        </a:solidFill>
                        <a:latin typeface="Roboto"/>
                        <a:ea typeface="Roboto"/>
                        <a:cs typeface="Roboto"/>
                        <a:sym typeface="Roboto"/>
                      </a:endParaRPr>
                    </a:p>
                  </a:txBody>
                  <a:tcPr marT="91425" marB="91425" marR="91425" marL="91425"/>
                </a:tc>
                <a:tc>
                  <a:txBody>
                    <a:bodyPr>
                      <a:noAutofit/>
                    </a:bodyPr>
                    <a:lstStyle/>
                    <a:p>
                      <a:pPr indent="0" lvl="0" marL="0" rtl="0" algn="l">
                        <a:lnSpc>
                          <a:spcPct val="115000"/>
                        </a:lnSpc>
                        <a:spcBef>
                          <a:spcPts val="0"/>
                        </a:spcBef>
                        <a:spcAft>
                          <a:spcPts val="1600"/>
                        </a:spcAft>
                        <a:buNone/>
                      </a:pPr>
                      <a:r>
                        <a:rPr lang="en" sz="1800">
                          <a:solidFill>
                            <a:srgbClr val="08507C"/>
                          </a:solidFill>
                        </a:rPr>
                        <a:t>Support the implementation of a Multi-Tiered System of Supports (MTSS) </a:t>
                      </a:r>
                      <a:endParaRPr sz="1800">
                        <a:solidFill>
                          <a:srgbClr val="08507C"/>
                        </a:solidFill>
                      </a:endParaRPr>
                    </a:p>
                  </a:txBody>
                  <a:tcPr marT="91425" marB="91425" marR="91425" marL="91425"/>
                </a:tc>
              </a:tr>
              <a:tr h="1109200">
                <a:tc>
                  <a:txBody>
                    <a:bodyPr>
                      <a:noAutofit/>
                    </a:bodyPr>
                    <a:lstStyle/>
                    <a:p>
                      <a:pPr indent="0" lvl="0" marL="0" rtl="0" algn="l">
                        <a:lnSpc>
                          <a:spcPct val="115000"/>
                        </a:lnSpc>
                        <a:spcBef>
                          <a:spcPts val="0"/>
                        </a:spcBef>
                        <a:spcAft>
                          <a:spcPts val="1600"/>
                        </a:spcAft>
                        <a:buNone/>
                      </a:pPr>
                      <a:r>
                        <a:rPr lang="en" sz="1800">
                          <a:solidFill>
                            <a:srgbClr val="08507C"/>
                          </a:solidFill>
                          <a:latin typeface="Roboto"/>
                          <a:ea typeface="Roboto"/>
                          <a:cs typeface="Roboto"/>
                          <a:sym typeface="Roboto"/>
                        </a:rPr>
                        <a:t>Special Education paperwork requirements</a:t>
                      </a:r>
                      <a:endParaRPr sz="1800">
                        <a:solidFill>
                          <a:srgbClr val="08507C"/>
                        </a:solidFill>
                        <a:latin typeface="Roboto"/>
                        <a:ea typeface="Roboto"/>
                        <a:cs typeface="Roboto"/>
                        <a:sym typeface="Roboto"/>
                      </a:endParaRPr>
                    </a:p>
                  </a:txBody>
                  <a:tcPr marT="91425" marB="91425" marR="91425" marL="91425"/>
                </a:tc>
                <a:tc>
                  <a:txBody>
                    <a:bodyPr>
                      <a:noAutofit/>
                    </a:bodyPr>
                    <a:lstStyle/>
                    <a:p>
                      <a:pPr indent="0" lvl="0" marL="0" rtl="0" algn="l">
                        <a:lnSpc>
                          <a:spcPct val="115000"/>
                        </a:lnSpc>
                        <a:spcBef>
                          <a:spcPts val="0"/>
                        </a:spcBef>
                        <a:spcAft>
                          <a:spcPts val="0"/>
                        </a:spcAft>
                        <a:buNone/>
                      </a:pPr>
                      <a:r>
                        <a:rPr lang="en" sz="1800">
                          <a:solidFill>
                            <a:srgbClr val="08507C"/>
                          </a:solidFill>
                        </a:rPr>
                        <a:t>Limit MDE interpretation of requirements </a:t>
                      </a:r>
                      <a:endParaRPr sz="1800">
                        <a:solidFill>
                          <a:srgbClr val="08507C"/>
                        </a:solidFill>
                      </a:endParaRPr>
                    </a:p>
                    <a:p>
                      <a:pPr indent="0" lvl="0" marL="0" rtl="0" algn="l">
                        <a:lnSpc>
                          <a:spcPct val="115000"/>
                        </a:lnSpc>
                        <a:spcBef>
                          <a:spcPts val="1600"/>
                        </a:spcBef>
                        <a:spcAft>
                          <a:spcPts val="1600"/>
                        </a:spcAft>
                        <a:buNone/>
                      </a:pPr>
                      <a:r>
                        <a:rPr lang="en" sz="1800">
                          <a:solidFill>
                            <a:srgbClr val="08507C"/>
                          </a:solidFill>
                        </a:rPr>
                        <a:t>Support meaningful paperwork reduction legislation </a:t>
                      </a:r>
                      <a:endParaRPr sz="1800">
                        <a:solidFill>
                          <a:srgbClr val="08507C"/>
                        </a:solidFill>
                      </a:endParaRPr>
                    </a:p>
                  </a:txBody>
                  <a:tcPr marT="91425" marB="91425" marR="91425" marL="91425"/>
                </a:tc>
              </a:tr>
              <a:tr h="1109200">
                <a:tc>
                  <a:txBody>
                    <a:bodyPr>
                      <a:noAutofit/>
                    </a:bodyPr>
                    <a:lstStyle/>
                    <a:p>
                      <a:pPr indent="0" lvl="0" marL="0" rtl="0" algn="l">
                        <a:lnSpc>
                          <a:spcPct val="115000"/>
                        </a:lnSpc>
                        <a:spcBef>
                          <a:spcPts val="0"/>
                        </a:spcBef>
                        <a:spcAft>
                          <a:spcPts val="1600"/>
                        </a:spcAft>
                        <a:buNone/>
                      </a:pPr>
                      <a:r>
                        <a:rPr lang="en" sz="1800">
                          <a:solidFill>
                            <a:srgbClr val="08507C"/>
                          </a:solidFill>
                          <a:latin typeface="Roboto"/>
                          <a:ea typeface="Roboto"/>
                          <a:cs typeface="Roboto"/>
                          <a:sym typeface="Roboto"/>
                        </a:rPr>
                        <a:t>Accountability focus is on paperwork, not results</a:t>
                      </a:r>
                      <a:endParaRPr sz="1800">
                        <a:solidFill>
                          <a:srgbClr val="08507C"/>
                        </a:solidFill>
                        <a:latin typeface="Roboto"/>
                        <a:ea typeface="Roboto"/>
                        <a:cs typeface="Roboto"/>
                        <a:sym typeface="Roboto"/>
                      </a:endParaRPr>
                    </a:p>
                  </a:txBody>
                  <a:tcPr marT="91425" marB="91425" marR="91425" marL="91425"/>
                </a:tc>
                <a:tc>
                  <a:txBody>
                    <a:bodyPr>
                      <a:noAutofit/>
                    </a:bodyPr>
                    <a:lstStyle/>
                    <a:p>
                      <a:pPr indent="0" lvl="0" marL="0" rtl="0" algn="l">
                        <a:lnSpc>
                          <a:spcPct val="115000"/>
                        </a:lnSpc>
                        <a:spcBef>
                          <a:spcPts val="0"/>
                        </a:spcBef>
                        <a:spcAft>
                          <a:spcPts val="1600"/>
                        </a:spcAft>
                        <a:buNone/>
                      </a:pPr>
                      <a:r>
                        <a:rPr lang="en" sz="1800">
                          <a:solidFill>
                            <a:srgbClr val="08507C"/>
                          </a:solidFill>
                        </a:rPr>
                        <a:t>Accountability focus shifts to results</a:t>
                      </a:r>
                      <a:endParaRPr sz="1800">
                        <a:solidFill>
                          <a:srgbClr val="08507C"/>
                        </a:solidFill>
                      </a:endParaRP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1"/>
          <p:cNvSpPr txBox="1"/>
          <p:nvPr>
            <p:ph type="title"/>
          </p:nvPr>
        </p:nvSpPr>
        <p:spPr>
          <a:xfrm>
            <a:off x="265500" y="411525"/>
            <a:ext cx="4045200" cy="82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Questions?</a:t>
            </a:r>
            <a:endParaRPr/>
          </a:p>
        </p:txBody>
      </p:sp>
      <p:sp>
        <p:nvSpPr>
          <p:cNvPr id="364" name="Google Shape;364;p51"/>
          <p:cNvSpPr txBox="1"/>
          <p:nvPr>
            <p:ph idx="2" type="body"/>
          </p:nvPr>
        </p:nvSpPr>
        <p:spPr>
          <a:xfrm>
            <a:off x="4939500" y="1286250"/>
            <a:ext cx="3837000" cy="31332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a:t>Jamie Nord, Executive Director</a:t>
            </a:r>
            <a:endParaRPr b="1"/>
          </a:p>
          <a:p>
            <a:pPr indent="0" lvl="0" marL="0" rtl="0" algn="ctr">
              <a:lnSpc>
                <a:spcPct val="100000"/>
              </a:lnSpc>
              <a:spcBef>
                <a:spcPts val="0"/>
              </a:spcBef>
              <a:spcAft>
                <a:spcPts val="0"/>
              </a:spcAft>
              <a:buNone/>
            </a:pPr>
            <a:r>
              <a:rPr lang="en"/>
              <a:t>St. Croix River Education District</a:t>
            </a:r>
            <a:endParaRPr/>
          </a:p>
          <a:p>
            <a:pPr indent="0" lvl="0" marL="0" rtl="0" algn="ctr">
              <a:lnSpc>
                <a:spcPct val="100000"/>
              </a:lnSpc>
              <a:spcBef>
                <a:spcPts val="0"/>
              </a:spcBef>
              <a:spcAft>
                <a:spcPts val="0"/>
              </a:spcAft>
              <a:buNone/>
            </a:pPr>
            <a:r>
              <a:rPr lang="en" u="sng">
                <a:solidFill>
                  <a:srgbClr val="0944A1"/>
                </a:solidFill>
                <a:hlinkClick r:id="rId3"/>
              </a:rPr>
              <a:t>jnord@scred.k12.mn.us</a:t>
            </a:r>
            <a:endParaRPr>
              <a:solidFill>
                <a:srgbClr val="0944A1"/>
              </a:solidFill>
            </a:endParaRPr>
          </a:p>
          <a:p>
            <a:pPr indent="0" lvl="0" marL="0" rtl="0" algn="ctr">
              <a:lnSpc>
                <a:spcPct val="100000"/>
              </a:lnSpc>
              <a:spcBef>
                <a:spcPts val="0"/>
              </a:spcBef>
              <a:spcAft>
                <a:spcPts val="0"/>
              </a:spcAft>
              <a:buNone/>
            </a:pPr>
            <a:r>
              <a:rPr lang="en"/>
              <a:t>651-303-6352</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rPr b="1" lang="en"/>
              <a:t>Nicole Woodward, Director of Special Education</a:t>
            </a:r>
            <a:endParaRPr b="1"/>
          </a:p>
          <a:p>
            <a:pPr indent="0" lvl="0" marL="0" rtl="0" algn="ctr">
              <a:lnSpc>
                <a:spcPct val="100000"/>
              </a:lnSpc>
              <a:spcBef>
                <a:spcPts val="0"/>
              </a:spcBef>
              <a:spcAft>
                <a:spcPts val="0"/>
              </a:spcAft>
              <a:buNone/>
            </a:pPr>
            <a:r>
              <a:rPr lang="en"/>
              <a:t>St. Croix River Education District</a:t>
            </a:r>
            <a:endParaRPr/>
          </a:p>
          <a:p>
            <a:pPr indent="0" lvl="0" marL="0" rtl="0" algn="ctr">
              <a:lnSpc>
                <a:spcPct val="100000"/>
              </a:lnSpc>
              <a:spcBef>
                <a:spcPts val="0"/>
              </a:spcBef>
              <a:spcAft>
                <a:spcPts val="0"/>
              </a:spcAft>
              <a:buNone/>
            </a:pPr>
            <a:r>
              <a:rPr lang="en" u="sng">
                <a:solidFill>
                  <a:srgbClr val="0944A1"/>
                </a:solidFill>
                <a:hlinkClick r:id="rId4"/>
              </a:rPr>
              <a:t>nwoodward@scred.k12.mn.us</a:t>
            </a:r>
            <a:endParaRPr>
              <a:solidFill>
                <a:srgbClr val="0944A1"/>
              </a:solidFill>
            </a:endParaRPr>
          </a:p>
          <a:p>
            <a:pPr indent="0" lvl="0" marL="0" rtl="0" algn="ctr">
              <a:lnSpc>
                <a:spcPct val="100000"/>
              </a:lnSpc>
              <a:spcBef>
                <a:spcPts val="0"/>
              </a:spcBef>
              <a:spcAft>
                <a:spcPts val="0"/>
              </a:spcAft>
              <a:buNone/>
            </a:pPr>
            <a:r>
              <a:rPr lang="en"/>
              <a:t>651-600-8011</a:t>
            </a:r>
            <a:endParaRPr/>
          </a:p>
          <a:p>
            <a:pPr indent="0" lvl="0" marL="0" rtl="0" algn="ctr">
              <a:lnSpc>
                <a:spcPct val="100000"/>
              </a:lnSpc>
              <a:spcBef>
                <a:spcPts val="0"/>
              </a:spcBef>
              <a:spcAft>
                <a:spcPts val="0"/>
              </a:spcAft>
              <a:buNone/>
            </a:pPr>
            <a:r>
              <a:t/>
            </a:r>
            <a:endParaRPr/>
          </a:p>
          <a:p>
            <a:pPr indent="0" lvl="0" marL="0" rtl="0" algn="l">
              <a:spcBef>
                <a:spcPts val="0"/>
              </a:spcBef>
              <a:spcAft>
                <a:spcPts val="1600"/>
              </a:spcAft>
              <a:buNone/>
            </a:pPr>
            <a:r>
              <a:t/>
            </a:r>
            <a:endParaRPr/>
          </a:p>
        </p:txBody>
      </p:sp>
      <p:sp>
        <p:nvSpPr>
          <p:cNvPr id="365" name="Google Shape;365;p51"/>
          <p:cNvSpPr txBox="1"/>
          <p:nvPr>
            <p:ph idx="1" type="subTitle"/>
          </p:nvPr>
        </p:nvSpPr>
        <p:spPr>
          <a:xfrm>
            <a:off x="265500" y="1621425"/>
            <a:ext cx="4045200" cy="174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John Klaber, Executive Director</a:t>
            </a:r>
            <a:endParaRPr/>
          </a:p>
          <a:p>
            <a:pPr indent="0" lvl="0" marL="0" rtl="0" algn="ctr">
              <a:spcBef>
                <a:spcPts val="0"/>
              </a:spcBef>
              <a:spcAft>
                <a:spcPts val="0"/>
              </a:spcAft>
              <a:buNone/>
            </a:pPr>
            <a:r>
              <a:rPr b="0" lang="en" u="sng">
                <a:solidFill>
                  <a:schemeClr val="hlink"/>
                </a:solidFill>
                <a:hlinkClick r:id="rId5"/>
              </a:rPr>
              <a:t>jpklaber@gmail.com</a:t>
            </a:r>
            <a:endParaRPr b="0"/>
          </a:p>
          <a:p>
            <a:pPr indent="0" lvl="0" marL="0" rtl="0" algn="ctr">
              <a:spcBef>
                <a:spcPts val="0"/>
              </a:spcBef>
              <a:spcAft>
                <a:spcPts val="0"/>
              </a:spcAft>
              <a:buNone/>
            </a:pPr>
            <a:r>
              <a:rPr b="0" lang="en"/>
              <a:t>507-469-9096</a:t>
            </a:r>
            <a:endParaRPr b="0"/>
          </a:p>
          <a:p>
            <a:pPr indent="0" lvl="0" marL="0" rtl="0" algn="l">
              <a:spcBef>
                <a:spcPts val="0"/>
              </a:spcBef>
              <a:spcAft>
                <a:spcPts val="0"/>
              </a:spcAft>
              <a:buNone/>
            </a:pPr>
            <a:r>
              <a:t/>
            </a:r>
            <a:endParaRPr/>
          </a:p>
        </p:txBody>
      </p:sp>
      <p:pic>
        <p:nvPicPr>
          <p:cNvPr id="366" name="Google Shape;366;p51"/>
          <p:cNvPicPr preferRelativeResize="0"/>
          <p:nvPr/>
        </p:nvPicPr>
        <p:blipFill>
          <a:blip r:embed="rId6">
            <a:alphaModFix/>
          </a:blip>
          <a:stretch>
            <a:fillRect/>
          </a:stretch>
        </p:blipFill>
        <p:spPr>
          <a:xfrm>
            <a:off x="1798750" y="3018375"/>
            <a:ext cx="978725" cy="895175"/>
          </a:xfrm>
          <a:prstGeom prst="rect">
            <a:avLst/>
          </a:prstGeom>
          <a:noFill/>
          <a:ln>
            <a:noFill/>
          </a:ln>
        </p:spPr>
      </p:pic>
      <p:pic>
        <p:nvPicPr>
          <p:cNvPr id="367" name="Google Shape;367;p51"/>
          <p:cNvPicPr preferRelativeResize="0"/>
          <p:nvPr/>
        </p:nvPicPr>
        <p:blipFill>
          <a:blip r:embed="rId7">
            <a:alphaModFix/>
          </a:blip>
          <a:stretch>
            <a:fillRect/>
          </a:stretch>
        </p:blipFill>
        <p:spPr>
          <a:xfrm>
            <a:off x="6368638" y="1839826"/>
            <a:ext cx="978725" cy="978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Additional Information</a:t>
            </a:r>
            <a:r>
              <a:rPr lang="en">
                <a:solidFill>
                  <a:schemeClr val="lt1"/>
                </a:solidFill>
              </a:rPr>
              <a:t>:</a:t>
            </a:r>
            <a:endParaRPr>
              <a:solidFill>
                <a:schemeClr val="lt1"/>
              </a:solidFill>
            </a:endParaRPr>
          </a:p>
          <a:p>
            <a:pPr indent="0" lvl="0" marL="0" rtl="0" algn="ctr">
              <a:spcBef>
                <a:spcPts val="0"/>
              </a:spcBef>
              <a:spcAft>
                <a:spcPts val="0"/>
              </a:spcAft>
              <a:buNone/>
            </a:pPr>
            <a:r>
              <a:rPr i="1" lang="en">
                <a:solidFill>
                  <a:srgbClr val="08507C"/>
                </a:solidFill>
              </a:rPr>
              <a:t>Challenges &amp; Solutions</a:t>
            </a:r>
            <a:endParaRPr i="1">
              <a:solidFill>
                <a:srgbClr val="08507C"/>
              </a:solidFill>
            </a:endParaRPr>
          </a:p>
          <a:p>
            <a:pPr indent="0" lvl="0" marL="0" rtl="0" algn="ctr">
              <a:spcBef>
                <a:spcPts val="0"/>
              </a:spcBef>
              <a:spcAft>
                <a:spcPts val="0"/>
              </a:spcAft>
              <a:buNone/>
            </a:pPr>
            <a:r>
              <a:rPr lang="en">
                <a:solidFill>
                  <a:srgbClr val="08507C"/>
                </a:solidFill>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53"/>
          <p:cNvSpPr txBox="1"/>
          <p:nvPr>
            <p:ph type="title"/>
          </p:nvPr>
        </p:nvSpPr>
        <p:spPr>
          <a:xfrm>
            <a:off x="311700" y="22857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a:t>
            </a:r>
            <a:r>
              <a:rPr lang="en"/>
              <a:t>  Special Education as the Only Solution</a:t>
            </a:r>
            <a:endParaRPr/>
          </a:p>
        </p:txBody>
      </p:sp>
      <p:sp>
        <p:nvSpPr>
          <p:cNvPr id="378" name="Google Shape;378;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When schools lack a comprehensive intervention structure to address academic and behavior needs at all prevention levels, a higher number of students are referred for special education services. This results in increased special education staffing and resource allocation.</a:t>
            </a:r>
            <a:endParaRPr/>
          </a:p>
          <a:p>
            <a:pPr indent="-342900" lvl="0" marL="457200" rtl="0" algn="l">
              <a:spcBef>
                <a:spcPts val="0"/>
              </a:spcBef>
              <a:spcAft>
                <a:spcPts val="0"/>
              </a:spcAft>
              <a:buSzPts val="1800"/>
              <a:buChar char="●"/>
            </a:pPr>
            <a:r>
              <a:rPr lang="en"/>
              <a:t>Current available financial resources to support pre-referral </a:t>
            </a:r>
            <a:r>
              <a:rPr lang="en"/>
              <a:t>intervention</a:t>
            </a:r>
            <a:r>
              <a:rPr lang="en"/>
              <a:t> structures are limited, and those available do not provide the flexibility we need to meet student instructional needs in an efficient way </a:t>
            </a:r>
            <a:r>
              <a:rPr lang="en"/>
              <a:t>(i.e., Alternative Delivery of Specialized Instructional Services-ADSIS)</a:t>
            </a:r>
            <a:r>
              <a:rPr lang="en"/>
              <a:t>.</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Identification &amp; IEP Process:</a:t>
            </a:r>
            <a:endParaRPr>
              <a:solidFill>
                <a:schemeClr val="lt1"/>
              </a:solidFill>
            </a:endParaRPr>
          </a:p>
          <a:p>
            <a:pPr indent="0" lvl="0" marL="0" rtl="0" algn="ctr">
              <a:spcBef>
                <a:spcPts val="0"/>
              </a:spcBef>
              <a:spcAft>
                <a:spcPts val="0"/>
              </a:spcAft>
              <a:buNone/>
            </a:pPr>
            <a:r>
              <a:rPr i="1" lang="en">
                <a:solidFill>
                  <a:srgbClr val="08507C"/>
                </a:solidFill>
              </a:rPr>
              <a:t>The Basics</a:t>
            </a:r>
            <a:endParaRPr i="1">
              <a:solidFill>
                <a:srgbClr val="08507C"/>
              </a:solidFill>
            </a:endParaRPr>
          </a:p>
          <a:p>
            <a:pPr indent="0" lvl="0" marL="0" rtl="0" algn="ctr">
              <a:spcBef>
                <a:spcPts val="0"/>
              </a:spcBef>
              <a:spcAft>
                <a:spcPts val="0"/>
              </a:spcAft>
              <a:buNone/>
            </a:pPr>
            <a:r>
              <a:rPr lang="en">
                <a:solidFill>
                  <a:srgbClr val="08507C"/>
                </a:solidFill>
              </a:rPr>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54"/>
          <p:cNvSpPr txBox="1"/>
          <p:nvPr>
            <p:ph type="title"/>
          </p:nvPr>
        </p:nvSpPr>
        <p:spPr>
          <a:xfrm>
            <a:off x="311700" y="22857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 Special Education as the Only Solution </a:t>
            </a:r>
            <a:endParaRPr/>
          </a:p>
        </p:txBody>
      </p:sp>
      <p:sp>
        <p:nvSpPr>
          <p:cNvPr id="384" name="Google Shape;384;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Research supports students with disabilities having access to core instruction plus supplemental, targeted instruction in order to close the achievement gap. Districts lack resources to support inclusive practices, such as co-teaching, to maximize benefit of content specialist (Gen Ed Teacher) and strategies specialist (Special Ed Teacher).</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5"/>
          <p:cNvSpPr txBox="1"/>
          <p:nvPr>
            <p:ph type="title"/>
          </p:nvPr>
        </p:nvSpPr>
        <p:spPr>
          <a:xfrm>
            <a:off x="311700" y="208100"/>
            <a:ext cx="8520600" cy="80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Support the Implementation of a Multi-Tiered System of Supports (MTSS)</a:t>
            </a:r>
            <a:endParaRPr/>
          </a:p>
        </p:txBody>
      </p:sp>
      <p:sp>
        <p:nvSpPr>
          <p:cNvPr id="390" name="Google Shape;390;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Minnesota Administrators for Special Education (MASE) </a:t>
            </a:r>
            <a:r>
              <a:rPr lang="en"/>
              <a:t>supports:</a:t>
            </a:r>
            <a:endParaRPr/>
          </a:p>
          <a:p>
            <a:pPr indent="-342900" lvl="0" marL="457200" rtl="0" algn="l">
              <a:spcBef>
                <a:spcPts val="1600"/>
              </a:spcBef>
              <a:spcAft>
                <a:spcPts val="0"/>
              </a:spcAft>
              <a:buSzPts val="1800"/>
              <a:buChar char="●"/>
            </a:pPr>
            <a:r>
              <a:rPr lang="en"/>
              <a:t>the integration of a district-wide, unified Multi-Tiered System of Supports (MTSS) to meet the academic and social emotional needs of all learners and reduce the achievement gap.</a:t>
            </a:r>
            <a:endParaRPr/>
          </a:p>
          <a:p>
            <a:pPr indent="-342900" lvl="0" marL="457200" rtl="0" algn="l">
              <a:spcBef>
                <a:spcPts val="0"/>
              </a:spcBef>
              <a:spcAft>
                <a:spcPts val="0"/>
              </a:spcAft>
              <a:buSzPts val="1800"/>
              <a:buChar char="●"/>
            </a:pPr>
            <a:r>
              <a:rPr lang="en"/>
              <a:t>the implementation of a MTSS framework, that uses evidence-based strategies in the areas of academic and behavioral supports, including school climate and social emotional learning in collaboration with county social services, county public health, and other groups supporting the mental health needs of children and youth. </a:t>
            </a:r>
            <a:endParaRPr/>
          </a:p>
          <a:p>
            <a:pPr indent="-342900" lvl="0" marL="457200" rtl="0" algn="l">
              <a:spcBef>
                <a:spcPts val="0"/>
              </a:spcBef>
              <a:spcAft>
                <a:spcPts val="0"/>
              </a:spcAft>
              <a:buSzPts val="1800"/>
              <a:buChar char="●"/>
            </a:pPr>
            <a:r>
              <a:rPr lang="en"/>
              <a:t>the review of special education eligibility criteria to align with research and needs-based MTSS framework.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56"/>
          <p:cNvSpPr txBox="1"/>
          <p:nvPr>
            <p:ph type="title"/>
          </p:nvPr>
        </p:nvSpPr>
        <p:spPr>
          <a:xfrm>
            <a:off x="311700" y="208100"/>
            <a:ext cx="8520600" cy="80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t>
            </a:r>
            <a:r>
              <a:rPr lang="en"/>
              <a:t>Support the Implementation of a Multi-Tiered System of Supports (MTSS)</a:t>
            </a:r>
            <a:endParaRPr/>
          </a:p>
        </p:txBody>
      </p:sp>
      <p:sp>
        <p:nvSpPr>
          <p:cNvPr id="396" name="Google Shape;396;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Minnesota Administrators for Special Education (MASE) </a:t>
            </a:r>
            <a:r>
              <a:rPr lang="en"/>
              <a:t>supports:</a:t>
            </a:r>
            <a:endParaRPr/>
          </a:p>
          <a:p>
            <a:pPr indent="-342900" lvl="0" marL="457200" rtl="0" algn="l">
              <a:spcBef>
                <a:spcPts val="1600"/>
              </a:spcBef>
              <a:spcAft>
                <a:spcPts val="0"/>
              </a:spcAft>
              <a:buSzPts val="1800"/>
              <a:buChar char="●"/>
            </a:pPr>
            <a:r>
              <a:rPr lang="en"/>
              <a:t>the dedication of state funding in districts to provide professional development opportunities, technical assistance, and instructional coaches, peer supports, and training for implementation of the MTSS framework ages birth through 21.</a:t>
            </a:r>
            <a:endParaRPr/>
          </a:p>
          <a:p>
            <a:pPr indent="-342900" lvl="0" marL="457200" rtl="0" algn="l">
              <a:spcBef>
                <a:spcPts val="0"/>
              </a:spcBef>
              <a:spcAft>
                <a:spcPts val="0"/>
              </a:spcAft>
              <a:buSzPts val="1800"/>
              <a:buChar char="●"/>
            </a:pPr>
            <a:r>
              <a:rPr lang="en"/>
              <a:t>the dedication of state funding in districts to develop continuums of services that meet the needs of districts of all sizes in literacy, math, and behavior.</a:t>
            </a:r>
            <a:endParaRPr/>
          </a:p>
          <a:p>
            <a:pPr indent="-342900" lvl="0" marL="457200" rtl="0" algn="l">
              <a:spcBef>
                <a:spcPts val="0"/>
              </a:spcBef>
              <a:spcAft>
                <a:spcPts val="0"/>
              </a:spcAft>
              <a:buSzPts val="1800"/>
              <a:buChar char="●"/>
            </a:pPr>
            <a:r>
              <a:rPr lang="en"/>
              <a:t>funding that is driven by student needs and does not place students into	siloed programs. In other words, the restrictions surrounding instructional	funding need to be lifted to allow for programming based off student need,	not funding source.</a:t>
            </a:r>
            <a:br>
              <a:rPr lang="en"/>
            </a:b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57"/>
          <p:cNvSpPr txBox="1"/>
          <p:nvPr>
            <p:ph type="title"/>
          </p:nvPr>
        </p:nvSpPr>
        <p:spPr>
          <a:xfrm>
            <a:off x="268000" y="259500"/>
            <a:ext cx="8679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 Special Education Paperwork Requirements </a:t>
            </a:r>
            <a:endParaRPr/>
          </a:p>
        </p:txBody>
      </p:sp>
      <p:sp>
        <p:nvSpPr>
          <p:cNvPr id="402" name="Google Shape;402;p57"/>
          <p:cNvSpPr txBox="1"/>
          <p:nvPr>
            <p:ph idx="1" type="body"/>
          </p:nvPr>
        </p:nvSpPr>
        <p:spPr>
          <a:xfrm>
            <a:off x="311700" y="1274150"/>
            <a:ext cx="8520600" cy="3294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MDE </a:t>
            </a:r>
            <a:r>
              <a:rPr lang="en"/>
              <a:t>interpretation</a:t>
            </a:r>
            <a:r>
              <a:rPr lang="en"/>
              <a:t> requires more than what is required by state or federal law </a:t>
            </a:r>
            <a:endParaRPr/>
          </a:p>
          <a:p>
            <a:pPr indent="-342900" lvl="0" marL="457200" rtl="0" algn="l">
              <a:spcBef>
                <a:spcPts val="0"/>
              </a:spcBef>
              <a:spcAft>
                <a:spcPts val="0"/>
              </a:spcAft>
              <a:buSzPts val="1800"/>
              <a:buChar char="●"/>
            </a:pPr>
            <a:r>
              <a:rPr lang="en"/>
              <a:t>Driven by what district must have documented when monitored or responding to a complaint or due process hearing</a:t>
            </a:r>
            <a:endParaRPr/>
          </a:p>
          <a:p>
            <a:pPr indent="-342900" lvl="0" marL="457200" rtl="0" algn="l">
              <a:spcBef>
                <a:spcPts val="0"/>
              </a:spcBef>
              <a:spcAft>
                <a:spcPts val="0"/>
              </a:spcAft>
              <a:buSzPts val="1800"/>
              <a:buChar char="●"/>
            </a:pPr>
            <a:r>
              <a:rPr lang="en"/>
              <a:t>No significant changes to Federal or State laws, yet due process standards that MDE holds districts accountable for have been steadily increasing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58"/>
          <p:cNvSpPr txBox="1"/>
          <p:nvPr>
            <p:ph type="title"/>
          </p:nvPr>
        </p:nvSpPr>
        <p:spPr>
          <a:xfrm>
            <a:off x="311700" y="341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Limit MDE Interpretation of Requirements  </a:t>
            </a:r>
            <a:endParaRPr/>
          </a:p>
        </p:txBody>
      </p:sp>
      <p:sp>
        <p:nvSpPr>
          <p:cNvPr id="408" name="Google Shape;408;p58"/>
          <p:cNvSpPr txBox="1"/>
          <p:nvPr>
            <p:ph idx="1" type="body"/>
          </p:nvPr>
        </p:nvSpPr>
        <p:spPr>
          <a:xfrm>
            <a:off x="311700" y="1384325"/>
            <a:ext cx="8520600" cy="31845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8507C"/>
              </a:buClr>
              <a:buSzPts val="1800"/>
              <a:buFont typeface="Roboto"/>
              <a:buChar char="●"/>
            </a:pPr>
            <a:r>
              <a:rPr lang="en"/>
              <a:t>Limit MDE’s interpretations to those that enhance programming for students and minimally do not negatively impact the provision of services</a:t>
            </a:r>
            <a:endParaRPr/>
          </a:p>
          <a:p>
            <a:pPr indent="0" lvl="0" marL="0" marR="0" rtl="0" algn="l">
              <a:lnSpc>
                <a:spcPct val="115000"/>
              </a:lnSpc>
              <a:spcBef>
                <a:spcPts val="1600"/>
              </a:spcBef>
              <a:spcAft>
                <a:spcPts val="0"/>
              </a:spcAft>
              <a:buNone/>
            </a:pPr>
            <a:r>
              <a:t/>
            </a:r>
            <a:endParaRPr/>
          </a:p>
          <a:p>
            <a:pPr indent="0" lvl="0" marL="0" rtl="0" algn="l">
              <a:spcBef>
                <a:spcPts val="1600"/>
              </a:spcBef>
              <a:spcAft>
                <a:spcPts val="1600"/>
              </a:spcAft>
              <a:buNone/>
            </a:pPr>
            <a:r>
              <a:rPr lang="en"/>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 Accountability Focus is on Paperwork Not Results  </a:t>
            </a:r>
            <a:endParaRPr/>
          </a:p>
        </p:txBody>
      </p:sp>
      <p:sp>
        <p:nvSpPr>
          <p:cNvPr id="414" name="Google Shape;414;p59"/>
          <p:cNvSpPr txBox="1"/>
          <p:nvPr>
            <p:ph idx="1" type="body"/>
          </p:nvPr>
        </p:nvSpPr>
        <p:spPr>
          <a:xfrm>
            <a:off x="311700" y="1349900"/>
            <a:ext cx="8520600" cy="321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 order to meet the paperwork demands, </a:t>
            </a:r>
            <a:endParaRPr/>
          </a:p>
          <a:p>
            <a:pPr indent="-317500" lvl="1" marL="914400" rtl="0" algn="l">
              <a:spcBef>
                <a:spcPts val="0"/>
              </a:spcBef>
              <a:spcAft>
                <a:spcPts val="0"/>
              </a:spcAft>
              <a:buSzPts val="1400"/>
              <a:buChar char="○"/>
            </a:pPr>
            <a:r>
              <a:rPr lang="en"/>
              <a:t>Special educators:</a:t>
            </a:r>
            <a:endParaRPr/>
          </a:p>
          <a:p>
            <a:pPr indent="-317500" lvl="2" marL="1371600" rtl="0" algn="l">
              <a:spcBef>
                <a:spcPts val="0"/>
              </a:spcBef>
              <a:spcAft>
                <a:spcPts val="0"/>
              </a:spcAft>
              <a:buSzPts val="1400"/>
              <a:buChar char="■"/>
            </a:pPr>
            <a:r>
              <a:rPr lang="en"/>
              <a:t>use their prep time to complete paperwork, instead of planning for high quality, effective instruction</a:t>
            </a:r>
            <a:endParaRPr/>
          </a:p>
          <a:p>
            <a:pPr indent="-317500" lvl="2" marL="1371600" rtl="0" algn="l">
              <a:spcBef>
                <a:spcPts val="0"/>
              </a:spcBef>
              <a:spcAft>
                <a:spcPts val="0"/>
              </a:spcAft>
              <a:buSzPts val="1400"/>
              <a:buChar char="■"/>
            </a:pPr>
            <a:r>
              <a:rPr lang="en"/>
              <a:t>receive professional learning focused on due process paperwork, instead of on high-leverage instructional practices</a:t>
            </a:r>
            <a:endParaRPr/>
          </a:p>
          <a:p>
            <a:pPr indent="-317500" lvl="1" marL="914400" rtl="0" algn="l">
              <a:spcBef>
                <a:spcPts val="0"/>
              </a:spcBef>
              <a:spcAft>
                <a:spcPts val="0"/>
              </a:spcAft>
              <a:buSzPts val="1400"/>
              <a:buChar char="○"/>
            </a:pPr>
            <a:r>
              <a:rPr lang="en"/>
              <a:t>Special education administrators:</a:t>
            </a:r>
            <a:endParaRPr/>
          </a:p>
          <a:p>
            <a:pPr indent="-317500" lvl="2" marL="1371600" rtl="0" algn="l">
              <a:spcBef>
                <a:spcPts val="0"/>
              </a:spcBef>
              <a:spcAft>
                <a:spcPts val="0"/>
              </a:spcAft>
              <a:buSzPts val="1400"/>
              <a:buChar char="■"/>
            </a:pPr>
            <a:r>
              <a:rPr lang="en"/>
              <a:t>have little to no time to focus on improving programming for special education students</a:t>
            </a:r>
            <a:endParaRPr/>
          </a:p>
          <a:p>
            <a:pPr indent="-317500" lvl="2" marL="1371600" rtl="0" algn="l">
              <a:spcBef>
                <a:spcPts val="0"/>
              </a:spcBef>
              <a:spcAft>
                <a:spcPts val="0"/>
              </a:spcAft>
              <a:buSzPts val="1400"/>
              <a:buChar char="■"/>
            </a:pPr>
            <a:r>
              <a:rPr lang="en"/>
              <a:t>become due process experts, instead of instructional leaders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Accountability Focus Shifts to Results </a:t>
            </a:r>
            <a:endParaRPr/>
          </a:p>
        </p:txBody>
      </p:sp>
      <p:sp>
        <p:nvSpPr>
          <p:cNvPr id="420" name="Google Shape;420;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Legislatively direct MDE’s Compliance and Assistance Department to develop a monitoring process based on results</a:t>
            </a:r>
            <a:endParaRPr/>
          </a:p>
          <a:p>
            <a:pPr indent="-317500" lvl="1" marL="914400" rtl="0" algn="l">
              <a:spcBef>
                <a:spcPts val="0"/>
              </a:spcBef>
              <a:spcAft>
                <a:spcPts val="0"/>
              </a:spcAft>
              <a:buSzPts val="1400"/>
              <a:buChar char="○"/>
            </a:pPr>
            <a:r>
              <a:rPr lang="en"/>
              <a:t>Emphasize student response to specially designed instruction </a:t>
            </a:r>
            <a:endParaRPr/>
          </a:p>
          <a:p>
            <a:pPr indent="-317500" lvl="1" marL="914400" rtl="0" algn="l">
              <a:spcBef>
                <a:spcPts val="0"/>
              </a:spcBef>
              <a:spcAft>
                <a:spcPts val="0"/>
              </a:spcAft>
              <a:buSzPts val="1400"/>
              <a:buChar char="○"/>
            </a:pPr>
            <a:r>
              <a:rPr lang="en"/>
              <a:t>Hold districts accountable for student progress on individual IEP goals</a:t>
            </a:r>
            <a:endParaRPr/>
          </a:p>
          <a:p>
            <a:pPr indent="-342900" lvl="0" marL="457200" rtl="0" algn="l">
              <a:spcBef>
                <a:spcPts val="0"/>
              </a:spcBef>
              <a:spcAft>
                <a:spcPts val="0"/>
              </a:spcAft>
              <a:buSzPts val="1800"/>
              <a:buChar char="●"/>
            </a:pPr>
            <a:r>
              <a:rPr lang="en"/>
              <a:t>MDE Technical Assistance needs to focus on:</a:t>
            </a:r>
            <a:endParaRPr/>
          </a:p>
          <a:p>
            <a:pPr indent="-317500" lvl="1" marL="914400" rtl="0" algn="l">
              <a:spcBef>
                <a:spcPts val="0"/>
              </a:spcBef>
              <a:spcAft>
                <a:spcPts val="0"/>
              </a:spcAft>
              <a:buClr>
                <a:srgbClr val="004C86"/>
              </a:buClr>
              <a:buSzPts val="1400"/>
              <a:buChar char="○"/>
            </a:pPr>
            <a:r>
              <a:rPr lang="en" u="sng">
                <a:solidFill>
                  <a:srgbClr val="004C86"/>
                </a:solidFill>
                <a:hlinkClick r:id="rId3"/>
              </a:rPr>
              <a:t>Data-Based Decision Making</a:t>
            </a:r>
            <a:endParaRPr>
              <a:solidFill>
                <a:srgbClr val="004C86"/>
              </a:solidFill>
            </a:endParaRPr>
          </a:p>
          <a:p>
            <a:pPr indent="-317500" lvl="1" marL="914400" rtl="0" algn="l">
              <a:spcBef>
                <a:spcPts val="0"/>
              </a:spcBef>
              <a:spcAft>
                <a:spcPts val="0"/>
              </a:spcAft>
              <a:buClr>
                <a:srgbClr val="004C86"/>
              </a:buClr>
              <a:buSzPts val="1400"/>
              <a:buChar char="○"/>
            </a:pPr>
            <a:r>
              <a:rPr lang="en" u="sng">
                <a:solidFill>
                  <a:srgbClr val="004C86"/>
                </a:solidFill>
                <a:hlinkClick r:id="rId4"/>
              </a:rPr>
              <a:t>High-Leverage Practices in Special Education</a:t>
            </a:r>
            <a:endParaRPr>
              <a:solidFill>
                <a:srgbClr val="004C86"/>
              </a:solidFill>
            </a:endParaRPr>
          </a:p>
          <a:p>
            <a:pPr indent="-317500" lvl="1" marL="914400" rtl="0" algn="l">
              <a:spcBef>
                <a:spcPts val="0"/>
              </a:spcBef>
              <a:spcAft>
                <a:spcPts val="0"/>
              </a:spcAft>
              <a:buSzPts val="1400"/>
              <a:buChar char="○"/>
            </a:pPr>
            <a:r>
              <a:rPr lang="en"/>
              <a:t>Specially Designed Instruction </a:t>
            </a:r>
            <a:endParaRPr/>
          </a:p>
          <a:p>
            <a:pPr indent="0" lvl="0" marL="0" rtl="0" algn="l">
              <a:spcBef>
                <a:spcPts val="160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6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62"/>
          <p:cNvSpPr txBox="1"/>
          <p:nvPr>
            <p:ph type="title"/>
          </p:nvPr>
        </p:nvSpPr>
        <p:spPr>
          <a:xfrm>
            <a:off x="311700" y="299250"/>
            <a:ext cx="8520600" cy="4545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It is what is best for kids!</a:t>
            </a:r>
            <a:endParaRPr sz="2000"/>
          </a:p>
          <a:p>
            <a:pPr indent="-342900" lvl="1" marL="914400" rtl="0" algn="l">
              <a:spcBef>
                <a:spcPts val="0"/>
              </a:spcBef>
              <a:spcAft>
                <a:spcPts val="0"/>
              </a:spcAft>
              <a:buClr>
                <a:srgbClr val="08507C"/>
              </a:buClr>
              <a:buSzPts val="1800"/>
              <a:buChar char="○"/>
            </a:pPr>
            <a:r>
              <a:rPr lang="en" sz="1800"/>
              <a:t>Puts focus back on instruction, not on paperwork</a:t>
            </a:r>
            <a:endParaRPr sz="1800"/>
          </a:p>
          <a:p>
            <a:pPr indent="-342900" lvl="1" marL="914400" rtl="0" algn="l">
              <a:spcBef>
                <a:spcPts val="0"/>
              </a:spcBef>
              <a:spcAft>
                <a:spcPts val="0"/>
              </a:spcAft>
              <a:buClr>
                <a:srgbClr val="08507C"/>
              </a:buClr>
              <a:buSzPts val="1800"/>
              <a:buChar char="○"/>
            </a:pPr>
            <a:r>
              <a:rPr lang="en" sz="1800"/>
              <a:t>Help to close SPED achievement gap</a:t>
            </a:r>
            <a:endParaRPr sz="1800"/>
          </a:p>
          <a:p>
            <a:pPr indent="-355600" lvl="0" marL="457200" rtl="0" algn="l">
              <a:spcBef>
                <a:spcPts val="0"/>
              </a:spcBef>
              <a:spcAft>
                <a:spcPts val="0"/>
              </a:spcAft>
              <a:buSzPts val="2000"/>
              <a:buChar char="★"/>
            </a:pPr>
            <a:r>
              <a:rPr lang="en" sz="2000"/>
              <a:t>Increase efficiency and effectiveness</a:t>
            </a:r>
            <a:endParaRPr sz="1800"/>
          </a:p>
          <a:p>
            <a:pPr indent="-342900" lvl="1" marL="914400" rtl="0" algn="l">
              <a:spcBef>
                <a:spcPts val="0"/>
              </a:spcBef>
              <a:spcAft>
                <a:spcPts val="0"/>
              </a:spcAft>
              <a:buClr>
                <a:srgbClr val="08507C"/>
              </a:buClr>
              <a:buSzPts val="1800"/>
              <a:buChar char="○"/>
            </a:pPr>
            <a:r>
              <a:rPr lang="en" sz="1800"/>
              <a:t>In some cases, prevent students from needing special education services</a:t>
            </a:r>
            <a:endParaRPr sz="1800"/>
          </a:p>
          <a:p>
            <a:pPr indent="-342900" lvl="1" marL="914400" rtl="0" algn="l">
              <a:spcBef>
                <a:spcPts val="0"/>
              </a:spcBef>
              <a:spcAft>
                <a:spcPts val="0"/>
              </a:spcAft>
              <a:buClr>
                <a:srgbClr val="08507C"/>
              </a:buClr>
              <a:buSzPts val="1800"/>
              <a:buChar char="○"/>
            </a:pPr>
            <a:r>
              <a:rPr lang="en" sz="1800"/>
              <a:t>Less time spent on paperwork requirements, more time spent providing high quality instruction to students</a:t>
            </a:r>
            <a:endParaRPr sz="1800"/>
          </a:p>
          <a:p>
            <a:pPr indent="-355600" lvl="0" marL="457200" rtl="0" algn="l">
              <a:spcBef>
                <a:spcPts val="0"/>
              </a:spcBef>
              <a:spcAft>
                <a:spcPts val="0"/>
              </a:spcAft>
              <a:buSzPts val="2000"/>
              <a:buChar char="★"/>
            </a:pPr>
            <a:r>
              <a:rPr lang="en" sz="2000"/>
              <a:t>Teacher Shortage</a:t>
            </a:r>
            <a:endParaRPr sz="2000"/>
          </a:p>
          <a:p>
            <a:pPr indent="-342900" lvl="1" marL="914400" rtl="0" algn="l">
              <a:spcBef>
                <a:spcPts val="0"/>
              </a:spcBef>
              <a:spcAft>
                <a:spcPts val="0"/>
              </a:spcAft>
              <a:buClr>
                <a:srgbClr val="08507C"/>
              </a:buClr>
              <a:buSzPts val="1800"/>
              <a:buChar char="○"/>
            </a:pPr>
            <a:r>
              <a:rPr lang="en" sz="1800"/>
              <a:t>Recruit more teachers without all the burdensome paperwork requirements</a:t>
            </a:r>
            <a:endParaRPr sz="1800"/>
          </a:p>
          <a:p>
            <a:pPr indent="-342900" lvl="1" marL="914400" rtl="0" algn="l">
              <a:spcBef>
                <a:spcPts val="0"/>
              </a:spcBef>
              <a:spcAft>
                <a:spcPts val="0"/>
              </a:spcAft>
              <a:buClr>
                <a:srgbClr val="08507C"/>
              </a:buClr>
              <a:buSzPts val="1800"/>
              <a:buChar char="○"/>
            </a:pPr>
            <a:r>
              <a:rPr lang="en" sz="1800"/>
              <a:t>Keep special education teachers from leaving the field by reducing paperwork</a:t>
            </a:r>
            <a:endParaRPr sz="1800"/>
          </a:p>
          <a:p>
            <a:pPr indent="-355600" lvl="0" marL="457200" rtl="0" algn="l">
              <a:spcBef>
                <a:spcPts val="0"/>
              </a:spcBef>
              <a:spcAft>
                <a:spcPts val="0"/>
              </a:spcAft>
              <a:buSzPts val="2000"/>
              <a:buChar char="★"/>
            </a:pPr>
            <a:r>
              <a:rPr lang="en" sz="2000"/>
              <a:t>Reduce Special Education Expenditures</a:t>
            </a:r>
            <a:endParaRPr sz="2000"/>
          </a:p>
          <a:p>
            <a:pPr indent="-342900" lvl="1" marL="914400" rtl="0" algn="l">
              <a:spcBef>
                <a:spcPts val="0"/>
              </a:spcBef>
              <a:spcAft>
                <a:spcPts val="0"/>
              </a:spcAft>
              <a:buClr>
                <a:srgbClr val="08507C"/>
              </a:buClr>
              <a:buSzPts val="1800"/>
              <a:buChar char="○"/>
            </a:pPr>
            <a:r>
              <a:rPr lang="en" sz="1800"/>
              <a:t>In some cases, p</a:t>
            </a:r>
            <a:r>
              <a:rPr lang="en" sz="1800"/>
              <a:t>revent students from needing special education services</a:t>
            </a:r>
            <a:endParaRPr sz="1800"/>
          </a:p>
          <a:p>
            <a:pPr indent="-342900" lvl="1" marL="914400" rtl="0" algn="l">
              <a:spcBef>
                <a:spcPts val="0"/>
              </a:spcBef>
              <a:spcAft>
                <a:spcPts val="0"/>
              </a:spcAft>
              <a:buClr>
                <a:srgbClr val="08507C"/>
              </a:buClr>
              <a:buSzPts val="1800"/>
              <a:buChar char="○"/>
            </a:pPr>
            <a:r>
              <a:rPr lang="en" sz="1800"/>
              <a:t>Improve the quality of instruction provided to special education students, thus resulting in improved outcomes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20" name="Shape 120"/>
        <p:cNvGrpSpPr/>
        <p:nvPr/>
      </p:nvGrpSpPr>
      <p:grpSpPr>
        <a:xfrm>
          <a:off x="0" y="0"/>
          <a:ext cx="0" cy="0"/>
          <a:chOff x="0" y="0"/>
          <a:chExt cx="0" cy="0"/>
        </a:xfrm>
      </p:grpSpPr>
      <p:grpSp>
        <p:nvGrpSpPr>
          <p:cNvPr id="121" name="Google Shape;121;p28"/>
          <p:cNvGrpSpPr/>
          <p:nvPr/>
        </p:nvGrpSpPr>
        <p:grpSpPr>
          <a:xfrm>
            <a:off x="4292433" y="1298250"/>
            <a:ext cx="2726286" cy="2547000"/>
            <a:chOff x="3203958" y="1258050"/>
            <a:chExt cx="2726286" cy="2547000"/>
          </a:xfrm>
        </p:grpSpPr>
        <p:sp>
          <p:nvSpPr>
            <p:cNvPr id="122" name="Google Shape;122;p28"/>
            <p:cNvSpPr/>
            <p:nvPr/>
          </p:nvSpPr>
          <p:spPr>
            <a:xfrm rot="2700000">
              <a:off x="4196595" y="1011412"/>
              <a:ext cx="561726" cy="3040276"/>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8"/>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D5DDF"/>
                  </a:solidFill>
                  <a:latin typeface="Roboto"/>
                  <a:ea typeface="Roboto"/>
                  <a:cs typeface="Roboto"/>
                  <a:sym typeface="Roboto"/>
                </a:rPr>
                <a:t>3</a:t>
              </a:r>
              <a:endParaRPr b="1" sz="1200">
                <a:solidFill>
                  <a:srgbClr val="0D5DDF"/>
                </a:solidFill>
                <a:latin typeface="Roboto"/>
                <a:ea typeface="Roboto"/>
                <a:cs typeface="Roboto"/>
                <a:sym typeface="Roboto"/>
              </a:endParaRPr>
            </a:p>
          </p:txBody>
        </p:sp>
        <p:sp>
          <p:nvSpPr>
            <p:cNvPr id="124" name="Google Shape;124;p28"/>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Consent</a:t>
              </a:r>
              <a:endParaRPr b="1" sz="800">
                <a:solidFill>
                  <a:srgbClr val="FFFFFF"/>
                </a:solidFill>
                <a:latin typeface="Roboto"/>
                <a:ea typeface="Roboto"/>
                <a:cs typeface="Roboto"/>
                <a:sym typeface="Roboto"/>
              </a:endParaRPr>
            </a:p>
          </p:txBody>
        </p:sp>
        <p:sp>
          <p:nvSpPr>
            <p:cNvPr id="125" name="Google Shape;125;p28"/>
            <p:cNvSpPr txBox="1"/>
            <p:nvPr/>
          </p:nvSpPr>
          <p:spPr>
            <a:xfrm rot="-2700000">
              <a:off x="3869931"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latin typeface="Roboto"/>
                  <a:ea typeface="Roboto"/>
                  <a:cs typeface="Roboto"/>
                  <a:sym typeface="Roboto"/>
                </a:rPr>
                <a:t>After a referral, a parent must give consent to evaluate a child. Parents can grant consent only after their rights are explained.</a:t>
              </a:r>
              <a:endParaRPr b="1" sz="800">
                <a:latin typeface="Roboto"/>
                <a:ea typeface="Roboto"/>
                <a:cs typeface="Roboto"/>
                <a:sym typeface="Roboto"/>
              </a:endParaRPr>
            </a:p>
          </p:txBody>
        </p:sp>
      </p:grpSp>
      <p:grpSp>
        <p:nvGrpSpPr>
          <p:cNvPr id="126" name="Google Shape;126;p28"/>
          <p:cNvGrpSpPr/>
          <p:nvPr/>
        </p:nvGrpSpPr>
        <p:grpSpPr>
          <a:xfrm>
            <a:off x="6417702" y="1298250"/>
            <a:ext cx="2726286" cy="2547000"/>
            <a:chOff x="5123977" y="1258050"/>
            <a:chExt cx="2726286" cy="2547000"/>
          </a:xfrm>
        </p:grpSpPr>
        <p:sp>
          <p:nvSpPr>
            <p:cNvPr id="127" name="Google Shape;127;p28"/>
            <p:cNvSpPr/>
            <p:nvPr/>
          </p:nvSpPr>
          <p:spPr>
            <a:xfrm rot="2700000">
              <a:off x="6116614" y="1011412"/>
              <a:ext cx="561726" cy="3040276"/>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8"/>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4</a:t>
              </a:r>
              <a:endParaRPr b="1" sz="1200">
                <a:solidFill>
                  <a:srgbClr val="307BF3"/>
                </a:solidFill>
                <a:latin typeface="Roboto"/>
                <a:ea typeface="Roboto"/>
                <a:cs typeface="Roboto"/>
                <a:sym typeface="Roboto"/>
              </a:endParaRPr>
            </a:p>
          </p:txBody>
        </p:sp>
        <p:sp>
          <p:nvSpPr>
            <p:cNvPr id="129" name="Google Shape;129;p28"/>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Initial Evaluation</a:t>
              </a:r>
              <a:endParaRPr b="1" sz="800">
                <a:solidFill>
                  <a:srgbClr val="FFFFFF"/>
                </a:solidFill>
                <a:latin typeface="Roboto"/>
                <a:ea typeface="Roboto"/>
                <a:cs typeface="Roboto"/>
                <a:sym typeface="Roboto"/>
              </a:endParaRPr>
            </a:p>
          </p:txBody>
        </p:sp>
        <p:sp>
          <p:nvSpPr>
            <p:cNvPr id="130" name="Google Shape;130;p28"/>
            <p:cNvSpPr txBox="1"/>
            <p:nvPr/>
          </p:nvSpPr>
          <p:spPr>
            <a:xfrm rot="-2700000">
              <a:off x="5789949"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800">
                  <a:solidFill>
                    <a:schemeClr val="dk1"/>
                  </a:solidFill>
                  <a:latin typeface="Roboto"/>
                  <a:ea typeface="Roboto"/>
                  <a:cs typeface="Roboto"/>
                  <a:sym typeface="Roboto"/>
                </a:rPr>
                <a:t>After a parent gives consent, a student must be evaluated in all areas of suspected disability by those that are appropriately licensed. </a:t>
              </a:r>
              <a:endParaRPr b="1" sz="800">
                <a:latin typeface="Roboto"/>
                <a:ea typeface="Roboto"/>
                <a:cs typeface="Roboto"/>
                <a:sym typeface="Roboto"/>
              </a:endParaRPr>
            </a:p>
          </p:txBody>
        </p:sp>
      </p:grpSp>
      <p:grpSp>
        <p:nvGrpSpPr>
          <p:cNvPr id="131" name="Google Shape;131;p28"/>
          <p:cNvGrpSpPr/>
          <p:nvPr/>
        </p:nvGrpSpPr>
        <p:grpSpPr>
          <a:xfrm>
            <a:off x="11" y="1234900"/>
            <a:ext cx="2726286" cy="2547000"/>
            <a:chOff x="1293736" y="1258050"/>
            <a:chExt cx="2726286" cy="2547000"/>
          </a:xfrm>
        </p:grpSpPr>
        <p:sp>
          <p:nvSpPr>
            <p:cNvPr id="132" name="Google Shape;132;p28"/>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8"/>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134" name="Google Shape;134;p28"/>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Pre-Referral Interventions</a:t>
              </a:r>
              <a:endParaRPr b="1" sz="800">
                <a:solidFill>
                  <a:srgbClr val="FFFFFF"/>
                </a:solidFill>
                <a:latin typeface="Roboto"/>
                <a:ea typeface="Roboto"/>
                <a:cs typeface="Roboto"/>
                <a:sym typeface="Roboto"/>
              </a:endParaRPr>
            </a:p>
          </p:txBody>
        </p:sp>
        <p:sp>
          <p:nvSpPr>
            <p:cNvPr id="135" name="Google Shape;135;p28"/>
            <p:cNvSpPr txBox="1"/>
            <p:nvPr/>
          </p:nvSpPr>
          <p:spPr>
            <a:xfrm rot="-2700000">
              <a:off x="1959709"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latin typeface="Roboto"/>
                  <a:ea typeface="Roboto"/>
                  <a:cs typeface="Roboto"/>
                  <a:sym typeface="Roboto"/>
                </a:rPr>
                <a:t>Before a school district refers a student for a special education evaluation, the district must conduct at least two research-based pre-referral interventions and the classroom teacher is responsible for collecting ongoing data and documenting the results.</a:t>
              </a:r>
              <a:endParaRPr b="1" sz="800">
                <a:latin typeface="Roboto"/>
                <a:ea typeface="Roboto"/>
                <a:cs typeface="Roboto"/>
                <a:sym typeface="Roboto"/>
              </a:endParaRPr>
            </a:p>
          </p:txBody>
        </p:sp>
      </p:grpSp>
      <p:sp>
        <p:nvSpPr>
          <p:cNvPr id="136" name="Google Shape;136;p28"/>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 Special Education Evaluation</a:t>
            </a:r>
            <a:endParaRPr/>
          </a:p>
        </p:txBody>
      </p:sp>
      <p:grpSp>
        <p:nvGrpSpPr>
          <p:cNvPr id="137" name="Google Shape;137;p28"/>
          <p:cNvGrpSpPr/>
          <p:nvPr/>
        </p:nvGrpSpPr>
        <p:grpSpPr>
          <a:xfrm>
            <a:off x="2151011" y="1298250"/>
            <a:ext cx="2726286" cy="2547000"/>
            <a:chOff x="1293736" y="1258050"/>
            <a:chExt cx="2726286" cy="2547000"/>
          </a:xfrm>
        </p:grpSpPr>
        <p:sp>
          <p:nvSpPr>
            <p:cNvPr id="138" name="Google Shape;138;p28"/>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8"/>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944A1"/>
                  </a:solidFill>
                  <a:latin typeface="Roboto"/>
                  <a:ea typeface="Roboto"/>
                  <a:cs typeface="Roboto"/>
                  <a:sym typeface="Roboto"/>
                </a:rPr>
                <a:t>2</a:t>
              </a:r>
              <a:endParaRPr b="1" sz="1200">
                <a:solidFill>
                  <a:srgbClr val="0944A1"/>
                </a:solidFill>
                <a:latin typeface="Roboto"/>
                <a:ea typeface="Roboto"/>
                <a:cs typeface="Roboto"/>
                <a:sym typeface="Roboto"/>
              </a:endParaRPr>
            </a:p>
          </p:txBody>
        </p:sp>
        <p:sp>
          <p:nvSpPr>
            <p:cNvPr id="140" name="Google Shape;140;p28"/>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Referral</a:t>
              </a:r>
              <a:endParaRPr b="1" sz="800">
                <a:solidFill>
                  <a:srgbClr val="FFFFFF"/>
                </a:solidFill>
                <a:latin typeface="Roboto"/>
                <a:ea typeface="Roboto"/>
                <a:cs typeface="Roboto"/>
                <a:sym typeface="Roboto"/>
              </a:endParaRPr>
            </a:p>
          </p:txBody>
        </p:sp>
        <p:sp>
          <p:nvSpPr>
            <p:cNvPr id="141" name="Google Shape;141;p28"/>
            <p:cNvSpPr txBox="1"/>
            <p:nvPr/>
          </p:nvSpPr>
          <p:spPr>
            <a:xfrm rot="-2700000">
              <a:off x="1959709"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latin typeface="Roboto"/>
                  <a:ea typeface="Roboto"/>
                  <a:cs typeface="Roboto"/>
                  <a:sym typeface="Roboto"/>
                </a:rPr>
                <a:t>Parents and school staff can refer a child to be evaluated for special education services. Students cannot be evaluated without parental consent. </a:t>
              </a:r>
              <a:endParaRPr b="1" sz="800">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Ongoing Special Education Process</a:t>
            </a:r>
            <a:endParaRPr/>
          </a:p>
        </p:txBody>
      </p:sp>
      <p:grpSp>
        <p:nvGrpSpPr>
          <p:cNvPr id="147" name="Google Shape;147;p29"/>
          <p:cNvGrpSpPr/>
          <p:nvPr/>
        </p:nvGrpSpPr>
        <p:grpSpPr>
          <a:xfrm>
            <a:off x="323513" y="1986800"/>
            <a:ext cx="2952125" cy="1289700"/>
            <a:chOff x="323513" y="1986800"/>
            <a:chExt cx="2952125" cy="1289700"/>
          </a:xfrm>
        </p:grpSpPr>
        <p:sp>
          <p:nvSpPr>
            <p:cNvPr id="148" name="Google Shape;148;p29"/>
            <p:cNvSpPr txBox="1"/>
            <p:nvPr/>
          </p:nvSpPr>
          <p:spPr>
            <a:xfrm>
              <a:off x="323513" y="1986800"/>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200">
                  <a:latin typeface="Roboto"/>
                  <a:ea typeface="Roboto"/>
                  <a:cs typeface="Roboto"/>
                  <a:sym typeface="Roboto"/>
                </a:rPr>
                <a:t>IEP Development</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0"/>
                </a:spcAft>
                <a:buNone/>
              </a:pPr>
              <a:r>
                <a:rPr lang="en" sz="800">
                  <a:latin typeface="Roboto"/>
                  <a:ea typeface="Roboto"/>
                  <a:cs typeface="Roboto"/>
                  <a:sym typeface="Roboto"/>
                </a:rPr>
                <a:t>Once the initial evaluation is complete  the team will meet to review the results. If the student qualifies for special education services , an Individualized Education Plan (IEP) will be developed for the student. </a:t>
              </a:r>
              <a:endParaRPr sz="800">
                <a:latin typeface="Roboto"/>
                <a:ea typeface="Roboto"/>
                <a:cs typeface="Roboto"/>
                <a:sym typeface="Roboto"/>
              </a:endParaRPr>
            </a:p>
            <a:p>
              <a:pPr indent="0" lvl="0" marL="0" rtl="0" algn="r">
                <a:spcBef>
                  <a:spcPts val="1600"/>
                </a:spcBef>
                <a:spcAft>
                  <a:spcPts val="1600"/>
                </a:spcAft>
                <a:buNone/>
              </a:pPr>
              <a:r>
                <a:rPr lang="en" sz="800">
                  <a:latin typeface="Roboto"/>
                  <a:ea typeface="Roboto"/>
                  <a:cs typeface="Roboto"/>
                  <a:sym typeface="Roboto"/>
                </a:rPr>
                <a:t>If the student currently has an IEP, existing data and/or the results of the student re-evaluation will be used to develop a revised IEP.</a:t>
              </a:r>
              <a:endParaRPr sz="800">
                <a:latin typeface="Roboto"/>
                <a:ea typeface="Roboto"/>
                <a:cs typeface="Roboto"/>
                <a:sym typeface="Roboto"/>
              </a:endParaRPr>
            </a:p>
          </p:txBody>
        </p:sp>
        <p:cxnSp>
          <p:nvCxnSpPr>
            <p:cNvPr id="149" name="Google Shape;149;p29"/>
            <p:cNvCxnSpPr/>
            <p:nvPr/>
          </p:nvCxnSpPr>
          <p:spPr>
            <a:xfrm rot="10800000">
              <a:off x="2642038" y="2647950"/>
              <a:ext cx="633600" cy="0"/>
            </a:xfrm>
            <a:prstGeom prst="straightConnector1">
              <a:avLst/>
            </a:prstGeom>
            <a:noFill/>
            <a:ln cap="flat" cmpd="sng" w="9525">
              <a:solidFill>
                <a:srgbClr val="249C90"/>
              </a:solidFill>
              <a:prstDash val="solid"/>
              <a:round/>
              <a:headEnd len="sm" w="sm" type="none"/>
              <a:tailEnd len="med" w="med" type="oval"/>
            </a:ln>
          </p:spPr>
        </p:cxnSp>
      </p:grpSp>
      <p:grpSp>
        <p:nvGrpSpPr>
          <p:cNvPr id="150" name="Google Shape;150;p29"/>
          <p:cNvGrpSpPr/>
          <p:nvPr/>
        </p:nvGrpSpPr>
        <p:grpSpPr>
          <a:xfrm>
            <a:off x="5209838" y="1060350"/>
            <a:ext cx="3610650" cy="1289700"/>
            <a:chOff x="5209838" y="1060350"/>
            <a:chExt cx="3610650" cy="1289700"/>
          </a:xfrm>
        </p:grpSpPr>
        <p:sp>
          <p:nvSpPr>
            <p:cNvPr id="151" name="Google Shape;151;p29"/>
            <p:cNvSpPr txBox="1"/>
            <p:nvPr/>
          </p:nvSpPr>
          <p:spPr>
            <a:xfrm>
              <a:off x="6696488" y="10603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Comprehensive Reevaluation</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At least every three years, a student must be re-evaluated to determine if the student demonstrates a continuing need for special education services. This information should inform the development of the IEP.</a:t>
              </a:r>
              <a:endParaRPr b="1" sz="800">
                <a:latin typeface="Roboto"/>
                <a:ea typeface="Roboto"/>
                <a:cs typeface="Roboto"/>
                <a:sym typeface="Roboto"/>
              </a:endParaRPr>
            </a:p>
          </p:txBody>
        </p:sp>
        <p:cxnSp>
          <p:nvCxnSpPr>
            <p:cNvPr id="152" name="Google Shape;152;p29"/>
            <p:cNvCxnSpPr/>
            <p:nvPr/>
          </p:nvCxnSpPr>
          <p:spPr>
            <a:xfrm>
              <a:off x="5209838" y="1705200"/>
              <a:ext cx="1286700" cy="0"/>
            </a:xfrm>
            <a:prstGeom prst="straightConnector1">
              <a:avLst/>
            </a:prstGeom>
            <a:noFill/>
            <a:ln cap="flat" cmpd="sng" w="9525">
              <a:solidFill>
                <a:srgbClr val="155B54"/>
              </a:solidFill>
              <a:prstDash val="solid"/>
              <a:round/>
              <a:headEnd len="sm" w="sm" type="none"/>
              <a:tailEnd len="med" w="med" type="oval"/>
            </a:ln>
          </p:spPr>
        </p:cxnSp>
      </p:grpSp>
      <p:grpSp>
        <p:nvGrpSpPr>
          <p:cNvPr id="153" name="Google Shape;153;p29"/>
          <p:cNvGrpSpPr/>
          <p:nvPr/>
        </p:nvGrpSpPr>
        <p:grpSpPr>
          <a:xfrm>
            <a:off x="5209838" y="3020450"/>
            <a:ext cx="3610650" cy="1289700"/>
            <a:chOff x="5209838" y="3020450"/>
            <a:chExt cx="3610650" cy="1289700"/>
          </a:xfrm>
        </p:grpSpPr>
        <p:sp>
          <p:nvSpPr>
            <p:cNvPr id="154" name="Google Shape;154;p29"/>
            <p:cNvSpPr txBox="1"/>
            <p:nvPr/>
          </p:nvSpPr>
          <p:spPr>
            <a:xfrm>
              <a:off x="6696488" y="30204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IEP Implementation</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The school team will implement the services specified in the student’s IEP. This includes monitoring the student’s progress on their IEP goals. If adequate progress is not being made, the team should consider making an instructional change. Note: Parental consent is required before implementation of an initial IEP.</a:t>
              </a:r>
              <a:br>
                <a:rPr b="1" lang="en" sz="800">
                  <a:latin typeface="Roboto"/>
                  <a:ea typeface="Roboto"/>
                  <a:cs typeface="Roboto"/>
                  <a:sym typeface="Roboto"/>
                </a:rPr>
              </a:br>
              <a:endParaRPr b="1" sz="800">
                <a:latin typeface="Roboto"/>
                <a:ea typeface="Roboto"/>
                <a:cs typeface="Roboto"/>
                <a:sym typeface="Roboto"/>
              </a:endParaRPr>
            </a:p>
          </p:txBody>
        </p:sp>
        <p:cxnSp>
          <p:nvCxnSpPr>
            <p:cNvPr id="155" name="Google Shape;155;p29"/>
            <p:cNvCxnSpPr/>
            <p:nvPr/>
          </p:nvCxnSpPr>
          <p:spPr>
            <a:xfrm>
              <a:off x="5209838" y="3648300"/>
              <a:ext cx="1286700" cy="0"/>
            </a:xfrm>
            <a:prstGeom prst="straightConnector1">
              <a:avLst/>
            </a:prstGeom>
            <a:noFill/>
            <a:ln cap="flat" cmpd="sng" w="9525">
              <a:solidFill>
                <a:srgbClr val="1D7E74"/>
              </a:solidFill>
              <a:prstDash val="solid"/>
              <a:round/>
              <a:headEnd len="sm" w="sm" type="none"/>
              <a:tailEnd len="med" w="med" type="oval"/>
            </a:ln>
          </p:spPr>
        </p:cxnSp>
      </p:grpSp>
      <p:grpSp>
        <p:nvGrpSpPr>
          <p:cNvPr id="156" name="Google Shape;156;p29"/>
          <p:cNvGrpSpPr/>
          <p:nvPr/>
        </p:nvGrpSpPr>
        <p:grpSpPr>
          <a:xfrm>
            <a:off x="2662213" y="728463"/>
            <a:ext cx="3814835" cy="3790597"/>
            <a:chOff x="2662213" y="676344"/>
            <a:chExt cx="3814835" cy="3790597"/>
          </a:xfrm>
        </p:grpSpPr>
        <p:sp>
          <p:nvSpPr>
            <p:cNvPr id="157" name="Google Shape;157;p29"/>
            <p:cNvSpPr/>
            <p:nvPr/>
          </p:nvSpPr>
          <p:spPr>
            <a:xfrm rot="3600185">
              <a:off x="3169983" y="1184511"/>
              <a:ext cx="2774659" cy="2774659"/>
            </a:xfrm>
            <a:prstGeom prst="blockArc">
              <a:avLst>
                <a:gd fmla="val 12622480" name="adj1"/>
                <a:gd fmla="val 19781569" name="adj2"/>
                <a:gd fmla="val 20773" name="adj3"/>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9"/>
            <p:cNvSpPr/>
            <p:nvPr/>
          </p:nvSpPr>
          <p:spPr>
            <a:xfrm rot="10800000">
              <a:off x="3183490" y="1163229"/>
              <a:ext cx="2774700" cy="2774700"/>
            </a:xfrm>
            <a:prstGeom prst="blockArc">
              <a:avLst>
                <a:gd fmla="val 12622480" name="adj1"/>
                <a:gd fmla="val 19662822" name="adj2"/>
                <a:gd fmla="val 20729" name="adj3"/>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9"/>
            <p:cNvSpPr/>
            <p:nvPr/>
          </p:nvSpPr>
          <p:spPr>
            <a:xfrm rot="-3600185">
              <a:off x="3194618" y="1184114"/>
              <a:ext cx="2774659" cy="2774659"/>
            </a:xfrm>
            <a:prstGeom prst="blockArc">
              <a:avLst>
                <a:gd fmla="val 12622480" name="adj1"/>
                <a:gd fmla="val 19703271" name="adj2"/>
                <a:gd fmla="val 20851" name="adj3"/>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29"/>
            <p:cNvGrpSpPr/>
            <p:nvPr/>
          </p:nvGrpSpPr>
          <p:grpSpPr>
            <a:xfrm rot="-7200165">
              <a:off x="3337679" y="2826785"/>
              <a:ext cx="585011" cy="585536"/>
              <a:chOff x="1967628" y="812211"/>
              <a:chExt cx="588000" cy="588000"/>
            </a:xfrm>
          </p:grpSpPr>
          <p:sp>
            <p:nvSpPr>
              <p:cNvPr id="161" name="Google Shape;161;p29"/>
              <p:cNvSpPr/>
              <p:nvPr/>
            </p:nvSpPr>
            <p:spPr>
              <a:xfrm rot="39023">
                <a:off x="1970909" y="815492"/>
                <a:ext cx="581437" cy="581437"/>
              </a:xfrm>
              <a:prstGeom prst="pie">
                <a:avLst>
                  <a:gd fmla="val 6190354" name="adj1"/>
                  <a:gd fmla="val 14996165" name="adj2"/>
                </a:avLst>
              </a:prstGeom>
              <a:solidFill>
                <a:srgbClr val="249C90"/>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9"/>
              <p:cNvSpPr/>
              <p:nvPr/>
            </p:nvSpPr>
            <p:spPr>
              <a:xfrm rot="10800000">
                <a:off x="1970875" y="815525"/>
                <a:ext cx="581400" cy="581400"/>
              </a:xfrm>
              <a:prstGeom prst="pie">
                <a:avLst>
                  <a:gd fmla="val 4028252" name="adj1"/>
                  <a:gd fmla="val 17183677"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9"/>
            <p:cNvGrpSpPr/>
            <p:nvPr/>
          </p:nvGrpSpPr>
          <p:grpSpPr>
            <a:xfrm>
              <a:off x="4264097" y="1180331"/>
              <a:ext cx="585001" cy="585530"/>
              <a:chOff x="1970048" y="811613"/>
              <a:chExt cx="588000" cy="588000"/>
            </a:xfrm>
          </p:grpSpPr>
          <p:sp>
            <p:nvSpPr>
              <p:cNvPr id="164" name="Google Shape;164;p29"/>
              <p:cNvSpPr/>
              <p:nvPr/>
            </p:nvSpPr>
            <p:spPr>
              <a:xfrm rot="39023">
                <a:off x="1973329" y="814894"/>
                <a:ext cx="581437" cy="581437"/>
              </a:xfrm>
              <a:prstGeom prst="pie">
                <a:avLst>
                  <a:gd fmla="val 6190354" name="adj1"/>
                  <a:gd fmla="val 14996165" name="adj2"/>
                </a:avLst>
              </a:prstGeom>
              <a:solidFill>
                <a:srgbClr val="155B5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9"/>
              <p:cNvSpPr/>
              <p:nvPr/>
            </p:nvSpPr>
            <p:spPr>
              <a:xfrm rot="10800000">
                <a:off x="1973295" y="814927"/>
                <a:ext cx="581400" cy="581400"/>
              </a:xfrm>
              <a:prstGeom prst="pie">
                <a:avLst>
                  <a:gd fmla="val 4028252" name="adj1"/>
                  <a:gd fmla="val 17183677"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29"/>
            <p:cNvGrpSpPr/>
            <p:nvPr/>
          </p:nvGrpSpPr>
          <p:grpSpPr>
            <a:xfrm rot="7200165">
              <a:off x="5229930" y="2804716"/>
              <a:ext cx="585011" cy="585536"/>
              <a:chOff x="1977085" y="811649"/>
              <a:chExt cx="588000" cy="588000"/>
            </a:xfrm>
          </p:grpSpPr>
          <p:sp>
            <p:nvSpPr>
              <p:cNvPr id="167" name="Google Shape;167;p29"/>
              <p:cNvSpPr/>
              <p:nvPr/>
            </p:nvSpPr>
            <p:spPr>
              <a:xfrm rot="39023">
                <a:off x="1980366" y="814930"/>
                <a:ext cx="581437" cy="581437"/>
              </a:xfrm>
              <a:prstGeom prst="pie">
                <a:avLst>
                  <a:gd fmla="val 6190354" name="adj1"/>
                  <a:gd fmla="val 14996165" name="adj2"/>
                </a:avLst>
              </a:prstGeom>
              <a:solidFill>
                <a:srgbClr val="1D7E7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9"/>
              <p:cNvSpPr/>
              <p:nvPr/>
            </p:nvSpPr>
            <p:spPr>
              <a:xfrm rot="10800000">
                <a:off x="1980332" y="814963"/>
                <a:ext cx="581400" cy="581400"/>
              </a:xfrm>
              <a:prstGeom prst="pie">
                <a:avLst>
                  <a:gd fmla="val 4028252" name="adj1"/>
                  <a:gd fmla="val 17183677"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9"/>
            <p:cNvSpPr txBox="1"/>
            <p:nvPr/>
          </p:nvSpPr>
          <p:spPr>
            <a:xfrm>
              <a:off x="4334550" y="1255312"/>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7</a:t>
              </a:r>
              <a:r>
                <a:rPr b="1" lang="en" sz="1600">
                  <a:solidFill>
                    <a:srgbClr val="FFFFFF"/>
                  </a:solidFill>
                  <a:latin typeface="Roboto"/>
                  <a:ea typeface="Roboto"/>
                  <a:cs typeface="Roboto"/>
                  <a:sym typeface="Roboto"/>
                </a:rPr>
                <a:t> </a:t>
              </a:r>
              <a:endParaRPr b="1" sz="1600">
                <a:solidFill>
                  <a:srgbClr val="FFFFFF"/>
                </a:solidFill>
                <a:latin typeface="Roboto"/>
                <a:ea typeface="Roboto"/>
                <a:cs typeface="Roboto"/>
                <a:sym typeface="Roboto"/>
              </a:endParaRPr>
            </a:p>
          </p:txBody>
        </p:sp>
        <p:sp>
          <p:nvSpPr>
            <p:cNvPr id="170" name="Google Shape;170;p29"/>
            <p:cNvSpPr txBox="1"/>
            <p:nvPr/>
          </p:nvSpPr>
          <p:spPr>
            <a:xfrm>
              <a:off x="3375648" y="2887440"/>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5</a:t>
              </a:r>
              <a:r>
                <a:rPr b="1" lang="en" sz="1600">
                  <a:solidFill>
                    <a:srgbClr val="FFFFFF"/>
                  </a:solidFill>
                  <a:latin typeface="Roboto"/>
                  <a:ea typeface="Roboto"/>
                  <a:cs typeface="Roboto"/>
                  <a:sym typeface="Roboto"/>
                </a:rPr>
                <a:t> </a:t>
              </a:r>
              <a:endParaRPr b="1" sz="1600">
                <a:solidFill>
                  <a:srgbClr val="FFFFFF"/>
                </a:solidFill>
                <a:latin typeface="Roboto"/>
                <a:ea typeface="Roboto"/>
                <a:cs typeface="Roboto"/>
                <a:sym typeface="Roboto"/>
              </a:endParaRPr>
            </a:p>
          </p:txBody>
        </p:sp>
        <p:sp>
          <p:nvSpPr>
            <p:cNvPr id="171" name="Google Shape;171;p29"/>
            <p:cNvSpPr txBox="1"/>
            <p:nvPr/>
          </p:nvSpPr>
          <p:spPr>
            <a:xfrm>
              <a:off x="5281877" y="2857865"/>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6</a:t>
              </a:r>
              <a:r>
                <a:rPr b="1" lang="en" sz="1600">
                  <a:solidFill>
                    <a:srgbClr val="FFFFFF"/>
                  </a:solidFill>
                  <a:latin typeface="Roboto"/>
                  <a:ea typeface="Roboto"/>
                  <a:cs typeface="Roboto"/>
                  <a:sym typeface="Roboto"/>
                </a:rPr>
                <a:t> </a:t>
              </a:r>
              <a:endParaRPr b="1" sz="1600">
                <a:solidFill>
                  <a:srgbClr val="FFFFFF"/>
                </a:solidFill>
                <a:latin typeface="Roboto"/>
                <a:ea typeface="Roboto"/>
                <a:cs typeface="Roboto"/>
                <a:sym typeface="Roboto"/>
              </a:endParaRPr>
            </a:p>
          </p:txBody>
        </p:sp>
      </p:grpSp>
      <p:cxnSp>
        <p:nvCxnSpPr>
          <p:cNvPr id="172" name="Google Shape;172;p29"/>
          <p:cNvCxnSpPr/>
          <p:nvPr/>
        </p:nvCxnSpPr>
        <p:spPr>
          <a:xfrm rot="10800000">
            <a:off x="2642038" y="2647950"/>
            <a:ext cx="633600" cy="0"/>
          </a:xfrm>
          <a:prstGeom prst="straightConnector1">
            <a:avLst/>
          </a:prstGeom>
          <a:noFill/>
          <a:ln cap="flat" cmpd="sng" w="9525">
            <a:solidFill>
              <a:srgbClr val="307BF3"/>
            </a:solidFill>
            <a:prstDash val="solid"/>
            <a:round/>
            <a:headEnd len="sm" w="sm" type="none"/>
            <a:tailEnd len="med" w="med" type="oval"/>
          </a:ln>
        </p:spPr>
      </p:cxnSp>
      <p:cxnSp>
        <p:nvCxnSpPr>
          <p:cNvPr id="173" name="Google Shape;173;p29"/>
          <p:cNvCxnSpPr/>
          <p:nvPr/>
        </p:nvCxnSpPr>
        <p:spPr>
          <a:xfrm>
            <a:off x="5209838" y="1705200"/>
            <a:ext cx="1286700" cy="0"/>
          </a:xfrm>
          <a:prstGeom prst="straightConnector1">
            <a:avLst/>
          </a:prstGeom>
          <a:noFill/>
          <a:ln cap="flat" cmpd="sng" w="9525">
            <a:solidFill>
              <a:srgbClr val="0944A1"/>
            </a:solidFill>
            <a:prstDash val="solid"/>
            <a:round/>
            <a:headEnd len="sm" w="sm" type="none"/>
            <a:tailEnd len="med" w="med" type="oval"/>
          </a:ln>
        </p:spPr>
      </p:cxnSp>
      <p:cxnSp>
        <p:nvCxnSpPr>
          <p:cNvPr id="174" name="Google Shape;174;p29"/>
          <p:cNvCxnSpPr/>
          <p:nvPr/>
        </p:nvCxnSpPr>
        <p:spPr>
          <a:xfrm>
            <a:off x="5209838" y="3648300"/>
            <a:ext cx="1286700" cy="0"/>
          </a:xfrm>
          <a:prstGeom prst="straightConnector1">
            <a:avLst/>
          </a:prstGeom>
          <a:noFill/>
          <a:ln cap="flat" cmpd="sng" w="9525">
            <a:solidFill>
              <a:srgbClr val="0D5DDF"/>
            </a:solidFill>
            <a:prstDash val="solid"/>
            <a:round/>
            <a:headEnd len="sm" w="sm" type="none"/>
            <a:tailEnd len="med" w="med" type="oval"/>
          </a:ln>
        </p:spPr>
      </p:cxnSp>
      <p:grpSp>
        <p:nvGrpSpPr>
          <p:cNvPr id="175" name="Google Shape;175;p29"/>
          <p:cNvGrpSpPr/>
          <p:nvPr/>
        </p:nvGrpSpPr>
        <p:grpSpPr>
          <a:xfrm>
            <a:off x="2662213" y="728463"/>
            <a:ext cx="3814835" cy="3790597"/>
            <a:chOff x="2662213" y="676344"/>
            <a:chExt cx="3814835" cy="3790597"/>
          </a:xfrm>
        </p:grpSpPr>
        <p:sp>
          <p:nvSpPr>
            <p:cNvPr id="176" name="Google Shape;176;p29"/>
            <p:cNvSpPr/>
            <p:nvPr/>
          </p:nvSpPr>
          <p:spPr>
            <a:xfrm rot="3600185">
              <a:off x="3169983" y="1184511"/>
              <a:ext cx="2774659" cy="2774659"/>
            </a:xfrm>
            <a:prstGeom prst="blockArc">
              <a:avLst>
                <a:gd fmla="val 12622480" name="adj1"/>
                <a:gd fmla="val 19781569" name="adj2"/>
                <a:gd fmla="val 20773" name="adj3"/>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9"/>
            <p:cNvSpPr/>
            <p:nvPr/>
          </p:nvSpPr>
          <p:spPr>
            <a:xfrm rot="10800000">
              <a:off x="3183490" y="1163229"/>
              <a:ext cx="2774700" cy="2774700"/>
            </a:xfrm>
            <a:prstGeom prst="blockArc">
              <a:avLst>
                <a:gd fmla="val 12622480" name="adj1"/>
                <a:gd fmla="val 19662822" name="adj2"/>
                <a:gd fmla="val 20729" name="adj3"/>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9"/>
            <p:cNvSpPr/>
            <p:nvPr/>
          </p:nvSpPr>
          <p:spPr>
            <a:xfrm rot="-3600185">
              <a:off x="3194618" y="1184114"/>
              <a:ext cx="2774659" cy="2774659"/>
            </a:xfrm>
            <a:prstGeom prst="blockArc">
              <a:avLst>
                <a:gd fmla="val 12622480" name="adj1"/>
                <a:gd fmla="val 19703271" name="adj2"/>
                <a:gd fmla="val 20851" name="adj3"/>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 name="Google Shape;179;p29"/>
            <p:cNvGrpSpPr/>
            <p:nvPr/>
          </p:nvGrpSpPr>
          <p:grpSpPr>
            <a:xfrm rot="-7200165">
              <a:off x="3337679" y="2826785"/>
              <a:ext cx="585011" cy="585536"/>
              <a:chOff x="1967628" y="812211"/>
              <a:chExt cx="588000" cy="588000"/>
            </a:xfrm>
          </p:grpSpPr>
          <p:sp>
            <p:nvSpPr>
              <p:cNvPr id="180" name="Google Shape;180;p29"/>
              <p:cNvSpPr/>
              <p:nvPr/>
            </p:nvSpPr>
            <p:spPr>
              <a:xfrm rot="39023">
                <a:off x="1970909" y="815492"/>
                <a:ext cx="581437" cy="581437"/>
              </a:xfrm>
              <a:prstGeom prst="pie">
                <a:avLst>
                  <a:gd fmla="val 6190354" name="adj1"/>
                  <a:gd fmla="val 14996165" name="adj2"/>
                </a:avLst>
              </a:prstGeom>
              <a:solidFill>
                <a:srgbClr val="307BF3"/>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9"/>
              <p:cNvSpPr/>
              <p:nvPr/>
            </p:nvSpPr>
            <p:spPr>
              <a:xfrm rot="10800000">
                <a:off x="1970875" y="815525"/>
                <a:ext cx="581400" cy="581400"/>
              </a:xfrm>
              <a:prstGeom prst="pie">
                <a:avLst>
                  <a:gd fmla="val 4028252" name="adj1"/>
                  <a:gd fmla="val 17183677" name="adj2"/>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29"/>
            <p:cNvGrpSpPr/>
            <p:nvPr/>
          </p:nvGrpSpPr>
          <p:grpSpPr>
            <a:xfrm>
              <a:off x="4264097" y="1180331"/>
              <a:ext cx="585001" cy="585530"/>
              <a:chOff x="1970048" y="811613"/>
              <a:chExt cx="588000" cy="588000"/>
            </a:xfrm>
          </p:grpSpPr>
          <p:sp>
            <p:nvSpPr>
              <p:cNvPr id="183" name="Google Shape;183;p29"/>
              <p:cNvSpPr/>
              <p:nvPr/>
            </p:nvSpPr>
            <p:spPr>
              <a:xfrm rot="39023">
                <a:off x="1973329" y="814894"/>
                <a:ext cx="581437" cy="581437"/>
              </a:xfrm>
              <a:prstGeom prst="pie">
                <a:avLst>
                  <a:gd fmla="val 6190354" name="adj1"/>
                  <a:gd fmla="val 14996165" name="adj2"/>
                </a:avLst>
              </a:prstGeom>
              <a:solidFill>
                <a:srgbClr val="0944A1"/>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
              <p:cNvSpPr/>
              <p:nvPr/>
            </p:nvSpPr>
            <p:spPr>
              <a:xfrm rot="10800000">
                <a:off x="1973295" y="814927"/>
                <a:ext cx="581400" cy="581400"/>
              </a:xfrm>
              <a:prstGeom prst="pie">
                <a:avLst>
                  <a:gd fmla="val 4028252" name="adj1"/>
                  <a:gd fmla="val 17183677" name="adj2"/>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29"/>
            <p:cNvGrpSpPr/>
            <p:nvPr/>
          </p:nvGrpSpPr>
          <p:grpSpPr>
            <a:xfrm rot="7200165">
              <a:off x="5229930" y="2804716"/>
              <a:ext cx="585011" cy="585536"/>
              <a:chOff x="1977085" y="811649"/>
              <a:chExt cx="588000" cy="588000"/>
            </a:xfrm>
          </p:grpSpPr>
          <p:sp>
            <p:nvSpPr>
              <p:cNvPr id="186" name="Google Shape;186;p29"/>
              <p:cNvSpPr/>
              <p:nvPr/>
            </p:nvSpPr>
            <p:spPr>
              <a:xfrm rot="39023">
                <a:off x="1980366" y="814930"/>
                <a:ext cx="581437" cy="581437"/>
              </a:xfrm>
              <a:prstGeom prst="pie">
                <a:avLst>
                  <a:gd fmla="val 6190354" name="adj1"/>
                  <a:gd fmla="val 14996165" name="adj2"/>
                </a:avLst>
              </a:prstGeom>
              <a:solidFill>
                <a:srgbClr val="0D5DDF"/>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rot="10800000">
                <a:off x="1980332" y="814963"/>
                <a:ext cx="581400" cy="581400"/>
              </a:xfrm>
              <a:prstGeom prst="pie">
                <a:avLst>
                  <a:gd fmla="val 4028252" name="adj1"/>
                  <a:gd fmla="val 17183677"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29"/>
            <p:cNvSpPr txBox="1"/>
            <p:nvPr/>
          </p:nvSpPr>
          <p:spPr>
            <a:xfrm>
              <a:off x="4334550" y="1255312"/>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7 </a:t>
              </a:r>
              <a:endParaRPr b="1" sz="1600">
                <a:solidFill>
                  <a:srgbClr val="FFFFFF"/>
                </a:solidFill>
                <a:latin typeface="Roboto"/>
                <a:ea typeface="Roboto"/>
                <a:cs typeface="Roboto"/>
                <a:sym typeface="Roboto"/>
              </a:endParaRPr>
            </a:p>
          </p:txBody>
        </p:sp>
        <p:sp>
          <p:nvSpPr>
            <p:cNvPr id="189" name="Google Shape;189;p29"/>
            <p:cNvSpPr txBox="1"/>
            <p:nvPr/>
          </p:nvSpPr>
          <p:spPr>
            <a:xfrm>
              <a:off x="3375648" y="2887440"/>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5 </a:t>
              </a:r>
              <a:endParaRPr b="1" sz="1600">
                <a:solidFill>
                  <a:srgbClr val="FFFFFF"/>
                </a:solidFill>
                <a:latin typeface="Roboto"/>
                <a:ea typeface="Roboto"/>
                <a:cs typeface="Roboto"/>
                <a:sym typeface="Roboto"/>
              </a:endParaRPr>
            </a:p>
          </p:txBody>
        </p:sp>
        <p:sp>
          <p:nvSpPr>
            <p:cNvPr id="190" name="Google Shape;190;p29"/>
            <p:cNvSpPr txBox="1"/>
            <p:nvPr/>
          </p:nvSpPr>
          <p:spPr>
            <a:xfrm>
              <a:off x="5281877" y="2857865"/>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6 </a:t>
              </a:r>
              <a:endParaRPr b="1" sz="1600">
                <a:solidFill>
                  <a:srgbClr val="FFFFFF"/>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Identification &amp; IEP Process:</a:t>
            </a:r>
            <a:endParaRPr>
              <a:solidFill>
                <a:schemeClr val="lt1"/>
              </a:solidFill>
            </a:endParaRPr>
          </a:p>
          <a:p>
            <a:pPr indent="0" lvl="0" marL="0" rtl="0" algn="ctr">
              <a:spcBef>
                <a:spcPts val="0"/>
              </a:spcBef>
              <a:spcAft>
                <a:spcPts val="0"/>
              </a:spcAft>
              <a:buNone/>
            </a:pPr>
            <a:r>
              <a:rPr i="1" lang="en">
                <a:solidFill>
                  <a:srgbClr val="08507C"/>
                </a:solidFill>
              </a:rPr>
              <a:t>The Timelines</a:t>
            </a:r>
            <a:endParaRPr i="1">
              <a:solidFill>
                <a:srgbClr val="08507C"/>
              </a:solidFill>
            </a:endParaRPr>
          </a:p>
          <a:p>
            <a:pPr indent="0" lvl="0" marL="0" rtl="0" algn="ctr">
              <a:spcBef>
                <a:spcPts val="0"/>
              </a:spcBef>
              <a:spcAft>
                <a:spcPts val="0"/>
              </a:spcAft>
              <a:buNone/>
            </a:pPr>
            <a:r>
              <a:rPr lang="en">
                <a:solidFill>
                  <a:srgbClr val="08507C"/>
                </a:solidFil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Google Shape;200;p31"/>
          <p:cNvPicPr preferRelativeResize="0"/>
          <p:nvPr/>
        </p:nvPicPr>
        <p:blipFill>
          <a:blip r:embed="rId3">
            <a:alphaModFix/>
          </a:blip>
          <a:stretch>
            <a:fillRect/>
          </a:stretch>
        </p:blipFill>
        <p:spPr>
          <a:xfrm>
            <a:off x="2557063" y="152400"/>
            <a:ext cx="4029864"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Identification &amp; IEP Process:</a:t>
            </a:r>
            <a:endParaRPr>
              <a:solidFill>
                <a:schemeClr val="lt1"/>
              </a:solidFill>
            </a:endParaRPr>
          </a:p>
          <a:p>
            <a:pPr indent="0" lvl="0" marL="0" rtl="0" algn="ctr">
              <a:spcBef>
                <a:spcPts val="0"/>
              </a:spcBef>
              <a:spcAft>
                <a:spcPts val="0"/>
              </a:spcAft>
              <a:buNone/>
            </a:pPr>
            <a:r>
              <a:rPr i="1" lang="en">
                <a:solidFill>
                  <a:srgbClr val="08507C"/>
                </a:solidFill>
              </a:rPr>
              <a:t>A Tale of Two Students</a:t>
            </a:r>
            <a:endParaRPr i="1">
              <a:solidFill>
                <a:srgbClr val="08507C"/>
              </a:solidFill>
            </a:endParaRPr>
          </a:p>
          <a:p>
            <a:pPr indent="0" lvl="0" marL="0" rtl="0" algn="ctr">
              <a:spcBef>
                <a:spcPts val="0"/>
              </a:spcBef>
              <a:spcAft>
                <a:spcPts val="0"/>
              </a:spcAft>
              <a:buNone/>
            </a:pPr>
            <a:r>
              <a:rPr lang="en">
                <a:solidFill>
                  <a:srgbClr val="08507C"/>
                </a:solidFill>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Students</a:t>
            </a:r>
            <a:r>
              <a:rPr lang="en"/>
              <a:t> </a:t>
            </a:r>
            <a:endParaRPr/>
          </a:p>
          <a:p>
            <a:pPr indent="0" lvl="0" marL="0" rtl="0" algn="l">
              <a:spcBef>
                <a:spcPts val="0"/>
              </a:spcBef>
              <a:spcAft>
                <a:spcPts val="0"/>
              </a:spcAft>
              <a:buNone/>
            </a:pPr>
            <a:r>
              <a:t/>
            </a:r>
            <a:endParaRPr/>
          </a:p>
        </p:txBody>
      </p:sp>
      <p:graphicFrame>
        <p:nvGraphicFramePr>
          <p:cNvPr id="211" name="Google Shape;211;p33"/>
          <p:cNvGraphicFramePr/>
          <p:nvPr/>
        </p:nvGraphicFramePr>
        <p:xfrm>
          <a:off x="311700" y="1142350"/>
          <a:ext cx="3000000" cy="3000000"/>
        </p:xfrm>
        <a:graphic>
          <a:graphicData uri="http://schemas.openxmlformats.org/drawingml/2006/table">
            <a:tbl>
              <a:tblPr>
                <a:noFill/>
                <a:tableStyleId>{8A39EF53-211B-45E4-AFFC-69186EB24A6B}</a:tableStyleId>
              </a:tblPr>
              <a:tblGrid>
                <a:gridCol w="4260300"/>
                <a:gridCol w="4260300"/>
              </a:tblGrid>
              <a:tr h="352500">
                <a:tc>
                  <a:txBody>
                    <a:bodyPr>
                      <a:noAutofit/>
                    </a:bodyPr>
                    <a:lstStyle/>
                    <a:p>
                      <a:pPr indent="0" lvl="0" marL="0" rtl="0" algn="ctr">
                        <a:spcBef>
                          <a:spcPts val="0"/>
                        </a:spcBef>
                        <a:spcAft>
                          <a:spcPts val="0"/>
                        </a:spcAft>
                        <a:buNone/>
                      </a:pPr>
                      <a:r>
                        <a:rPr b="1" lang="en">
                          <a:solidFill>
                            <a:srgbClr val="0944A1"/>
                          </a:solidFill>
                        </a:rPr>
                        <a:t>Sunnie</a:t>
                      </a:r>
                      <a:endParaRPr b="1">
                        <a:solidFill>
                          <a:srgbClr val="0944A1"/>
                        </a:solidFill>
                      </a:endParaRPr>
                    </a:p>
                  </a:txBody>
                  <a:tcPr marT="91425" marB="91425" marR="91425" marL="91425">
                    <a:solidFill>
                      <a:srgbClr val="ECEFF1"/>
                    </a:solidFill>
                  </a:tcPr>
                </a:tc>
                <a:tc>
                  <a:txBody>
                    <a:bodyPr>
                      <a:noAutofit/>
                    </a:bodyPr>
                    <a:lstStyle/>
                    <a:p>
                      <a:pPr indent="0" lvl="0" marL="0" rtl="0" algn="ctr">
                        <a:spcBef>
                          <a:spcPts val="0"/>
                        </a:spcBef>
                        <a:spcAft>
                          <a:spcPts val="0"/>
                        </a:spcAft>
                        <a:buNone/>
                      </a:pPr>
                      <a:r>
                        <a:rPr b="1" lang="en">
                          <a:solidFill>
                            <a:srgbClr val="0944A1"/>
                          </a:solidFill>
                        </a:rPr>
                        <a:t>Stella</a:t>
                      </a:r>
                      <a:endParaRPr b="1">
                        <a:solidFill>
                          <a:srgbClr val="0944A1"/>
                        </a:solidFill>
                      </a:endParaRPr>
                    </a:p>
                  </a:txBody>
                  <a:tcPr marT="91425" marB="91425" marR="91425" marL="91425">
                    <a:solidFill>
                      <a:srgbClr val="ECEFF1"/>
                    </a:solidFill>
                  </a:tcPr>
                </a:tc>
              </a:tr>
              <a:tr h="3201925">
                <a:tc>
                  <a:txBody>
                    <a:bodyPr>
                      <a:noAutofit/>
                    </a:bodyPr>
                    <a:lstStyle/>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Grade: 6</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Class size: 34</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Strengths: skilled in the arts and is a “robotics whiz”, has strong friendships and a great sense of humor. </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Areas of Need: reading fluency and reading comprehension, academic engagement, disruptiveness in the classroom </a:t>
                      </a:r>
                      <a:endParaRPr>
                        <a:solidFill>
                          <a:srgbClr val="08507C"/>
                        </a:solidFill>
                        <a:latin typeface="Roboto"/>
                        <a:ea typeface="Roboto"/>
                        <a:cs typeface="Roboto"/>
                        <a:sym typeface="Roboto"/>
                      </a:endParaRPr>
                    </a:p>
                  </a:txBody>
                  <a:tcPr marT="91425" marB="91425" marR="91425" marL="91425"/>
                </a:tc>
                <a:tc>
                  <a:txBody>
                    <a:bodyPr>
                      <a:noAutofit/>
                    </a:bodyPr>
                    <a:lstStyle/>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Grade: 6</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Class size: 28</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Strengths: excels in physical education and plays multiple sports; demonstrates a passion for nature and the environment</a:t>
                      </a:r>
                      <a:endParaRPr>
                        <a:solidFill>
                          <a:srgbClr val="08507C"/>
                        </a:solidFill>
                        <a:latin typeface="Roboto"/>
                        <a:ea typeface="Roboto"/>
                        <a:cs typeface="Roboto"/>
                        <a:sym typeface="Roboto"/>
                      </a:endParaRPr>
                    </a:p>
                    <a:p>
                      <a:pPr indent="-317500" lvl="0" marL="457200" rtl="0" algn="l">
                        <a:lnSpc>
                          <a:spcPct val="115000"/>
                        </a:lnSpc>
                        <a:spcBef>
                          <a:spcPts val="0"/>
                        </a:spcBef>
                        <a:spcAft>
                          <a:spcPts val="0"/>
                        </a:spcAft>
                        <a:buClr>
                          <a:srgbClr val="08507C"/>
                        </a:buClr>
                        <a:buSzPts val="1400"/>
                        <a:buFont typeface="Roboto"/>
                        <a:buChar char="●"/>
                      </a:pPr>
                      <a:r>
                        <a:rPr lang="en">
                          <a:solidFill>
                            <a:srgbClr val="08507C"/>
                          </a:solidFill>
                          <a:latin typeface="Roboto"/>
                          <a:ea typeface="Roboto"/>
                          <a:cs typeface="Roboto"/>
                          <a:sym typeface="Roboto"/>
                        </a:rPr>
                        <a:t>Areas of Need: reading fluency and reading comprehension, academic engagement, disruptiveness in the classroom</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CRED Training Master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CRED Training Master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